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8"/>
  </p:notes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76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19F94-8F53-452E-8A6C-1254A1A2088E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9D6CF-F239-48DE-B50C-DEEA7F9DD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1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 example, a double ratio above 1.0 from bootstrapping indicates the likelihood of an increase in precipitation due to cloud seeding. If 95% of a bootstrapped sample of double ratios are above 1.0 this indicates a 95% likelihood of a precipitation increase, which is taken here to be statistically significant.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9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4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0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12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69D6CF-F239-48DE-B50C-DEEA7F9DDC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tmosres.2013.08.01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wc.nd.gov/arb/ndcmp/pdfs/ExplorAnalysisClimaticRainDataNDCMPEffects_2004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3925-B5B9-47FB-AAAE-EB7D3BFF9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7182" y="947957"/>
            <a:ext cx="10717635" cy="2481043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Evaluation of the North Dakota Cloud Modification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19197-5183-47D5-84FE-96F33675F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182" y="4199318"/>
            <a:ext cx="10717635" cy="171135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E. Tuftedal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David J. Delene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 Andrew G. Detwiler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Atmospheric Science, University of North Dakota, Grand Forks, ND</a:t>
            </a:r>
          </a:p>
          <a:p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Radiometrics Corporation, Boulder, CO</a:t>
            </a:r>
            <a:endParaRPr lang="en-US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Monthly Rainfall for a Single Station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𝑅𝑎𝑖𝑛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the calculated monthly rainfall for a given station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𝑎𝑖𝑛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the rainfall amount recorded on a given day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the number of days in the given month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  <a:blipFill>
                <a:blip r:embed="rId2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0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Area Averaged Monthly Rainfall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acc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sub>
                      </m:sSub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sub>
                    </m:sSub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area averaged rainfall</a:t>
                </a:r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the calculated monthly rainfall for a given station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number of valid stations within the area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1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Statistical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20"/>
            <a:ext cx="11654490" cy="3894170"/>
          </a:xfrm>
        </p:spPr>
        <p:txBody>
          <a:bodyPr>
            <a:normAutofit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the target and control rainfall differences, the following statistical methods were used: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ratio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Ratio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Bootstrapping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5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Single Ratio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20"/>
            <a:ext cx="11654490" cy="4454554"/>
          </a:xfrm>
        </p:spPr>
        <p:txBody>
          <a:bodyPr>
            <a:normAutofit lnSpcReduction="10000"/>
          </a:bodyPr>
          <a:lstStyle/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rainfall for a given evaluation was completed, a single ratio between target and control were calculated for the pre-NDCMP and NDCMP periods.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target was assigned to different control areas based on the proximity of their location.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McKenzie was paired with:</a:t>
            </a:r>
          </a:p>
          <a:p>
            <a:pPr lvl="1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Richland, Roosevelt, Wibaux, and Billings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Bowman was paired with: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Carter, Fallon, Wibaux and Billings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8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Single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𝑆𝑅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𝑦𝑒𝑎𝑟𝑠</m:t>
                              </m:r>
                            </m:sup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𝑡𝑎𝑟𝑔𝑒𝑡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𝐽𝑢𝑛𝑒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𝐽𝑢𝑙𝑦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𝐴𝑢𝑔𝑢𝑠𝑡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𝑜𝑟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𝑆𝑒𝑎𝑠𝑜𝑛𝑎𝑙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𝑦𝑒𝑎𝑟𝑠</m:t>
                              </m:r>
                            </m:sup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𝑐𝑜𝑛𝑡𝑟𝑜𝑙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𝐽𝑢𝑛𝑒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𝐽𝑢𝑙𝑦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𝐴𝑢𝑔𝑢𝑠𝑡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𝑜𝑟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𝑆𝑒𝑎𝑠𝑜𝑛𝑎𝑙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single ratio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area averaged rainfall</a:t>
                </a:r>
              </a:p>
              <a:p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8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Double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1977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2018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𝑆𝑅</m:t>
                              </m:r>
                            </m:e>
                            <m:sub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1950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1975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single ratio for the given time period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Double ratio given ins decimal form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00722A-A802-40FF-9CC9-324D6052A3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755" y="1661020"/>
                <a:ext cx="11654490" cy="389417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85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Bootstrapping and One-Tailed Statistical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19"/>
            <a:ext cx="11654490" cy="477529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ootstrapping is used to randomly resample the data set multiple times to enable calculation of uncertainty, confidence intervals, and significance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Hesterberg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et al. 2005).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Bootstrapping does not assume a Gaussian, or any specific distribution type, for the data set population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ne-tailed statistical test is used to determine whether the double ratio for a particular target/control pair is statistically significant.</a:t>
            </a:r>
          </a:p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one-tailed statistical test checks if the critical area of a distribution is greater than or less than a specified value (Lane et al. 2003).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57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Single Ratio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46920F3-815E-4D6E-8C68-9E392B223E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063611"/>
              </p:ext>
            </p:extLst>
          </p:nvPr>
        </p:nvGraphicFramePr>
        <p:xfrm>
          <a:off x="1466294" y="1917577"/>
          <a:ext cx="9259412" cy="4526010"/>
        </p:xfrm>
        <a:graphic>
          <a:graphicData uri="http://schemas.openxmlformats.org/drawingml/2006/table">
            <a:tbl>
              <a:tblPr firstRow="1" firstCol="1" bandRow="1"/>
              <a:tblGrid>
                <a:gridCol w="2063756">
                  <a:extLst>
                    <a:ext uri="{9D8B030D-6E8A-4147-A177-3AD203B41FA5}">
                      <a16:colId xmlns:a16="http://schemas.microsoft.com/office/drawing/2014/main" val="2432722726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2800995966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1042153761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710836807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764357957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3788502433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3229349534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802860397"/>
                    </a:ext>
                  </a:extLst>
                </a:gridCol>
                <a:gridCol w="899457">
                  <a:extLst>
                    <a:ext uri="{9D8B030D-6E8A-4147-A177-3AD203B41FA5}">
                      <a16:colId xmlns:a16="http://schemas.microsoft.com/office/drawing/2014/main" val="4204792113"/>
                    </a:ext>
                  </a:extLst>
                </a:gridCol>
              </a:tblGrid>
              <a:tr h="37859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Target/Control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232717"/>
                  </a:ext>
                </a:extLst>
              </a:tr>
              <a:tr h="315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1950-1975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1950-1975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1950-1975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1950-1975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0121217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McKenzie/Billings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948329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McKenzie/Richland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850752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McKenzie/Wibaux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021298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McKenzie/Roosevelt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697425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Bowman/Billings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735510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Bowman/Wibaux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038937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Bowman/Carter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71000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Bowman/Fallon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24609"/>
                  </a:ext>
                </a:extLst>
              </a:tr>
              <a:tr h="3785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Ward/Mercer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68663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E2121CD-4302-4697-9DD1-6FBCEDACE7E6}"/>
              </a:ext>
            </a:extLst>
          </p:cNvPr>
          <p:cNvSpPr/>
          <p:nvPr/>
        </p:nvSpPr>
        <p:spPr>
          <a:xfrm>
            <a:off x="3533313" y="2610035"/>
            <a:ext cx="1784411" cy="4083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31D32E-1D2E-47E3-B2ED-755BAD733EE5}"/>
              </a:ext>
            </a:extLst>
          </p:cNvPr>
          <p:cNvSpPr/>
          <p:nvPr/>
        </p:nvSpPr>
        <p:spPr>
          <a:xfrm>
            <a:off x="7129509" y="2620393"/>
            <a:ext cx="1784411" cy="4083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0B3D2-F650-4204-A4F0-B8BD45AD4DF3}"/>
              </a:ext>
            </a:extLst>
          </p:cNvPr>
          <p:cNvSpPr/>
          <p:nvPr/>
        </p:nvSpPr>
        <p:spPr>
          <a:xfrm>
            <a:off x="8954982" y="2627172"/>
            <a:ext cx="1784411" cy="4083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E7325-783A-4AEF-9FC2-CA8F6051825E}"/>
              </a:ext>
            </a:extLst>
          </p:cNvPr>
          <p:cNvSpPr/>
          <p:nvPr/>
        </p:nvSpPr>
        <p:spPr>
          <a:xfrm>
            <a:off x="8941295" y="5177161"/>
            <a:ext cx="1784411" cy="4083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EB56AB-796B-4659-AD4D-121EA826BAF9}"/>
              </a:ext>
            </a:extLst>
          </p:cNvPr>
          <p:cNvSpPr/>
          <p:nvPr/>
        </p:nvSpPr>
        <p:spPr>
          <a:xfrm>
            <a:off x="8913919" y="3893598"/>
            <a:ext cx="1784411" cy="4083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Double Ratios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E93BCC1-6576-4404-8BDA-FFD4C422F0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507810"/>
              </p:ext>
            </p:extLst>
          </p:nvPr>
        </p:nvGraphicFramePr>
        <p:xfrm>
          <a:off x="1768136" y="1811045"/>
          <a:ext cx="8655728" cy="4243530"/>
        </p:xfrm>
        <a:graphic>
          <a:graphicData uri="http://schemas.openxmlformats.org/drawingml/2006/table">
            <a:tbl>
              <a:tblPr firstRow="1" firstCol="1" bandRow="1"/>
              <a:tblGrid>
                <a:gridCol w="3272041">
                  <a:extLst>
                    <a:ext uri="{9D8B030D-6E8A-4147-A177-3AD203B41FA5}">
                      <a16:colId xmlns:a16="http://schemas.microsoft.com/office/drawing/2014/main" val="472226637"/>
                    </a:ext>
                  </a:extLst>
                </a:gridCol>
                <a:gridCol w="1295323">
                  <a:extLst>
                    <a:ext uri="{9D8B030D-6E8A-4147-A177-3AD203B41FA5}">
                      <a16:colId xmlns:a16="http://schemas.microsoft.com/office/drawing/2014/main" val="3715775910"/>
                    </a:ext>
                  </a:extLst>
                </a:gridCol>
                <a:gridCol w="1295323">
                  <a:extLst>
                    <a:ext uri="{9D8B030D-6E8A-4147-A177-3AD203B41FA5}">
                      <a16:colId xmlns:a16="http://schemas.microsoft.com/office/drawing/2014/main" val="1294548226"/>
                    </a:ext>
                  </a:extLst>
                </a:gridCol>
                <a:gridCol w="1295323">
                  <a:extLst>
                    <a:ext uri="{9D8B030D-6E8A-4147-A177-3AD203B41FA5}">
                      <a16:colId xmlns:a16="http://schemas.microsoft.com/office/drawing/2014/main" val="3207225581"/>
                    </a:ext>
                  </a:extLst>
                </a:gridCol>
                <a:gridCol w="1497718">
                  <a:extLst>
                    <a:ext uri="{9D8B030D-6E8A-4147-A177-3AD203B41FA5}">
                      <a16:colId xmlns:a16="http://schemas.microsoft.com/office/drawing/2014/main" val="3744081058"/>
                    </a:ext>
                  </a:extLst>
                </a:gridCol>
              </a:tblGrid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Target/Control Pair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July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August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Seasonal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248836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McKenzie/Billings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65371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McKenzie/Richland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424524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McKenzie/Wibaux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3012556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McKenzie/Roosevelt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102244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Bowman/Billings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007391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Bowman/Wibaux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594660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Bowman/Carter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8488860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Bowman/Fallon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2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74408"/>
                  </a:ext>
                </a:extLst>
              </a:tr>
              <a:tr h="4243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Ward/Mercer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480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152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Bootstrapping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0F0ECF-8655-43A0-9BD5-76F6BADCE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46124"/>
              </p:ext>
            </p:extLst>
          </p:nvPr>
        </p:nvGraphicFramePr>
        <p:xfrm>
          <a:off x="1491448" y="1953086"/>
          <a:ext cx="9209103" cy="4131677"/>
        </p:xfrm>
        <a:graphic>
          <a:graphicData uri="http://schemas.openxmlformats.org/drawingml/2006/table">
            <a:tbl>
              <a:tblPr firstRow="1" firstCol="1" bandRow="1"/>
              <a:tblGrid>
                <a:gridCol w="2439394">
                  <a:extLst>
                    <a:ext uri="{9D8B030D-6E8A-4147-A177-3AD203B41FA5}">
                      <a16:colId xmlns:a16="http://schemas.microsoft.com/office/drawing/2014/main" val="1529135876"/>
                    </a:ext>
                  </a:extLst>
                </a:gridCol>
                <a:gridCol w="1692428">
                  <a:extLst>
                    <a:ext uri="{9D8B030D-6E8A-4147-A177-3AD203B41FA5}">
                      <a16:colId xmlns:a16="http://schemas.microsoft.com/office/drawing/2014/main" val="4229853277"/>
                    </a:ext>
                  </a:extLst>
                </a:gridCol>
                <a:gridCol w="2726688">
                  <a:extLst>
                    <a:ext uri="{9D8B030D-6E8A-4147-A177-3AD203B41FA5}">
                      <a16:colId xmlns:a16="http://schemas.microsoft.com/office/drawing/2014/main" val="2614981642"/>
                    </a:ext>
                  </a:extLst>
                </a:gridCol>
                <a:gridCol w="2350593">
                  <a:extLst>
                    <a:ext uri="{9D8B030D-6E8A-4147-A177-3AD203B41FA5}">
                      <a16:colId xmlns:a16="http://schemas.microsoft.com/office/drawing/2014/main" val="3725986452"/>
                    </a:ext>
                  </a:extLst>
                </a:gridCol>
              </a:tblGrid>
              <a:tr h="3284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Target/Control Pair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Double Ratio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Confidence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Significance &gt; 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56550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McKenzie/Billings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0.99 - 1.22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899435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McKenzie/Wibaux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1.01 - 1.23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01618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McKenzie/Richland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0.98 - 1.15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860938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McKenzie/Roosevelt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0.90 - 1.10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46.5%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75673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Bowman/Billings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0.93 - 1.16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623858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Bowman/Wibaux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0.94 - 1.17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720534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Bowman/Fallon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0.91 - 1.12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145986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Bowman/Carter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0.86 - 1.05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0349767"/>
                  </a:ext>
                </a:extLst>
              </a:tr>
              <a:tr h="4225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Ward/Mercer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0.87 - 1.07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48647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B079E0D-AFE8-4A84-B860-990F52F4AF99}"/>
              </a:ext>
            </a:extLst>
          </p:cNvPr>
          <p:cNvSpPr/>
          <p:nvPr/>
        </p:nvSpPr>
        <p:spPr>
          <a:xfrm>
            <a:off x="3915052" y="2272683"/>
            <a:ext cx="6785499" cy="84337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A36508-D442-4910-B67C-930CE5B73B98}"/>
              </a:ext>
            </a:extLst>
          </p:cNvPr>
          <p:cNvSpPr/>
          <p:nvPr/>
        </p:nvSpPr>
        <p:spPr>
          <a:xfrm>
            <a:off x="3915052" y="3116062"/>
            <a:ext cx="6785499" cy="45276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0" y="1767519"/>
            <a:ext cx="10719899" cy="45513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Objective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0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2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Results: Bootstrapping McKenzie/Wibaux</a:t>
            </a:r>
          </a:p>
        </p:txBody>
      </p:sp>
      <p:pic>
        <p:nvPicPr>
          <p:cNvPr id="9" name="Content Placeholder 8" descr="Chart, histogram&#10;&#10;Description automatically generated">
            <a:extLst>
              <a:ext uri="{FF2B5EF4-FFF2-40B4-BE49-F238E27FC236}">
                <a16:creationId xmlns:a16="http://schemas.microsoft.com/office/drawing/2014/main" id="{341C6F1C-DE33-40DF-AE45-FEA078C2E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0380" y="1423570"/>
            <a:ext cx="7911240" cy="5274161"/>
          </a:xfrm>
        </p:spPr>
      </p:pic>
    </p:spTree>
    <p:extLst>
      <p:ext uri="{BB962C8B-B14F-4D97-AF65-F5344CB8AC3E}">
        <p14:creationId xmlns:p14="http://schemas.microsoft.com/office/powerpoint/2010/main" val="93823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19"/>
            <a:ext cx="11654490" cy="477529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Six out of nine Target/Control pairs have targets receiving at least 2% or more seasonal rainfall than expected based on corresponding controls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six double ratios, two are statistically signification at 95% confidence level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are statistically significant at the 90% confidence level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increase in seasonal rainfall for all target areas was 1.03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regarded as lower limits due to contamination of the pre-project period data</a:t>
            </a: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esult offers support for a claim of modest, compared to yearly variability, precipitation increases in western North Dakota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35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19"/>
            <a:ext cx="11654490" cy="477529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DeFelice, T. P., J. Golden, D. Griffith, W. Woodley, D. Rosenfeld, D. Breed, 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2014: Extra area effects of cloud seeding — An updated assessment.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Research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135–136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193–203,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https://doi.org/10.1016/j.atmosres.2013.08.014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Hesterberg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T., S. Monaghan, D. S. Moore, 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Clipson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R. Epstein, 2005: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BOOTSTRAP METHODS AND PERMUTATION TESTS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W. H. Freeman and Company, 85 pp.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Lane, D. M., D. Scott, 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Hebl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Guerra, D.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Osheron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H. Zimmer, 2003: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 Statistics Education: A Multimedia Course of Study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692 pp.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NDARB, 2018: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Final Operations Report North Dakota Cloud Modification Project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North Dakota Atmospheric Resource Board, http://www.swc.nd.gov/arb/ndcmp/pdfs/finalreport.pdf (Accessed January 15, 2019).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Schneider, M. D., and D. Langerud, 2011: Operational Improvements on the North Dakota Cloud Modification Project.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Weather Modification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84–88.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P. L., P. W. Mielke, Jr, and F. J. Kopp, 2004: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Exploratory Analysis of Climatic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Raingage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For Evidence of Effects of the North Dakota Cloud Modification Project on Rainfall in the Target 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North Dakota Atmospheric Resource Board,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http://www.swc.nd.gov/arb/ndcmp/pdfs/ExplorAnalysisClimaticRainDataNDCMPEffects_2004.pdf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Wise, E., 2005: Precipitation evaluation of the North Dakota Cloud Modification Project (NDCMP). University of North Dakota, 63 pp.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27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22-762C-4569-ACFD-642EF551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40280"/>
            <a:ext cx="7729728" cy="1188720"/>
          </a:xfrm>
        </p:spPr>
        <p:txBody>
          <a:bodyPr>
            <a:normAutofit/>
          </a:bodyPr>
          <a:lstStyle/>
          <a:p>
            <a:r>
              <a:rPr lang="en-US" sz="4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2C0D-2FA2-46CE-99F3-97691369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429000"/>
            <a:ext cx="7729728" cy="31019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9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22-762C-4569-ACFD-642EF551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240280"/>
            <a:ext cx="7729728" cy="118872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2C0D-2FA2-46CE-99F3-976913691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429000"/>
            <a:ext cx="7729728" cy="310198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60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755" y="1661019"/>
            <a:ext cx="11654490" cy="4775292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having vast amounts of rain gauges available throughout the history of the NDCMP, time consistency (e.g. year-to-year reporting) of rain gauge observations were an issue.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handle missing data for the NDARBCON gauges, gauges were checked to see if a complete record for June, July, or August were available.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gauge had a complete record for at least one of the months, it was used towards the calculation of monthly total rainfall for the year.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5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103" y="234850"/>
            <a:ext cx="8708994" cy="1188720"/>
          </a:xfrm>
        </p:spPr>
        <p:txBody>
          <a:bodyPr>
            <a:normAutofit fontScale="90000"/>
          </a:bodyPr>
          <a:lstStyle/>
          <a:p>
            <a:r>
              <a:rPr lang="en-US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McKenzie County Rain Gauges 1950-2018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BE124-CB05-4CB1-A07C-35B3B549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1803" y="1461817"/>
            <a:ext cx="10531571" cy="53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7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and Objective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0" y="1767519"/>
            <a:ext cx="10719899" cy="455134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North Dakota Cloud Modification Project (NDCMP) costs the state of North Dakota approx. $1.0 million per year or approx. 13 cents per acre (NDCMP 2018).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study performed on the NDCMP was conducted in 2005 (Wise 2005).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effectiveness of the NDCMP can help future economic cost/benefit ratio studies and are important so sponsors and the public are well informed. 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effectiveness of the NDCMP at increasing rainfall within the project area.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7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  <a:endParaRPr lang="en-US" sz="4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67" y="1540995"/>
            <a:ext cx="4465124" cy="5199580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NDCMP has ran a non-randomized cloud seeding operation in ND since 1976.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(Schneider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Langerud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goal of the program is hail suppression to reduce crop loss, but precipitation enhancement was quickly added.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are conducted in two districts during June, July, August and occasionally early September.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(NDARB 2018)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B6AA596-23C6-45B3-9DD3-28312A12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91" y="2017930"/>
            <a:ext cx="7547929" cy="424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Evaluations of the NDCMP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0" y="1767519"/>
            <a:ext cx="10719899" cy="455134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National Weather Service (NWS) Cooperative Observer Program (COOP) rain gauges, Smith et al. (2004) studied whether a cloud seeding effect was present.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target/control methodology consisting of 11 stations in the NDCMP target area and 25 stations in eastern Montana as the control was used.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showed little to no increase in rainfall in this analysis and a p-value of 0.32.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Evaluations of the NDCMP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0" y="1767519"/>
            <a:ext cx="10719899" cy="45513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Wise (2005) analyzed the effects of the NDCMP using a target, downwind and control approach.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control/downwind region was determined by daily storm motion from 1999 to 2002.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Dakota Atmospheric Resource Board Cooperative Observer Network (NDARBCON) rain gauges were used for 1977 to 2003.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found an increase in rainfall of at least 5 % in four out of seven cases.</a:t>
            </a:r>
          </a:p>
          <a:p>
            <a:pPr lvl="1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those four, only two were determined statistically significant </a:t>
            </a:r>
          </a:p>
          <a:p>
            <a:pPr marL="457200" lvl="1" indent="0" algn="just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(p-value &lt; 0.05)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8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661" y="293573"/>
            <a:ext cx="9848675" cy="1188720"/>
          </a:xfrm>
        </p:spPr>
        <p:txBody>
          <a:bodyPr>
            <a:noAutofit/>
          </a:bodyPr>
          <a:lstStyle/>
          <a:p>
            <a:r>
              <a:rPr lang="en-US" sz="5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50" y="1767519"/>
            <a:ext cx="7437566" cy="49318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Langerud and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Gilstad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(2003) compared NDARBCON and NWS COOP gauges over a 23-year period from 1977-1999.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Rain gauges were compared multi-annually and annually.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showed rainfall totals within approx. a half an inch per year and a correlation of 0.998.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35F43-9D74-45A5-B92E-7D9D3EF31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37678" y="1922105"/>
            <a:ext cx="3009285" cy="408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Target/Control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77" y="1423570"/>
            <a:ext cx="5689917" cy="5199580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regions are determined by the years active in the NDCMP.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Bowman, Slope, McKenzie, and Ward Counties were selected.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were designated as counties that have not participated in the NDCMP or only participated in a relatively short period.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Downwind effects proved challenging for selecting controls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DeFelice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(2014) found that downwind effects from cloud seeding increases rainfall by 5 – 15 %, and Wise (2005) found a 13% increase in downwind rainfall within the NDCMP.</a:t>
            </a:r>
          </a:p>
          <a:p>
            <a:endParaRPr lang="en-US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C4C4997-11BB-4A6A-B01F-2FD087FBB7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05254"/>
              </p:ext>
            </p:extLst>
          </p:nvPr>
        </p:nvGraphicFramePr>
        <p:xfrm>
          <a:off x="5947795" y="2235512"/>
          <a:ext cx="6244204" cy="3609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128">
                  <a:extLst>
                    <a:ext uri="{9D8B030D-6E8A-4147-A177-3AD203B41FA5}">
                      <a16:colId xmlns:a16="http://schemas.microsoft.com/office/drawing/2014/main" val="410863316"/>
                    </a:ext>
                  </a:extLst>
                </a:gridCol>
                <a:gridCol w="1038277">
                  <a:extLst>
                    <a:ext uri="{9D8B030D-6E8A-4147-A177-3AD203B41FA5}">
                      <a16:colId xmlns:a16="http://schemas.microsoft.com/office/drawing/2014/main" val="93194946"/>
                    </a:ext>
                  </a:extLst>
                </a:gridCol>
                <a:gridCol w="2380236">
                  <a:extLst>
                    <a:ext uri="{9D8B030D-6E8A-4147-A177-3AD203B41FA5}">
                      <a16:colId xmlns:a16="http://schemas.microsoft.com/office/drawing/2014/main" val="2717835046"/>
                    </a:ext>
                  </a:extLst>
                </a:gridCol>
                <a:gridCol w="1399563">
                  <a:extLst>
                    <a:ext uri="{9D8B030D-6E8A-4147-A177-3AD203B41FA5}">
                      <a16:colId xmlns:a16="http://schemas.microsoft.com/office/drawing/2014/main" val="259277332"/>
                    </a:ext>
                  </a:extLst>
                </a:gridCol>
              </a:tblGrid>
              <a:tr h="379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Counties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Years Participated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Years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52599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03330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Bowman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430662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Hettinger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1977-1988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769092"/>
                  </a:ext>
                </a:extLst>
              </a:tr>
              <a:tr h="3272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Slope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719739"/>
                  </a:ext>
                </a:extLst>
              </a:tr>
              <a:tr h="2654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77753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McKenzie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86582"/>
                  </a:ext>
                </a:extLst>
              </a:tr>
              <a:tr h="3490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McLean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1977-1984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804850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Mountrail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25666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Ward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681411"/>
                  </a:ext>
                </a:extLst>
              </a:tr>
              <a:tr h="3255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Williams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1997-2018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298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4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F5458-3F9B-445E-B25A-ACC7DE98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4850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Target/Control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722A-A802-40FF-9CC9-324D6052A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5" y="1423570"/>
            <a:ext cx="4165400" cy="519958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Storms in western ND move W to E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areas were created to mitigate downwind effects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Bowman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Bowman and Slope Counties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“Billings”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Billings and Golden Valley County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Wibaux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Wibaux and part of Dawson County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Mercer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Mercer and Mclean County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Richland and Roosevelt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 of several MT counties</a:t>
            </a:r>
          </a:p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Fallon, Ward, Carter and McKenzie</a:t>
            </a:r>
          </a:p>
          <a:p>
            <a:pPr lvl="1"/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boundaries</a:t>
            </a:r>
          </a:p>
          <a:p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23F00B72-12EB-413E-AF44-2E7B2B051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54" y="1793344"/>
            <a:ext cx="7928946" cy="44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50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348</TotalTime>
  <Words>1842</Words>
  <Application>Microsoft Office PowerPoint</Application>
  <PresentationFormat>Widescreen</PresentationFormat>
  <Paragraphs>362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Gill Sans MT</vt:lpstr>
      <vt:lpstr>Times New Roman</vt:lpstr>
      <vt:lpstr>Parcel</vt:lpstr>
      <vt:lpstr>Precipitation Evaluation of the North Dakota Cloud Modification Project</vt:lpstr>
      <vt:lpstr>Overview</vt:lpstr>
      <vt:lpstr>Motivation and Objective</vt:lpstr>
      <vt:lpstr>Project Background</vt:lpstr>
      <vt:lpstr>Previous Evaluations of the NDCMP</vt:lpstr>
      <vt:lpstr>Previous Evaluations of the NDCMP</vt:lpstr>
      <vt:lpstr>Combining Data</vt:lpstr>
      <vt:lpstr>Methodology: Target/Control</vt:lpstr>
      <vt:lpstr>Methodology: Target/Control</vt:lpstr>
      <vt:lpstr>Methodology: Monthly Rainfall for a Single Station</vt:lpstr>
      <vt:lpstr>Methodology: Area Averaged Monthly Rainfall</vt:lpstr>
      <vt:lpstr>Methodology: Statistical Methods</vt:lpstr>
      <vt:lpstr>Methodology: Single Ratio</vt:lpstr>
      <vt:lpstr>Methodology: Single Ratio</vt:lpstr>
      <vt:lpstr>Methodology: Double Ratio</vt:lpstr>
      <vt:lpstr>Methodology: Bootstrapping and One-Tailed Statistical Test</vt:lpstr>
      <vt:lpstr>Results: Single Ratio</vt:lpstr>
      <vt:lpstr>Results: Double Ratios</vt:lpstr>
      <vt:lpstr>Results: Bootstrapping</vt:lpstr>
      <vt:lpstr>Results: Bootstrapping McKenzie/Wibaux</vt:lpstr>
      <vt:lpstr>Conclusions</vt:lpstr>
      <vt:lpstr>References</vt:lpstr>
      <vt:lpstr>Questions?</vt:lpstr>
      <vt:lpstr>Extra Slides</vt:lpstr>
      <vt:lpstr>Missing Data</vt:lpstr>
      <vt:lpstr>McKenzie County Rain Gauges 1950-2018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Precipitation Evaluation of the North Dakota Cloud Modification Project (NDCMP) Using Rain Gauge Observations</dc:title>
  <dc:creator>matt tuftedal</dc:creator>
  <cp:lastModifiedBy>matt tuftedal</cp:lastModifiedBy>
  <cp:revision>28</cp:revision>
  <dcterms:created xsi:type="dcterms:W3CDTF">2021-04-12T04:43:04Z</dcterms:created>
  <dcterms:modified xsi:type="dcterms:W3CDTF">2021-04-20T20:39:57Z</dcterms:modified>
</cp:coreProperties>
</file>