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1"/>
    <p:sldMasterId id="2147483708" r:id="rId2"/>
    <p:sldMasterId id="2147483720" r:id="rId3"/>
  </p:sldMasterIdLst>
  <p:sldIdLst>
    <p:sldId id="256" r:id="rId4"/>
    <p:sldId id="272" r:id="rId5"/>
    <p:sldId id="289" r:id="rId6"/>
    <p:sldId id="290" r:id="rId7"/>
    <p:sldId id="257" r:id="rId8"/>
    <p:sldId id="285" r:id="rId9"/>
    <p:sldId id="273" r:id="rId10"/>
    <p:sldId id="275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64" r:id="rId20"/>
    <p:sldId id="265" r:id="rId21"/>
    <p:sldId id="267" r:id="rId22"/>
    <p:sldId id="266" r:id="rId23"/>
    <p:sldId id="284" r:id="rId24"/>
    <p:sldId id="286" r:id="rId25"/>
    <p:sldId id="288" r:id="rId26"/>
    <p:sldId id="268" r:id="rId27"/>
    <p:sldId id="291" r:id="rId28"/>
    <p:sldId id="271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 tuftedal" initials="mt" lastIdx="1" clrIdx="0">
    <p:extLst>
      <p:ext uri="{19B8F6BF-5375-455C-9EA6-DF929625EA0E}">
        <p15:presenceInfo xmlns:p15="http://schemas.microsoft.com/office/powerpoint/2012/main" userId="a734da3f2221f5c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30C0A-5464-4FE4-84EB-FF9C94016DF4}" type="datetimeFigureOut">
              <a:rPr lang="en-US" dirty="0"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ctrTitle"/>
          </p:nvPr>
        </p:nvSpPr>
        <p:spPr>
          <a:xfrm>
            <a:off x="1600200" y="2386739"/>
            <a:ext cx="8991596" cy="1645920"/>
          </a:xfrm>
          <a:ln w="38103" cap="sq">
            <a:solidFill>
              <a:srgbClr val="404040"/>
            </a:solidFill>
            <a:prstDash val="solid"/>
            <a:miter/>
          </a:ln>
        </p:spPr>
        <p:txBody>
          <a:bodyPr lIns="274320" rIns="274320"/>
          <a:lstStyle>
            <a:lvl1pPr>
              <a:defRPr sz="38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1"/>
          </p:nvPr>
        </p:nvSpPr>
        <p:spPr>
          <a:xfrm>
            <a:off x="2695194" y="4352544"/>
            <a:ext cx="6801608" cy="1239889"/>
          </a:xfrm>
        </p:spPr>
        <p:txBody>
          <a:bodyPr anchorCtr="1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10/15/2018</a:t>
            </a:r>
          </a:p>
        </p:txBody>
      </p:sp>
      <p:sp>
        <p:nvSpPr>
          <p:cNvPr id="5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7896657-9E56-455F-B770-AC13AFF22DD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996115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10/15/2018</a:t>
            </a:r>
          </a:p>
        </p:txBody>
      </p:sp>
      <p:sp>
        <p:nvSpPr>
          <p:cNvPr id="5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1FE24ED-777A-4F90-A78B-0243B057ECD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645782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1600200" y="2386739"/>
            <a:ext cx="8991596" cy="1645920"/>
          </a:xfrm>
          <a:ln w="38103" cap="sq">
            <a:solidFill>
              <a:srgbClr val="404040"/>
            </a:solidFill>
            <a:prstDash val="solid"/>
            <a:miter/>
          </a:ln>
        </p:spPr>
        <p:txBody>
          <a:bodyPr lIns="274320" rIns="274320"/>
          <a:lstStyle>
            <a:lvl1pPr>
              <a:defRPr sz="38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2695194" y="4352461"/>
            <a:ext cx="6801608" cy="1265081"/>
          </a:xfrm>
        </p:spPr>
        <p:txBody>
          <a:bodyPr anchorCtr="1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10/15/2018</a:t>
            </a:r>
          </a:p>
        </p:txBody>
      </p:sp>
      <p:sp>
        <p:nvSpPr>
          <p:cNvPr id="5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2206E40-CDAC-439F-ADB1-A5B31ED0361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8729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 txBox="1">
            <a:spLocks noGrp="1"/>
          </p:cNvSpPr>
          <p:nvPr>
            <p:ph idx="1"/>
          </p:nvPr>
        </p:nvSpPr>
        <p:spPr>
          <a:xfrm>
            <a:off x="1581912" y="2638044"/>
            <a:ext cx="4271775" cy="31019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 txBox="1">
            <a:spLocks noGrp="1"/>
          </p:cNvSpPr>
          <p:nvPr>
            <p:ph idx="2"/>
          </p:nvPr>
        </p:nvSpPr>
        <p:spPr>
          <a:xfrm>
            <a:off x="6338319" y="2638044"/>
            <a:ext cx="4270248" cy="31019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10/15/2018</a:t>
            </a:r>
          </a:p>
        </p:txBody>
      </p:sp>
      <p:sp>
        <p:nvSpPr>
          <p:cNvPr id="6" name="Footer Placeholder 8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9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11AF959-1864-427F-9984-2A634BF796F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242594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/>
          <p:cNvSpPr txBox="1">
            <a:spLocks noGrp="1"/>
          </p:cNvSpPr>
          <p:nvPr>
            <p:ph type="body" idx="1"/>
          </p:nvPr>
        </p:nvSpPr>
        <p:spPr>
          <a:xfrm>
            <a:off x="1583439" y="2313432"/>
            <a:ext cx="4270248" cy="704088"/>
          </a:xfrm>
        </p:spPr>
        <p:txBody>
          <a:bodyPr anchor="b" anchorCtr="1"/>
          <a:lstStyle>
            <a:lvl1pPr marL="0" indent="0" algn="ctr">
              <a:buNone/>
              <a:defRPr sz="1900" cap="all" spc="100">
                <a:solidFill>
                  <a:srgbClr val="6B889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3"/>
          <p:cNvSpPr txBox="1">
            <a:spLocks noGrp="1"/>
          </p:cNvSpPr>
          <p:nvPr>
            <p:ph idx="2"/>
          </p:nvPr>
        </p:nvSpPr>
        <p:spPr>
          <a:xfrm>
            <a:off x="1583439" y="3143250"/>
            <a:ext cx="4270248" cy="259677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5"/>
          <p:cNvSpPr txBox="1">
            <a:spLocks noGrp="1"/>
          </p:cNvSpPr>
          <p:nvPr>
            <p:ph idx="4"/>
          </p:nvPr>
        </p:nvSpPr>
        <p:spPr>
          <a:xfrm>
            <a:off x="6338319" y="3143250"/>
            <a:ext cx="4253487" cy="259677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 txBox="1">
            <a:spLocks noGrp="1"/>
          </p:cNvSpPr>
          <p:nvPr>
            <p:ph type="body" idx="3"/>
          </p:nvPr>
        </p:nvSpPr>
        <p:spPr>
          <a:xfrm>
            <a:off x="6338319" y="2313432"/>
            <a:ext cx="4270248" cy="704088"/>
          </a:xfrm>
        </p:spPr>
        <p:txBody>
          <a:bodyPr anchor="b" anchorCtr="1"/>
          <a:lstStyle>
            <a:lvl1pPr marL="0" indent="0" algn="ctr">
              <a:buNone/>
              <a:defRPr sz="1900" cap="all" spc="100">
                <a:solidFill>
                  <a:srgbClr val="6B889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10/15/2018</a:t>
            </a:r>
          </a:p>
        </p:txBody>
      </p:sp>
      <p:sp>
        <p:nvSpPr>
          <p:cNvPr id="7" name="Footer Placeholder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Slide Number Placeholder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AF1A2FD-784B-4A4C-A283-3DC0729C0C5C}" type="slidenum">
              <a:t>‹#›</a:t>
            </a:fld>
            <a:endParaRPr lang="en-US"/>
          </a:p>
        </p:txBody>
      </p:sp>
      <p:sp>
        <p:nvSpPr>
          <p:cNvPr id="9" name="Title 9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90646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10/15/2018</a:t>
            </a: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4355A4A-B1BE-42D2-8F1A-3CAFFEBD0BDE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221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10/15/2018</a:t>
            </a:r>
          </a:p>
        </p:txBody>
      </p:sp>
      <p:sp>
        <p:nvSpPr>
          <p:cNvPr id="3" name="Footer Placeholder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BDA02C8-1C0B-45CE-9AF7-745E83ECCA6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5592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/>
          <p:cNvSpPr/>
          <p:nvPr/>
        </p:nvSpPr>
        <p:spPr>
          <a:xfrm>
            <a:off x="0" y="0"/>
            <a:ext cx="6096003" cy="6858000"/>
          </a:xfrm>
          <a:prstGeom prst="rect">
            <a:avLst/>
          </a:prstGeom>
          <a:solidFill>
            <a:srgbClr val="9BAFB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804672" y="2243827"/>
            <a:ext cx="4486659" cy="114150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Content Placeholder 2"/>
          <p:cNvSpPr txBox="1">
            <a:spLocks noGrp="1"/>
          </p:cNvSpPr>
          <p:nvPr>
            <p:ph idx="1"/>
          </p:nvPr>
        </p:nvSpPr>
        <p:spPr>
          <a:xfrm>
            <a:off x="6736083" y="804672"/>
            <a:ext cx="4815843" cy="5248656"/>
          </a:xfrm>
        </p:spPr>
        <p:txBody>
          <a:bodyPr/>
          <a:lstStyle>
            <a:lvl1pPr>
              <a:defRPr sz="19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/>
          <p:cNvSpPr txBox="1">
            <a:spLocks noGrp="1"/>
          </p:cNvSpPr>
          <p:nvPr>
            <p:ph type="body" idx="2"/>
          </p:nvPr>
        </p:nvSpPr>
        <p:spPr>
          <a:xfrm>
            <a:off x="1115568" y="3549920"/>
            <a:ext cx="3794759" cy="2194038"/>
          </a:xfrm>
        </p:spPr>
        <p:txBody>
          <a:bodyPr anchorCtr="1"/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8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10/15/2018</a:t>
            </a:r>
          </a:p>
        </p:txBody>
      </p:sp>
      <p:sp>
        <p:nvSpPr>
          <p:cNvPr id="7" name="Footer Placeholder 9"/>
          <p:cNvSpPr txBox="1">
            <a:spLocks noGrp="1"/>
          </p:cNvSpPr>
          <p:nvPr>
            <p:ph type="ftr" sz="quarter" idx="9"/>
          </p:nvPr>
        </p:nvSpPr>
        <p:spPr>
          <a:xfrm>
            <a:off x="804672" y="6236207"/>
            <a:ext cx="5124800" cy="32004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Slide Number Placeholder 10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47D0F2F-5091-4AB3-9371-A07AA7A684C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902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3/18/2019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/>
          <p:cNvSpPr/>
          <p:nvPr/>
        </p:nvSpPr>
        <p:spPr>
          <a:xfrm>
            <a:off x="0" y="0"/>
            <a:ext cx="6096003" cy="6858000"/>
          </a:xfrm>
          <a:prstGeom prst="rect">
            <a:avLst/>
          </a:prstGeom>
          <a:solidFill>
            <a:srgbClr val="9BAFB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808521" y="2243827"/>
            <a:ext cx="4494998" cy="1134642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Picture Placeholder 2"/>
          <p:cNvSpPr txBox="1">
            <a:spLocks noGrp="1"/>
          </p:cNvSpPr>
          <p:nvPr>
            <p:ph type="pic" idx="1"/>
          </p:nvPr>
        </p:nvSpPr>
        <p:spPr>
          <a:xfrm>
            <a:off x="6096003" y="0"/>
            <a:ext cx="6102092" cy="6858000"/>
          </a:xfrm>
          <a:solidFill>
            <a:srgbClr val="BFBFBF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Text Placeholder 3"/>
          <p:cNvSpPr txBox="1">
            <a:spLocks noGrp="1"/>
          </p:cNvSpPr>
          <p:nvPr>
            <p:ph type="body" idx="2"/>
          </p:nvPr>
        </p:nvSpPr>
        <p:spPr>
          <a:xfrm>
            <a:off x="1115568" y="3549920"/>
            <a:ext cx="3794759" cy="2194038"/>
          </a:xfrm>
        </p:spPr>
        <p:txBody>
          <a:bodyPr anchorCtr="1"/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7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/>
              <a:t>10/15/2018</a:t>
            </a:r>
          </a:p>
        </p:txBody>
      </p:sp>
      <p:sp>
        <p:nvSpPr>
          <p:cNvPr id="7" name="Footer Placeholder 8"/>
          <p:cNvSpPr txBox="1">
            <a:spLocks noGrp="1"/>
          </p:cNvSpPr>
          <p:nvPr>
            <p:ph type="ftr" sz="quarter" idx="9"/>
          </p:nvPr>
        </p:nvSpPr>
        <p:spPr>
          <a:xfrm>
            <a:off x="804672" y="6236207"/>
            <a:ext cx="5124800" cy="32004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Slide Number Placeholder 9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71722D-04D7-493A-9D14-271F4EA3A35A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278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10/15/2018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BE85171-DBCA-4D2F-8C68-577BF88FE02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8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 txBox="1">
            <a:spLocks noGrp="1"/>
          </p:cNvSpPr>
          <p:nvPr>
            <p:ph type="title" orient="vert"/>
          </p:nvPr>
        </p:nvSpPr>
        <p:spPr>
          <a:xfrm>
            <a:off x="8653113" y="937259"/>
            <a:ext cx="1298603" cy="498348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 txBox="1">
            <a:spLocks noGrp="1"/>
          </p:cNvSpPr>
          <p:nvPr>
            <p:ph type="body" orient="vert" idx="1"/>
          </p:nvPr>
        </p:nvSpPr>
        <p:spPr>
          <a:xfrm>
            <a:off x="2231136" y="937259"/>
            <a:ext cx="6198489" cy="498348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10/15/2018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183D83F-E1D9-4C87-96F9-BD22365EBC72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712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6D811-175B-4934-9544-E9EC5922E6B9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600200" y="2386739"/>
            <a:ext cx="8991596" cy="1645920"/>
          </a:xfrm>
          <a:ln w="38103" cap="sq">
            <a:solidFill>
              <a:srgbClr val="404040"/>
            </a:solidFill>
            <a:prstDash val="solid"/>
            <a:miter/>
          </a:ln>
        </p:spPr>
        <p:txBody>
          <a:bodyPr lIns="274320" rIns="274320"/>
          <a:lstStyle>
            <a:lvl1pPr>
              <a:defRPr sz="38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E7E039-E1BD-4B8B-B318-E71FF4F7E6C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695194" y="4352544"/>
            <a:ext cx="6801608" cy="1239889"/>
          </a:xfrm>
        </p:spPr>
        <p:txBody>
          <a:bodyPr anchorCtr="1"/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9F180147-4274-434B-8054-299C4B0FF64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10/15/2018</a:t>
            </a:r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71223A38-7930-4458-A6D9-E3A6EF5748F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256E980C-4041-4FFD-966F-24527C19F4D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EDEEFC-DFC7-4002-B640-CBE0829A80E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9486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B0B51-1897-416D-8B03-B664072ED9E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8BF0F7-FFAD-4851-ACAF-30692E8093A9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D110C7C7-F4B2-44DD-9C1C-757CDA6E434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10/15/2018</a:t>
            </a:r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0605CDD1-F2AC-4302-8880-4D22B0CE7EC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01CB9D1D-CCB9-4011-A1AF-BC6D094BF70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5B6C6C-3FE2-42E3-8EEF-E5704F6AC72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167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2BF09-9F47-4C2C-B9E2-F688108BA79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00200" y="2386739"/>
            <a:ext cx="8991596" cy="1645920"/>
          </a:xfrm>
          <a:ln w="38103" cap="sq">
            <a:solidFill>
              <a:srgbClr val="404040"/>
            </a:solidFill>
            <a:prstDash val="solid"/>
            <a:miter/>
          </a:ln>
        </p:spPr>
        <p:txBody>
          <a:bodyPr lIns="274320" rIns="274320"/>
          <a:lstStyle>
            <a:lvl1pPr>
              <a:defRPr sz="38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AC4321-7D10-4A2C-AC4F-159A4826D05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695194" y="4352461"/>
            <a:ext cx="6801608" cy="1265081"/>
          </a:xfrm>
        </p:spPr>
        <p:txBody>
          <a:bodyPr anchorCtr="1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F2249CA0-DACF-4B86-8C03-FC269131D94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10/15/2018</a:t>
            </a:r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47C4BE1F-DD73-4AC0-9AEE-3D70DF08728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96308322-A368-484D-8891-B06C8762365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15EE4AF-A0AB-417D-9721-D2D997AB83C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810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184D5-E454-4021-85A1-89977046A84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AC16E1-9EEB-42B6-B7DF-64BA80C9F5B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581912" y="2638044"/>
            <a:ext cx="4271775" cy="31019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1CFB6C3-591A-41E6-9FCE-EABE6403F500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338319" y="2638044"/>
            <a:ext cx="4270248" cy="31019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>
            <a:extLst>
              <a:ext uri="{FF2B5EF4-FFF2-40B4-BE49-F238E27FC236}">
                <a16:creationId xmlns:a16="http://schemas.microsoft.com/office/drawing/2014/main" id="{68DDAE4D-3C70-49CD-B1F2-EBA2BF8723E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10/15/2018</a:t>
            </a:r>
          </a:p>
        </p:txBody>
      </p:sp>
      <p:sp>
        <p:nvSpPr>
          <p:cNvPr id="6" name="Footer Placeholder 8">
            <a:extLst>
              <a:ext uri="{FF2B5EF4-FFF2-40B4-BE49-F238E27FC236}">
                <a16:creationId xmlns:a16="http://schemas.microsoft.com/office/drawing/2014/main" id="{D93BAC5D-3A47-45C5-BC52-03AE9C55566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9">
            <a:extLst>
              <a:ext uri="{FF2B5EF4-FFF2-40B4-BE49-F238E27FC236}">
                <a16:creationId xmlns:a16="http://schemas.microsoft.com/office/drawing/2014/main" id="{66AF64F2-73EE-4576-8DB3-9C4BA18A4D5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92641D1-0112-4E0B-B318-CCA1C329997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2027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9E94854F-107F-4553-ABB1-4502AA34805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583439" y="2313432"/>
            <a:ext cx="4270248" cy="704088"/>
          </a:xfrm>
        </p:spPr>
        <p:txBody>
          <a:bodyPr anchor="b" anchorCtr="1"/>
          <a:lstStyle>
            <a:lvl1pPr marL="0" indent="0" algn="ctr">
              <a:buNone/>
              <a:defRPr sz="1900" cap="all" spc="100">
                <a:solidFill>
                  <a:srgbClr val="6B889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350052C9-78B4-4209-9572-77965042CD24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1583439" y="3143250"/>
            <a:ext cx="4270248" cy="259677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5">
            <a:extLst>
              <a:ext uri="{FF2B5EF4-FFF2-40B4-BE49-F238E27FC236}">
                <a16:creationId xmlns:a16="http://schemas.microsoft.com/office/drawing/2014/main" id="{F03CB850-B813-46C2-86F2-2B8713183D03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338319" y="3143250"/>
            <a:ext cx="4253487" cy="259677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261377-BF24-4A6F-BBEA-6AF21E9B8247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338319" y="2313432"/>
            <a:ext cx="4270248" cy="704088"/>
          </a:xfrm>
        </p:spPr>
        <p:txBody>
          <a:bodyPr anchor="b" anchorCtr="1"/>
          <a:lstStyle>
            <a:lvl1pPr marL="0" indent="0" algn="ctr">
              <a:buNone/>
              <a:defRPr sz="1900" cap="all" spc="100">
                <a:solidFill>
                  <a:srgbClr val="6B889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2E70F8CA-705B-4CFB-8510-355E90AED05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10/15/2018</a:t>
            </a:r>
          </a:p>
        </p:txBody>
      </p:sp>
      <p:sp>
        <p:nvSpPr>
          <p:cNvPr id="7" name="Footer Placeholder 7">
            <a:extLst>
              <a:ext uri="{FF2B5EF4-FFF2-40B4-BE49-F238E27FC236}">
                <a16:creationId xmlns:a16="http://schemas.microsoft.com/office/drawing/2014/main" id="{4D8C1031-2FAC-426E-85DB-601D476B954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8" name="Slide Number Placeholder 8">
            <a:extLst>
              <a:ext uri="{FF2B5EF4-FFF2-40B4-BE49-F238E27FC236}">
                <a16:creationId xmlns:a16="http://schemas.microsoft.com/office/drawing/2014/main" id="{B9E0DE77-2C22-4349-B0A3-2AE2C842381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B513C64-9620-4EF1-AC00-A893155410DC}" type="slidenum">
              <a:t>‹#›</a:t>
            </a:fld>
            <a:endParaRPr lang="en-US"/>
          </a:p>
        </p:txBody>
      </p:sp>
      <p:sp>
        <p:nvSpPr>
          <p:cNvPr id="9" name="Title 9">
            <a:extLst>
              <a:ext uri="{FF2B5EF4-FFF2-40B4-BE49-F238E27FC236}">
                <a16:creationId xmlns:a16="http://schemas.microsoft.com/office/drawing/2014/main" id="{98CD3DB4-6ED4-4EA1-BF94-FD9761A8BED5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6578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B18BA9-0A7C-472C-8C76-6E051A27160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882467-61D6-4FFE-A86F-A23DF506F4A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10/15/2018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64D7CB-4AA6-46C7-AE71-7F34D326779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4A35F7-54EF-42F4-849D-62E23528783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F792849-5765-45F3-9AB9-DE8E07EAF1C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6948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7E66EE-FFD5-4312-850C-32EA0D75901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10/15/2018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9906B0-3777-4B7C-8D10-09FD2C932C5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D62708-39F9-4881-9ACD-E5B22791754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E26DF79-B6D6-4CBF-9048-7C1F5DEDCC5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5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C6404-AD6E-4860-8E75-697CA40B95DA}" type="datetimeFigureOut">
              <a:rPr lang="en-US" dirty="0"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5">
            <a:extLst>
              <a:ext uri="{FF2B5EF4-FFF2-40B4-BE49-F238E27FC236}">
                <a16:creationId xmlns:a16="http://schemas.microsoft.com/office/drawing/2014/main" id="{C35CC26C-BF20-4A72-B23C-67E6ADBC724A}"/>
              </a:ext>
            </a:extLst>
          </p:cNvPr>
          <p:cNvSpPr/>
          <p:nvPr/>
        </p:nvSpPr>
        <p:spPr>
          <a:xfrm>
            <a:off x="0" y="0"/>
            <a:ext cx="6096003" cy="6858000"/>
          </a:xfrm>
          <a:prstGeom prst="rect">
            <a:avLst/>
          </a:prstGeom>
          <a:solidFill>
            <a:srgbClr val="9BAFB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2153E02-DE59-4ED7-BAB9-A5132861611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4672" y="2243827"/>
            <a:ext cx="4486659" cy="1141500"/>
          </a:xfrm>
        </p:spPr>
        <p:txBody>
          <a:bodyPr/>
          <a:lstStyle>
            <a:lvl1pPr>
              <a:defRPr sz="2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B1C3600-DCF8-4961-BF2F-4A6B686532C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36083" y="804672"/>
            <a:ext cx="4815843" cy="5248656"/>
          </a:xfrm>
        </p:spPr>
        <p:txBody>
          <a:bodyPr/>
          <a:lstStyle>
            <a:lvl1pPr>
              <a:defRPr sz="19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E172D4B-8316-438E-9D53-FABEAEA12E11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115568" y="3549920"/>
            <a:ext cx="3794759" cy="2194038"/>
          </a:xfrm>
        </p:spPr>
        <p:txBody>
          <a:bodyPr anchorCtr="1"/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8">
            <a:extLst>
              <a:ext uri="{FF2B5EF4-FFF2-40B4-BE49-F238E27FC236}">
                <a16:creationId xmlns:a16="http://schemas.microsoft.com/office/drawing/2014/main" id="{2E4B8CB7-618F-412F-B2F4-E63965BA4F6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10/15/2018</a:t>
            </a:r>
          </a:p>
        </p:txBody>
      </p:sp>
      <p:sp>
        <p:nvSpPr>
          <p:cNvPr id="7" name="Footer Placeholder 9">
            <a:extLst>
              <a:ext uri="{FF2B5EF4-FFF2-40B4-BE49-F238E27FC236}">
                <a16:creationId xmlns:a16="http://schemas.microsoft.com/office/drawing/2014/main" id="{90A41F6E-1588-410B-A90F-848C7A978B1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804672" y="6236207"/>
            <a:ext cx="5124800" cy="32004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Slide Number Placeholder 10">
            <a:extLst>
              <a:ext uri="{FF2B5EF4-FFF2-40B4-BE49-F238E27FC236}">
                <a16:creationId xmlns:a16="http://schemas.microsoft.com/office/drawing/2014/main" id="{B59822D9-0A69-4F0F-9FDF-49106C533F1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830D7F0-0B0E-4BB0-B920-BD84117CB27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0704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7">
            <a:extLst>
              <a:ext uri="{FF2B5EF4-FFF2-40B4-BE49-F238E27FC236}">
                <a16:creationId xmlns:a16="http://schemas.microsoft.com/office/drawing/2014/main" id="{5CD8ECA3-4785-424D-BFB9-09A78374136E}"/>
              </a:ext>
            </a:extLst>
          </p:cNvPr>
          <p:cNvSpPr/>
          <p:nvPr/>
        </p:nvSpPr>
        <p:spPr>
          <a:xfrm>
            <a:off x="0" y="0"/>
            <a:ext cx="6096003" cy="6858000"/>
          </a:xfrm>
          <a:prstGeom prst="rect">
            <a:avLst/>
          </a:prstGeom>
          <a:solidFill>
            <a:srgbClr val="9BAFB5"/>
          </a:solid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19BF3B8-B670-4EDB-94A7-B2CDB1416DE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8521" y="2243827"/>
            <a:ext cx="4494998" cy="1134642"/>
          </a:xfrm>
        </p:spPr>
        <p:txBody>
          <a:bodyPr>
            <a:noAutofit/>
          </a:bodyPr>
          <a:lstStyle>
            <a:lvl1pPr>
              <a:defRPr sz="2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7ED69789-0A75-4C5C-BE5E-7FB6FECD549B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6096003" y="0"/>
            <a:ext cx="6102092" cy="6858000"/>
          </a:xfrm>
          <a:solidFill>
            <a:srgbClr val="BFBFBF"/>
          </a:solidFill>
        </p:spPr>
        <p:txBody>
          <a:bodyPr/>
          <a:lstStyle>
            <a:lvl1pPr marL="0" indent="0">
              <a:buNone/>
              <a:defRPr sz="32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95176E3-8FF6-4FFB-B8A7-29DD79F30884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115568" y="3549920"/>
            <a:ext cx="3794759" cy="2194038"/>
          </a:xfrm>
        </p:spPr>
        <p:txBody>
          <a:bodyPr anchorCtr="1"/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Date Placeholder 7">
            <a:extLst>
              <a:ext uri="{FF2B5EF4-FFF2-40B4-BE49-F238E27FC236}">
                <a16:creationId xmlns:a16="http://schemas.microsoft.com/office/drawing/2014/main" id="{D5578CA0-D7B2-4B5D-AE1E-B96FED0CCD8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</a:defRPr>
            </a:lvl1pPr>
          </a:lstStyle>
          <a:p>
            <a:pPr lvl="0"/>
            <a:r>
              <a:rPr lang="en-US"/>
              <a:t>10/15/2018</a:t>
            </a:r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F88FCDC6-F531-41EE-AA46-CF6E2715A48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804672" y="6236207"/>
            <a:ext cx="5124800" cy="32004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14CA020F-3370-45A8-BB52-3F5C4C87EC4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56EBE08-7D4F-427C-91D3-271AF8618461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759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0524E-015C-46DB-9790-B4B41F724798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CFE941-D4EA-464F-AC87-1D4B64B882F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16400-ED5C-482C-9001-0F3F17C9390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10/15/2018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E95A96-7CBD-497A-A4E7-2CF5C46AC4A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3F55E8-BA3B-447E-A146-545D485C734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3ADEC8C-4482-4B93-899B-418AD0AB30C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7498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364C15-6846-4542-B32C-57C324763132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653113" y="937259"/>
            <a:ext cx="1298603" cy="4983480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0801401-3F01-47B6-9C45-5352E9D38F8B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2231136" y="937259"/>
            <a:ext cx="6198489" cy="4983480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647451-C1DF-4FA8-B0F7-6E2323D25C3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10/15/2018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0815F-9B4C-4111-ADB3-65B625DF4B4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ADC1D-4053-4349-B7B4-0C24416CAA7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3F47AFE-36B7-4749-B45F-F8B3A1CD139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4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3/18/2019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3/18/2019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3/18/2019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3/18/2019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3/18/2019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8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3/18/2019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31136" y="964692"/>
            <a:ext cx="7729728" cy="1188720"/>
          </a:xfrm>
          <a:prstGeom prst="rect">
            <a:avLst/>
          </a:prstGeom>
          <a:solidFill>
            <a:schemeClr val="bg1"/>
          </a:solidFill>
          <a:ln w="317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3/18/2019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4" cy="1188720"/>
          </a:xfrm>
          <a:prstGeom prst="rect">
            <a:avLst/>
          </a:prstGeom>
          <a:solidFill>
            <a:srgbClr val="FFFFFF"/>
          </a:solidFill>
          <a:ln w="31747" cap="sq">
            <a:solidFill>
              <a:srgbClr val="404040"/>
            </a:solidFill>
            <a:prstDash val="solid"/>
            <a:miter/>
          </a:ln>
        </p:spPr>
        <p:txBody>
          <a:bodyPr vert="horz" wrap="square" lIns="182880" tIns="182880" rIns="182880" bIns="182880" anchor="ctr" anchorCtr="1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 txBox="1">
            <a:spLocks noGrp="1"/>
          </p:cNvSpPr>
          <p:nvPr>
            <p:ph type="body" idx="1"/>
          </p:nvPr>
        </p:nvSpPr>
        <p:spPr>
          <a:xfrm>
            <a:off x="2231136" y="2638044"/>
            <a:ext cx="7729724" cy="31019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7821430" y="6238814"/>
            <a:ext cx="2753743" cy="3239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5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defRPr>
            </a:lvl1pPr>
          </a:lstStyle>
          <a:p>
            <a:pPr lvl="0"/>
            <a:r>
              <a:rPr lang="en-US"/>
              <a:t>10/15/2018</a:t>
            </a:r>
          </a:p>
        </p:txBody>
      </p:sp>
      <p:sp>
        <p:nvSpPr>
          <p:cNvPr id="5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1600200" y="6236207"/>
            <a:ext cx="5901190" cy="3200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5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10758921" y="6217920"/>
            <a:ext cx="365760" cy="365760"/>
          </a:xfrm>
          <a:prstGeom prst="rect">
            <a:avLst/>
          </a:prstGeom>
          <a:solidFill>
            <a:srgbClr val="1D1D1D">
              <a:alpha val="70000"/>
            </a:srgbClr>
          </a:solidFill>
          <a:ln>
            <a:noFill/>
          </a:ln>
        </p:spPr>
        <p:txBody>
          <a:bodyPr vert="horz" wrap="square" lIns="18288" tIns="45720" rIns="18288" bIns="45720" anchor="ctr" anchorCtr="1" compatLnSpc="1">
            <a:noAutofit/>
          </a:bodyPr>
          <a:lstStyle>
            <a:lvl1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100" b="0" i="0" u="none" strike="noStrike" kern="1200" cap="none" spc="0" baseline="0">
                <a:solidFill>
                  <a:srgbClr val="FFFFFF"/>
                </a:solidFill>
                <a:uFillTx/>
                <a:latin typeface="Gill Sans MT"/>
              </a:defRPr>
            </a:lvl1pPr>
          </a:lstStyle>
          <a:p>
            <a:pPr lvl="0"/>
            <a:fld id="{BFE83C80-15ED-44FE-BA7E-BD3496FBB0E5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43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marL="0" marR="0" lvl="0" indent="0" algn="ctr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2800" b="0" i="0" u="none" strike="noStrike" kern="1200" cap="all" spc="200" baseline="0">
          <a:solidFill>
            <a:srgbClr val="262626"/>
          </a:solidFill>
          <a:uFillTx/>
          <a:latin typeface="Gill Sans MT"/>
        </a:defRPr>
      </a:lvl1pPr>
    </p:titleStyle>
    <p:bodyStyle>
      <a:lvl1pPr marL="228600" marR="0" lvl="0" indent="-228600" algn="l" defTabSz="9144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BAFB5"/>
        </a:buClr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262626"/>
          </a:solidFill>
          <a:uFillTx/>
          <a:latin typeface="Gill Sans MT"/>
        </a:defRPr>
      </a:lvl1pPr>
      <a:lvl2pPr marL="457200" marR="0" lvl="1" indent="-228600" algn="l" defTabSz="9144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BAFB5"/>
        </a:buClr>
        <a:buSzPct val="100000"/>
        <a:buFont typeface="Arial" pitchFamily="34"/>
        <a:buChar char="•"/>
        <a:tabLst/>
        <a:defRPr lang="en-US" sz="1600" b="0" i="0" u="none" strike="noStrike" kern="1200" cap="none" spc="0" baseline="0">
          <a:solidFill>
            <a:srgbClr val="262626"/>
          </a:solidFill>
          <a:uFillTx/>
          <a:latin typeface="Gill Sans MT"/>
        </a:defRPr>
      </a:lvl2pPr>
      <a:lvl3pPr marL="685800" marR="0" lvl="2" indent="-228600" algn="l" defTabSz="9144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BAFB5"/>
        </a:buClr>
        <a:buSzPct val="100000"/>
        <a:buFont typeface="Arial" pitchFamily="34"/>
        <a:buChar char="•"/>
        <a:tabLst/>
        <a:defRPr lang="en-US" sz="1600" b="0" i="0" u="none" strike="noStrike" kern="1200" cap="none" spc="0" baseline="0">
          <a:solidFill>
            <a:srgbClr val="262626"/>
          </a:solidFill>
          <a:uFillTx/>
          <a:latin typeface="Gill Sans MT"/>
        </a:defRPr>
      </a:lvl3pPr>
      <a:lvl4pPr marL="914400" marR="0" lvl="3" indent="-228600" algn="l" defTabSz="9144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BAFB5"/>
        </a:buClr>
        <a:buSzPct val="100000"/>
        <a:buFont typeface="Arial" pitchFamily="34"/>
        <a:buChar char="•"/>
        <a:tabLst/>
        <a:defRPr lang="en-US" sz="1600" b="0" i="0" u="none" strike="noStrike" kern="1200" cap="none" spc="0" baseline="0">
          <a:solidFill>
            <a:srgbClr val="262626"/>
          </a:solidFill>
          <a:uFillTx/>
          <a:latin typeface="Gill Sans MT"/>
        </a:defRPr>
      </a:lvl4pPr>
      <a:lvl5pPr marL="1143000" marR="0" lvl="4" indent="-228600" algn="l" defTabSz="9144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BAFB5"/>
        </a:buClr>
        <a:buSzPct val="100000"/>
        <a:buFont typeface="Arial" pitchFamily="34"/>
        <a:buChar char="•"/>
        <a:tabLst/>
        <a:defRPr lang="en-US" sz="1600" b="0" i="0" u="none" strike="noStrike" kern="1200" cap="none" spc="0" baseline="0">
          <a:solidFill>
            <a:srgbClr val="262626"/>
          </a:solidFill>
          <a:uFillTx/>
          <a:latin typeface="Gill Sans M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8CA72F-9277-4FD6-86C6-77871B6422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31136" y="964692"/>
            <a:ext cx="7729724" cy="1188720"/>
          </a:xfrm>
          <a:prstGeom prst="rect">
            <a:avLst/>
          </a:prstGeom>
          <a:solidFill>
            <a:srgbClr val="FFFFFF"/>
          </a:solidFill>
          <a:ln w="31747" cap="sq">
            <a:solidFill>
              <a:srgbClr val="404040"/>
            </a:solidFill>
            <a:prstDash val="solid"/>
            <a:miter/>
          </a:ln>
        </p:spPr>
        <p:txBody>
          <a:bodyPr vert="horz" wrap="square" lIns="182880" tIns="182880" rIns="182880" bIns="182880" anchor="ctr" anchorCtr="1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A10CB9-5E1F-47DC-A96E-C96FFC0B6E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231136" y="2638044"/>
            <a:ext cx="7729724" cy="310198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94C4C5-E797-4E7A-AAB1-3287CEABE092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7821430" y="6238814"/>
            <a:ext cx="2753743" cy="3239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5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defRPr>
            </a:lvl1pPr>
          </a:lstStyle>
          <a:p>
            <a:pPr lvl="0"/>
            <a:r>
              <a:rPr lang="en-US"/>
              <a:t>10/15/2018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52146-890C-4606-8F3E-32C0A8EE4BC1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1600200" y="6236207"/>
            <a:ext cx="5901190" cy="32004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050" b="0" i="0" u="none" strike="noStrike" kern="1200" cap="none" spc="0" baseline="0">
                <a:solidFill>
                  <a:srgbClr val="000000"/>
                </a:solidFill>
                <a:uFillTx/>
                <a:latin typeface="Gill Sans MT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14493-A295-489C-8B07-A6FA024CAE9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0758921" y="6217920"/>
            <a:ext cx="365760" cy="365760"/>
          </a:xfrm>
          <a:prstGeom prst="rect">
            <a:avLst/>
          </a:prstGeom>
          <a:solidFill>
            <a:srgbClr val="1D1D1D">
              <a:alpha val="70000"/>
            </a:srgbClr>
          </a:solidFill>
          <a:ln>
            <a:noFill/>
          </a:ln>
        </p:spPr>
        <p:txBody>
          <a:bodyPr vert="horz" wrap="square" lIns="18288" tIns="45720" rIns="18288" bIns="45720" anchor="ctr" anchorCtr="1" compatLnSpc="1">
            <a:noAutofit/>
          </a:bodyPr>
          <a:lstStyle>
            <a:lvl1pPr marL="0" marR="0" lvl="0" indent="0" algn="ct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100" b="0" i="0" u="none" strike="noStrike" kern="1200" cap="none" spc="0" baseline="0">
                <a:solidFill>
                  <a:srgbClr val="FFFFFF"/>
                </a:solidFill>
                <a:uFillTx/>
                <a:latin typeface="Gill Sans MT"/>
              </a:defRPr>
            </a:lvl1pPr>
          </a:lstStyle>
          <a:p>
            <a:pPr lvl="0"/>
            <a:fld id="{672A9997-463B-4FE9-91F4-6E5F7F40D66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746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hdr="0" ftr="0" dt="0"/>
  <p:txStyles>
    <p:titleStyle>
      <a:lvl1pPr marL="0" marR="0" lvl="0" indent="0" algn="ctr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2800" b="0" i="0" u="none" strike="noStrike" kern="1200" cap="all" spc="200" baseline="0">
          <a:solidFill>
            <a:srgbClr val="262626"/>
          </a:solidFill>
          <a:uFillTx/>
          <a:latin typeface="Gill Sans MT"/>
        </a:defRPr>
      </a:lvl1pPr>
    </p:titleStyle>
    <p:bodyStyle>
      <a:lvl1pPr marL="228600" marR="0" lvl="0" indent="-228600" algn="l" defTabSz="9144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BAFB5"/>
        </a:buClr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262626"/>
          </a:solidFill>
          <a:uFillTx/>
          <a:latin typeface="Gill Sans MT"/>
        </a:defRPr>
      </a:lvl1pPr>
      <a:lvl2pPr marL="457200" marR="0" lvl="1" indent="-228600" algn="l" defTabSz="9144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BAFB5"/>
        </a:buClr>
        <a:buSzPct val="100000"/>
        <a:buFont typeface="Arial" pitchFamily="34"/>
        <a:buChar char="•"/>
        <a:tabLst/>
        <a:defRPr lang="en-US" sz="1600" b="0" i="0" u="none" strike="noStrike" kern="1200" cap="none" spc="0" baseline="0">
          <a:solidFill>
            <a:srgbClr val="262626"/>
          </a:solidFill>
          <a:uFillTx/>
          <a:latin typeface="Gill Sans MT"/>
        </a:defRPr>
      </a:lvl2pPr>
      <a:lvl3pPr marL="685800" marR="0" lvl="2" indent="-228600" algn="l" defTabSz="9144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BAFB5"/>
        </a:buClr>
        <a:buSzPct val="100000"/>
        <a:buFont typeface="Arial" pitchFamily="34"/>
        <a:buChar char="•"/>
        <a:tabLst/>
        <a:defRPr lang="en-US" sz="1600" b="0" i="0" u="none" strike="noStrike" kern="1200" cap="none" spc="0" baseline="0">
          <a:solidFill>
            <a:srgbClr val="262626"/>
          </a:solidFill>
          <a:uFillTx/>
          <a:latin typeface="Gill Sans MT"/>
        </a:defRPr>
      </a:lvl3pPr>
      <a:lvl4pPr marL="914400" marR="0" lvl="3" indent="-228600" algn="l" defTabSz="9144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BAFB5"/>
        </a:buClr>
        <a:buSzPct val="100000"/>
        <a:buFont typeface="Arial" pitchFamily="34"/>
        <a:buChar char="•"/>
        <a:tabLst/>
        <a:defRPr lang="en-US" sz="1600" b="0" i="0" u="none" strike="noStrike" kern="1200" cap="none" spc="0" baseline="0">
          <a:solidFill>
            <a:srgbClr val="262626"/>
          </a:solidFill>
          <a:uFillTx/>
          <a:latin typeface="Gill Sans MT"/>
        </a:defRPr>
      </a:lvl4pPr>
      <a:lvl5pPr marL="1143000" marR="0" lvl="4" indent="-228600" algn="l" defTabSz="9144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BAFB5"/>
        </a:buClr>
        <a:buSzPct val="100000"/>
        <a:buFont typeface="Arial" pitchFamily="34"/>
        <a:buChar char="•"/>
        <a:tabLst/>
        <a:defRPr lang="en-US" sz="1600" b="0" i="0" u="none" strike="noStrike" kern="1200" cap="none" spc="0" baseline="0">
          <a:solidFill>
            <a:srgbClr val="262626"/>
          </a:solidFill>
          <a:uFillTx/>
          <a:latin typeface="Gill Sans M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wc.nd.gov/arb/ndcmp/pdfs/PrecipEvalNDCMP_2005.pdf" TargetMode="Externa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Committee Meeting 03/18/2019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261104"/>
            <a:ext cx="6801612" cy="1239894"/>
          </a:xfrm>
        </p:spPr>
        <p:txBody>
          <a:bodyPr>
            <a:normAutofit/>
          </a:bodyPr>
          <a:lstStyle/>
          <a:p>
            <a:r>
              <a:rPr lang="en-US" sz="3600" dirty="0"/>
              <a:t>Matt Tuftedal</a:t>
            </a:r>
          </a:p>
        </p:txBody>
      </p:sp>
    </p:spTree>
    <p:extLst>
      <p:ext uri="{BB962C8B-B14F-4D97-AF65-F5344CB8AC3E}">
        <p14:creationId xmlns:p14="http://schemas.microsoft.com/office/powerpoint/2010/main" val="4764722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F54BEB-EEEB-44B0-ADC9-BCA60A078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01591"/>
            <a:ext cx="12093274" cy="3356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7D8D04-6706-4FE3-AA24-FD191E66C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2" y="0"/>
            <a:ext cx="12093275" cy="350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261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F54BEB-EEEB-44B0-ADC9-BCA60A078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3" y="3501591"/>
            <a:ext cx="12093274" cy="3356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7D8D04-6706-4FE3-AA24-FD191E66C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2" y="0"/>
            <a:ext cx="12093275" cy="350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749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F54BEB-EEEB-44B0-ADC9-BCA60A078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501591"/>
            <a:ext cx="12093272" cy="3356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7D8D04-6706-4FE3-AA24-FD191E66C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3" y="0"/>
            <a:ext cx="12093272" cy="350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1942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F54BEB-EEEB-44B0-ADC9-BCA60A078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01591"/>
            <a:ext cx="12093272" cy="3356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7D8D04-6706-4FE3-AA24-FD191E66C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3" y="0"/>
            <a:ext cx="12093272" cy="350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460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F54BEB-EEEB-44B0-ADC9-BCA60A078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5" y="3501591"/>
            <a:ext cx="12093268" cy="3356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7D8D04-6706-4FE3-AA24-FD191E66C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5" y="0"/>
            <a:ext cx="12093268" cy="350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65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F54BEB-EEEB-44B0-ADC9-BCA60A078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5" y="3501591"/>
            <a:ext cx="12093268" cy="3356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7D8D04-6706-4FE3-AA24-FD191E66C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5" y="0"/>
            <a:ext cx="12093268" cy="350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55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F54BEB-EEEB-44B0-ADC9-BCA60A078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7" y="3501591"/>
            <a:ext cx="12093264" cy="335640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7D8D04-6706-4FE3-AA24-FD191E66C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6" y="0"/>
            <a:ext cx="12093265" cy="350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475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2171699" y="181462"/>
            <a:ext cx="7848596" cy="1425083"/>
          </a:xfrm>
        </p:spPr>
        <p:txBody>
          <a:bodyPr/>
          <a:lstStyle/>
          <a:p>
            <a:pPr lvl="0"/>
            <a:r>
              <a:rPr lang="en-US" sz="4400">
                <a:latin typeface="Times New Roman" pitchFamily="18"/>
                <a:cs typeface="Times New Roman" pitchFamily="18"/>
              </a:rPr>
              <a:t>Weighted rain gauges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 txBox="1">
                <a:spLocks noGrp="1"/>
              </p:cNvSpPr>
              <p:nvPr>
                <p:ph idx="1"/>
              </p:nvPr>
            </p:nvSpPr>
            <p:spPr>
              <a:xfrm>
                <a:off x="1672916" y="1852982"/>
                <a:ext cx="8846167" cy="4234310"/>
              </a:xfrm>
            </p:spPr>
            <p:txBody>
              <a:bodyPr>
                <a:noAutofit/>
              </a:bodyPr>
              <a:lstStyle/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sz="40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4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4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p>
                              <m:r>
                                <a:rPr lang="en-US" sz="4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en-US" sz="40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None/>
                </a:pP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 =Weight of rain gauge to central location</a:t>
                </a:r>
              </a:p>
              <a:p>
                <a:pPr marL="0" lvl="0" indent="0">
                  <a:buNone/>
                </a:pP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=Radius of influence (40km)</a:t>
                </a:r>
              </a:p>
              <a:p>
                <a:pPr marL="0" lvl="0" indent="0">
                  <a:buNone/>
                </a:pP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 =Distance of the gauge from grid point</a:t>
                </a:r>
              </a:p>
              <a:p>
                <a:pPr marL="0" lvl="0" indent="0">
                  <a:buNone/>
                </a:pP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Reference: Wise 2005</a:t>
                </a:r>
              </a:p>
            </p:txBody>
          </p:sp>
        </mc:Choice>
        <mc:Fallback>
          <p:sp>
            <p:nvSpPr>
              <p:cNvPr id="3" name="Content Placeholder 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672916" y="1852982"/>
                <a:ext cx="8846167" cy="4234310"/>
              </a:xfrm>
              <a:blipFill>
                <a:blip r:embed="rId2"/>
                <a:stretch>
                  <a:fillRect l="-17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6835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37253" y="194209"/>
            <a:ext cx="10658337" cy="1596789"/>
          </a:xfrm>
        </p:spPr>
        <p:txBody>
          <a:bodyPr>
            <a:noAutofit/>
          </a:bodyPr>
          <a:lstStyle/>
          <a:p>
            <a:pPr lvl="0"/>
            <a:r>
              <a:rPr lang="en-US" sz="5400">
                <a:latin typeface="Times New Roman" pitchFamily="18"/>
                <a:cs typeface="Times New Roman" pitchFamily="18"/>
              </a:rPr>
              <a:t>County Circle weighted rainfall amount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 txBox="1">
                <a:spLocks noGrp="1"/>
              </p:cNvSpPr>
              <p:nvPr>
                <p:ph idx="1"/>
              </p:nvPr>
            </p:nvSpPr>
            <p:spPr>
              <a:xfrm>
                <a:off x="1228295" y="1924336"/>
                <a:ext cx="9676263" cy="4476463"/>
              </a:xfrm>
            </p:spPr>
            <p:txBody>
              <a:bodyPr>
                <a:noAutofit/>
              </a:bodyPr>
              <a:lstStyle/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𝑑</m:t>
                          </m:r>
                        </m:sub>
                      </m:sSub>
                      <m:r>
                        <a:rPr lang="en-US" sz="320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𝑤</m:t>
                          </m:r>
                          <m:d>
                            <m:d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</m:d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320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en-US" sz="3200" dirty="0">
                  <a:latin typeface="Times New Roman" pitchFamily="18"/>
                  <a:cs typeface="Times New Roman" pitchFamily="18"/>
                </a:endParaRPr>
              </a:p>
              <a:p>
                <a:pPr marL="0" lv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=Calculated rainfall at grid point</a:t>
                </a:r>
              </a:p>
              <a:p>
                <a:pPr marL="0" lv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=24 hour measured rainfall</a:t>
                </a:r>
              </a:p>
              <a:p>
                <a:pPr marL="0" lvl="0" indent="0">
                  <a:buNone/>
                </a:pP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w= Weighed calculation</a:t>
                </a:r>
              </a:p>
              <a:p>
                <a:pPr marL="0" lvl="0" indent="0">
                  <a:buNone/>
                </a:pP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n=Number of gauges within radius of influence</a:t>
                </a:r>
              </a:p>
              <a:p>
                <a:pPr marL="0" lvl="0" indent="0">
                  <a:buNone/>
                </a:pP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Reference: Wise 2005</a:t>
                </a:r>
              </a:p>
            </p:txBody>
          </p:sp>
        </mc:Choice>
        <mc:Fallback>
          <p:sp>
            <p:nvSpPr>
              <p:cNvPr id="3" name="Content Placeholder 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28295" y="1924336"/>
                <a:ext cx="9676263" cy="4476463"/>
              </a:xfrm>
              <a:blipFill>
                <a:blip r:embed="rId2"/>
                <a:stretch>
                  <a:fillRect l="-1574" b="-49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7448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737253" y="194209"/>
            <a:ext cx="10658337" cy="1596789"/>
          </a:xfrm>
        </p:spPr>
        <p:txBody>
          <a:bodyPr>
            <a:noAutofit/>
          </a:bodyPr>
          <a:lstStyle/>
          <a:p>
            <a:pPr lvl="0"/>
            <a:r>
              <a:rPr lang="en-US" sz="4800" dirty="0">
                <a:latin typeface="Times New Roman" pitchFamily="18"/>
                <a:cs typeface="Times New Roman" pitchFamily="18"/>
              </a:rPr>
              <a:t>Normalizing County Circle weighted rainfall amount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 txBox="1">
                <a:spLocks noGrp="1"/>
              </p:cNvSpPr>
              <p:nvPr>
                <p:ph idx="1"/>
              </p:nvPr>
            </p:nvSpPr>
            <p:spPr>
              <a:xfrm>
                <a:off x="1228295" y="1924336"/>
                <a:ext cx="9676263" cy="4476463"/>
              </a:xfrm>
            </p:spPr>
            <p:txBody>
              <a:bodyPr>
                <a:noAutofit/>
              </a:bodyPr>
              <a:lstStyle/>
              <a:p>
                <a:pPr marL="0" lv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𝑛𝑜𝑟𝑚𝑎𝑙𝑖𝑧𝑒𝑑</m:t>
                          </m:r>
                        </m:sub>
                      </m:sSub>
                      <m:r>
                        <a:rPr lang="en-US" sz="320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sz="3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𝑤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b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𝑦𝑒𝑎𝑟</m:t>
                                  </m:r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0" lv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𝑛𝑜𝑟𝑚𝑎𝑙𝑖𝑧𝑒𝑑</m:t>
                        </m:r>
                      </m:sub>
                    </m:sSub>
                  </m:oMath>
                </a14:m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=Calculated rainfall at grid point after being 		      normalized</a:t>
                </a:r>
              </a:p>
              <a:p>
                <a:pPr marL="0" lv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Calculated rainfall at grid point </a:t>
                </a:r>
              </a:p>
              <a:p>
                <a:pPr marL="0" lvl="0" indent="0">
                  <a:buNone/>
                </a:pP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w= Weighed calculation</a:t>
                </a:r>
              </a:p>
              <a:p>
                <a:pPr marL="0" lvl="0" indent="0">
                  <a:buNone/>
                </a:pP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n=Number of gauges within radius of influence</a:t>
                </a:r>
              </a:p>
            </p:txBody>
          </p:sp>
        </mc:Choice>
        <mc:Fallback xmlns="">
          <p:sp>
            <p:nvSpPr>
              <p:cNvPr id="3" name="Content Placeholder 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28295" y="1924336"/>
                <a:ext cx="9676263" cy="4476463"/>
              </a:xfrm>
              <a:blipFill>
                <a:blip r:embed="rId2"/>
                <a:stretch>
                  <a:fillRect l="-157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2580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03C4D-A0A2-48E7-A08B-B51771B280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41DD8-6B64-4237-8A37-09D26C2B1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9042" y="2611918"/>
            <a:ext cx="8793915" cy="3101983"/>
          </a:xfrm>
        </p:spPr>
        <p:txBody>
          <a:bodyPr>
            <a:normAutofit/>
          </a:bodyPr>
          <a:lstStyle/>
          <a:p>
            <a:r>
              <a:rPr lang="en-US" sz="2400" dirty="0"/>
              <a:t>Weiss 2005 flow regime discussion</a:t>
            </a:r>
          </a:p>
          <a:p>
            <a:r>
              <a:rPr lang="en-US" sz="2400" dirty="0"/>
              <a:t>New control circles in MT to compare seeded regions</a:t>
            </a:r>
          </a:p>
          <a:p>
            <a:r>
              <a:rPr lang="en-US" sz="2400" dirty="0"/>
              <a:t>Time series of rainfall for each seeded/control area from 1919-2018</a:t>
            </a:r>
          </a:p>
          <a:p>
            <a:r>
              <a:rPr lang="en-US" sz="2400" dirty="0"/>
              <a:t>Number of gauges per year per county</a:t>
            </a:r>
          </a:p>
          <a:p>
            <a:r>
              <a:rPr lang="en-US" sz="2400" dirty="0"/>
              <a:t>Single and double ratio results</a:t>
            </a:r>
          </a:p>
          <a:p>
            <a:r>
              <a:rPr lang="en-US" sz="2400" dirty="0"/>
              <a:t>Proposed bootstrapping method </a:t>
            </a:r>
          </a:p>
        </p:txBody>
      </p:sp>
    </p:spTree>
    <p:extLst>
      <p:ext uri="{BB962C8B-B14F-4D97-AF65-F5344CB8AC3E}">
        <p14:creationId xmlns:p14="http://schemas.microsoft.com/office/powerpoint/2010/main" val="2403758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2276627" y="285987"/>
            <a:ext cx="7729724" cy="1188720"/>
          </a:xfrm>
        </p:spPr>
        <p:txBody>
          <a:bodyPr/>
          <a:lstStyle/>
          <a:p>
            <a:pPr lvl="0"/>
            <a:r>
              <a:rPr lang="en-US" sz="5400" dirty="0">
                <a:latin typeface="Times New Roman" pitchFamily="18"/>
                <a:cs typeface="Times New Roman" pitchFamily="18"/>
              </a:rPr>
              <a:t>Single Ratio Test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 txBox="1">
                <a:spLocks noGrp="1"/>
              </p:cNvSpPr>
              <p:nvPr>
                <p:ph idx="1"/>
              </p:nvPr>
            </p:nvSpPr>
            <p:spPr>
              <a:xfrm>
                <a:off x="832515" y="2010244"/>
                <a:ext cx="10617957" cy="4172187"/>
              </a:xfrm>
            </p:spPr>
            <p:txBody>
              <a:bodyPr>
                <a:normAutofit fontScale="92500" lnSpcReduction="10000"/>
              </a:bodyPr>
              <a:lstStyle/>
              <a:p>
                <a:pPr lvl="0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calculate single ratio test the equation</a:t>
                </a:r>
              </a:p>
              <a:p>
                <a:pPr marL="457200" lvl="2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𝑦𝑒𝑎𝑟𝑠</m:t>
                              </m:r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𝐽𝑢𝑛𝑒</m:t>
                                  </m:r>
                                  <m:r>
                                    <a:rPr lang="en-US" sz="320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𝐽𝑢𝑙𝑦</m:t>
                                  </m:r>
                                  <m:r>
                                    <a:rPr lang="en-US" sz="320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𝐴𝑢𝑔𝑢𝑠𝑡</m:t>
                                  </m:r>
                                  <m:r>
                                    <a:rPr lang="en-US" sz="320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𝑎𝑛𝑑</m:t>
                                  </m:r>
                                  <m:r>
                                    <a:rPr lang="en-US" sz="320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𝑎𝑙𝑙</m:t>
                                  </m:r>
                                </m:sup>
                              </m:sSubSup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𝑠𝑒𝑒𝑑𝑒𝑑</m:t>
                              </m:r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𝑐𝑖𝑟𝑐𝑙𝑒</m:t>
                              </m:r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 (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𝑦𝑒𝑎𝑟𝑠</m:t>
                              </m:r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sSubSup>
                                <m:sSubSupPr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sub>
                                <m:sup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𝐽𝑢𝑛𝑒</m:t>
                                  </m:r>
                                  <m:r>
                                    <a:rPr lang="en-US" sz="320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𝐽𝑢𝑙𝑦</m:t>
                                  </m:r>
                                  <m:r>
                                    <a:rPr lang="en-US" sz="320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𝐴𝑢𝑔𝑢𝑠𝑡</m:t>
                                  </m:r>
                                  <m:r>
                                    <a:rPr lang="en-US" sz="320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𝑎𝑛𝑑</m:t>
                                  </m:r>
                                  <m:r>
                                    <a:rPr lang="en-US" sz="320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𝑎𝑙𝑙</m:t>
                                  </m:r>
                                </m:sup>
                              </m:sSubSup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𝑐𝑜𝑛𝑡𝑟𝑜𝑙</m:t>
                              </m:r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3200" i="1">
                                  <a:latin typeface="Cambria Math" panose="02040503050406030204" pitchFamily="18" charset="0"/>
                                </a:rPr>
                                <m:t>𝑐𝑖𝑟𝑐𝑙𝑒</m:t>
                              </m:r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2" indent="0">
                  <a:lnSpc>
                    <a:spcPct val="150000"/>
                  </a:lnSpc>
                  <a:buNone/>
                </a:pP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Single ratio tests will be done for June, July, and August for each year between 1919 and 2018 using weighed rain gauge amounts</a:t>
                </a:r>
              </a:p>
              <a:p>
                <a:pPr lvl="0"/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2515" y="2010244"/>
                <a:ext cx="10617957" cy="4172187"/>
              </a:xfrm>
              <a:blipFill>
                <a:blip r:embed="rId2"/>
                <a:stretch>
                  <a:fillRect l="-1206" t="-2924" b="-20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89633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2276627" y="285987"/>
            <a:ext cx="7729724" cy="1188720"/>
          </a:xfrm>
        </p:spPr>
        <p:txBody>
          <a:bodyPr/>
          <a:lstStyle/>
          <a:p>
            <a:pPr lvl="0"/>
            <a:r>
              <a:rPr lang="en-US" sz="5400" dirty="0">
                <a:latin typeface="Times New Roman" pitchFamily="18"/>
                <a:cs typeface="Times New Roman" pitchFamily="18"/>
              </a:rPr>
              <a:t>Double Ratio Test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 txBox="1">
                <a:spLocks noGrp="1"/>
              </p:cNvSpPr>
              <p:nvPr>
                <p:ph idx="1"/>
              </p:nvPr>
            </p:nvSpPr>
            <p:spPr>
              <a:xfrm>
                <a:off x="832515" y="2010244"/>
                <a:ext cx="10617957" cy="4172187"/>
              </a:xfrm>
            </p:spPr>
            <p:txBody>
              <a:bodyPr>
                <a:normAutofit fontScale="55000" lnSpcReduction="20000"/>
              </a:bodyPr>
              <a:lstStyle/>
              <a:p>
                <a:pPr lvl="0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calculate single ratio test the equation</a:t>
                </a:r>
              </a:p>
              <a:p>
                <a:pPr marL="457200" lvl="2" indent="0">
                  <a:lnSpc>
                    <a:spcPct val="150000"/>
                  </a:lnSpc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skw"/>
                          <m:ctrlPr>
                            <a:rPr lang="en-US" sz="32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320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1977−2018</m:t>
                                  </m:r>
                                </m:sup>
                                <m:e>
                                  <m:r>
                                    <a:rPr lang="en-US" sz="320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  <m:sup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𝐽𝑢𝑛𝑒</m:t>
                                      </m:r>
                                      <m:r>
                                        <a:rPr lang="en-US" sz="320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𝐽𝑢𝑙𝑦</m:t>
                                      </m:r>
                                      <m:r>
                                        <a:rPr lang="en-US" sz="320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𝐴𝑢𝑔𝑢𝑠𝑡</m:t>
                                      </m:r>
                                      <m:r>
                                        <a:rPr lang="en-US" sz="320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𝑎𝑛𝑑</m:t>
                                      </m:r>
                                      <m:r>
                                        <a:rPr lang="en-US" sz="320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𝑎𝑙𝑙</m:t>
                                      </m:r>
                                    </m:sup>
                                  </m:sSubSup>
                                  <m:r>
                                    <a:rPr lang="en-US" sz="320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𝑠𝑒𝑒𝑑𝑒𝑑</m:t>
                                  </m:r>
                                  <m:r>
                                    <a:rPr lang="en-US" sz="320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𝑐𝑖𝑟𝑐𝑙𝑒</m:t>
                                  </m:r>
                                  <m:r>
                                    <a:rPr lang="en-US" sz="320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num>
                            <m:den>
                              <m:nary>
                                <m:naryPr>
                                  <m:chr m:val="∑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3200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3200" b="0" i="0" smtClean="0">
                                      <a:latin typeface="Cambria Math" panose="02040503050406030204" pitchFamily="18" charset="0"/>
                                    </a:rPr>
                                    <m:t>19</m:t>
                                  </m:r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77−2018</m:t>
                                  </m:r>
                                </m:sup>
                                <m:e>
                                  <m:r>
                                    <a:rPr lang="en-US" sz="320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  <m:sup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𝐽𝑢𝑛𝑒</m:t>
                                      </m:r>
                                      <m:r>
                                        <a:rPr lang="en-US" sz="320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𝐽𝑢𝑙𝑦</m:t>
                                      </m:r>
                                      <m:r>
                                        <a:rPr lang="en-US" sz="320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𝐴𝑢𝑔𝑢𝑠𝑡</m:t>
                                      </m:r>
                                      <m:r>
                                        <a:rPr lang="en-US" sz="320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𝑎𝑛𝑑</m:t>
                                      </m:r>
                                      <m:r>
                                        <a:rPr lang="en-US" sz="320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𝑎𝑙𝑙</m:t>
                                      </m:r>
                                    </m:sup>
                                  </m:sSubSup>
                                  <m:r>
                                    <a:rPr lang="en-US" sz="320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𝑐𝑜𝑛𝑡𝑟𝑜𝑙</m:t>
                                  </m:r>
                                  <m:r>
                                    <a:rPr lang="en-US" sz="320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𝑐𝑖𝑟𝑐𝑙𝑒</m:t>
                                  </m:r>
                                  <m:r>
                                    <a:rPr lang="en-US" sz="320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nary>
                                <m:naryPr>
                                  <m:chr m:val="∑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320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1919−1976</m:t>
                                  </m:r>
                                </m:sup>
                                <m:e>
                                  <m:r>
                                    <a:rPr lang="en-US" sz="320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  <m:sup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𝐽𝑢𝑛𝑒</m:t>
                                      </m:r>
                                      <m:r>
                                        <a:rPr lang="en-US" sz="320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𝐽𝑢𝑙𝑦</m:t>
                                      </m:r>
                                      <m:r>
                                        <a:rPr lang="en-US" sz="320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𝐴𝑢𝑔𝑢𝑠𝑡</m:t>
                                      </m:r>
                                      <m:r>
                                        <a:rPr lang="en-US" sz="320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𝑎𝑛𝑑</m:t>
                                      </m:r>
                                      <m:r>
                                        <a:rPr lang="en-US" sz="320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𝑎𝑙𝑙</m:t>
                                      </m:r>
                                    </m:sup>
                                  </m:sSubSup>
                                  <m:r>
                                    <a:rPr lang="en-US" sz="320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𝑠𝑒𝑒𝑑𝑒𝑑</m:t>
                                  </m:r>
                                  <m:r>
                                    <a:rPr lang="en-US" sz="320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𝑐𝑖𝑟𝑐𝑙𝑒</m:t>
                                  </m:r>
                                  <m:r>
                                    <a:rPr lang="en-US" sz="320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num>
                            <m:den>
                              <m:nary>
                                <m:naryPr>
                                  <m:chr m:val="∑"/>
                                  <m:ctrlP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sz="320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sub>
                                <m:sup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1919−1976</m:t>
                                  </m:r>
                                </m:sup>
                                <m:e>
                                  <m:r>
                                    <a:rPr lang="en-US" sz="320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sSubSup>
                                    <m:sSubSupPr>
                                      <m:ctrlP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sub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𝑑</m:t>
                                      </m:r>
                                    </m:sub>
                                    <m:sup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𝐽𝑢𝑛𝑒</m:t>
                                      </m:r>
                                      <m:r>
                                        <a:rPr lang="en-US" sz="320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𝐽𝑢𝑙𝑦</m:t>
                                      </m:r>
                                      <m:r>
                                        <a:rPr lang="en-US" sz="320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𝐴𝑢𝑔𝑢𝑠𝑡</m:t>
                                      </m:r>
                                      <m:r>
                                        <a:rPr lang="en-US" sz="3200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𝑎𝑛𝑑</m:t>
                                      </m:r>
                                      <m:r>
                                        <a:rPr lang="en-US" sz="3200">
                                          <a:latin typeface="Cambria Math" panose="02040503050406030204" pitchFamily="18" charset="0"/>
                                        </a:rPr>
                                        <m:t> </m:t>
                                      </m:r>
                                      <m:r>
                                        <a:rPr lang="en-US" sz="3200" i="1">
                                          <a:latin typeface="Cambria Math" panose="02040503050406030204" pitchFamily="18" charset="0"/>
                                        </a:rPr>
                                        <m:t>𝑎𝑙𝑙</m:t>
                                      </m:r>
                                    </m:sup>
                                  </m:sSubSup>
                                  <m:r>
                                    <a:rPr lang="en-US" sz="320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𝑐𝑜𝑛𝑡𝑟𝑜𝑙</m:t>
                                  </m:r>
                                  <m:r>
                                    <a:rPr lang="en-US" sz="3200">
                                      <a:latin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3200" i="1">
                                      <a:latin typeface="Cambria Math" panose="02040503050406030204" pitchFamily="18" charset="0"/>
                                    </a:rPr>
                                    <m:t>𝑐𝑖𝑟𝑐𝑙𝑒</m:t>
                                  </m:r>
                                  <m:r>
                                    <a:rPr lang="en-US" sz="320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nary>
                            </m:den>
                          </m:f>
                        </m:den>
                      </m:f>
                    </m:oMath>
                  </m:oMathPara>
                </a14:m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457200" lvl="2" indent="0">
                  <a:lnSpc>
                    <a:spcPct val="150000"/>
                  </a:lnSpc>
                  <a:buNone/>
                </a:pP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lvl="0"/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Double ratio tests were conducted for June, July, August, and All using single ratios from the 1977-2018 single ratio test and the 1919-1976 singe ratio test. </a:t>
                </a:r>
              </a:p>
              <a:p>
                <a:pPr lvl="0"/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2515" y="2010244"/>
                <a:ext cx="10617957" cy="4172187"/>
              </a:xfrm>
              <a:blipFill>
                <a:blip r:embed="rId2"/>
                <a:stretch>
                  <a:fillRect l="-402" t="-2193" r="-5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1925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B29EC-1622-4648-B950-7DE2C2CEB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8" y="272"/>
            <a:ext cx="7729724" cy="87493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Single Ratio Results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844B11D-1D98-4ACE-842D-C150E927A5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3698673"/>
              </p:ext>
            </p:extLst>
          </p:nvPr>
        </p:nvGraphicFramePr>
        <p:xfrm>
          <a:off x="-1" y="1049613"/>
          <a:ext cx="12192001" cy="549487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5652">
                  <a:extLst>
                    <a:ext uri="{9D8B030D-6E8A-4147-A177-3AD203B41FA5}">
                      <a16:colId xmlns:a16="http://schemas.microsoft.com/office/drawing/2014/main" val="2555426302"/>
                    </a:ext>
                  </a:extLst>
                </a:gridCol>
                <a:gridCol w="1063317">
                  <a:extLst>
                    <a:ext uri="{9D8B030D-6E8A-4147-A177-3AD203B41FA5}">
                      <a16:colId xmlns:a16="http://schemas.microsoft.com/office/drawing/2014/main" val="1320425414"/>
                    </a:ext>
                  </a:extLst>
                </a:gridCol>
                <a:gridCol w="1128632">
                  <a:extLst>
                    <a:ext uri="{9D8B030D-6E8A-4147-A177-3AD203B41FA5}">
                      <a16:colId xmlns:a16="http://schemas.microsoft.com/office/drawing/2014/main" val="385993008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30316956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96935745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50040347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30063159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31891535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05174123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191601594"/>
                    </a:ext>
                  </a:extLst>
                </a:gridCol>
              </a:tblGrid>
              <a:tr h="598311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Seeded/Control Counties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McKenzie/</a:t>
                      </a:r>
                      <a:r>
                        <a:rPr lang="en-U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Billings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Bowman/</a:t>
                      </a:r>
                    </a:p>
                    <a:p>
                      <a:pPr algn="l"/>
                      <a:r>
                        <a:rPr lang="en-U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Billings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Ward/</a:t>
                      </a:r>
                      <a:r>
                        <a:rPr lang="en-U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Mercer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McKenzie/ </a:t>
                      </a:r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Roosevelt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McKenzie/</a:t>
                      </a:r>
                    </a:p>
                    <a:p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Richland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McKenzie/</a:t>
                      </a:r>
                    </a:p>
                    <a:p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Wibaux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Bowman/</a:t>
                      </a:r>
                    </a:p>
                    <a:p>
                      <a:r>
                        <a:rPr lang="en-US" sz="1400" dirty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Bowman/</a:t>
                      </a:r>
                    </a:p>
                    <a:p>
                      <a:r>
                        <a:rPr lang="en-US" sz="1400" dirty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Fallon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Bowman/</a:t>
                      </a:r>
                    </a:p>
                    <a:p>
                      <a:r>
                        <a:rPr lang="en-US" sz="1400" dirty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Wibaux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3163325"/>
                  </a:ext>
                </a:extLst>
              </a:tr>
              <a:tr h="598311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1919-1976 Single Ratio June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2977457"/>
                  </a:ext>
                </a:extLst>
              </a:tr>
              <a:tr h="615077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1919-1976 Single Ratio July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9791450"/>
                  </a:ext>
                </a:extLst>
              </a:tr>
              <a:tr h="598311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1919-1976 Single Ratio Aug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0479841"/>
                  </a:ext>
                </a:extLst>
              </a:tr>
              <a:tr h="598311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1919-1976 Single Ratio 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2256816"/>
                  </a:ext>
                </a:extLst>
              </a:tr>
              <a:tr h="59831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1977-2018 Single Ratio June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0092832"/>
                  </a:ext>
                </a:extLst>
              </a:tr>
              <a:tr h="633506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1977-2018 Single Ratio July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81314636"/>
                  </a:ext>
                </a:extLst>
              </a:tr>
              <a:tr h="648589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1977-2018 Single Ratio Aug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4955942"/>
                  </a:ext>
                </a:extLst>
              </a:tr>
              <a:tr h="606150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1977-2018 Single Ratio 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23090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83811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B29EC-1622-4648-B950-7DE2C2CEB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8" y="272"/>
            <a:ext cx="7729724" cy="874939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Double Ratio Results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844B11D-1D98-4ACE-842D-C150E927A5E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30610329"/>
              </p:ext>
            </p:extLst>
          </p:nvPr>
        </p:nvGraphicFramePr>
        <p:xfrm>
          <a:off x="-1" y="1948658"/>
          <a:ext cx="12192001" cy="29606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65652">
                  <a:extLst>
                    <a:ext uri="{9D8B030D-6E8A-4147-A177-3AD203B41FA5}">
                      <a16:colId xmlns:a16="http://schemas.microsoft.com/office/drawing/2014/main" val="2555426302"/>
                    </a:ext>
                  </a:extLst>
                </a:gridCol>
                <a:gridCol w="1063317">
                  <a:extLst>
                    <a:ext uri="{9D8B030D-6E8A-4147-A177-3AD203B41FA5}">
                      <a16:colId xmlns:a16="http://schemas.microsoft.com/office/drawing/2014/main" val="1320425414"/>
                    </a:ext>
                  </a:extLst>
                </a:gridCol>
                <a:gridCol w="1128632">
                  <a:extLst>
                    <a:ext uri="{9D8B030D-6E8A-4147-A177-3AD203B41FA5}">
                      <a16:colId xmlns:a16="http://schemas.microsoft.com/office/drawing/2014/main" val="385993008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30316956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96935745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500403477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30063159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318915354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051741239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4191601594"/>
                    </a:ext>
                  </a:extLst>
                </a:gridCol>
              </a:tblGrid>
              <a:tr h="605015"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Seeded/Control Counties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McKenzie/</a:t>
                      </a:r>
                      <a:r>
                        <a:rPr lang="en-U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Billings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Bowman/</a:t>
                      </a:r>
                    </a:p>
                    <a:p>
                      <a:pPr algn="l"/>
                      <a:r>
                        <a:rPr lang="en-U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Billings</a:t>
                      </a:r>
                      <a:endParaRPr lang="en-US" sz="14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Ward/</a:t>
                      </a:r>
                      <a:r>
                        <a:rPr lang="en-US" sz="1400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Mercer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McKenzie/ </a:t>
                      </a:r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Roosevelt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McKenzie/</a:t>
                      </a:r>
                    </a:p>
                    <a:p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Richland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McKenzie/</a:t>
                      </a:r>
                    </a:p>
                    <a:p>
                      <a:r>
                        <a:rPr lang="en-US" sz="14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Wibaux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Bowman/</a:t>
                      </a:r>
                    </a:p>
                    <a:p>
                      <a:r>
                        <a:rPr lang="en-US" sz="1400" dirty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Carter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Bowman/</a:t>
                      </a:r>
                    </a:p>
                    <a:p>
                      <a:r>
                        <a:rPr lang="en-US" sz="1400" dirty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Fallon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Bowman/</a:t>
                      </a:r>
                    </a:p>
                    <a:p>
                      <a:r>
                        <a:rPr lang="en-US" sz="1400" dirty="0">
                          <a:solidFill>
                            <a:schemeClr val="accent5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Wibaux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3163325"/>
                  </a:ext>
                </a:extLst>
              </a:tr>
              <a:tr h="605015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Double Ratio June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82977457"/>
                  </a:ext>
                </a:extLst>
              </a:tr>
              <a:tr h="621969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Double Ratio July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9791450"/>
                  </a:ext>
                </a:extLst>
              </a:tr>
              <a:tr h="605015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Double Ratio Aug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0479841"/>
                  </a:ext>
                </a:extLst>
              </a:tr>
              <a:tr h="523669">
                <a:tc>
                  <a:txBody>
                    <a:bodyPr/>
                    <a:lstStyle/>
                    <a:p>
                      <a:pPr algn="l"/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Double Ratio All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22568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0899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31136" y="105156"/>
            <a:ext cx="7729728" cy="118872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Bootstrapping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1263" y="1566890"/>
            <a:ext cx="10489474" cy="397176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Proposed method will be to take every rain gauge from seeded/non-seeded areas and have their monthly rainfall total be randomly selected.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randomly selected value will then be calculated for a single and double ratio if possible using the normalized rainfall value determined from its observation.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Each circle will select between 5-10 stations each year, can be more if there are enough stations available.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Bootstrapping will be difficult for 1919-1976 due to some areas only have 1-2 rain gauges during that time. </a:t>
            </a:r>
          </a:p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498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EACB9B-576A-48B3-B301-995CF2BF2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67789"/>
            <a:ext cx="7729728" cy="118872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73DCA3-45B6-433D-92B9-F36E262F2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0817" y="1743565"/>
            <a:ext cx="11090366" cy="3370869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Comparing Seeded regions to control regions within ND may have too much contamination from downwind effects to enable a proper analysis.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Depending on the storm flow, using different Montana counties may help draw useful information from noise.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Bootstrapping analysis will give the possible natural variation in rainfall, which will determine whether or not observed ratios are within natural variation or potentially a product of the NDCMP. </a:t>
            </a:r>
          </a:p>
        </p:txBody>
      </p:sp>
    </p:spTree>
    <p:extLst>
      <p:ext uri="{BB962C8B-B14F-4D97-AF65-F5344CB8AC3E}">
        <p14:creationId xmlns:p14="http://schemas.microsoft.com/office/powerpoint/2010/main" val="12005853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79257-B9BD-4BE6-9613-19D03584946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972A4-07DB-49B5-9441-BD549934A9CF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Wise, E., 2005: PRECIPITATION EVALUATION OF THE NORTH DAKOTA CLOUD MODIFICATION PROJECT (NDCMP). University of North Dakota, 63 pp. </a:t>
            </a:r>
            <a:r>
              <a:rPr lang="en-US" dirty="0">
                <a:hlinkClick r:id="rId2"/>
              </a:rPr>
              <a:t>http://www.swc.nd.gov/arb/ndcmp/pdfs/PrecipEvalNDCMP_2005.pdf</a:t>
            </a:r>
            <a:r>
              <a:rPr lang="en-US" dirty="0"/>
              <a:t>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B6197E-3AE3-4D39-845B-ED07B51348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238978"/>
            <a:ext cx="7729728" cy="1188720"/>
          </a:xfrm>
        </p:spPr>
        <p:txBody>
          <a:bodyPr>
            <a:no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Mean Storm Flow for 1999-2002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94F2FB-B180-4127-9CDC-0DE40ABB45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8216" y="1427698"/>
            <a:ext cx="10255567" cy="456282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67D203-3038-4B87-8855-E585298C2E3D}"/>
              </a:ext>
            </a:extLst>
          </p:cNvPr>
          <p:cNvSpPr txBox="1"/>
          <p:nvPr/>
        </p:nvSpPr>
        <p:spPr>
          <a:xfrm>
            <a:off x="968216" y="5990520"/>
            <a:ext cx="2414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from Weiss, 2005</a:t>
            </a:r>
          </a:p>
        </p:txBody>
      </p:sp>
    </p:spTree>
    <p:extLst>
      <p:ext uri="{BB962C8B-B14F-4D97-AF65-F5344CB8AC3E}">
        <p14:creationId xmlns:p14="http://schemas.microsoft.com/office/powerpoint/2010/main" val="3323309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E09E2-A0BF-4345-A569-D94DFBC74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6499" y="0"/>
            <a:ext cx="8119001" cy="1188720"/>
          </a:xfrm>
        </p:spPr>
        <p:txBody>
          <a:bodyPr>
            <a:no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Weiss (2005) Target/control based on storm flow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E426EC-44D5-4259-BF8B-B57B6671AA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72641" y="2105390"/>
            <a:ext cx="5819359" cy="475261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28BE10-073C-47D9-86F7-7D83B6962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05390"/>
            <a:ext cx="6371543" cy="475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002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63673" y="85230"/>
            <a:ext cx="10864653" cy="6751547"/>
          </a:xfrm>
        </p:spPr>
      </p:pic>
    </p:spTree>
    <p:extLst>
      <p:ext uri="{BB962C8B-B14F-4D97-AF65-F5344CB8AC3E}">
        <p14:creationId xmlns:p14="http://schemas.microsoft.com/office/powerpoint/2010/main" val="13684119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BE8D7-591D-4EB0-B38C-0BC04B1DA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588927"/>
            <a:ext cx="7729728" cy="118872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Rain gauge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B0AA6-C856-4543-B3A0-3268E8E79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5137" y="1978371"/>
            <a:ext cx="10541726" cy="3101983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Rain gauge data used for single and double ratio consists of NOAA COOP rain gauge data and NDARBCON rain gauge data. 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NDARBCON data only available from 1977-2018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NOAA COOP available from 1919-2018</a:t>
            </a:r>
          </a:p>
        </p:txBody>
      </p:sp>
    </p:spTree>
    <p:extLst>
      <p:ext uri="{BB962C8B-B14F-4D97-AF65-F5344CB8AC3E}">
        <p14:creationId xmlns:p14="http://schemas.microsoft.com/office/powerpoint/2010/main" val="4178614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F54BEB-EEEB-44B0-ADC9-BCA60A078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01591"/>
            <a:ext cx="12192000" cy="33564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7D8D04-6706-4FE3-AA24-FD191E66C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350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737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F54BEB-EEEB-44B0-ADC9-BCA60A078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0" y="3501591"/>
            <a:ext cx="12093279" cy="33564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7D8D04-6706-4FE3-AA24-FD191E66C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0" y="0"/>
            <a:ext cx="12093279" cy="350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8533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FF54BEB-EEEB-44B0-ADC9-BCA60A078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60" y="3501591"/>
            <a:ext cx="12093279" cy="33564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C7D8D04-6706-4FE3-AA24-FD191E66CF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0" y="0"/>
            <a:ext cx="12093279" cy="3501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80525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71C241A9-A460-4AD1-916F-25308628A5BC}"/>
    </a:ext>
  </a:extLst>
</a:theme>
</file>

<file path=ppt/theme/theme2.xml><?xml version="1.0" encoding="utf-8"?>
<a:theme xmlns:a="http://schemas.openxmlformats.org/drawingml/2006/main" name="1_Parce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arcel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1144</TotalTime>
  <Words>704</Words>
  <Application>Microsoft Office PowerPoint</Application>
  <PresentationFormat>Widescreen</PresentationFormat>
  <Paragraphs>210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4" baseType="lpstr">
      <vt:lpstr>Arial</vt:lpstr>
      <vt:lpstr>Calibri</vt:lpstr>
      <vt:lpstr>Cambria Math</vt:lpstr>
      <vt:lpstr>Gill Sans MT</vt:lpstr>
      <vt:lpstr>Times New Roman</vt:lpstr>
      <vt:lpstr>Parcel</vt:lpstr>
      <vt:lpstr>1_Parcel</vt:lpstr>
      <vt:lpstr>2_Parcel</vt:lpstr>
      <vt:lpstr>Committee Meeting 03/18/2019</vt:lpstr>
      <vt:lpstr>Overview</vt:lpstr>
      <vt:lpstr>Mean Storm Flow for 1999-2002</vt:lpstr>
      <vt:lpstr>Weiss (2005) Target/control based on storm flow</vt:lpstr>
      <vt:lpstr>PowerPoint Presentation</vt:lpstr>
      <vt:lpstr>Rain gauge 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Weighted rain gauges</vt:lpstr>
      <vt:lpstr>County Circle weighted rainfall amount</vt:lpstr>
      <vt:lpstr>Normalizing County Circle weighted rainfall amount</vt:lpstr>
      <vt:lpstr>Single Ratio Test</vt:lpstr>
      <vt:lpstr>Double Ratio Test</vt:lpstr>
      <vt:lpstr>Single Ratio Results</vt:lpstr>
      <vt:lpstr>Double Ratio Results</vt:lpstr>
      <vt:lpstr>Bootstrapping</vt:lpstr>
      <vt:lpstr>Summary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Committee Meeting 11/28/2018</dc:title>
  <dc:creator>Matthew Tuftedal</dc:creator>
  <cp:lastModifiedBy>matt tuftedal</cp:lastModifiedBy>
  <cp:revision>46</cp:revision>
  <dcterms:created xsi:type="dcterms:W3CDTF">2018-11-28T16:45:38Z</dcterms:created>
  <dcterms:modified xsi:type="dcterms:W3CDTF">2019-03-18T08:24:07Z</dcterms:modified>
</cp:coreProperties>
</file>