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5"/>
  </p:notesMasterIdLst>
  <p:sldIdLst>
    <p:sldId id="256" r:id="rId4"/>
  </p:sldIdLst>
  <p:sldSz cx="12188825" cy="68580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47" autoAdjust="0"/>
  </p:normalViewPr>
  <p:slideViewPr>
    <p:cSldViewPr snapToGrid="0">
      <p:cViewPr varScale="1">
        <p:scale>
          <a:sx n="118" d="100"/>
          <a:sy n="118" d="100"/>
        </p:scale>
        <p:origin x="27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4CC3E-C0EB-4ABA-B61D-0F52548E247E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9950" y="1257300"/>
            <a:ext cx="60325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6A453-49A9-4AB0-BB75-0A4902714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3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6A453-49A9-4AB0-BB75-0A4902714A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07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120" y="273600"/>
            <a:ext cx="1096956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D755485-7285-4DA3-A127-3A433ABBF8F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6AC80A9-1762-40A8-B62A-15A6677F4F5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A2E6367-C230-4DFB-9337-4F7FC69EC3F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780A9F8-2D1D-4894-A4B3-3EFC6AB8796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0A3A067-354F-4112-9D1B-CB0DF005647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609120" y="273600"/>
            <a:ext cx="1096956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D42099F-75BD-453E-9042-22784F10659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C4BB319-D958-4307-B9A9-F15AA50BDAA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62C613D-06B3-4E5F-8BC8-3CCA33FD94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82A457A-7E2B-4C64-9FAA-F46AC370562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F6D0D7A-61AF-4879-879D-9989C7EDABD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F8742BE-BB99-448F-BB57-A9DA8B226E7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9" name="PlaceHolder 6"/>
          <p:cNvSpPr>
            <a:spLocks noGrp="1"/>
          </p:cNvSpPr>
          <p:nvPr>
            <p:ph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0" name="PlaceHolder 7"/>
          <p:cNvSpPr>
            <a:spLocks noGrp="1"/>
          </p:cNvSpPr>
          <p:nvPr>
            <p:ph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75C20B3-9C2F-4A38-A31A-36FBE935D9B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120" y="273600"/>
            <a:ext cx="1096956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/>
          <p:nvPr/>
        </p:nvPicPr>
        <p:blipFill>
          <a:blip r:embed="rId15"/>
          <a:srcRect l="10905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0">
            <a:noFill/>
          </a:ln>
        </p:spPr>
      </p:pic>
      <p:pic>
        <p:nvPicPr>
          <p:cNvPr id="5" name="Picture 6"/>
          <p:cNvPicPr/>
          <p:nvPr/>
        </p:nvPicPr>
        <p:blipFill>
          <a:blip r:embed="rId16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6"/>
          <p:cNvPicPr/>
          <p:nvPr/>
        </p:nvPicPr>
        <p:blipFill>
          <a:blip r:embed="rId15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0">
            <a:noFill/>
          </a:ln>
        </p:spPr>
      </p:pic>
      <p:pic>
        <p:nvPicPr>
          <p:cNvPr id="41" name="Picture 7"/>
          <p:cNvPicPr/>
          <p:nvPr/>
        </p:nvPicPr>
        <p:blipFill>
          <a:blip r:embed="rId16"/>
          <a:srcRect l="7616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dt" idx="1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en-US" sz="1400" b="0" strike="noStrike" spc="-1">
                <a:latin typeface="Times New Roman"/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ftr" idx="2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sldNum" idx="3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857CF98D-847A-4CDA-A4DA-010339FC0FC6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9"/>
          <p:cNvSpPr/>
          <p:nvPr/>
        </p:nvSpPr>
        <p:spPr>
          <a:xfrm>
            <a:off x="609120" y="1600200"/>
            <a:ext cx="10969200" cy="403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22" name="TextShape 10"/>
          <p:cNvSpPr/>
          <p:nvPr/>
        </p:nvSpPr>
        <p:spPr>
          <a:xfrm>
            <a:off x="609120" y="274680"/>
            <a:ext cx="10969200" cy="11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23" name="TextShape 14"/>
          <p:cNvSpPr/>
          <p:nvPr/>
        </p:nvSpPr>
        <p:spPr>
          <a:xfrm>
            <a:off x="-75600" y="685800"/>
            <a:ext cx="12188520" cy="58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24" name="TextBox 43"/>
          <p:cNvSpPr/>
          <p:nvPr/>
        </p:nvSpPr>
        <p:spPr>
          <a:xfrm>
            <a:off x="0" y="720"/>
            <a:ext cx="1211580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defRPr sz="2800"/>
            </a:pPr>
            <a:r>
              <a:rPr sz="2400" b="1" dirty="0"/>
              <a:t>A Controlled Pylon System for Accurate</a:t>
            </a:r>
            <a:r>
              <a:rPr lang="en-US" sz="2400" b="1" dirty="0"/>
              <a:t> Airborne</a:t>
            </a:r>
            <a:r>
              <a:rPr sz="2400" b="1" dirty="0"/>
              <a:t> Cloud</a:t>
            </a:r>
            <a:r>
              <a:rPr lang="en-US" sz="2400" b="1" dirty="0"/>
              <a:t> Ice Crystal</a:t>
            </a:r>
            <a:r>
              <a:rPr sz="2400" b="1" dirty="0"/>
              <a:t> Sampling</a:t>
            </a:r>
            <a:endParaRPr lang="en-US" sz="2400" b="1" dirty="0"/>
          </a:p>
          <a:p>
            <a:pPr algn="ctr">
              <a:defRPr sz="2800"/>
            </a:pPr>
            <a:r>
              <a:rPr lang="en-US" sz="2000" b="1" dirty="0"/>
              <a:t>- Shawn Wagner</a:t>
            </a:r>
            <a:endParaRPr sz="2000" b="1" dirty="0"/>
          </a:p>
        </p:txBody>
      </p:sp>
      <p:sp>
        <p:nvSpPr>
          <p:cNvPr id="125" name="Rounded Rectangle 5"/>
          <p:cNvSpPr/>
          <p:nvPr/>
        </p:nvSpPr>
        <p:spPr>
          <a:xfrm>
            <a:off x="109385" y="861408"/>
            <a:ext cx="3886200" cy="3243720"/>
          </a:xfrm>
          <a:prstGeom prst="roundRect">
            <a:avLst>
              <a:gd name="adj" fmla="val 3315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26" name="Rounded Rectangle 10"/>
          <p:cNvSpPr/>
          <p:nvPr/>
        </p:nvSpPr>
        <p:spPr>
          <a:xfrm>
            <a:off x="88920" y="4248120"/>
            <a:ext cx="3886200" cy="2047920"/>
          </a:xfrm>
          <a:prstGeom prst="roundRect">
            <a:avLst>
              <a:gd name="adj" fmla="val 5869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27" name="Rounded Rectangle 17"/>
          <p:cNvSpPr/>
          <p:nvPr/>
        </p:nvSpPr>
        <p:spPr>
          <a:xfrm>
            <a:off x="8133120" y="847440"/>
            <a:ext cx="3942720" cy="2142494"/>
          </a:xfrm>
          <a:prstGeom prst="roundRect">
            <a:avLst>
              <a:gd name="adj" fmla="val 5091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28" name="Rounded Rectangle 20"/>
          <p:cNvSpPr/>
          <p:nvPr/>
        </p:nvSpPr>
        <p:spPr>
          <a:xfrm>
            <a:off x="8102160" y="4880840"/>
            <a:ext cx="3977640" cy="1411960"/>
          </a:xfrm>
          <a:prstGeom prst="roundRect">
            <a:avLst>
              <a:gd name="adj" fmla="val 5091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29" name="Rounded Rectangle 23"/>
          <p:cNvSpPr/>
          <p:nvPr/>
        </p:nvSpPr>
        <p:spPr>
          <a:xfrm>
            <a:off x="8118000" y="3119894"/>
            <a:ext cx="3961800" cy="1630986"/>
          </a:xfrm>
          <a:prstGeom prst="roundRect">
            <a:avLst>
              <a:gd name="adj" fmla="val 5091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30" name="Rounded Rectangle 30"/>
          <p:cNvSpPr/>
          <p:nvPr/>
        </p:nvSpPr>
        <p:spPr>
          <a:xfrm>
            <a:off x="105120" y="6443280"/>
            <a:ext cx="10639080" cy="343440"/>
          </a:xfrm>
          <a:prstGeom prst="roundRect">
            <a:avLst>
              <a:gd name="adj" fmla="val 18226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400" b="1" strike="noStrike" spc="-1">
                <a:solidFill>
                  <a:srgbClr val="009A44"/>
                </a:solidFill>
                <a:latin typeface="Arial"/>
              </a:rPr>
              <a:t> </a:t>
            </a:r>
            <a:r>
              <a:rPr lang="en-US" sz="1800" b="1" strike="noStrike" spc="-1">
                <a:solidFill>
                  <a:srgbClr val="009A44"/>
                </a:solidFill>
                <a:latin typeface="Arial"/>
              </a:rPr>
              <a:t> </a:t>
            </a:r>
          </a:p>
        </p:txBody>
      </p:sp>
      <p:sp>
        <p:nvSpPr>
          <p:cNvPr id="135" name="TextBox 34"/>
          <p:cNvSpPr/>
          <p:nvPr/>
        </p:nvSpPr>
        <p:spPr>
          <a:xfrm>
            <a:off x="105120" y="6407280"/>
            <a:ext cx="10414526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Applicability:  </a:t>
            </a:r>
            <a:r>
              <a:rPr lang="en-US" sz="1800" b="1" strike="noStrike" spc="-1" dirty="0">
                <a:solidFill>
                  <a:srgbClr val="000000"/>
                </a:solidFill>
                <a:latin typeface="Arial"/>
              </a:rPr>
              <a:t>Quality-Control, Airborne Instrumentation, In-situ Microphysical Measurements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36" name="TextBox 27"/>
          <p:cNvSpPr/>
          <p:nvPr/>
        </p:nvSpPr>
        <p:spPr>
          <a:xfrm>
            <a:off x="10815141" y="6422760"/>
            <a:ext cx="1321877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1" strike="noStrike" spc="-1" dirty="0">
                <a:solidFill>
                  <a:srgbClr val="000000"/>
                </a:solidFill>
                <a:latin typeface="Arial"/>
              </a:rPr>
              <a:t>11/12/202</a:t>
            </a:r>
            <a:r>
              <a:rPr lang="en-US" b="1" spc="-1" dirty="0">
                <a:solidFill>
                  <a:srgbClr val="000000"/>
                </a:solidFill>
                <a:latin typeface="Arial"/>
              </a:rPr>
              <a:t>5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37" name="Rounded Rectangle 39"/>
          <p:cNvSpPr/>
          <p:nvPr/>
        </p:nvSpPr>
        <p:spPr>
          <a:xfrm>
            <a:off x="4098240" y="847440"/>
            <a:ext cx="3886200" cy="2123280"/>
          </a:xfrm>
          <a:prstGeom prst="roundRect">
            <a:avLst>
              <a:gd name="adj" fmla="val 2528"/>
            </a:avLst>
          </a:prstGeom>
          <a:noFill/>
          <a:ln w="19080">
            <a:solidFill>
              <a:srgbClr val="808080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41" name="TextBox 140"/>
          <p:cNvSpPr txBox="1"/>
          <p:nvPr/>
        </p:nvSpPr>
        <p:spPr>
          <a:xfrm>
            <a:off x="68868" y="4557292"/>
            <a:ext cx="3886200" cy="156837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defRPr sz="1400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ontrolled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adjustable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ylon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ystem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maintain optimal probe orientation during varying aircraft pitch conditions. By incorporating an actively controlled gimbal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-like device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system will ensure probes remain aligned normal to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minimizing artifacts that bias particle sampling.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103180" y="1126348"/>
            <a:ext cx="3886200" cy="244461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defRPr sz="1400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pylon-mounted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cloud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probes are installed at fixed angles to compensate for average flight pitch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does not account for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pitch changes during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or altitude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adjustments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 sz="1400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 sz="1400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tilt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during climbs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descents,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flight legs with adjusted speeds, leading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shattering of large ice crystal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</a:t>
            </a:r>
          </a:p>
          <a:p>
            <a:pPr algn="just">
              <a:defRPr sz="1400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 sz="1400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result is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skew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particle size distributions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toward higher (lower) concentrations of smaller (larger) crystals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4075560" y="1176361"/>
            <a:ext cx="3886200" cy="185521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defRPr sz="1400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will consist of a modified aircraft wing pylon with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embedded gimbal like device and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 electronics. Flight testing will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eventually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occur using research aircraft equipped with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duplicated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in-situ cloud microphysics probes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both the newly designed, and the previously utilized pylons to compare results.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8153280" y="1170542"/>
            <a:ext cx="3942720" cy="155301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defRPr sz="1400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esign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simulations, and eventually manufacture and test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gimbaled pylon system capable of dynamically adjusting pitch and roll angles during flight.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incorporating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pre-programmed flight path information, the gimbal can maintain probe orientation for accurate microphysical measurements.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8125740" y="3402560"/>
            <a:ext cx="3946320" cy="136162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defRPr sz="1400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developed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will reduce artifacts caused by crystal shattering and improve size distribution accuracy, advancing both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engineering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modern pylons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data quality for cloud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crystal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microphysics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analyses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8118000" y="5142600"/>
            <a:ext cx="3945960" cy="101377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defRPr sz="1400"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Researchers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acquiring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cloud microphys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ical data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agencies such as NASA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NSF,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NOAA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cloud instrumentation manufacturers, and research aircraft producers / technicians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64A8E6-63AF-BBF9-860B-682BDE18E301}"/>
              </a:ext>
            </a:extLst>
          </p:cNvPr>
          <p:cNvSpPr txBox="1"/>
          <p:nvPr/>
        </p:nvSpPr>
        <p:spPr>
          <a:xfrm>
            <a:off x="89280" y="854280"/>
            <a:ext cx="38862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Need/Problem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F91232-D8F8-7C0D-3DC7-ECE342CAB956}"/>
              </a:ext>
            </a:extLst>
          </p:cNvPr>
          <p:cNvSpPr txBox="1"/>
          <p:nvPr/>
        </p:nvSpPr>
        <p:spPr>
          <a:xfrm>
            <a:off x="4085640" y="854280"/>
            <a:ext cx="38862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Apparatus/Facility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1B42B1-F94F-123C-3C0B-ADA4557A3A32}"/>
              </a:ext>
            </a:extLst>
          </p:cNvPr>
          <p:cNvSpPr txBox="1"/>
          <p:nvPr/>
        </p:nvSpPr>
        <p:spPr>
          <a:xfrm>
            <a:off x="8133120" y="854280"/>
            <a:ext cx="394272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Objective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5F465-183E-34B4-3E2C-89D8D97AD7AA}"/>
              </a:ext>
            </a:extLst>
          </p:cNvPr>
          <p:cNvSpPr txBox="1"/>
          <p:nvPr/>
        </p:nvSpPr>
        <p:spPr>
          <a:xfrm>
            <a:off x="91440" y="4236960"/>
            <a:ext cx="38862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Concept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05EC9E-A132-020C-4812-E92FDBA777D8}"/>
              </a:ext>
            </a:extLst>
          </p:cNvPr>
          <p:cNvSpPr txBox="1"/>
          <p:nvPr/>
        </p:nvSpPr>
        <p:spPr>
          <a:xfrm>
            <a:off x="8102160" y="4876928"/>
            <a:ext cx="394596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End Users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63E360-D76F-9455-B03B-8860D5A1EACA}"/>
              </a:ext>
            </a:extLst>
          </p:cNvPr>
          <p:cNvSpPr txBox="1"/>
          <p:nvPr/>
        </p:nvSpPr>
        <p:spPr>
          <a:xfrm>
            <a:off x="8133120" y="3128112"/>
            <a:ext cx="3946320" cy="34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buNone/>
            </a:pPr>
            <a:r>
              <a:rPr lang="en-US" sz="1800" b="1" strike="noStrike" spc="-1" dirty="0">
                <a:solidFill>
                  <a:srgbClr val="009A44"/>
                </a:solidFill>
                <a:latin typeface="Arial"/>
              </a:rPr>
              <a:t>Advancement</a:t>
            </a:r>
            <a:endParaRPr lang="en-US" sz="1800" b="0" strike="noStrike" spc="-1" dirty="0">
              <a:latin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B9B94D-FA73-7677-58AE-7478BBD96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572"/>
          <a:stretch>
            <a:fillRect/>
          </a:stretch>
        </p:blipFill>
        <p:spPr>
          <a:xfrm>
            <a:off x="4198584" y="3025622"/>
            <a:ext cx="3701844" cy="33880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1FE8C8-EEEA-91D6-20C3-11E3F5830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421" y="3283137"/>
            <a:ext cx="972959" cy="4632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933C51-7415-8828-66A4-CEB6E26E3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7697" y="3079341"/>
            <a:ext cx="309150" cy="28954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9332F30-B40D-F3E5-F4BC-C89F46B968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6392" y="6113666"/>
            <a:ext cx="1830676" cy="26822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A0CB53B-86F2-36CC-03F5-9FD636611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8780" y="5911850"/>
            <a:ext cx="416971" cy="1891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EDB587-3AB5-884F-2B13-072DF212C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6421" y="5915161"/>
            <a:ext cx="416971" cy="18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290D599-EF42-FB57-266E-72AF57524E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5331" y="3111279"/>
            <a:ext cx="244515" cy="1689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BBBFE94-BA32-B14D-0E4A-9CD71C1A96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5000" y="3757977"/>
            <a:ext cx="234846" cy="16229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BA3145D-81CE-0FF5-F585-AEF960B528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12646" y="4448542"/>
            <a:ext cx="227200" cy="15700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4A17798-6C89-CD2F-E4ED-868DBD2AF3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12646" y="5119841"/>
            <a:ext cx="227200" cy="15700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A79E48B-8348-EF81-58C4-FB4132788B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1379" y="5749200"/>
            <a:ext cx="227200" cy="1570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1081</TotalTime>
  <Words>322</Words>
  <Application>Microsoft Office PowerPoint</Application>
  <PresentationFormat>Custom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Symbol</vt:lpstr>
      <vt:lpstr>Times New Roman</vt:lpstr>
      <vt:lpstr>Wingdings</vt:lpstr>
      <vt:lpstr>Office Theme</vt:lpstr>
      <vt:lpstr>Office Theme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Jess</dc:creator>
  <dc:description/>
  <cp:lastModifiedBy>Wagner, Shawn</cp:lastModifiedBy>
  <cp:revision>65</cp:revision>
  <dcterms:created xsi:type="dcterms:W3CDTF">2013-02-13T15:39:40Z</dcterms:created>
  <dcterms:modified xsi:type="dcterms:W3CDTF">2025-11-11T19:40:03Z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0</vt:r8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r8>0</vt:r8>
  </property>
  <property fmtid="{D5CDD505-2E9C-101B-9397-08002B2CF9AE}" pid="6" name="Notes">
    <vt:r8>3</vt:r8>
  </property>
  <property fmtid="{D5CDD505-2E9C-101B-9397-08002B2CF9AE}" pid="7" name="PresentationFormat">
    <vt:lpwstr>Widescreen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r8>4</vt:r8>
  </property>
</Properties>
</file>