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711" r:id="rId2"/>
    <p:sldMasterId id="2147483648" r:id="rId3"/>
  </p:sldMasterIdLst>
  <p:notesMasterIdLst>
    <p:notesMasterId r:id="rId49"/>
  </p:notesMasterIdLst>
  <p:sldIdLst>
    <p:sldId id="306" r:id="rId4"/>
    <p:sldId id="316" r:id="rId5"/>
    <p:sldId id="317" r:id="rId6"/>
    <p:sldId id="318" r:id="rId7"/>
    <p:sldId id="311" r:id="rId8"/>
    <p:sldId id="315" r:id="rId9"/>
    <p:sldId id="320" r:id="rId10"/>
    <p:sldId id="324" r:id="rId11"/>
    <p:sldId id="327" r:id="rId12"/>
    <p:sldId id="268" r:id="rId13"/>
    <p:sldId id="326" r:id="rId14"/>
    <p:sldId id="329" r:id="rId15"/>
    <p:sldId id="330" r:id="rId16"/>
    <p:sldId id="331" r:id="rId17"/>
    <p:sldId id="334" r:id="rId18"/>
    <p:sldId id="339" r:id="rId19"/>
    <p:sldId id="332" r:id="rId20"/>
    <p:sldId id="333" r:id="rId21"/>
    <p:sldId id="337" r:id="rId22"/>
    <p:sldId id="338" r:id="rId23"/>
    <p:sldId id="413" r:id="rId24"/>
    <p:sldId id="323" r:id="rId25"/>
    <p:sldId id="343" r:id="rId26"/>
    <p:sldId id="344" r:id="rId27"/>
    <p:sldId id="335" r:id="rId28"/>
    <p:sldId id="342" r:id="rId29"/>
    <p:sldId id="414" r:id="rId30"/>
    <p:sldId id="423" r:id="rId31"/>
    <p:sldId id="416" r:id="rId32"/>
    <p:sldId id="418" r:id="rId33"/>
    <p:sldId id="417" r:id="rId34"/>
    <p:sldId id="419" r:id="rId35"/>
    <p:sldId id="340" r:id="rId36"/>
    <p:sldId id="420" r:id="rId37"/>
    <p:sldId id="341" r:id="rId38"/>
    <p:sldId id="422" r:id="rId39"/>
    <p:sldId id="345" r:id="rId40"/>
    <p:sldId id="411" r:id="rId41"/>
    <p:sldId id="412" r:id="rId42"/>
    <p:sldId id="425" r:id="rId43"/>
    <p:sldId id="426" r:id="rId44"/>
    <p:sldId id="415" r:id="rId45"/>
    <p:sldId id="424" r:id="rId46"/>
    <p:sldId id="421" r:id="rId47"/>
    <p:sldId id="33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78B31-D553-C334-FE8A-DFDAE070CADE}" v="58" dt="2025-11-21T19:36:16.237"/>
    <p1510:client id="{925EA89B-0015-F6B0-D4F3-F9DBAD7E5C02}" v="129" dt="2025-11-20T22:44:22.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00851-2836-4BD9-8BE3-CB9CF0CC6599}" type="datetimeFigureOut">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8F6B9-0B6F-4DEF-ACB2-40E94BBD182A}" type="slidenum">
              <a:t>‹#›</a:t>
            </a:fld>
            <a:endParaRPr lang="en-US"/>
          </a:p>
        </p:txBody>
      </p:sp>
    </p:spTree>
    <p:extLst>
      <p:ext uri="{BB962C8B-B14F-4D97-AF65-F5344CB8AC3E}">
        <p14:creationId xmlns:p14="http://schemas.microsoft.com/office/powerpoint/2010/main" val="203281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latin typeface="Arial"/>
              <a:cs typeface="Arial"/>
            </a:endParaRPr>
          </a:p>
        </p:txBody>
      </p:sp>
      <p:sp>
        <p:nvSpPr>
          <p:cNvPr id="4" name="Slide Number Placeholder 3"/>
          <p:cNvSpPr>
            <a:spLocks noGrp="1"/>
          </p:cNvSpPr>
          <p:nvPr>
            <p:ph type="sldNum" sz="quarter" idx="5"/>
          </p:nvPr>
        </p:nvSpPr>
        <p:spPr/>
        <p:txBody>
          <a:bodyPr/>
          <a:lstStyle/>
          <a:p>
            <a:fld id="{E51318FB-8940-8641-92C5-EE2420F57530}" type="slidenum">
              <a:rPr lang="en-US" smtClean="0"/>
              <a:t>1</a:t>
            </a:fld>
            <a:endParaRPr lang="en-US"/>
          </a:p>
        </p:txBody>
      </p:sp>
    </p:spTree>
    <p:extLst>
      <p:ext uri="{BB962C8B-B14F-4D97-AF65-F5344CB8AC3E}">
        <p14:creationId xmlns:p14="http://schemas.microsoft.com/office/powerpoint/2010/main" val="3971611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latin typeface="Arial"/>
              <a:cs typeface="Arial"/>
            </a:endParaRPr>
          </a:p>
        </p:txBody>
      </p:sp>
      <p:sp>
        <p:nvSpPr>
          <p:cNvPr id="4" name="Slide Number Placeholder 3"/>
          <p:cNvSpPr>
            <a:spLocks noGrp="1"/>
          </p:cNvSpPr>
          <p:nvPr>
            <p:ph type="sldNum" sz="quarter" idx="5"/>
          </p:nvPr>
        </p:nvSpPr>
        <p:spPr/>
        <p:txBody>
          <a:bodyPr/>
          <a:lstStyle/>
          <a:p>
            <a:fld id="{E51318FB-8940-8641-92C5-EE2420F57530}" type="slidenum">
              <a:rPr lang="en-US" smtClean="0"/>
              <a:t>10</a:t>
            </a:fld>
            <a:endParaRPr lang="en-US"/>
          </a:p>
        </p:txBody>
      </p:sp>
    </p:spTree>
    <p:extLst>
      <p:ext uri="{BB962C8B-B14F-4D97-AF65-F5344CB8AC3E}">
        <p14:creationId xmlns:p14="http://schemas.microsoft.com/office/powerpoint/2010/main" val="3813989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4EE5D-27B9-EAB3-9DD2-A1BE44E5F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9D318-D0DD-2BB7-9DF2-7E0936E36A9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D19AB7A-8A06-74FA-786F-E4C67994F9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E6C497B8-0B84-0C46-F095-56F1006523E5}"/>
              </a:ext>
            </a:extLst>
          </p:cNvPr>
          <p:cNvSpPr>
            <a:spLocks noGrp="1"/>
          </p:cNvSpPr>
          <p:nvPr>
            <p:ph type="sldNum" sz="quarter" idx="5"/>
          </p:nvPr>
        </p:nvSpPr>
        <p:spPr/>
        <p:txBody>
          <a:bodyPr/>
          <a:lstStyle/>
          <a:p>
            <a:fld id="{E51318FB-8940-8641-92C5-EE2420F57530}" type="slidenum">
              <a:rPr lang="en-US" smtClean="0"/>
              <a:t>11</a:t>
            </a:fld>
            <a:endParaRPr lang="en-US"/>
          </a:p>
        </p:txBody>
      </p:sp>
    </p:spTree>
    <p:extLst>
      <p:ext uri="{BB962C8B-B14F-4D97-AF65-F5344CB8AC3E}">
        <p14:creationId xmlns:p14="http://schemas.microsoft.com/office/powerpoint/2010/main" val="526582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C161D-1D50-D772-9F4A-AAD1C27A4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506064-BA95-6235-42FE-6FD8E10731F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2E79B0-748C-3C83-96B7-93D3AE8397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639B5ED6-C4E4-4882-AE5B-F83251F9D162}"/>
              </a:ext>
            </a:extLst>
          </p:cNvPr>
          <p:cNvSpPr>
            <a:spLocks noGrp="1"/>
          </p:cNvSpPr>
          <p:nvPr>
            <p:ph type="sldNum" sz="quarter" idx="5"/>
          </p:nvPr>
        </p:nvSpPr>
        <p:spPr/>
        <p:txBody>
          <a:bodyPr/>
          <a:lstStyle/>
          <a:p>
            <a:fld id="{E51318FB-8940-8641-92C5-EE2420F57530}" type="slidenum">
              <a:rPr lang="en-US" smtClean="0"/>
              <a:t>12</a:t>
            </a:fld>
            <a:endParaRPr lang="en-US"/>
          </a:p>
        </p:txBody>
      </p:sp>
    </p:spTree>
    <p:extLst>
      <p:ext uri="{BB962C8B-B14F-4D97-AF65-F5344CB8AC3E}">
        <p14:creationId xmlns:p14="http://schemas.microsoft.com/office/powerpoint/2010/main" val="106707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E41E9-A1EB-E36C-57A4-191A748EE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67EF8-B589-6555-B17B-1B530521A74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687750-05DF-799A-B60A-4FD98E57C0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EE5E6E0C-FEF3-7579-55DB-A04BF21A4955}"/>
              </a:ext>
            </a:extLst>
          </p:cNvPr>
          <p:cNvSpPr>
            <a:spLocks noGrp="1"/>
          </p:cNvSpPr>
          <p:nvPr>
            <p:ph type="sldNum" sz="quarter" idx="5"/>
          </p:nvPr>
        </p:nvSpPr>
        <p:spPr/>
        <p:txBody>
          <a:bodyPr/>
          <a:lstStyle/>
          <a:p>
            <a:fld id="{E51318FB-8940-8641-92C5-EE2420F57530}" type="slidenum">
              <a:rPr lang="en-US" smtClean="0"/>
              <a:t>13</a:t>
            </a:fld>
            <a:endParaRPr lang="en-US"/>
          </a:p>
        </p:txBody>
      </p:sp>
    </p:spTree>
    <p:extLst>
      <p:ext uri="{BB962C8B-B14F-4D97-AF65-F5344CB8AC3E}">
        <p14:creationId xmlns:p14="http://schemas.microsoft.com/office/powerpoint/2010/main" val="3436444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CFC2B-DF93-6908-B0E9-ACA535622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E8894-BF3A-2243-D474-761D3E1700C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384155F-AB15-E8B5-BCB7-069C0F761A9D}"/>
              </a:ext>
            </a:extLst>
          </p:cNvPr>
          <p:cNvSpPr>
            <a:spLocks noGrp="1"/>
          </p:cNvSpPr>
          <p:nvPr>
            <p:ph type="body" idx="1"/>
          </p:nvPr>
        </p:nvSpPr>
        <p:spPr/>
        <p:txBody>
          <a:bodyPr/>
          <a:lstStyle/>
          <a:p>
            <a:pPr algn="just">
              <a:defRPr/>
            </a:pPr>
            <a:r>
              <a:rPr lang="en-US"/>
              <a:t>others show signs of</a:t>
            </a:r>
            <a:r>
              <a:rPr lang="en-US" u="none"/>
              <a:t> </a:t>
            </a:r>
            <a:r>
              <a:rPr lang="en-US"/>
              <a:t>sublimation, indicated by rounded crystal edges, especially in diffuse clouds or near cloud-ambient boundaries. These signs of sublimation are consistent with observations from CapeEx19 (Nairy, 2022), where chain aggregates located farther from the convective core also exhibited evidence of sublimation.</a:t>
            </a:r>
          </a:p>
          <a:p>
            <a:pPr marR="0" lvl="0" algn="l" defTabSz="914400">
              <a:lnSpc>
                <a:spcPct val="100000"/>
              </a:lnSpc>
              <a:spcBef>
                <a:spcPts val="0"/>
              </a:spcBef>
              <a:spcAft>
                <a:spcPts val="0"/>
              </a:spcAft>
              <a:buClrTx/>
              <a:buSzTx/>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9BCE1651-FBCD-F427-F2FE-2A63F46717B3}"/>
              </a:ext>
            </a:extLst>
          </p:cNvPr>
          <p:cNvSpPr>
            <a:spLocks noGrp="1"/>
          </p:cNvSpPr>
          <p:nvPr>
            <p:ph type="sldNum" sz="quarter" idx="5"/>
          </p:nvPr>
        </p:nvSpPr>
        <p:spPr/>
        <p:txBody>
          <a:bodyPr/>
          <a:lstStyle/>
          <a:p>
            <a:fld id="{E51318FB-8940-8641-92C5-EE2420F57530}" type="slidenum">
              <a:rPr lang="en-US" smtClean="0"/>
              <a:t>14</a:t>
            </a:fld>
            <a:endParaRPr lang="en-US"/>
          </a:p>
        </p:txBody>
      </p:sp>
    </p:spTree>
    <p:extLst>
      <p:ext uri="{BB962C8B-B14F-4D97-AF65-F5344CB8AC3E}">
        <p14:creationId xmlns:p14="http://schemas.microsoft.com/office/powerpoint/2010/main" val="1077307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531EF-7FE1-C16D-A675-6465D570F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AF12C-BFB0-E2D9-DDE0-ECB23FA4C7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B58EB86-3293-F0C1-3879-1DA610A54F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EB168054-BA3F-CF07-B439-C9FEB9691DFB}"/>
              </a:ext>
            </a:extLst>
          </p:cNvPr>
          <p:cNvSpPr>
            <a:spLocks noGrp="1"/>
          </p:cNvSpPr>
          <p:nvPr>
            <p:ph type="sldNum" sz="quarter" idx="5"/>
          </p:nvPr>
        </p:nvSpPr>
        <p:spPr/>
        <p:txBody>
          <a:bodyPr/>
          <a:lstStyle/>
          <a:p>
            <a:fld id="{E51318FB-8940-8641-92C5-EE2420F57530}" type="slidenum">
              <a:rPr lang="en-US" smtClean="0"/>
              <a:t>15</a:t>
            </a:fld>
            <a:endParaRPr lang="en-US"/>
          </a:p>
        </p:txBody>
      </p:sp>
    </p:spTree>
    <p:extLst>
      <p:ext uri="{BB962C8B-B14F-4D97-AF65-F5344CB8AC3E}">
        <p14:creationId xmlns:p14="http://schemas.microsoft.com/office/powerpoint/2010/main" val="1106260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05281-6A6F-E4FB-4A68-3072928C5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0A13B-13B1-4DDA-8E80-6BB537D1C1B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25719EF-829C-15D2-7A62-194AAB3777DC}"/>
              </a:ext>
            </a:extLst>
          </p:cNvPr>
          <p:cNvSpPr>
            <a:spLocks noGrp="1"/>
          </p:cNvSpPr>
          <p:nvPr>
            <p:ph type="body" idx="1"/>
          </p:nvPr>
        </p:nvSpPr>
        <p:spPr/>
        <p:txBody>
          <a:bodyPr/>
          <a:lstStyle/>
          <a:p>
            <a:pPr>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5F4A9DC7-2E47-1FB1-05DE-D5000613037D}"/>
              </a:ext>
            </a:extLst>
          </p:cNvPr>
          <p:cNvSpPr>
            <a:spLocks noGrp="1"/>
          </p:cNvSpPr>
          <p:nvPr>
            <p:ph type="sldNum" sz="quarter" idx="5"/>
          </p:nvPr>
        </p:nvSpPr>
        <p:spPr/>
        <p:txBody>
          <a:bodyPr/>
          <a:lstStyle/>
          <a:p>
            <a:fld id="{E51318FB-8940-8641-92C5-EE2420F57530}" type="slidenum">
              <a:rPr lang="en-US" smtClean="0"/>
              <a:t>16</a:t>
            </a:fld>
            <a:endParaRPr lang="en-US"/>
          </a:p>
        </p:txBody>
      </p:sp>
    </p:spTree>
    <p:extLst>
      <p:ext uri="{BB962C8B-B14F-4D97-AF65-F5344CB8AC3E}">
        <p14:creationId xmlns:p14="http://schemas.microsoft.com/office/powerpoint/2010/main" val="101481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8C20E-3E2C-FBF6-8C11-D92A6ED80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335CA-02B8-C95E-75A8-341B14ED44F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1B55BA3-2D5D-4DB6-87D3-817F56BF667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Arial"/>
              <a:cs typeface="Arial"/>
            </a:endParaRPr>
          </a:p>
        </p:txBody>
      </p:sp>
      <p:sp>
        <p:nvSpPr>
          <p:cNvPr id="4" name="Slide Number Placeholder 3">
            <a:extLst>
              <a:ext uri="{FF2B5EF4-FFF2-40B4-BE49-F238E27FC236}">
                <a16:creationId xmlns:a16="http://schemas.microsoft.com/office/drawing/2014/main" id="{3D333FC8-BF72-C748-8500-23D1A21AC99A}"/>
              </a:ext>
            </a:extLst>
          </p:cNvPr>
          <p:cNvSpPr>
            <a:spLocks noGrp="1"/>
          </p:cNvSpPr>
          <p:nvPr>
            <p:ph type="sldNum" sz="quarter" idx="5"/>
          </p:nvPr>
        </p:nvSpPr>
        <p:spPr/>
        <p:txBody>
          <a:bodyPr/>
          <a:lstStyle/>
          <a:p>
            <a:fld id="{E51318FB-8940-8641-92C5-EE2420F57530}" type="slidenum">
              <a:rPr lang="en-US" smtClean="0"/>
              <a:t>17</a:t>
            </a:fld>
            <a:endParaRPr lang="en-US"/>
          </a:p>
        </p:txBody>
      </p:sp>
    </p:spTree>
    <p:extLst>
      <p:ext uri="{BB962C8B-B14F-4D97-AF65-F5344CB8AC3E}">
        <p14:creationId xmlns:p14="http://schemas.microsoft.com/office/powerpoint/2010/main" val="3801481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71CA5-E02B-615F-EC96-03642A00E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F5D5A-DA0F-DE1D-B8F8-7610B5F346A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63D689E-58ED-4D64-7EAF-FFD4945B344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Arial"/>
              <a:cs typeface="Arial"/>
            </a:endParaRPr>
          </a:p>
        </p:txBody>
      </p:sp>
      <p:sp>
        <p:nvSpPr>
          <p:cNvPr id="4" name="Slide Number Placeholder 3">
            <a:extLst>
              <a:ext uri="{FF2B5EF4-FFF2-40B4-BE49-F238E27FC236}">
                <a16:creationId xmlns:a16="http://schemas.microsoft.com/office/drawing/2014/main" id="{28FDFAD9-F700-D6E8-EF0B-179BE1438E76}"/>
              </a:ext>
            </a:extLst>
          </p:cNvPr>
          <p:cNvSpPr>
            <a:spLocks noGrp="1"/>
          </p:cNvSpPr>
          <p:nvPr>
            <p:ph type="sldNum" sz="quarter" idx="5"/>
          </p:nvPr>
        </p:nvSpPr>
        <p:spPr/>
        <p:txBody>
          <a:bodyPr/>
          <a:lstStyle/>
          <a:p>
            <a:fld id="{E51318FB-8940-8641-92C5-EE2420F57530}" type="slidenum">
              <a:rPr lang="en-US" smtClean="0"/>
              <a:t>18</a:t>
            </a:fld>
            <a:endParaRPr lang="en-US"/>
          </a:p>
        </p:txBody>
      </p:sp>
    </p:spTree>
    <p:extLst>
      <p:ext uri="{BB962C8B-B14F-4D97-AF65-F5344CB8AC3E}">
        <p14:creationId xmlns:p14="http://schemas.microsoft.com/office/powerpoint/2010/main" val="1656375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937C5-0C0E-7BBB-FFA9-E0B693F4F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95D50-7C19-A453-84BB-00869D6A0AC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A981A8C-1355-6954-A8D0-2111D67F9A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893EA19A-68E7-7DB3-4F97-8B50DE05F254}"/>
              </a:ext>
            </a:extLst>
          </p:cNvPr>
          <p:cNvSpPr>
            <a:spLocks noGrp="1"/>
          </p:cNvSpPr>
          <p:nvPr>
            <p:ph type="sldNum" sz="quarter" idx="5"/>
          </p:nvPr>
        </p:nvSpPr>
        <p:spPr/>
        <p:txBody>
          <a:bodyPr/>
          <a:lstStyle/>
          <a:p>
            <a:fld id="{E51318FB-8940-8641-92C5-EE2420F57530}" type="slidenum">
              <a:rPr lang="en-US" smtClean="0"/>
              <a:t>19</a:t>
            </a:fld>
            <a:endParaRPr lang="en-US"/>
          </a:p>
        </p:txBody>
      </p:sp>
    </p:spTree>
    <p:extLst>
      <p:ext uri="{BB962C8B-B14F-4D97-AF65-F5344CB8AC3E}">
        <p14:creationId xmlns:p14="http://schemas.microsoft.com/office/powerpoint/2010/main" val="267757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CD4BB-8D17-B337-401C-0F6D5FBBE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39477E-6E2A-B179-7536-8EE51CA4965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150197-16EE-8E7A-B27C-0871320821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A8E51987-50CF-FA64-751B-DB8D5DD9E230}"/>
              </a:ext>
            </a:extLst>
          </p:cNvPr>
          <p:cNvSpPr>
            <a:spLocks noGrp="1"/>
          </p:cNvSpPr>
          <p:nvPr>
            <p:ph type="sldNum" sz="quarter" idx="5"/>
          </p:nvPr>
        </p:nvSpPr>
        <p:spPr/>
        <p:txBody>
          <a:bodyPr/>
          <a:lstStyle/>
          <a:p>
            <a:fld id="{E51318FB-8940-8641-92C5-EE2420F57530}" type="slidenum">
              <a:rPr lang="en-US" smtClean="0"/>
              <a:t>2</a:t>
            </a:fld>
            <a:endParaRPr lang="en-US"/>
          </a:p>
        </p:txBody>
      </p:sp>
    </p:spTree>
    <p:extLst>
      <p:ext uri="{BB962C8B-B14F-4D97-AF65-F5344CB8AC3E}">
        <p14:creationId xmlns:p14="http://schemas.microsoft.com/office/powerpoint/2010/main" val="1012628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5275F-6D1A-F289-8E80-349E75FE0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D6EE2-98F9-F04E-EA88-9C16EDB5354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1558B6-63BA-9042-AFBF-769B5AE2D18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Arial"/>
              <a:cs typeface="Arial"/>
            </a:endParaRPr>
          </a:p>
        </p:txBody>
      </p:sp>
      <p:sp>
        <p:nvSpPr>
          <p:cNvPr id="4" name="Slide Number Placeholder 3">
            <a:extLst>
              <a:ext uri="{FF2B5EF4-FFF2-40B4-BE49-F238E27FC236}">
                <a16:creationId xmlns:a16="http://schemas.microsoft.com/office/drawing/2014/main" id="{2B25560A-B17F-151B-4D0B-F23D4C5F5CE0}"/>
              </a:ext>
            </a:extLst>
          </p:cNvPr>
          <p:cNvSpPr>
            <a:spLocks noGrp="1"/>
          </p:cNvSpPr>
          <p:nvPr>
            <p:ph type="sldNum" sz="quarter" idx="5"/>
          </p:nvPr>
        </p:nvSpPr>
        <p:spPr/>
        <p:txBody>
          <a:bodyPr/>
          <a:lstStyle/>
          <a:p>
            <a:fld id="{E51318FB-8940-8641-92C5-EE2420F57530}" type="slidenum">
              <a:rPr lang="en-US" smtClean="0"/>
              <a:t>20</a:t>
            </a:fld>
            <a:endParaRPr lang="en-US"/>
          </a:p>
        </p:txBody>
      </p:sp>
    </p:spTree>
    <p:extLst>
      <p:ext uri="{BB962C8B-B14F-4D97-AF65-F5344CB8AC3E}">
        <p14:creationId xmlns:p14="http://schemas.microsoft.com/office/powerpoint/2010/main" val="3442511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B4605-6B0E-26C0-6A82-67CB92AA5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9ADEC-4C4C-E93B-BDA5-EE99E31E883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34834F-4196-8B5A-4220-D7E6FAF81A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EB7DFE0E-D723-D4DE-0CF9-16AD5F4999A0}"/>
              </a:ext>
            </a:extLst>
          </p:cNvPr>
          <p:cNvSpPr>
            <a:spLocks noGrp="1"/>
          </p:cNvSpPr>
          <p:nvPr>
            <p:ph type="sldNum" sz="quarter" idx="5"/>
          </p:nvPr>
        </p:nvSpPr>
        <p:spPr/>
        <p:txBody>
          <a:bodyPr/>
          <a:lstStyle/>
          <a:p>
            <a:fld id="{E51318FB-8940-8641-92C5-EE2420F57530}" type="slidenum">
              <a:rPr lang="en-US" smtClean="0"/>
              <a:t>21</a:t>
            </a:fld>
            <a:endParaRPr lang="en-US"/>
          </a:p>
        </p:txBody>
      </p:sp>
    </p:spTree>
    <p:extLst>
      <p:ext uri="{BB962C8B-B14F-4D97-AF65-F5344CB8AC3E}">
        <p14:creationId xmlns:p14="http://schemas.microsoft.com/office/powerpoint/2010/main" val="1761324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C89D8-9B96-3953-6220-8F5196EBF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45A5E-52F8-F4B0-C030-44CC217B107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790B24F-7B0C-7A53-679C-946BB5A63979}"/>
              </a:ext>
            </a:extLst>
          </p:cNvPr>
          <p:cNvSpPr>
            <a:spLocks noGrp="1"/>
          </p:cNvSpPr>
          <p:nvPr>
            <p:ph type="body" idx="1"/>
          </p:nvPr>
        </p:nvSpPr>
        <p:spPr/>
        <p:txBody>
          <a:bodyPr/>
          <a:lstStyle/>
          <a:p>
            <a:pPr>
              <a:defRPr/>
            </a:pPr>
            <a:r>
              <a:rPr lang="en-US" dirty="0" err="1"/>
              <a:t>ResNet</a:t>
            </a:r>
            <a:r>
              <a:rPr lang="en-US" dirty="0"/>
              <a:t>:</a:t>
            </a:r>
          </a:p>
          <a:p>
            <a:pPr>
              <a:defRPr/>
            </a:pPr>
            <a:r>
              <a:rPr lang="en-US" dirty="0"/>
              <a:t>Base recipe + seasoning</a:t>
            </a:r>
            <a:endParaRPr lang="en-US" dirty="0">
              <a:ea typeface="Calibri"/>
              <a:cs typeface="Calibri"/>
            </a:endParaRPr>
          </a:p>
          <a:p>
            <a:pPr marL="171450" indent="-171450">
              <a:buFont typeface="Arial"/>
              <a:buChar char="•"/>
              <a:defRPr/>
            </a:pPr>
            <a:r>
              <a:rPr lang="en-US" b="1"/>
              <a:t>Plain CNN:</a:t>
            </a:r>
            <a:br>
              <a:rPr lang="en-US" b="1" dirty="0"/>
            </a:br>
            <a:r>
              <a:rPr lang="en-US" b="1"/>
              <a:t> Every chef invents the dish from scratch: ingredients, base, spices, everything.</a:t>
            </a:r>
            <a:endParaRPr lang="en-US"/>
          </a:p>
          <a:p>
            <a:pPr marL="171450" indent="-171450">
              <a:buFont typeface="Arial"/>
              <a:buChar char="•"/>
              <a:defRPr/>
            </a:pPr>
            <a:r>
              <a:rPr lang="en-US" b="1" err="1"/>
              <a:t>ResNet</a:t>
            </a:r>
            <a:r>
              <a:rPr lang="en-US" b="1"/>
              <a:t>:</a:t>
            </a:r>
            <a:br>
              <a:rPr lang="en-US" b="1" dirty="0">
                <a:cs typeface="+mn-lt"/>
              </a:rPr>
            </a:br>
            <a:r>
              <a:rPr lang="en-US" b="1"/>
              <a:t> You always start with a solid base recipe</a:t>
            </a:r>
            <a:r>
              <a:rPr lang="en-US"/>
              <a:t> (the input xxx) and each stage only decides:</a:t>
            </a:r>
          </a:p>
          <a:p>
            <a:pPr>
              <a:defRPr/>
            </a:pPr>
            <a:r>
              <a:rPr lang="en-US"/>
              <a:t>“How should I tweak the seasoning?” (that’s F(x)F(x)F(x))</a:t>
            </a:r>
          </a:p>
          <a:p>
            <a:pPr>
              <a:defRPr/>
            </a:pPr>
            <a:r>
              <a:rPr lang="en-US" dirty="0"/>
              <a:t>Final dish = base recipe + tweaks. If a stage can’t think of a useful tweak, it just does nothing (learns F(x)≈0F(x) \</a:t>
            </a:r>
            <a:r>
              <a:rPr lang="en-US" dirty="0" err="1"/>
              <a:t>approx</a:t>
            </a:r>
            <a:r>
              <a:rPr lang="en-US" dirty="0"/>
              <a:t> 0F(x)≈0), and the dish passes through unchanged. That’s </a:t>
            </a:r>
            <a:r>
              <a:rPr lang="en-US" b="1" dirty="0"/>
              <a:t>residual learning</a:t>
            </a:r>
            <a:r>
              <a:rPr lang="en-US" dirty="0"/>
              <a:t>.</a:t>
            </a:r>
            <a:endParaRPr lang="en-US" dirty="0">
              <a:ea typeface="Calibri"/>
              <a:cs typeface="Calibri"/>
            </a:endParaRPr>
          </a:p>
          <a:p>
            <a:pPr>
              <a:defRPr/>
            </a:pPr>
            <a:r>
              <a:rPr lang="en-US" dirty="0"/>
              <a:t>The </a:t>
            </a:r>
            <a:r>
              <a:rPr lang="en-US" b="1" dirty="0"/>
              <a:t>skip connection</a:t>
            </a:r>
            <a:r>
              <a:rPr lang="en-US" dirty="0"/>
              <a:t> is literally “keep the base recipe on the counter and pass it along,” not throw it away at each step.</a:t>
            </a:r>
            <a:br>
              <a:rPr lang="en-US" dirty="0">
                <a:ea typeface="Calibri"/>
                <a:cs typeface="+mn-lt"/>
              </a:rPr>
            </a:br>
            <a:br>
              <a:rPr lang="en-US" dirty="0">
                <a:ea typeface="Calibri"/>
                <a:cs typeface="+mn-lt"/>
              </a:rPr>
            </a:br>
            <a:r>
              <a:rPr lang="en-US">
                <a:ea typeface="Calibri"/>
                <a:cs typeface="Calibri"/>
              </a:rPr>
              <a:t>VGG vs </a:t>
            </a:r>
            <a:r>
              <a:rPr lang="en-US" err="1">
                <a:ea typeface="Calibri"/>
                <a:cs typeface="Calibri"/>
              </a:rPr>
              <a:t>ResNet</a:t>
            </a:r>
            <a:r>
              <a:rPr lang="en-US">
                <a:ea typeface="Calibri"/>
                <a:cs typeface="Calibri"/>
              </a:rPr>
              <a:t>:</a:t>
            </a:r>
            <a:br>
              <a:rPr lang="en-US" dirty="0">
                <a:ea typeface="Calibri"/>
                <a:cs typeface="+mn-lt"/>
              </a:rPr>
            </a:br>
            <a:r>
              <a:rPr lang="en-US"/>
              <a:t>3. A telephone game with one long chain</a:t>
            </a:r>
            <a:endParaRPr lang="en-US" dirty="0">
              <a:ea typeface="Calibri"/>
              <a:cs typeface="Calibri"/>
            </a:endParaRPr>
          </a:p>
          <a:p>
            <a:pPr>
              <a:defRPr/>
            </a:pPr>
            <a:r>
              <a:rPr lang="en-US"/>
              <a:t>Think of the classic whisper game:</a:t>
            </a:r>
          </a:p>
          <a:p>
            <a:pPr marL="285750" indent="-285750">
              <a:buFont typeface="Arial"/>
              <a:buChar char="•"/>
              <a:defRPr/>
            </a:pPr>
            <a:r>
              <a:rPr lang="en-US"/>
              <a:t>VGG is one long chain of people. The message passes through every person, one by one.</a:t>
            </a:r>
          </a:p>
          <a:p>
            <a:pPr marL="285750" indent="-285750">
              <a:buFont typeface="Arial"/>
              <a:buChar char="•"/>
              <a:defRPr/>
            </a:pPr>
            <a:r>
              <a:rPr lang="en-US"/>
              <a:t>Each person can only hear the previous person and then must rephrase the entire message.</a:t>
            </a:r>
          </a:p>
          <a:p>
            <a:pPr marL="285750" indent="-285750">
              <a:buFont typeface="Arial"/>
              <a:buChar char="•"/>
              <a:defRPr/>
            </a:pPr>
            <a:r>
              <a:rPr lang="en-US"/>
              <a:t>Errors tend to accumulate down the chain and the original message can be distorted or lost.</a:t>
            </a:r>
          </a:p>
          <a:p>
            <a:pPr>
              <a:defRPr/>
            </a:pPr>
            <a:r>
              <a:rPr lang="en-US" err="1"/>
              <a:t>ResNet</a:t>
            </a:r>
            <a:r>
              <a:rPr lang="en-US"/>
              <a:t> is more like a game where you periodically check back with the original written message so the meaning does not drift too far.</a:t>
            </a:r>
          </a:p>
          <a:p>
            <a:pPr>
              <a:defRPr/>
            </a:pPr>
            <a:endParaRPr lang="en-US" dirty="0">
              <a:ea typeface="Calibri"/>
              <a:cs typeface="Calibri"/>
            </a:endParaRP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AC65C13F-3D8C-FE3F-C91A-1A8BF15A7518}"/>
              </a:ext>
            </a:extLst>
          </p:cNvPr>
          <p:cNvSpPr>
            <a:spLocks noGrp="1"/>
          </p:cNvSpPr>
          <p:nvPr>
            <p:ph type="sldNum" sz="quarter" idx="5"/>
          </p:nvPr>
        </p:nvSpPr>
        <p:spPr/>
        <p:txBody>
          <a:bodyPr/>
          <a:lstStyle/>
          <a:p>
            <a:fld id="{E51318FB-8940-8641-92C5-EE2420F57530}" type="slidenum">
              <a:rPr lang="en-US" smtClean="0"/>
              <a:t>22</a:t>
            </a:fld>
            <a:endParaRPr lang="en-US"/>
          </a:p>
        </p:txBody>
      </p:sp>
    </p:spTree>
    <p:extLst>
      <p:ext uri="{BB962C8B-B14F-4D97-AF65-F5344CB8AC3E}">
        <p14:creationId xmlns:p14="http://schemas.microsoft.com/office/powerpoint/2010/main" val="1832991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08EA1-9676-6504-4F2E-FB82AD829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03237-6728-9D06-00D2-494558CB457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FAFF08A-5844-AC7D-AD46-399C9ABD42A4}"/>
              </a:ext>
            </a:extLst>
          </p:cNvPr>
          <p:cNvSpPr>
            <a:spLocks noGrp="1"/>
          </p:cNvSpPr>
          <p:nvPr>
            <p:ph type="body" idx="1"/>
          </p:nvPr>
        </p:nvSpPr>
        <p:spPr/>
        <p:txBody>
          <a:bodyPr/>
          <a:lstStyle/>
          <a:p>
            <a:pPr>
              <a:defRPr/>
            </a:pPr>
            <a:r>
              <a:rPr lang="en-US" b="1"/>
              <a:t>Precision–Recall AUC (PR-AUC)</a:t>
            </a:r>
            <a:endParaRPr lang="en-US"/>
          </a:p>
          <a:p>
            <a:pPr marL="171450" indent="-171450">
              <a:buFont typeface="Arial"/>
              <a:buChar char="•"/>
              <a:defRPr/>
            </a:pPr>
            <a:r>
              <a:rPr lang="en-US" b="1"/>
              <a:t>Curve:</a:t>
            </a:r>
            <a:r>
              <a:rPr lang="en-US"/>
              <a:t> Precision vs. Recall as the decision threshold sweeps.</a:t>
            </a:r>
          </a:p>
          <a:p>
            <a:pPr marL="171450" indent="-171450">
              <a:buFont typeface="Arial"/>
              <a:buChar char="•"/>
              <a:defRPr/>
            </a:pPr>
            <a:r>
              <a:rPr lang="en-US" b="1"/>
              <a:t>Area:</a:t>
            </a:r>
            <a:r>
              <a:rPr lang="en-US"/>
              <a:t> Single number summarizing the curve (higher = better).</a:t>
            </a:r>
          </a:p>
          <a:p>
            <a:pPr marL="171450" indent="-171450">
              <a:buFont typeface="Arial"/>
              <a:buChar char="•"/>
              <a:defRPr/>
            </a:pPr>
            <a:r>
              <a:rPr lang="en-US" b="1"/>
              <a:t>Why it matters (class imbalance):</a:t>
            </a:r>
            <a:r>
              <a:rPr lang="en-US"/>
              <a:t> Focuses on performance on the </a:t>
            </a:r>
            <a:r>
              <a:rPr lang="en-US" b="1"/>
              <a:t>positive (chain)</a:t>
            </a:r>
            <a:r>
              <a:rPr lang="en-US"/>
              <a:t> class; insensitive to the large number of true negatives—so it’s usually the right metric when positives are rare and </a:t>
            </a:r>
            <a:r>
              <a:rPr lang="en-US" b="1"/>
              <a:t>precision</a:t>
            </a:r>
            <a:r>
              <a:rPr lang="en-US"/>
              <a:t> is your priority.</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a:p>
            <a:pPr marL="285750" indent="-285750">
              <a:buFont typeface="Arial"/>
              <a:buChar char="•"/>
              <a:defRPr/>
            </a:pPr>
            <a:r>
              <a:rPr lang="en-US" b="1"/>
              <a:t>ROC AUC</a:t>
            </a:r>
            <a:endParaRPr lang="en-US"/>
          </a:p>
          <a:p>
            <a:pPr marL="285750" indent="-285750">
              <a:buFont typeface="Arial"/>
              <a:buChar char="•"/>
              <a:defRPr/>
            </a:pPr>
            <a:r>
              <a:rPr lang="en-US" b="1"/>
              <a:t>Curve:</a:t>
            </a:r>
            <a:r>
              <a:rPr lang="en-US"/>
              <a:t> True Positive Rate vs. False Positive Rate as the threshold sweeps.</a:t>
            </a:r>
          </a:p>
          <a:p>
            <a:pPr marL="742950" lvl="1" indent="-285750">
              <a:buFont typeface="Arial"/>
              <a:buChar char="•"/>
              <a:defRPr/>
            </a:pPr>
            <a:r>
              <a:rPr lang="en-US"/>
              <a:t>TPR (Recall) = TP / (TP + FN)</a:t>
            </a:r>
          </a:p>
          <a:p>
            <a:pPr marL="742950" lvl="1" indent="-285750">
              <a:buFont typeface="Arial"/>
              <a:buChar char="•"/>
              <a:defRPr/>
            </a:pPr>
            <a:r>
              <a:rPr lang="en-US"/>
              <a:t>FPR = FP / (FP + TN)</a:t>
            </a:r>
          </a:p>
          <a:p>
            <a:pPr marL="285750" indent="-285750">
              <a:buFont typeface="Arial"/>
              <a:buChar char="•"/>
              <a:defRPr/>
            </a:pPr>
            <a:r>
              <a:rPr lang="en-US" b="1"/>
              <a:t>Area:</a:t>
            </a:r>
            <a:r>
              <a:rPr lang="en-US"/>
              <a:t> Probability a random positive is ranked above a random negative (0.5 = chance, 1.0 = perfect).</a:t>
            </a:r>
          </a:p>
          <a:p>
            <a:pPr marL="285750" indent="-285750">
              <a:buFont typeface="Arial"/>
              <a:buChar char="•"/>
              <a:defRPr/>
            </a:pPr>
            <a:r>
              <a:rPr lang="en-US" b="1"/>
              <a:t>Why it matters:</a:t>
            </a:r>
            <a:r>
              <a:rPr lang="en-US"/>
              <a:t> Threshold-independent view of ranking quality across all operating points.</a:t>
            </a:r>
          </a:p>
          <a:p>
            <a:pPr marL="285750" indent="-285750">
              <a:buFont typeface="Arial"/>
              <a:buChar char="•"/>
              <a:defRPr/>
            </a:pPr>
            <a:r>
              <a:rPr lang="en-US" b="1"/>
              <a:t>Caveat (imbalance):</a:t>
            </a:r>
            <a:r>
              <a:rPr lang="en-US"/>
              <a:t> Can look very high even when precision is mediocre, because negatives dominate FPR’s denominator. Use alongside PR-AUC when positives are rare.</a:t>
            </a:r>
          </a:p>
          <a:p>
            <a:pPr marL="285750" indent="-285750">
              <a:buFont typeface="Arial"/>
              <a:buChar char="•"/>
              <a:defRPr/>
            </a:pPr>
            <a:endParaRPr lang="en-US"/>
          </a:p>
          <a:p>
            <a:pPr>
              <a:defRPr/>
            </a:pPr>
            <a:endParaRPr lang="en-US" b="1">
              <a:latin typeface="Arial"/>
              <a:cs typeface="Arial"/>
            </a:endParaRPr>
          </a:p>
        </p:txBody>
      </p:sp>
      <p:sp>
        <p:nvSpPr>
          <p:cNvPr id="4" name="Slide Number Placeholder 3">
            <a:extLst>
              <a:ext uri="{FF2B5EF4-FFF2-40B4-BE49-F238E27FC236}">
                <a16:creationId xmlns:a16="http://schemas.microsoft.com/office/drawing/2014/main" id="{84CB74CD-5770-8563-07F8-835D7B91C8EA}"/>
              </a:ext>
            </a:extLst>
          </p:cNvPr>
          <p:cNvSpPr>
            <a:spLocks noGrp="1"/>
          </p:cNvSpPr>
          <p:nvPr>
            <p:ph type="sldNum" sz="quarter" idx="5"/>
          </p:nvPr>
        </p:nvSpPr>
        <p:spPr/>
        <p:txBody>
          <a:bodyPr/>
          <a:lstStyle/>
          <a:p>
            <a:fld id="{E51318FB-8940-8641-92C5-EE2420F57530}" type="slidenum">
              <a:rPr lang="en-US" smtClean="0"/>
              <a:t>23</a:t>
            </a:fld>
            <a:endParaRPr lang="en-US"/>
          </a:p>
        </p:txBody>
      </p:sp>
    </p:spTree>
    <p:extLst>
      <p:ext uri="{BB962C8B-B14F-4D97-AF65-F5344CB8AC3E}">
        <p14:creationId xmlns:p14="http://schemas.microsoft.com/office/powerpoint/2010/main" val="1114334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43D48-CA30-425C-B32C-B289A820A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D9964-82E8-EFEA-B967-2D3849ABE8B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76B1012-7240-01A9-52D3-119EA7676284}"/>
              </a:ext>
            </a:extLst>
          </p:cNvPr>
          <p:cNvSpPr>
            <a:spLocks noGrp="1"/>
          </p:cNvSpPr>
          <p:nvPr>
            <p:ph type="body" idx="1"/>
          </p:nvPr>
        </p:nvSpPr>
        <p:spPr/>
        <p:txBody>
          <a:bodyPr/>
          <a:lstStyle/>
          <a:p>
            <a:pPr>
              <a:defRPr/>
            </a:pPr>
            <a:r>
              <a:rPr lang="en-US" b="1"/>
              <a:t>Precision–Recall AUC (PR-AUC)</a:t>
            </a:r>
            <a:endParaRPr lang="en-US"/>
          </a:p>
          <a:p>
            <a:pPr marL="171450" indent="-171450">
              <a:buFont typeface="Arial"/>
              <a:buChar char="•"/>
              <a:defRPr/>
            </a:pPr>
            <a:r>
              <a:rPr lang="en-US" b="1"/>
              <a:t>Curve:</a:t>
            </a:r>
            <a:r>
              <a:rPr lang="en-US"/>
              <a:t> Precision vs. Recall as the decision threshold sweeps.</a:t>
            </a:r>
          </a:p>
          <a:p>
            <a:pPr marL="171450" indent="-171450">
              <a:buFont typeface="Arial"/>
              <a:buChar char="•"/>
              <a:defRPr/>
            </a:pPr>
            <a:r>
              <a:rPr lang="en-US" b="1"/>
              <a:t>Area:</a:t>
            </a:r>
            <a:r>
              <a:rPr lang="en-US"/>
              <a:t> Single number summarizing the curve (higher = better).</a:t>
            </a:r>
          </a:p>
          <a:p>
            <a:pPr marL="171450" indent="-171450">
              <a:buFont typeface="Arial"/>
              <a:buChar char="•"/>
              <a:defRPr/>
            </a:pPr>
            <a:r>
              <a:rPr lang="en-US" b="1"/>
              <a:t>Why it matters (class imbalance):</a:t>
            </a:r>
            <a:r>
              <a:rPr lang="en-US"/>
              <a:t> Focuses on performance on the </a:t>
            </a:r>
            <a:r>
              <a:rPr lang="en-US" b="1"/>
              <a:t>positive (chain)</a:t>
            </a:r>
            <a:r>
              <a:rPr lang="en-US"/>
              <a:t> class; insensitive to the large number of true negatives—so it’s usually the right metric when positives are rare and </a:t>
            </a:r>
            <a:r>
              <a:rPr lang="en-US" b="1"/>
              <a:t>precision</a:t>
            </a:r>
            <a:r>
              <a:rPr lang="en-US"/>
              <a:t> is your priority.</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a:p>
            <a:pPr marL="285750" indent="-285750">
              <a:buFont typeface="Arial"/>
              <a:buChar char="•"/>
              <a:defRPr/>
            </a:pPr>
            <a:r>
              <a:rPr lang="en-US" b="1"/>
              <a:t>ROC AUC</a:t>
            </a:r>
            <a:endParaRPr lang="en-US"/>
          </a:p>
          <a:p>
            <a:pPr marL="285750" indent="-285750">
              <a:buFont typeface="Arial"/>
              <a:buChar char="•"/>
              <a:defRPr/>
            </a:pPr>
            <a:r>
              <a:rPr lang="en-US" b="1"/>
              <a:t>Curve:</a:t>
            </a:r>
            <a:r>
              <a:rPr lang="en-US"/>
              <a:t> True Positive Rate vs. False Positive Rate as the threshold sweeps.</a:t>
            </a:r>
          </a:p>
          <a:p>
            <a:pPr marL="742950" lvl="1" indent="-285750">
              <a:buFont typeface="Arial"/>
              <a:buChar char="•"/>
              <a:defRPr/>
            </a:pPr>
            <a:r>
              <a:rPr lang="en-US"/>
              <a:t>TPR (Recall) = TP / (TP + FN)</a:t>
            </a:r>
          </a:p>
          <a:p>
            <a:pPr marL="742950" lvl="1" indent="-285750">
              <a:buFont typeface="Arial"/>
              <a:buChar char="•"/>
              <a:defRPr/>
            </a:pPr>
            <a:r>
              <a:rPr lang="en-US"/>
              <a:t>FPR = FP / (FP + TN)</a:t>
            </a:r>
          </a:p>
          <a:p>
            <a:pPr marL="285750" indent="-285750">
              <a:buFont typeface="Arial"/>
              <a:buChar char="•"/>
              <a:defRPr/>
            </a:pPr>
            <a:r>
              <a:rPr lang="en-US" b="1"/>
              <a:t>Area:</a:t>
            </a:r>
            <a:r>
              <a:rPr lang="en-US"/>
              <a:t> Probability a random positive is ranked above a random negative (0.5 = chance, 1.0 = perfect).</a:t>
            </a:r>
          </a:p>
          <a:p>
            <a:pPr marL="285750" indent="-285750">
              <a:buFont typeface="Arial"/>
              <a:buChar char="•"/>
              <a:defRPr/>
            </a:pPr>
            <a:r>
              <a:rPr lang="en-US" b="1"/>
              <a:t>Why it matters:</a:t>
            </a:r>
            <a:r>
              <a:rPr lang="en-US"/>
              <a:t> Threshold-independent view of ranking quality across all operating points.</a:t>
            </a:r>
          </a:p>
          <a:p>
            <a:pPr marL="285750" indent="-285750">
              <a:buFont typeface="Arial"/>
              <a:buChar char="•"/>
              <a:defRPr/>
            </a:pPr>
            <a:r>
              <a:rPr lang="en-US" b="1"/>
              <a:t>Caveat (imbalance):</a:t>
            </a:r>
            <a:r>
              <a:rPr lang="en-US"/>
              <a:t> Can look very high even when precision is mediocre, because negatives dominate FPR’s denominator. Use alongside PR-AUC when positives are rare.</a:t>
            </a:r>
          </a:p>
          <a:p>
            <a:pPr marL="285750" indent="-285750">
              <a:buFont typeface="Arial"/>
              <a:buChar char="•"/>
              <a:defRPr/>
            </a:pPr>
            <a:endParaRPr lang="en-US"/>
          </a:p>
          <a:p>
            <a:pPr>
              <a:defRPr/>
            </a:pPr>
            <a:endParaRPr lang="en-US" b="1">
              <a:latin typeface="Arial"/>
              <a:cs typeface="Arial"/>
            </a:endParaRPr>
          </a:p>
        </p:txBody>
      </p:sp>
      <p:sp>
        <p:nvSpPr>
          <p:cNvPr id="4" name="Slide Number Placeholder 3">
            <a:extLst>
              <a:ext uri="{FF2B5EF4-FFF2-40B4-BE49-F238E27FC236}">
                <a16:creationId xmlns:a16="http://schemas.microsoft.com/office/drawing/2014/main" id="{FA98DDAE-3A39-B917-909D-C50FC27F7A3C}"/>
              </a:ext>
            </a:extLst>
          </p:cNvPr>
          <p:cNvSpPr>
            <a:spLocks noGrp="1"/>
          </p:cNvSpPr>
          <p:nvPr>
            <p:ph type="sldNum" sz="quarter" idx="5"/>
          </p:nvPr>
        </p:nvSpPr>
        <p:spPr/>
        <p:txBody>
          <a:bodyPr/>
          <a:lstStyle/>
          <a:p>
            <a:fld id="{E51318FB-8940-8641-92C5-EE2420F57530}" type="slidenum">
              <a:rPr lang="en-US" smtClean="0"/>
              <a:t>24</a:t>
            </a:fld>
            <a:endParaRPr lang="en-US"/>
          </a:p>
        </p:txBody>
      </p:sp>
    </p:spTree>
    <p:extLst>
      <p:ext uri="{BB962C8B-B14F-4D97-AF65-F5344CB8AC3E}">
        <p14:creationId xmlns:p14="http://schemas.microsoft.com/office/powerpoint/2010/main" val="3817546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AE57D-E4CD-6EF3-CC91-DDCBE2246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7A419-817E-9886-2995-D9756401FD9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EFEFCEA-4A63-A5F7-14A5-D9E0DFF69F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1D48D038-13CF-FA02-EBA7-E15976648594}"/>
              </a:ext>
            </a:extLst>
          </p:cNvPr>
          <p:cNvSpPr>
            <a:spLocks noGrp="1"/>
          </p:cNvSpPr>
          <p:nvPr>
            <p:ph type="sldNum" sz="quarter" idx="5"/>
          </p:nvPr>
        </p:nvSpPr>
        <p:spPr/>
        <p:txBody>
          <a:bodyPr/>
          <a:lstStyle/>
          <a:p>
            <a:fld id="{E51318FB-8940-8641-92C5-EE2420F57530}" type="slidenum">
              <a:rPr lang="en-US" smtClean="0"/>
              <a:t>25</a:t>
            </a:fld>
            <a:endParaRPr lang="en-US"/>
          </a:p>
        </p:txBody>
      </p:sp>
    </p:spTree>
    <p:extLst>
      <p:ext uri="{BB962C8B-B14F-4D97-AF65-F5344CB8AC3E}">
        <p14:creationId xmlns:p14="http://schemas.microsoft.com/office/powerpoint/2010/main" val="2145848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588FB-ED28-D998-D279-80146509D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9BE6C-0B4E-AE69-F65A-394F7EDA20B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6EFB50A-C5E5-E151-9DE3-10786CB536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E0DD3284-EA4D-5122-CBAD-5D4754F609B8}"/>
              </a:ext>
            </a:extLst>
          </p:cNvPr>
          <p:cNvSpPr>
            <a:spLocks noGrp="1"/>
          </p:cNvSpPr>
          <p:nvPr>
            <p:ph type="sldNum" sz="quarter" idx="5"/>
          </p:nvPr>
        </p:nvSpPr>
        <p:spPr/>
        <p:txBody>
          <a:bodyPr/>
          <a:lstStyle/>
          <a:p>
            <a:fld id="{E51318FB-8940-8641-92C5-EE2420F57530}" type="slidenum">
              <a:rPr lang="en-US" smtClean="0"/>
              <a:t>26</a:t>
            </a:fld>
            <a:endParaRPr lang="en-US"/>
          </a:p>
        </p:txBody>
      </p:sp>
    </p:spTree>
    <p:extLst>
      <p:ext uri="{BB962C8B-B14F-4D97-AF65-F5344CB8AC3E}">
        <p14:creationId xmlns:p14="http://schemas.microsoft.com/office/powerpoint/2010/main" val="2663220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545DC-9D4C-94C4-D971-E1F4ACFCD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0C27F-1DDE-6C85-6C5C-D21711AAB37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5C1B882-0F26-D2A0-0DE7-065491017E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690605E3-3521-D015-77F9-92BD54C983B5}"/>
              </a:ext>
            </a:extLst>
          </p:cNvPr>
          <p:cNvSpPr>
            <a:spLocks noGrp="1"/>
          </p:cNvSpPr>
          <p:nvPr>
            <p:ph type="sldNum" sz="quarter" idx="5"/>
          </p:nvPr>
        </p:nvSpPr>
        <p:spPr/>
        <p:txBody>
          <a:bodyPr/>
          <a:lstStyle/>
          <a:p>
            <a:fld id="{E51318FB-8940-8641-92C5-EE2420F57530}" type="slidenum">
              <a:rPr lang="en-US" smtClean="0"/>
              <a:t>27</a:t>
            </a:fld>
            <a:endParaRPr lang="en-US"/>
          </a:p>
        </p:txBody>
      </p:sp>
    </p:spTree>
    <p:extLst>
      <p:ext uri="{BB962C8B-B14F-4D97-AF65-F5344CB8AC3E}">
        <p14:creationId xmlns:p14="http://schemas.microsoft.com/office/powerpoint/2010/main" val="82446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95B7F-82A9-C928-9812-77F0F3151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1BD7E-1055-6E2A-B27B-69786543A14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3B8B7CA-A5A3-CB32-3F3D-B975C0B7A1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C7DC3E77-B268-1290-42E5-0C24FC6C8FAB}"/>
              </a:ext>
            </a:extLst>
          </p:cNvPr>
          <p:cNvSpPr>
            <a:spLocks noGrp="1"/>
          </p:cNvSpPr>
          <p:nvPr>
            <p:ph type="sldNum" sz="quarter" idx="5"/>
          </p:nvPr>
        </p:nvSpPr>
        <p:spPr/>
        <p:txBody>
          <a:bodyPr/>
          <a:lstStyle/>
          <a:p>
            <a:fld id="{E51318FB-8940-8641-92C5-EE2420F57530}" type="slidenum">
              <a:rPr lang="en-US" smtClean="0"/>
              <a:t>28</a:t>
            </a:fld>
            <a:endParaRPr lang="en-US"/>
          </a:p>
        </p:txBody>
      </p:sp>
    </p:spTree>
    <p:extLst>
      <p:ext uri="{BB962C8B-B14F-4D97-AF65-F5344CB8AC3E}">
        <p14:creationId xmlns:p14="http://schemas.microsoft.com/office/powerpoint/2010/main" val="2429663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907C6-C294-0D33-B4F2-FF0A4F6E1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2E5C5-7FAA-0F9E-D815-F7E48FC9E21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06423A6-BDCC-E1C9-98B9-A3ACD48528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44AFD7FF-9719-2B72-DB89-A12D5189B67D}"/>
              </a:ext>
            </a:extLst>
          </p:cNvPr>
          <p:cNvSpPr>
            <a:spLocks noGrp="1"/>
          </p:cNvSpPr>
          <p:nvPr>
            <p:ph type="sldNum" sz="quarter" idx="5"/>
          </p:nvPr>
        </p:nvSpPr>
        <p:spPr/>
        <p:txBody>
          <a:bodyPr/>
          <a:lstStyle/>
          <a:p>
            <a:fld id="{E51318FB-8940-8641-92C5-EE2420F57530}" type="slidenum">
              <a:rPr lang="en-US" smtClean="0"/>
              <a:t>29</a:t>
            </a:fld>
            <a:endParaRPr lang="en-US"/>
          </a:p>
        </p:txBody>
      </p:sp>
    </p:spTree>
    <p:extLst>
      <p:ext uri="{BB962C8B-B14F-4D97-AF65-F5344CB8AC3E}">
        <p14:creationId xmlns:p14="http://schemas.microsoft.com/office/powerpoint/2010/main" val="200369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4A48F-1263-1916-5115-AFF646901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67167-245E-D295-3395-0A68227AD97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D93C9F-8CD3-259E-1774-F017A4333D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7504047B-AB49-1D05-8B44-7027FABDE2E1}"/>
              </a:ext>
            </a:extLst>
          </p:cNvPr>
          <p:cNvSpPr>
            <a:spLocks noGrp="1"/>
          </p:cNvSpPr>
          <p:nvPr>
            <p:ph type="sldNum" sz="quarter" idx="5"/>
          </p:nvPr>
        </p:nvSpPr>
        <p:spPr/>
        <p:txBody>
          <a:bodyPr/>
          <a:lstStyle/>
          <a:p>
            <a:fld id="{E51318FB-8940-8641-92C5-EE2420F57530}" type="slidenum">
              <a:rPr lang="en-US" smtClean="0"/>
              <a:t>3</a:t>
            </a:fld>
            <a:endParaRPr lang="en-US"/>
          </a:p>
        </p:txBody>
      </p:sp>
    </p:spTree>
    <p:extLst>
      <p:ext uri="{BB962C8B-B14F-4D97-AF65-F5344CB8AC3E}">
        <p14:creationId xmlns:p14="http://schemas.microsoft.com/office/powerpoint/2010/main" val="1835441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B7275-8D91-1A11-4CC2-FE412E950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E000D-07F6-669B-E1C5-7255C9F9BFC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4F243C2-F2B0-F92E-69C4-4EE4E0E177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5CE2760C-2913-E797-07FC-1D5657092184}"/>
              </a:ext>
            </a:extLst>
          </p:cNvPr>
          <p:cNvSpPr>
            <a:spLocks noGrp="1"/>
          </p:cNvSpPr>
          <p:nvPr>
            <p:ph type="sldNum" sz="quarter" idx="5"/>
          </p:nvPr>
        </p:nvSpPr>
        <p:spPr/>
        <p:txBody>
          <a:bodyPr/>
          <a:lstStyle/>
          <a:p>
            <a:fld id="{E51318FB-8940-8641-92C5-EE2420F57530}" type="slidenum">
              <a:rPr lang="en-US" smtClean="0"/>
              <a:t>30</a:t>
            </a:fld>
            <a:endParaRPr lang="en-US"/>
          </a:p>
        </p:txBody>
      </p:sp>
    </p:spTree>
    <p:extLst>
      <p:ext uri="{BB962C8B-B14F-4D97-AF65-F5344CB8AC3E}">
        <p14:creationId xmlns:p14="http://schemas.microsoft.com/office/powerpoint/2010/main" val="657952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6CE01-E267-B058-6044-080CF0C19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15FF8-F321-69DD-D12E-29B95EF1A08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230F547-C527-B4A5-60DA-3DA1A09885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3655CFBD-527F-E338-6729-2D8450982C16}"/>
              </a:ext>
            </a:extLst>
          </p:cNvPr>
          <p:cNvSpPr>
            <a:spLocks noGrp="1"/>
          </p:cNvSpPr>
          <p:nvPr>
            <p:ph type="sldNum" sz="quarter" idx="5"/>
          </p:nvPr>
        </p:nvSpPr>
        <p:spPr/>
        <p:txBody>
          <a:bodyPr/>
          <a:lstStyle/>
          <a:p>
            <a:fld id="{E51318FB-8940-8641-92C5-EE2420F57530}" type="slidenum">
              <a:rPr lang="en-US" smtClean="0"/>
              <a:t>31</a:t>
            </a:fld>
            <a:endParaRPr lang="en-US"/>
          </a:p>
        </p:txBody>
      </p:sp>
    </p:spTree>
    <p:extLst>
      <p:ext uri="{BB962C8B-B14F-4D97-AF65-F5344CB8AC3E}">
        <p14:creationId xmlns:p14="http://schemas.microsoft.com/office/powerpoint/2010/main" val="2241490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E2868-BE36-8EB4-3480-B8B978C2A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B7909-1A03-184D-0E2E-50B0FF8AE5F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EC69CB6-57FD-3ADC-4B2B-35755087EC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31745480-905F-730E-FF80-85EA37A4F8AA}"/>
              </a:ext>
            </a:extLst>
          </p:cNvPr>
          <p:cNvSpPr>
            <a:spLocks noGrp="1"/>
          </p:cNvSpPr>
          <p:nvPr>
            <p:ph type="sldNum" sz="quarter" idx="5"/>
          </p:nvPr>
        </p:nvSpPr>
        <p:spPr/>
        <p:txBody>
          <a:bodyPr/>
          <a:lstStyle/>
          <a:p>
            <a:fld id="{E51318FB-8940-8641-92C5-EE2420F57530}" type="slidenum">
              <a:rPr lang="en-US" smtClean="0"/>
              <a:t>32</a:t>
            </a:fld>
            <a:endParaRPr lang="en-US"/>
          </a:p>
        </p:txBody>
      </p:sp>
    </p:spTree>
    <p:extLst>
      <p:ext uri="{BB962C8B-B14F-4D97-AF65-F5344CB8AC3E}">
        <p14:creationId xmlns:p14="http://schemas.microsoft.com/office/powerpoint/2010/main" val="4144523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8AD31-714D-8F6F-081A-AC1A6184A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E42E4-C621-85A4-49EF-2BADF961F50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9B08754-36F6-1CC1-618A-41C3D62C50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latin typeface="Arial"/>
              <a:cs typeface="Arial"/>
            </a:endParaRPr>
          </a:p>
        </p:txBody>
      </p:sp>
      <p:sp>
        <p:nvSpPr>
          <p:cNvPr id="4" name="Slide Number Placeholder 3">
            <a:extLst>
              <a:ext uri="{FF2B5EF4-FFF2-40B4-BE49-F238E27FC236}">
                <a16:creationId xmlns:a16="http://schemas.microsoft.com/office/drawing/2014/main" id="{32A99D10-BE78-E5C6-E71D-44235875B4C9}"/>
              </a:ext>
            </a:extLst>
          </p:cNvPr>
          <p:cNvSpPr>
            <a:spLocks noGrp="1"/>
          </p:cNvSpPr>
          <p:nvPr>
            <p:ph type="sldNum" sz="quarter" idx="5"/>
          </p:nvPr>
        </p:nvSpPr>
        <p:spPr/>
        <p:txBody>
          <a:bodyPr/>
          <a:lstStyle/>
          <a:p>
            <a:fld id="{E51318FB-8940-8641-92C5-EE2420F57530}" type="slidenum">
              <a:rPr lang="en-US" smtClean="0"/>
              <a:t>33</a:t>
            </a:fld>
            <a:endParaRPr lang="en-US"/>
          </a:p>
        </p:txBody>
      </p:sp>
    </p:spTree>
    <p:extLst>
      <p:ext uri="{BB962C8B-B14F-4D97-AF65-F5344CB8AC3E}">
        <p14:creationId xmlns:p14="http://schemas.microsoft.com/office/powerpoint/2010/main" val="2089462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F8D89-E4B3-106E-D80D-99B4BF145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23A6F-C280-14C6-D84E-D8BF0D75A12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389B9B0-CD4B-F4DF-3896-001C89D6AE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13F747DE-0DF2-27E9-0999-E1A62C999D45}"/>
              </a:ext>
            </a:extLst>
          </p:cNvPr>
          <p:cNvSpPr>
            <a:spLocks noGrp="1"/>
          </p:cNvSpPr>
          <p:nvPr>
            <p:ph type="sldNum" sz="quarter" idx="5"/>
          </p:nvPr>
        </p:nvSpPr>
        <p:spPr/>
        <p:txBody>
          <a:bodyPr/>
          <a:lstStyle/>
          <a:p>
            <a:fld id="{E51318FB-8940-8641-92C5-EE2420F57530}" type="slidenum">
              <a:rPr lang="en-US" smtClean="0"/>
              <a:t>34</a:t>
            </a:fld>
            <a:endParaRPr lang="en-US"/>
          </a:p>
        </p:txBody>
      </p:sp>
    </p:spTree>
    <p:extLst>
      <p:ext uri="{BB962C8B-B14F-4D97-AF65-F5344CB8AC3E}">
        <p14:creationId xmlns:p14="http://schemas.microsoft.com/office/powerpoint/2010/main" val="553124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B39D-A996-89BB-8A1B-8E934FABD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86B36-6C1F-4E17-529F-2ADF926B55E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54865CD-D001-DFA7-AEC2-444939115D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7D74773D-DC9D-515A-D234-7DA445791AF4}"/>
              </a:ext>
            </a:extLst>
          </p:cNvPr>
          <p:cNvSpPr>
            <a:spLocks noGrp="1"/>
          </p:cNvSpPr>
          <p:nvPr>
            <p:ph type="sldNum" sz="quarter" idx="5"/>
          </p:nvPr>
        </p:nvSpPr>
        <p:spPr/>
        <p:txBody>
          <a:bodyPr/>
          <a:lstStyle/>
          <a:p>
            <a:fld id="{E51318FB-8940-8641-92C5-EE2420F57530}" type="slidenum">
              <a:rPr lang="en-US" smtClean="0"/>
              <a:t>35</a:t>
            </a:fld>
            <a:endParaRPr lang="en-US"/>
          </a:p>
        </p:txBody>
      </p:sp>
    </p:spTree>
    <p:extLst>
      <p:ext uri="{BB962C8B-B14F-4D97-AF65-F5344CB8AC3E}">
        <p14:creationId xmlns:p14="http://schemas.microsoft.com/office/powerpoint/2010/main" val="2052261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33CAB-1EB3-E04F-EF9D-52766BE90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B2A87-D78A-C029-7FBB-6E5AE5028DD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EFC4606-04C0-0F28-BA01-256AD35A6D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7B5D771D-9027-6C4F-F9AE-2B3ADB4A3718}"/>
              </a:ext>
            </a:extLst>
          </p:cNvPr>
          <p:cNvSpPr>
            <a:spLocks noGrp="1"/>
          </p:cNvSpPr>
          <p:nvPr>
            <p:ph type="sldNum" sz="quarter" idx="5"/>
          </p:nvPr>
        </p:nvSpPr>
        <p:spPr/>
        <p:txBody>
          <a:bodyPr/>
          <a:lstStyle/>
          <a:p>
            <a:fld id="{E51318FB-8940-8641-92C5-EE2420F57530}" type="slidenum">
              <a:rPr lang="en-US" smtClean="0"/>
              <a:t>36</a:t>
            </a:fld>
            <a:endParaRPr lang="en-US"/>
          </a:p>
        </p:txBody>
      </p:sp>
    </p:spTree>
    <p:extLst>
      <p:ext uri="{BB962C8B-B14F-4D97-AF65-F5344CB8AC3E}">
        <p14:creationId xmlns:p14="http://schemas.microsoft.com/office/powerpoint/2010/main" val="1819298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ECFD-3C1E-B69C-B152-52EB1778D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2381B-B69D-12AD-F8DE-1DB9AB7616C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6786B31-FC88-A05A-9318-77FEB96201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1826C3E7-8101-E432-5EBA-2A2DB052B1FD}"/>
              </a:ext>
            </a:extLst>
          </p:cNvPr>
          <p:cNvSpPr>
            <a:spLocks noGrp="1"/>
          </p:cNvSpPr>
          <p:nvPr>
            <p:ph type="sldNum" sz="quarter" idx="5"/>
          </p:nvPr>
        </p:nvSpPr>
        <p:spPr/>
        <p:txBody>
          <a:bodyPr/>
          <a:lstStyle/>
          <a:p>
            <a:fld id="{E51318FB-8940-8641-92C5-EE2420F57530}" type="slidenum">
              <a:rPr lang="en-US" smtClean="0"/>
              <a:t>37</a:t>
            </a:fld>
            <a:endParaRPr lang="en-US"/>
          </a:p>
        </p:txBody>
      </p:sp>
    </p:spTree>
    <p:extLst>
      <p:ext uri="{BB962C8B-B14F-4D97-AF65-F5344CB8AC3E}">
        <p14:creationId xmlns:p14="http://schemas.microsoft.com/office/powerpoint/2010/main" val="2044358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FB3B-4440-2C7A-5056-72DEA80C1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1A3E8-1616-8B13-53BE-ECB369D8DFC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1201810-18D3-8839-3A17-EEC9E23992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9554F31D-EAD0-878F-41BD-F5BA22F14192}"/>
              </a:ext>
            </a:extLst>
          </p:cNvPr>
          <p:cNvSpPr>
            <a:spLocks noGrp="1"/>
          </p:cNvSpPr>
          <p:nvPr>
            <p:ph type="sldNum" sz="quarter" idx="5"/>
          </p:nvPr>
        </p:nvSpPr>
        <p:spPr/>
        <p:txBody>
          <a:bodyPr/>
          <a:lstStyle/>
          <a:p>
            <a:fld id="{E51318FB-8940-8641-92C5-EE2420F57530}" type="slidenum">
              <a:rPr lang="en-US" smtClean="0"/>
              <a:t>39</a:t>
            </a:fld>
            <a:endParaRPr lang="en-US"/>
          </a:p>
        </p:txBody>
      </p:sp>
    </p:spTree>
    <p:extLst>
      <p:ext uri="{BB962C8B-B14F-4D97-AF65-F5344CB8AC3E}">
        <p14:creationId xmlns:p14="http://schemas.microsoft.com/office/powerpoint/2010/main" val="708450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99364-63BD-8BC4-B391-1AD27F279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CD600-19D8-354C-FB6B-B46EB41B36D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D0B3607-73FD-5D5F-6093-618BE01FD9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0476F062-168B-2958-66BD-828C740F05C8}"/>
              </a:ext>
            </a:extLst>
          </p:cNvPr>
          <p:cNvSpPr>
            <a:spLocks noGrp="1"/>
          </p:cNvSpPr>
          <p:nvPr>
            <p:ph type="sldNum" sz="quarter" idx="5"/>
          </p:nvPr>
        </p:nvSpPr>
        <p:spPr/>
        <p:txBody>
          <a:bodyPr/>
          <a:lstStyle/>
          <a:p>
            <a:fld id="{E51318FB-8940-8641-92C5-EE2420F57530}" type="slidenum">
              <a:rPr lang="en-US" smtClean="0"/>
              <a:t>40</a:t>
            </a:fld>
            <a:endParaRPr lang="en-US"/>
          </a:p>
        </p:txBody>
      </p:sp>
    </p:spTree>
    <p:extLst>
      <p:ext uri="{BB962C8B-B14F-4D97-AF65-F5344CB8AC3E}">
        <p14:creationId xmlns:p14="http://schemas.microsoft.com/office/powerpoint/2010/main" val="312845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98C51-4239-530D-5DD7-F5AE38561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F91C9-2355-DEB1-81E1-6D88A0D4FC2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77CA2CA-BE97-48DC-BF71-410F7DED5D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788CAF67-6797-90BF-46DF-09092BE5648C}"/>
              </a:ext>
            </a:extLst>
          </p:cNvPr>
          <p:cNvSpPr>
            <a:spLocks noGrp="1"/>
          </p:cNvSpPr>
          <p:nvPr>
            <p:ph type="sldNum" sz="quarter" idx="5"/>
          </p:nvPr>
        </p:nvSpPr>
        <p:spPr/>
        <p:txBody>
          <a:bodyPr/>
          <a:lstStyle/>
          <a:p>
            <a:fld id="{E51318FB-8940-8641-92C5-EE2420F57530}" type="slidenum">
              <a:rPr lang="en-US" smtClean="0"/>
              <a:t>4</a:t>
            </a:fld>
            <a:endParaRPr lang="en-US"/>
          </a:p>
        </p:txBody>
      </p:sp>
    </p:spTree>
    <p:extLst>
      <p:ext uri="{BB962C8B-B14F-4D97-AF65-F5344CB8AC3E}">
        <p14:creationId xmlns:p14="http://schemas.microsoft.com/office/powerpoint/2010/main" val="3961015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C6DB-F3C7-7E1B-38AA-64BE2AE51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F18C4-F07F-F991-E5BE-58FFC288A7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B75C9CC-7D66-AD37-D026-B3A7593D5B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DD5884ED-5CAF-DF9F-FD8F-12537D4FA6E4}"/>
              </a:ext>
            </a:extLst>
          </p:cNvPr>
          <p:cNvSpPr>
            <a:spLocks noGrp="1"/>
          </p:cNvSpPr>
          <p:nvPr>
            <p:ph type="sldNum" sz="quarter" idx="5"/>
          </p:nvPr>
        </p:nvSpPr>
        <p:spPr/>
        <p:txBody>
          <a:bodyPr/>
          <a:lstStyle/>
          <a:p>
            <a:fld id="{E51318FB-8940-8641-92C5-EE2420F57530}" type="slidenum">
              <a:rPr lang="en-US" smtClean="0"/>
              <a:t>41</a:t>
            </a:fld>
            <a:endParaRPr lang="en-US"/>
          </a:p>
        </p:txBody>
      </p:sp>
    </p:spTree>
    <p:extLst>
      <p:ext uri="{BB962C8B-B14F-4D97-AF65-F5344CB8AC3E}">
        <p14:creationId xmlns:p14="http://schemas.microsoft.com/office/powerpoint/2010/main" val="1817081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698AF-9EB0-B287-9749-1DC75AE88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4390E-D219-4934-896C-F1409A51D9A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B2F3818-7FF3-0346-BD8F-8F57639E3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FDDDE587-21FE-42D8-B138-BF02AEBB6014}"/>
              </a:ext>
            </a:extLst>
          </p:cNvPr>
          <p:cNvSpPr>
            <a:spLocks noGrp="1"/>
          </p:cNvSpPr>
          <p:nvPr>
            <p:ph type="sldNum" sz="quarter" idx="5"/>
          </p:nvPr>
        </p:nvSpPr>
        <p:spPr/>
        <p:txBody>
          <a:bodyPr/>
          <a:lstStyle/>
          <a:p>
            <a:fld id="{E51318FB-8940-8641-92C5-EE2420F57530}" type="slidenum">
              <a:rPr lang="en-US" smtClean="0"/>
              <a:t>42</a:t>
            </a:fld>
            <a:endParaRPr lang="en-US"/>
          </a:p>
        </p:txBody>
      </p:sp>
    </p:spTree>
    <p:extLst>
      <p:ext uri="{BB962C8B-B14F-4D97-AF65-F5344CB8AC3E}">
        <p14:creationId xmlns:p14="http://schemas.microsoft.com/office/powerpoint/2010/main" val="1978485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0C5EA-38DC-3409-3435-193488811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DF8E7-6F9A-57E1-1CBE-21E00FE91B5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CF94EF9-4AC4-047D-5299-67702263FC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E4ECD954-238B-C68B-04CF-E5AC9BF51DE5}"/>
              </a:ext>
            </a:extLst>
          </p:cNvPr>
          <p:cNvSpPr>
            <a:spLocks noGrp="1"/>
          </p:cNvSpPr>
          <p:nvPr>
            <p:ph type="sldNum" sz="quarter" idx="5"/>
          </p:nvPr>
        </p:nvSpPr>
        <p:spPr/>
        <p:txBody>
          <a:bodyPr/>
          <a:lstStyle/>
          <a:p>
            <a:fld id="{E51318FB-8940-8641-92C5-EE2420F57530}" type="slidenum">
              <a:rPr lang="en-US" smtClean="0"/>
              <a:t>43</a:t>
            </a:fld>
            <a:endParaRPr lang="en-US"/>
          </a:p>
        </p:txBody>
      </p:sp>
    </p:spTree>
    <p:extLst>
      <p:ext uri="{BB962C8B-B14F-4D97-AF65-F5344CB8AC3E}">
        <p14:creationId xmlns:p14="http://schemas.microsoft.com/office/powerpoint/2010/main" val="1532631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8766A-D34D-EEB2-728B-02AD4E92E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D532C-57F4-714A-91B9-D9081F8A655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C12D928-7D21-858C-A244-E7E3B0DCA4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47959142-0EE9-6582-9B21-8DD2CFEBD3D3}"/>
              </a:ext>
            </a:extLst>
          </p:cNvPr>
          <p:cNvSpPr>
            <a:spLocks noGrp="1"/>
          </p:cNvSpPr>
          <p:nvPr>
            <p:ph type="sldNum" sz="quarter" idx="5"/>
          </p:nvPr>
        </p:nvSpPr>
        <p:spPr/>
        <p:txBody>
          <a:bodyPr/>
          <a:lstStyle/>
          <a:p>
            <a:fld id="{E51318FB-8940-8641-92C5-EE2420F57530}" type="slidenum">
              <a:rPr lang="en-US" smtClean="0"/>
              <a:t>44</a:t>
            </a:fld>
            <a:endParaRPr lang="en-US"/>
          </a:p>
        </p:txBody>
      </p:sp>
    </p:spTree>
    <p:extLst>
      <p:ext uri="{BB962C8B-B14F-4D97-AF65-F5344CB8AC3E}">
        <p14:creationId xmlns:p14="http://schemas.microsoft.com/office/powerpoint/2010/main" val="1999067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8DE61-50C7-4E6D-5FD3-BEB2FB12E0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A733D-CA77-1036-5242-13765B38BDD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993CC42-8C70-D092-A227-738631E24A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a:extLst>
              <a:ext uri="{FF2B5EF4-FFF2-40B4-BE49-F238E27FC236}">
                <a16:creationId xmlns:a16="http://schemas.microsoft.com/office/drawing/2014/main" id="{322DFD3A-3B03-9289-06C6-B1BF8250AD5D}"/>
              </a:ext>
            </a:extLst>
          </p:cNvPr>
          <p:cNvSpPr>
            <a:spLocks noGrp="1"/>
          </p:cNvSpPr>
          <p:nvPr>
            <p:ph type="sldNum" sz="quarter" idx="5"/>
          </p:nvPr>
        </p:nvSpPr>
        <p:spPr/>
        <p:txBody>
          <a:bodyPr/>
          <a:lstStyle/>
          <a:p>
            <a:fld id="{E51318FB-8940-8641-92C5-EE2420F57530}" type="slidenum">
              <a:rPr lang="en-US" smtClean="0"/>
              <a:t>45</a:t>
            </a:fld>
            <a:endParaRPr lang="en-US"/>
          </a:p>
        </p:txBody>
      </p:sp>
    </p:spTree>
    <p:extLst>
      <p:ext uri="{BB962C8B-B14F-4D97-AF65-F5344CB8AC3E}">
        <p14:creationId xmlns:p14="http://schemas.microsoft.com/office/powerpoint/2010/main" val="1115315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a:latin typeface="Arial"/>
              <a:cs typeface="Arial"/>
            </a:endParaRPr>
          </a:p>
        </p:txBody>
      </p:sp>
      <p:sp>
        <p:nvSpPr>
          <p:cNvPr id="4" name="Slide Number Placeholder 3"/>
          <p:cNvSpPr>
            <a:spLocks noGrp="1"/>
          </p:cNvSpPr>
          <p:nvPr>
            <p:ph type="sldNum" sz="quarter" idx="5"/>
          </p:nvPr>
        </p:nvSpPr>
        <p:spPr/>
        <p:txBody>
          <a:bodyPr/>
          <a:lstStyle/>
          <a:p>
            <a:fld id="{E51318FB-8940-8641-92C5-EE2420F57530}" type="slidenum">
              <a:rPr lang="en-US" smtClean="0"/>
              <a:t>5</a:t>
            </a:fld>
            <a:endParaRPr lang="en-US"/>
          </a:p>
        </p:txBody>
      </p:sp>
    </p:spTree>
    <p:extLst>
      <p:ext uri="{BB962C8B-B14F-4D97-AF65-F5344CB8AC3E}">
        <p14:creationId xmlns:p14="http://schemas.microsoft.com/office/powerpoint/2010/main" val="51912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p:cNvSpPr>
            <a:spLocks noGrp="1"/>
          </p:cNvSpPr>
          <p:nvPr>
            <p:ph type="sldNum" sz="quarter" idx="5"/>
          </p:nvPr>
        </p:nvSpPr>
        <p:spPr/>
        <p:txBody>
          <a:bodyPr/>
          <a:lstStyle/>
          <a:p>
            <a:fld id="{E51318FB-8940-8641-92C5-EE2420F57530}" type="slidenum">
              <a:rPr lang="en-US" smtClean="0"/>
              <a:t>6</a:t>
            </a:fld>
            <a:endParaRPr lang="en-US"/>
          </a:p>
        </p:txBody>
      </p:sp>
    </p:spTree>
    <p:extLst>
      <p:ext uri="{BB962C8B-B14F-4D97-AF65-F5344CB8AC3E}">
        <p14:creationId xmlns:p14="http://schemas.microsoft.com/office/powerpoint/2010/main" val="145595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7EB90-348C-5F25-486B-6E72BACBB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3AE68-8A71-5E03-D985-DDD88A14DAC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FE5835F-42E9-492B-86BB-E28DF8E538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9201EB1A-6E36-BE04-7977-A55E5B022ACD}"/>
              </a:ext>
            </a:extLst>
          </p:cNvPr>
          <p:cNvSpPr>
            <a:spLocks noGrp="1"/>
          </p:cNvSpPr>
          <p:nvPr>
            <p:ph type="sldNum" sz="quarter" idx="5"/>
          </p:nvPr>
        </p:nvSpPr>
        <p:spPr/>
        <p:txBody>
          <a:bodyPr/>
          <a:lstStyle/>
          <a:p>
            <a:fld id="{E51318FB-8940-8641-92C5-EE2420F57530}" type="slidenum">
              <a:rPr lang="en-US" smtClean="0"/>
              <a:t>7</a:t>
            </a:fld>
            <a:endParaRPr lang="en-US"/>
          </a:p>
        </p:txBody>
      </p:sp>
    </p:spTree>
    <p:extLst>
      <p:ext uri="{BB962C8B-B14F-4D97-AF65-F5344CB8AC3E}">
        <p14:creationId xmlns:p14="http://schemas.microsoft.com/office/powerpoint/2010/main" val="179264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01E09-491D-F9AB-7F84-DE98FD2277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F4570-234F-FABF-5598-AF45814C204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A9C82B2-A2C5-2283-F0BF-B476313D06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latin typeface="Arial"/>
              <a:cs typeface="Arial"/>
            </a:endParaRPr>
          </a:p>
        </p:txBody>
      </p:sp>
      <p:sp>
        <p:nvSpPr>
          <p:cNvPr id="4" name="Slide Number Placeholder 3">
            <a:extLst>
              <a:ext uri="{FF2B5EF4-FFF2-40B4-BE49-F238E27FC236}">
                <a16:creationId xmlns:a16="http://schemas.microsoft.com/office/drawing/2014/main" id="{8E12FC62-057D-BA66-BE14-931AD75A2AAB}"/>
              </a:ext>
            </a:extLst>
          </p:cNvPr>
          <p:cNvSpPr>
            <a:spLocks noGrp="1"/>
          </p:cNvSpPr>
          <p:nvPr>
            <p:ph type="sldNum" sz="quarter" idx="5"/>
          </p:nvPr>
        </p:nvSpPr>
        <p:spPr/>
        <p:txBody>
          <a:bodyPr/>
          <a:lstStyle/>
          <a:p>
            <a:fld id="{E51318FB-8940-8641-92C5-EE2420F57530}" type="slidenum">
              <a:rPr lang="en-US" smtClean="0"/>
              <a:t>8</a:t>
            </a:fld>
            <a:endParaRPr lang="en-US"/>
          </a:p>
        </p:txBody>
      </p:sp>
    </p:spTree>
    <p:extLst>
      <p:ext uri="{BB962C8B-B14F-4D97-AF65-F5344CB8AC3E}">
        <p14:creationId xmlns:p14="http://schemas.microsoft.com/office/powerpoint/2010/main" val="359267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185EA-38A3-6830-9F79-4E46DDA68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488269-840D-4EF3-FEDF-B88CE7CC8EF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BCC8D5A-8996-0408-FB4A-38E0DCE3CF1B}"/>
              </a:ext>
            </a:extLst>
          </p:cNvPr>
          <p:cNvSpPr>
            <a:spLocks noGrp="1"/>
          </p:cNvSpPr>
          <p:nvPr>
            <p:ph type="body" idx="1"/>
          </p:nvPr>
        </p:nvSpPr>
        <p:spPr/>
        <p:txBody>
          <a:bodyPr/>
          <a:lstStyle/>
          <a:p>
            <a:pPr>
              <a:defRPr/>
            </a:pPr>
            <a:r>
              <a:rPr lang="en-US" b="1" dirty="0">
                <a:latin typeface="Arial"/>
                <a:cs typeface="Arial"/>
              </a:rPr>
              <a:t>Maybe think about changing the title for second paper to just say machine learning and then be able to compare </a:t>
            </a:r>
            <a:r>
              <a:rPr lang="en-US" b="1" dirty="0" err="1">
                <a:latin typeface="Arial"/>
                <a:cs typeface="Arial"/>
              </a:rPr>
              <a:t>XGBoost</a:t>
            </a:r>
            <a:r>
              <a:rPr lang="en-US" b="1" dirty="0">
                <a:latin typeface="Arial"/>
                <a:cs typeface="Arial"/>
              </a:rPr>
              <a:t> to CNN</a:t>
            </a:r>
          </a:p>
          <a:p>
            <a:pPr>
              <a:defRPr/>
            </a:pPr>
            <a:endParaRPr lang="en-US" b="1" dirty="0">
              <a:latin typeface="Arial"/>
              <a:cs typeface="Arial"/>
            </a:endParaRPr>
          </a:p>
          <a:p>
            <a:pPr>
              <a:defRPr/>
            </a:pPr>
            <a:r>
              <a:rPr lang="en-US" b="1" dirty="0">
                <a:latin typeface="Arial"/>
                <a:cs typeface="Arial"/>
              </a:rPr>
              <a:t>"Machine Learning Classification"</a:t>
            </a:r>
          </a:p>
        </p:txBody>
      </p:sp>
      <p:sp>
        <p:nvSpPr>
          <p:cNvPr id="4" name="Slide Number Placeholder 3">
            <a:extLst>
              <a:ext uri="{FF2B5EF4-FFF2-40B4-BE49-F238E27FC236}">
                <a16:creationId xmlns:a16="http://schemas.microsoft.com/office/drawing/2014/main" id="{6F6F84E1-7A45-5069-A0D0-B9518C9ACA5F}"/>
              </a:ext>
            </a:extLst>
          </p:cNvPr>
          <p:cNvSpPr>
            <a:spLocks noGrp="1"/>
          </p:cNvSpPr>
          <p:nvPr>
            <p:ph type="sldNum" sz="quarter" idx="5"/>
          </p:nvPr>
        </p:nvSpPr>
        <p:spPr/>
        <p:txBody>
          <a:bodyPr/>
          <a:lstStyle/>
          <a:p>
            <a:fld id="{E51318FB-8940-8641-92C5-EE2420F57530}" type="slidenum">
              <a:rPr lang="en-US" smtClean="0"/>
              <a:t>9</a:t>
            </a:fld>
            <a:endParaRPr lang="en-US"/>
          </a:p>
        </p:txBody>
      </p:sp>
    </p:spTree>
    <p:extLst>
      <p:ext uri="{BB962C8B-B14F-4D97-AF65-F5344CB8AC3E}">
        <p14:creationId xmlns:p14="http://schemas.microsoft.com/office/powerpoint/2010/main" val="3547348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9.emf"/><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Presentation Title (1-Line Headline)">
    <p:spTree>
      <p:nvGrpSpPr>
        <p:cNvPr id="1" name=""/>
        <p:cNvGrpSpPr/>
        <p:nvPr/>
      </p:nvGrpSpPr>
      <p:grpSpPr>
        <a:xfrm>
          <a:off x="0" y="0"/>
          <a:ext cx="0" cy="0"/>
          <a:chOff x="0" y="0"/>
          <a:chExt cx="0" cy="0"/>
        </a:xfrm>
      </p:grpSpPr>
      <p:pic>
        <p:nvPicPr>
          <p:cNvPr id="5" name="Graphic 4" descr="The UND Aerospace Atmospheric Sciences logo.">
            <a:extLst>
              <a:ext uri="{FF2B5EF4-FFF2-40B4-BE49-F238E27FC236}">
                <a16:creationId xmlns:a16="http://schemas.microsoft.com/office/drawing/2014/main" id="{0065FD1A-8517-4F70-A53B-7AC87A982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8901" y="853346"/>
            <a:ext cx="4814196" cy="1604732"/>
          </a:xfrm>
          <a:prstGeom prst="rect">
            <a:avLst/>
          </a:prstGeom>
        </p:spPr>
      </p:pic>
      <p:sp>
        <p:nvSpPr>
          <p:cNvPr id="11" name="Title">
            <a:extLst>
              <a:ext uri="{FF2B5EF4-FFF2-40B4-BE49-F238E27FC236}">
                <a16:creationId xmlns:a16="http://schemas.microsoft.com/office/drawing/2014/main" id="{4641C423-8924-3023-9AAB-6A69F4C6C7C7}"/>
              </a:ext>
            </a:extLst>
          </p:cNvPr>
          <p:cNvSpPr>
            <a:spLocks noGrp="1"/>
          </p:cNvSpPr>
          <p:nvPr>
            <p:ph type="title" hasCustomPrompt="1"/>
          </p:nvPr>
        </p:nvSpPr>
        <p:spPr>
          <a:xfrm>
            <a:off x="609599" y="3249058"/>
            <a:ext cx="10972799" cy="885039"/>
          </a:xfrm>
          <a:prstGeom prst="rect">
            <a:avLst/>
          </a:prstGeom>
        </p:spPr>
        <p:txBody>
          <a:bodyPr wrap="none" lIns="0" tIns="182880" rIns="0" bIns="0" anchor="ctr" anchorCtr="0">
            <a:noAutofit/>
          </a:bodyPr>
          <a:lstStyle>
            <a:lvl1pPr algn="ctr">
              <a:defRPr sz="5400" spc="60" baseline="0">
                <a:latin typeface="Oswald" panose="02000503000000000000" pitchFamily="2" charset="0"/>
              </a:defRPr>
            </a:lvl1pPr>
          </a:lstStyle>
          <a:p>
            <a:r>
              <a:rPr lang="en-US"/>
              <a:t>1-Line Presentation Title</a:t>
            </a:r>
          </a:p>
        </p:txBody>
      </p:sp>
      <p:sp>
        <p:nvSpPr>
          <p:cNvPr id="2" name="Subtitle">
            <a:extLst>
              <a:ext uri="{FF2B5EF4-FFF2-40B4-BE49-F238E27FC236}">
                <a16:creationId xmlns:a16="http://schemas.microsoft.com/office/drawing/2014/main" id="{FE852ED1-E415-C65F-511C-B321FAB10170}"/>
              </a:ext>
            </a:extLst>
          </p:cNvPr>
          <p:cNvSpPr>
            <a:spLocks noGrp="1"/>
          </p:cNvSpPr>
          <p:nvPr>
            <p:ph type="body" sz="quarter" idx="10" hasCustomPrompt="1"/>
          </p:nvPr>
        </p:nvSpPr>
        <p:spPr>
          <a:xfrm>
            <a:off x="609600" y="4160707"/>
            <a:ext cx="10972800" cy="385893"/>
          </a:xfrm>
          <a:prstGeom prst="rect">
            <a:avLst/>
          </a:prstGeom>
        </p:spPr>
        <p:txBody>
          <a:bodyPr wrap="square" lIns="0" tIns="91440" rIns="0" bIns="0" anchor="ctr" anchorCtr="0">
            <a:noAutofit/>
          </a:bodyPr>
          <a:lstStyle>
            <a:lvl1pPr algn="ctr">
              <a:lnSpc>
                <a:spcPct val="70000"/>
              </a:lnSpc>
              <a:spcBef>
                <a:spcPts val="600"/>
              </a:spcBef>
              <a:defRPr sz="2800" b="0" i="0" spc="30" baseline="0">
                <a:latin typeface="NimbusRomNo9L" pitchFamily="2" charset="0"/>
              </a:defRPr>
            </a:lvl1pPr>
          </a:lstStyle>
          <a:p>
            <a:pPr lvl="0"/>
            <a:r>
              <a:rPr lang="en-US"/>
              <a:t>Subtitle</a:t>
            </a:r>
          </a:p>
        </p:txBody>
      </p:sp>
      <p:pic>
        <p:nvPicPr>
          <p:cNvPr id="6" name="White Slashes">
            <a:extLst>
              <a:ext uri="{FF2B5EF4-FFF2-40B4-BE49-F238E27FC236}">
                <a16:creationId xmlns:a16="http://schemas.microsoft.com/office/drawing/2014/main" id="{7EA7D53E-D4F7-746B-222E-5EE9C252C34A}"/>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21091" y="5943600"/>
            <a:ext cx="2770909" cy="914400"/>
          </a:xfrm>
          <a:prstGeom prst="rect">
            <a:avLst/>
          </a:prstGeom>
        </p:spPr>
      </p:pic>
    </p:spTree>
    <p:extLst>
      <p:ext uri="{BB962C8B-B14F-4D97-AF65-F5344CB8AC3E}">
        <p14:creationId xmlns:p14="http://schemas.microsoft.com/office/powerpoint/2010/main" val="2118205394"/>
      </p:ext>
    </p:extLst>
  </p:cSld>
  <p:clrMapOvr>
    <a:masterClrMapping/>
  </p:clrMapOvr>
  <p:transition>
    <p:fade/>
  </p:transition>
  <p:extLst>
    <p:ext uri="{DCECCB84-F9BA-43D5-87BE-67443E8EF086}">
      <p15:sldGuideLst xmlns:p15="http://schemas.microsoft.com/office/powerpoint/2012/main">
        <p15:guide id="2" pos="384" userDrawn="1">
          <p15:clr>
            <a:srgbClr val="FBAE40"/>
          </p15:clr>
        </p15:guide>
        <p15:guide id="3"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993B75-1F82-864F-BEEB-20B73F1A64B2}"/>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0" name="Text Placeholder 9">
            <a:extLst>
              <a:ext uri="{FF2B5EF4-FFF2-40B4-BE49-F238E27FC236}">
                <a16:creationId xmlns:a16="http://schemas.microsoft.com/office/drawing/2014/main" id="{12C55C62-4E4C-D74F-9F88-FBBFEC6F5244}"/>
              </a:ext>
            </a:extLst>
          </p:cNvPr>
          <p:cNvSpPr>
            <a:spLocks noGrp="1"/>
          </p:cNvSpPr>
          <p:nvPr>
            <p:ph type="body" sz="quarter" idx="10" hasCustomPrompt="1"/>
          </p:nvPr>
        </p:nvSpPr>
        <p:spPr>
          <a:xfrm>
            <a:off x="414338" y="4132263"/>
            <a:ext cx="11491912" cy="631825"/>
          </a:xfrm>
        </p:spPr>
        <p:txBody>
          <a:bodyPr>
            <a:noAutofit/>
          </a:bodyPr>
          <a:lstStyle>
            <a:lvl1pPr algn="ctr">
              <a:buNone/>
              <a:defRPr sz="2000">
                <a:solidFill>
                  <a:schemeClr val="bg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a:t>Click to edit Master subtitle styles</a:t>
            </a:r>
          </a:p>
        </p:txBody>
      </p:sp>
      <p:sp>
        <p:nvSpPr>
          <p:cNvPr id="6" name="Date Placeholder 5">
            <a:extLst>
              <a:ext uri="{FF2B5EF4-FFF2-40B4-BE49-F238E27FC236}">
                <a16:creationId xmlns:a16="http://schemas.microsoft.com/office/drawing/2014/main" id="{593973F2-2142-F55E-1B21-6C0B32C5AABF}"/>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E7741B1-3191-63EC-E8A9-DB33C0DA5329}"/>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64230502-73F1-FBB0-3997-C90FB40BFBA0}"/>
              </a:ext>
            </a:extLst>
          </p:cNvPr>
          <p:cNvSpPr>
            <a:spLocks noGrp="1"/>
          </p:cNvSpPr>
          <p:nvPr>
            <p:ph type="sldNum" sz="quarter" idx="13"/>
          </p:nvPr>
        </p:nvSpPr>
        <p:spPr/>
        <p:txBody>
          <a:bodyPr/>
          <a:lstStyle/>
          <a:p>
            <a:fld id="{CDFFE814-68E4-0C4A-BCC3-703C26BE2070}" type="slidenum">
              <a:rPr lang="en-US" smtClean="0"/>
              <a:pPr/>
              <a:t>‹#›</a:t>
            </a:fld>
            <a:endParaRPr lang="en-US"/>
          </a:p>
        </p:txBody>
      </p:sp>
    </p:spTree>
    <p:extLst>
      <p:ext uri="{BB962C8B-B14F-4D97-AF65-F5344CB8AC3E}">
        <p14:creationId xmlns:p14="http://schemas.microsoft.com/office/powerpoint/2010/main" val="27086457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5984A4E-9219-5248-BE84-26F0E648281B}"/>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Content Placeholder 2">
            <a:extLst>
              <a:ext uri="{FF2B5EF4-FFF2-40B4-BE49-F238E27FC236}">
                <a16:creationId xmlns:a16="http://schemas.microsoft.com/office/drawing/2014/main" id="{820C13D4-63AE-7C4D-A066-B5C8246095F1}"/>
              </a:ext>
            </a:extLst>
          </p:cNvPr>
          <p:cNvSpPr>
            <a:spLocks noGrp="1"/>
          </p:cNvSpPr>
          <p:nvPr>
            <p:ph idx="1"/>
          </p:nvPr>
        </p:nvSpPr>
        <p:spPr>
          <a:xfrm>
            <a:off x="350109" y="2174789"/>
            <a:ext cx="11491782" cy="37935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F0BF4A84-6541-0402-D43A-912AAA3A818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0C11DE8-F707-CBDF-C733-C72565EA20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4089BC-8E63-0791-A5DA-6DA348D0AD74}"/>
              </a:ext>
            </a:extLst>
          </p:cNvPr>
          <p:cNvSpPr>
            <a:spLocks noGrp="1"/>
          </p:cNvSpPr>
          <p:nvPr>
            <p:ph type="sldNum" sz="quarter" idx="12"/>
          </p:nvPr>
        </p:nvSpPr>
        <p:spPr/>
        <p:txBody>
          <a:bodyPr/>
          <a:lstStyle/>
          <a:p>
            <a:fld id="{CDFFE814-68E4-0C4A-BCC3-703C26BE2070}" type="slidenum">
              <a:rPr lang="en-US" smtClean="0"/>
              <a:pPr/>
              <a:t>‹#›</a:t>
            </a:fld>
            <a:endParaRPr lang="en-US"/>
          </a:p>
        </p:txBody>
      </p:sp>
    </p:spTree>
    <p:extLst>
      <p:ext uri="{BB962C8B-B14F-4D97-AF65-F5344CB8AC3E}">
        <p14:creationId xmlns:p14="http://schemas.microsoft.com/office/powerpoint/2010/main" val="39090326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CB275-21B9-AA40-AD09-998563A30B1F}"/>
              </a:ext>
            </a:extLst>
          </p:cNvPr>
          <p:cNvSpPr>
            <a:spLocks noGrp="1"/>
          </p:cNvSpPr>
          <p:nvPr>
            <p:ph type="body" idx="1"/>
          </p:nvPr>
        </p:nvSpPr>
        <p:spPr>
          <a:xfrm>
            <a:off x="345990" y="2137718"/>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634723-A922-C64B-B61D-894A47D5455C}"/>
              </a:ext>
            </a:extLst>
          </p:cNvPr>
          <p:cNvSpPr>
            <a:spLocks noGrp="1"/>
          </p:cNvSpPr>
          <p:nvPr>
            <p:ph sz="half" idx="2"/>
          </p:nvPr>
        </p:nvSpPr>
        <p:spPr>
          <a:xfrm>
            <a:off x="345990" y="2591574"/>
            <a:ext cx="5597610" cy="331495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DF76F3DC-82CA-724D-9986-4CCBC146D051}"/>
              </a:ext>
            </a:extLst>
          </p:cNvPr>
          <p:cNvSpPr>
            <a:spLocks noGrp="1"/>
          </p:cNvSpPr>
          <p:nvPr>
            <p:ph sz="quarter" idx="4"/>
          </p:nvPr>
        </p:nvSpPr>
        <p:spPr>
          <a:xfrm>
            <a:off x="6240163" y="2601099"/>
            <a:ext cx="5597610" cy="331495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A5984A4E-9219-5248-BE84-26F0E648281B}"/>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9" name="Text Placeholder 2">
            <a:extLst>
              <a:ext uri="{FF2B5EF4-FFF2-40B4-BE49-F238E27FC236}">
                <a16:creationId xmlns:a16="http://schemas.microsoft.com/office/drawing/2014/main" id="{14E0D043-4951-494A-A2F4-D5F1944507A0}"/>
              </a:ext>
            </a:extLst>
          </p:cNvPr>
          <p:cNvSpPr>
            <a:spLocks noGrp="1"/>
          </p:cNvSpPr>
          <p:nvPr>
            <p:ph type="body" idx="10"/>
          </p:nvPr>
        </p:nvSpPr>
        <p:spPr>
          <a:xfrm>
            <a:off x="6240163" y="2137718"/>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382028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Blank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1C3523-86E2-7C42-9068-7F65C52C47D2}"/>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Content Placeholder 2">
            <a:extLst>
              <a:ext uri="{FF2B5EF4-FFF2-40B4-BE49-F238E27FC236}">
                <a16:creationId xmlns:a16="http://schemas.microsoft.com/office/drawing/2014/main" id="{EEF465E8-99B4-1044-B027-5C51D0E098A0}"/>
              </a:ext>
            </a:extLst>
          </p:cNvPr>
          <p:cNvSpPr>
            <a:spLocks noGrp="1"/>
          </p:cNvSpPr>
          <p:nvPr>
            <p:ph idx="1"/>
          </p:nvPr>
        </p:nvSpPr>
        <p:spPr>
          <a:xfrm>
            <a:off x="350109" y="2174788"/>
            <a:ext cx="11491782" cy="4367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0990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F683ED-D9E1-684F-B26F-349E45540335}"/>
              </a:ext>
            </a:extLst>
          </p:cNvPr>
          <p:cNvSpPr>
            <a:spLocks noGrp="1"/>
          </p:cNvSpPr>
          <p:nvPr>
            <p:ph type="title"/>
          </p:nvPr>
        </p:nvSpPr>
        <p:spPr>
          <a:xfrm>
            <a:off x="350109" y="315698"/>
            <a:ext cx="11491782" cy="1265967"/>
          </a:xfrm>
          <a:prstGeom prst="rect">
            <a:avLst/>
          </a:prstGeom>
        </p:spPr>
        <p:txBody>
          <a:bodyPr anchor="ctr"/>
          <a:lstStyle>
            <a:lvl1pPr>
              <a:defRPr b="0" i="0">
                <a:solidFill>
                  <a:srgbClr val="009A44"/>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2">
            <a:extLst>
              <a:ext uri="{FF2B5EF4-FFF2-40B4-BE49-F238E27FC236}">
                <a16:creationId xmlns:a16="http://schemas.microsoft.com/office/drawing/2014/main" id="{7BC4BAAE-DE9A-764C-B9A9-98DB04E4E063}"/>
              </a:ext>
            </a:extLst>
          </p:cNvPr>
          <p:cNvSpPr>
            <a:spLocks noGrp="1"/>
          </p:cNvSpPr>
          <p:nvPr>
            <p:ph idx="1"/>
          </p:nvPr>
        </p:nvSpPr>
        <p:spPr>
          <a:xfrm>
            <a:off x="350109" y="1841156"/>
            <a:ext cx="11491782" cy="470114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1867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30114D-1CB3-5043-8089-B69E806697D3}"/>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1849C5CF-D69B-9947-9774-C0D7DEFDC4D3}"/>
              </a:ext>
            </a:extLst>
          </p:cNvPr>
          <p:cNvSpPr>
            <a:spLocks noGrp="1"/>
          </p:cNvSpPr>
          <p:nvPr>
            <p:ph idx="1"/>
          </p:nvPr>
        </p:nvSpPr>
        <p:spPr>
          <a:xfrm>
            <a:off x="350109" y="1841157"/>
            <a:ext cx="11491782" cy="41395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FE528447-E327-4DBE-F419-2F10B7F13F45}"/>
              </a:ext>
            </a:extLst>
          </p:cNvPr>
          <p:cNvSpPr>
            <a:spLocks noGrp="1"/>
          </p:cNvSpPr>
          <p:nvPr>
            <p:ph type="dt" sz="half" idx="10"/>
          </p:nvPr>
        </p:nvSpPr>
        <p:spPr>
          <a:xfrm>
            <a:off x="993689" y="6356349"/>
            <a:ext cx="2743200" cy="365125"/>
          </a:xfrm>
        </p:spPr>
        <p:txBody>
          <a:bodyPr/>
          <a:lstStyle/>
          <a:p>
            <a:endParaRPr lang="en-US"/>
          </a:p>
        </p:txBody>
      </p:sp>
      <p:sp>
        <p:nvSpPr>
          <p:cNvPr id="3" name="Footer Placeholder 2">
            <a:extLst>
              <a:ext uri="{FF2B5EF4-FFF2-40B4-BE49-F238E27FC236}">
                <a16:creationId xmlns:a16="http://schemas.microsoft.com/office/drawing/2014/main" id="{91A253A6-3968-C4EA-DC0F-4707D3D765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039F46-569D-256B-4B46-9C76C96DB64B}"/>
              </a:ext>
            </a:extLst>
          </p:cNvPr>
          <p:cNvSpPr>
            <a:spLocks noGrp="1"/>
          </p:cNvSpPr>
          <p:nvPr>
            <p:ph type="sldNum" sz="quarter" idx="12"/>
          </p:nvPr>
        </p:nvSpPr>
        <p:spPr>
          <a:xfrm>
            <a:off x="-2321011" y="6356349"/>
            <a:ext cx="2743200" cy="365125"/>
          </a:xfrm>
        </p:spPr>
        <p:txBody>
          <a:bodyPr/>
          <a:lstStyle>
            <a:lvl1pPr>
              <a:defRPr sz="1800" b="1">
                <a:solidFill>
                  <a:schemeClr val="tx1"/>
                </a:solidFill>
              </a:defRPr>
            </a:lvl1pPr>
          </a:lstStyle>
          <a:p>
            <a:fld id="{CDFFE814-68E4-0C4A-BCC3-703C26BE2070}" type="slidenum">
              <a:rPr lang="en-US" smtClean="0"/>
              <a:pPr/>
              <a:t>‹#›</a:t>
            </a:fld>
            <a:endParaRPr lang="en-US"/>
          </a:p>
        </p:txBody>
      </p:sp>
    </p:spTree>
    <p:extLst>
      <p:ext uri="{BB962C8B-B14F-4D97-AF65-F5344CB8AC3E}">
        <p14:creationId xmlns:p14="http://schemas.microsoft.com/office/powerpoint/2010/main" val="329138941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Whit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25650B-A443-D04F-B471-C3D0E55BA963}"/>
              </a:ext>
            </a:extLst>
          </p:cNvPr>
          <p:cNvSpPr>
            <a:spLocks noGrp="1"/>
          </p:cNvSpPr>
          <p:nvPr>
            <p:ph type="title"/>
          </p:nvPr>
        </p:nvSpPr>
        <p:spPr>
          <a:xfrm>
            <a:off x="413951" y="2837518"/>
            <a:ext cx="11491782" cy="1265967"/>
          </a:xfrm>
          <a:prstGeom prst="rect">
            <a:avLst/>
          </a:prstGeom>
        </p:spPr>
        <p:txBody>
          <a:bodyPr anchor="ctr">
            <a:normAutofit/>
          </a:bodyPr>
          <a:lstStyle>
            <a:lvl1pPr algn="ctr">
              <a:defRPr sz="6000" b="0" i="0">
                <a:solidFill>
                  <a:srgbClr val="009A44"/>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Text Placeholder 9">
            <a:extLst>
              <a:ext uri="{FF2B5EF4-FFF2-40B4-BE49-F238E27FC236}">
                <a16:creationId xmlns:a16="http://schemas.microsoft.com/office/drawing/2014/main" id="{FF7B0841-1247-164A-B8C7-095B4A58157B}"/>
              </a:ext>
            </a:extLst>
          </p:cNvPr>
          <p:cNvSpPr>
            <a:spLocks noGrp="1"/>
          </p:cNvSpPr>
          <p:nvPr>
            <p:ph type="body" sz="quarter" idx="10" hasCustomPrompt="1"/>
          </p:nvPr>
        </p:nvSpPr>
        <p:spPr>
          <a:xfrm>
            <a:off x="414338" y="4103388"/>
            <a:ext cx="11491912" cy="631825"/>
          </a:xfrm>
        </p:spPr>
        <p:txBody>
          <a:bodyPr>
            <a:noAutofit/>
          </a:bodyPr>
          <a:lstStyle>
            <a:lvl1pPr algn="ctr">
              <a:buNone/>
              <a:defRPr sz="2000">
                <a:solidFill>
                  <a:schemeClr val="tx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a:t>Click to edit Master subtitle styles</a:t>
            </a:r>
          </a:p>
        </p:txBody>
      </p:sp>
    </p:spTree>
    <p:extLst>
      <p:ext uri="{BB962C8B-B14F-4D97-AF65-F5344CB8AC3E}">
        <p14:creationId xmlns:p14="http://schemas.microsoft.com/office/powerpoint/2010/main" val="361959435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Green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21BDDC-4D65-6F46-9A7E-F150C21BEE82}"/>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Text Placeholder 9">
            <a:extLst>
              <a:ext uri="{FF2B5EF4-FFF2-40B4-BE49-F238E27FC236}">
                <a16:creationId xmlns:a16="http://schemas.microsoft.com/office/drawing/2014/main" id="{F0DC9DA5-B31F-EC4A-8D8B-8BC6EF07AB62}"/>
              </a:ext>
            </a:extLst>
          </p:cNvPr>
          <p:cNvSpPr>
            <a:spLocks noGrp="1"/>
          </p:cNvSpPr>
          <p:nvPr>
            <p:ph type="body" sz="quarter" idx="10" hasCustomPrompt="1"/>
          </p:nvPr>
        </p:nvSpPr>
        <p:spPr>
          <a:xfrm>
            <a:off x="414338" y="4132263"/>
            <a:ext cx="11491912" cy="631825"/>
          </a:xfrm>
        </p:spPr>
        <p:txBody>
          <a:bodyPr>
            <a:noAutofit/>
          </a:bodyPr>
          <a:lstStyle>
            <a:lvl1pPr algn="ctr">
              <a:buNone/>
              <a:defRPr sz="2000">
                <a:solidFill>
                  <a:schemeClr val="bg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a:t>Click to edit Master subtitle styles</a:t>
            </a:r>
          </a:p>
        </p:txBody>
      </p:sp>
    </p:spTree>
    <p:extLst>
      <p:ext uri="{BB962C8B-B14F-4D97-AF65-F5344CB8AC3E}">
        <p14:creationId xmlns:p14="http://schemas.microsoft.com/office/powerpoint/2010/main" val="95225474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Green + Whit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5A97DB-0D5E-B948-A88D-51AD16EFCC17}"/>
              </a:ext>
            </a:extLst>
          </p:cNvPr>
          <p:cNvSpPr>
            <a:spLocks noGrp="1"/>
          </p:cNvSpPr>
          <p:nvPr>
            <p:ph type="title"/>
          </p:nvPr>
        </p:nvSpPr>
        <p:spPr>
          <a:xfrm>
            <a:off x="354229" y="4011799"/>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Text Placeholder 9">
            <a:extLst>
              <a:ext uri="{FF2B5EF4-FFF2-40B4-BE49-F238E27FC236}">
                <a16:creationId xmlns:a16="http://schemas.microsoft.com/office/drawing/2014/main" id="{ED42E5A5-C3F6-0E46-BE63-1991485CB596}"/>
              </a:ext>
            </a:extLst>
          </p:cNvPr>
          <p:cNvSpPr>
            <a:spLocks noGrp="1"/>
          </p:cNvSpPr>
          <p:nvPr>
            <p:ph type="body" sz="quarter" idx="10" hasCustomPrompt="1"/>
          </p:nvPr>
        </p:nvSpPr>
        <p:spPr>
          <a:xfrm>
            <a:off x="354616" y="5622324"/>
            <a:ext cx="11491912" cy="631825"/>
          </a:xfrm>
        </p:spPr>
        <p:txBody>
          <a:bodyPr>
            <a:noAutofit/>
          </a:bodyPr>
          <a:lstStyle>
            <a:lvl1pPr algn="ctr">
              <a:buNone/>
              <a:defRPr sz="2400">
                <a:solidFill>
                  <a:schemeClr val="tx1"/>
                </a:solidFill>
              </a:defRPr>
            </a:lvl1pPr>
            <a:lvl2pPr algn="ctr">
              <a:buNone/>
              <a:defRPr sz="1800">
                <a:solidFill>
                  <a:schemeClr val="bg1"/>
                </a:solidFill>
              </a:defRPr>
            </a:lvl2pPr>
            <a:lvl3pPr algn="ctr">
              <a:buNone/>
              <a:defRPr sz="1600">
                <a:solidFill>
                  <a:schemeClr val="bg1"/>
                </a:solidFill>
              </a:defRPr>
            </a:lvl3pPr>
            <a:lvl4pPr algn="ctr">
              <a:buNone/>
              <a:defRPr sz="1400">
                <a:solidFill>
                  <a:schemeClr val="bg1"/>
                </a:solidFill>
              </a:defRPr>
            </a:lvl4pPr>
            <a:lvl5pPr algn="ctr">
              <a:buNone/>
              <a:defRPr sz="1400">
                <a:solidFill>
                  <a:schemeClr val="bg1"/>
                </a:solidFill>
              </a:defRPr>
            </a:lvl5pPr>
          </a:lstStyle>
          <a:p>
            <a:pPr lvl="0"/>
            <a:r>
              <a:rPr lang="en-US"/>
              <a:t>Click to edit Master subtitle styles</a:t>
            </a:r>
          </a:p>
        </p:txBody>
      </p:sp>
    </p:spTree>
    <p:extLst>
      <p:ext uri="{BB962C8B-B14F-4D97-AF65-F5344CB8AC3E}">
        <p14:creationId xmlns:p14="http://schemas.microsoft.com/office/powerpoint/2010/main" val="17336543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0DFF7B-8EB7-E944-81D6-BFFF3641FBCD}"/>
              </a:ext>
            </a:extLst>
          </p:cNvPr>
          <p:cNvSpPr>
            <a:spLocks noGrp="1"/>
          </p:cNvSpPr>
          <p:nvPr>
            <p:ph sz="half" idx="1"/>
          </p:nvPr>
        </p:nvSpPr>
        <p:spPr>
          <a:xfrm>
            <a:off x="350109" y="1837987"/>
            <a:ext cx="5669691" cy="4155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5B0ADA-C7B4-8746-A253-DB8CA8DCE9FA}"/>
              </a:ext>
            </a:extLst>
          </p:cNvPr>
          <p:cNvSpPr>
            <a:spLocks noGrp="1"/>
          </p:cNvSpPr>
          <p:nvPr>
            <p:ph sz="half" idx="2"/>
          </p:nvPr>
        </p:nvSpPr>
        <p:spPr>
          <a:xfrm>
            <a:off x="6172199" y="1837987"/>
            <a:ext cx="5669691" cy="41550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230114D-1CB3-5043-8089-B69E806697D3}"/>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006422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Presentation Title (2-Line Headline)">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4641C423-8924-3023-9AAB-6A69F4C6C7C7}"/>
              </a:ext>
            </a:extLst>
          </p:cNvPr>
          <p:cNvSpPr>
            <a:spLocks noGrp="1"/>
          </p:cNvSpPr>
          <p:nvPr>
            <p:ph type="title" hasCustomPrompt="1"/>
          </p:nvPr>
        </p:nvSpPr>
        <p:spPr>
          <a:xfrm>
            <a:off x="609600" y="2843870"/>
            <a:ext cx="10972800" cy="1566643"/>
          </a:xfrm>
          <a:prstGeom prst="rect">
            <a:avLst/>
          </a:prstGeom>
        </p:spPr>
        <p:txBody>
          <a:bodyPr wrap="square" lIns="0" tIns="182880" rIns="0" bIns="0" anchor="ctr" anchorCtr="0">
            <a:noAutofit/>
          </a:bodyPr>
          <a:lstStyle>
            <a:lvl1pPr algn="ctr">
              <a:defRPr sz="5400" spc="60" baseline="0">
                <a:latin typeface="Oswald" panose="02000503000000000000" pitchFamily="2" charset="0"/>
              </a:defRPr>
            </a:lvl1pPr>
          </a:lstStyle>
          <a:p>
            <a:r>
              <a:rPr lang="en-US"/>
              <a:t>2-Line</a:t>
            </a:r>
            <a:br>
              <a:rPr lang="en-US"/>
            </a:br>
            <a:r>
              <a:rPr lang="en-US"/>
              <a:t>Presentation Title</a:t>
            </a:r>
          </a:p>
        </p:txBody>
      </p:sp>
      <p:sp>
        <p:nvSpPr>
          <p:cNvPr id="15" name="Subtitle">
            <a:extLst>
              <a:ext uri="{FF2B5EF4-FFF2-40B4-BE49-F238E27FC236}">
                <a16:creationId xmlns:a16="http://schemas.microsoft.com/office/drawing/2014/main" id="{A6CBF90E-9692-5E1A-8C4F-8A340E9325FF}"/>
              </a:ext>
            </a:extLst>
          </p:cNvPr>
          <p:cNvSpPr>
            <a:spLocks noGrp="1"/>
          </p:cNvSpPr>
          <p:nvPr>
            <p:ph type="body" sz="quarter" idx="10" hasCustomPrompt="1"/>
          </p:nvPr>
        </p:nvSpPr>
        <p:spPr>
          <a:xfrm>
            <a:off x="609600" y="4435680"/>
            <a:ext cx="10972800" cy="385893"/>
          </a:xfrm>
          <a:prstGeom prst="rect">
            <a:avLst/>
          </a:prstGeom>
        </p:spPr>
        <p:txBody>
          <a:bodyPr wrap="square" lIns="0" tIns="91440" rIns="0" bIns="0" anchor="ctr" anchorCtr="0">
            <a:noAutofit/>
          </a:bodyPr>
          <a:lstStyle>
            <a:lvl1pPr algn="ctr">
              <a:lnSpc>
                <a:spcPct val="70000"/>
              </a:lnSpc>
              <a:spcBef>
                <a:spcPts val="600"/>
              </a:spcBef>
              <a:defRPr sz="2800" b="0" i="0" spc="30" baseline="0">
                <a:latin typeface="NimbusRomNo9L" pitchFamily="2" charset="0"/>
              </a:defRPr>
            </a:lvl1pPr>
          </a:lstStyle>
          <a:p>
            <a:pPr lvl="0"/>
            <a:r>
              <a:rPr lang="en-US"/>
              <a:t>Subtitle</a:t>
            </a:r>
          </a:p>
        </p:txBody>
      </p:sp>
      <p:pic>
        <p:nvPicPr>
          <p:cNvPr id="2" name="White Slashes">
            <a:extLst>
              <a:ext uri="{FF2B5EF4-FFF2-40B4-BE49-F238E27FC236}">
                <a16:creationId xmlns:a16="http://schemas.microsoft.com/office/drawing/2014/main" id="{0248F3A8-604F-E85F-9969-E158018B44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21091" y="5943600"/>
            <a:ext cx="2770909" cy="914400"/>
          </a:xfrm>
          <a:prstGeom prst="rect">
            <a:avLst/>
          </a:prstGeom>
        </p:spPr>
      </p:pic>
      <p:pic>
        <p:nvPicPr>
          <p:cNvPr id="6" name="Graphic 5" descr="The UND Aerospace Atmospheric Sciences logo.">
            <a:extLst>
              <a:ext uri="{FF2B5EF4-FFF2-40B4-BE49-F238E27FC236}">
                <a16:creationId xmlns:a16="http://schemas.microsoft.com/office/drawing/2014/main" id="{3D2C22A0-FDA4-443B-BA88-E0EBDA4E84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88901" y="853346"/>
            <a:ext cx="4814196" cy="1604732"/>
          </a:xfrm>
          <a:prstGeom prst="rect">
            <a:avLst/>
          </a:prstGeom>
        </p:spPr>
      </p:pic>
    </p:spTree>
    <p:extLst>
      <p:ext uri="{BB962C8B-B14F-4D97-AF65-F5344CB8AC3E}">
        <p14:creationId xmlns:p14="http://schemas.microsoft.com/office/powerpoint/2010/main" val="1314304122"/>
      </p:ext>
    </p:extLst>
  </p:cSld>
  <p:clrMapOvr>
    <a:masterClrMapping/>
  </p:clrMapOvr>
  <p:transition>
    <p:fade/>
  </p:transition>
  <p:extLst>
    <p:ext uri="{DCECCB84-F9BA-43D5-87BE-67443E8EF086}">
      <p15:sldGuideLst xmlns:p15="http://schemas.microsoft.com/office/powerpoint/2012/main">
        <p15:guide id="2" pos="384" userDrawn="1">
          <p15:clr>
            <a:srgbClr val="FBAE40"/>
          </p15:clr>
        </p15:guide>
        <p15:guide id="3" pos="729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Slide - Blank G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1C3523-86E2-7C42-9068-7F65C52C47D2}"/>
              </a:ext>
            </a:extLst>
          </p:cNvPr>
          <p:cNvSpPr>
            <a:spLocks noGrp="1"/>
          </p:cNvSpPr>
          <p:nvPr>
            <p:ph type="title"/>
          </p:nvPr>
        </p:nvSpPr>
        <p:spPr>
          <a:xfrm>
            <a:off x="350109" y="315698"/>
            <a:ext cx="11491782" cy="1265967"/>
          </a:xfrm>
          <a:prstGeom prst="rect">
            <a:avLst/>
          </a:prstGeom>
        </p:spPr>
        <p:txBody>
          <a:bodyPr anchor="ctr"/>
          <a:lstStyle>
            <a:lvl1pPr>
              <a:defRPr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Content Placeholder 2">
            <a:extLst>
              <a:ext uri="{FF2B5EF4-FFF2-40B4-BE49-F238E27FC236}">
                <a16:creationId xmlns:a16="http://schemas.microsoft.com/office/drawing/2014/main" id="{B59F3ED9-8339-7A4F-9545-D213ED742FB6}"/>
              </a:ext>
            </a:extLst>
          </p:cNvPr>
          <p:cNvSpPr>
            <a:spLocks noGrp="1"/>
          </p:cNvSpPr>
          <p:nvPr>
            <p:ph sz="half" idx="1"/>
          </p:nvPr>
        </p:nvSpPr>
        <p:spPr>
          <a:xfrm>
            <a:off x="350109" y="2171621"/>
            <a:ext cx="5669691" cy="437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E10A489A-4F67-2340-91D6-36B26B7135AB}"/>
              </a:ext>
            </a:extLst>
          </p:cNvPr>
          <p:cNvSpPr>
            <a:spLocks noGrp="1"/>
          </p:cNvSpPr>
          <p:nvPr>
            <p:ph sz="half" idx="2"/>
          </p:nvPr>
        </p:nvSpPr>
        <p:spPr>
          <a:xfrm>
            <a:off x="6172199" y="2171621"/>
            <a:ext cx="5669691" cy="437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67490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F683ED-D9E1-684F-B26F-349E45540335}"/>
              </a:ext>
            </a:extLst>
          </p:cNvPr>
          <p:cNvSpPr>
            <a:spLocks noGrp="1"/>
          </p:cNvSpPr>
          <p:nvPr>
            <p:ph type="title"/>
          </p:nvPr>
        </p:nvSpPr>
        <p:spPr>
          <a:xfrm>
            <a:off x="350109" y="315698"/>
            <a:ext cx="11491782" cy="1265967"/>
          </a:xfrm>
          <a:prstGeom prst="rect">
            <a:avLst/>
          </a:prstGeom>
        </p:spPr>
        <p:txBody>
          <a:bodyPr anchor="ctr"/>
          <a:lstStyle>
            <a:lvl1pPr>
              <a:defRPr b="0" i="0">
                <a:solidFill>
                  <a:srgbClr val="009A44"/>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D888CDA0-28B2-1142-AF5D-85401A507355}"/>
              </a:ext>
            </a:extLst>
          </p:cNvPr>
          <p:cNvSpPr>
            <a:spLocks noGrp="1"/>
          </p:cNvSpPr>
          <p:nvPr>
            <p:ph type="body" idx="1"/>
          </p:nvPr>
        </p:nvSpPr>
        <p:spPr>
          <a:xfrm>
            <a:off x="345990" y="1791729"/>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DC2BCD1E-0073-2344-B1EC-B08CA8BD60AF}"/>
              </a:ext>
            </a:extLst>
          </p:cNvPr>
          <p:cNvSpPr>
            <a:spLocks noGrp="1"/>
          </p:cNvSpPr>
          <p:nvPr>
            <p:ph sz="half" idx="2"/>
          </p:nvPr>
        </p:nvSpPr>
        <p:spPr>
          <a:xfrm>
            <a:off x="345990" y="2245585"/>
            <a:ext cx="5597610" cy="429671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4793F5A-91E1-9145-BC8C-E59527CC9EA6}"/>
              </a:ext>
            </a:extLst>
          </p:cNvPr>
          <p:cNvSpPr>
            <a:spLocks noGrp="1"/>
          </p:cNvSpPr>
          <p:nvPr>
            <p:ph sz="quarter" idx="4"/>
          </p:nvPr>
        </p:nvSpPr>
        <p:spPr>
          <a:xfrm>
            <a:off x="6240163" y="2255110"/>
            <a:ext cx="5597610" cy="4296717"/>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69C6ED90-CCB5-E847-A356-92FD6BA47EB6}"/>
              </a:ext>
            </a:extLst>
          </p:cNvPr>
          <p:cNvSpPr>
            <a:spLocks noGrp="1"/>
          </p:cNvSpPr>
          <p:nvPr>
            <p:ph type="body" idx="10"/>
          </p:nvPr>
        </p:nvSpPr>
        <p:spPr>
          <a:xfrm>
            <a:off x="6240163" y="1791729"/>
            <a:ext cx="5597610" cy="453855"/>
          </a:xfrm>
          <a:prstGeom prst="rect">
            <a:avLst/>
          </a:prstGeo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965059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uble Content Slide - Gree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A954C1-DD6B-3B41-8D09-7805E4A3161C}"/>
              </a:ext>
            </a:extLst>
          </p:cNvPr>
          <p:cNvSpPr>
            <a:spLocks noGrp="1"/>
          </p:cNvSpPr>
          <p:nvPr>
            <p:ph type="title"/>
          </p:nvPr>
        </p:nvSpPr>
        <p:spPr>
          <a:xfrm>
            <a:off x="428625" y="1198606"/>
            <a:ext cx="3463754" cy="1699054"/>
          </a:xfrm>
          <a:prstGeom prst="rect">
            <a:avLst/>
          </a:prstGeom>
        </p:spPr>
        <p:txBody>
          <a:bodyPr anchor="b"/>
          <a:lstStyle>
            <a:lvl1pPr>
              <a:defRPr sz="4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Text Placeholder 3">
            <a:extLst>
              <a:ext uri="{FF2B5EF4-FFF2-40B4-BE49-F238E27FC236}">
                <a16:creationId xmlns:a16="http://schemas.microsoft.com/office/drawing/2014/main" id="{9E30DEBC-2133-FD4A-85C7-E86D7C122BE0}"/>
              </a:ext>
            </a:extLst>
          </p:cNvPr>
          <p:cNvSpPr>
            <a:spLocks noGrp="1"/>
          </p:cNvSpPr>
          <p:nvPr>
            <p:ph type="body" sz="half" idx="2"/>
          </p:nvPr>
        </p:nvSpPr>
        <p:spPr>
          <a:xfrm>
            <a:off x="428625" y="2908256"/>
            <a:ext cx="3463754" cy="35666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Content Placeholder 2">
            <a:extLst>
              <a:ext uri="{FF2B5EF4-FFF2-40B4-BE49-F238E27FC236}">
                <a16:creationId xmlns:a16="http://schemas.microsoft.com/office/drawing/2014/main" id="{F3ABB3B5-AE59-4841-A13C-F1F9E92D2A04}"/>
              </a:ext>
            </a:extLst>
          </p:cNvPr>
          <p:cNvSpPr>
            <a:spLocks noGrp="1"/>
          </p:cNvSpPr>
          <p:nvPr>
            <p:ph idx="1"/>
          </p:nvPr>
        </p:nvSpPr>
        <p:spPr>
          <a:xfrm>
            <a:off x="5213523" y="1257302"/>
            <a:ext cx="6172200" cy="467394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76908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Double Content Slide - Blank Green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165D-AC6C-4743-A16D-EBBC1EAAD744}"/>
              </a:ext>
            </a:extLst>
          </p:cNvPr>
          <p:cNvSpPr>
            <a:spLocks noGrp="1"/>
          </p:cNvSpPr>
          <p:nvPr>
            <p:ph type="title"/>
          </p:nvPr>
        </p:nvSpPr>
        <p:spPr>
          <a:xfrm>
            <a:off x="428625" y="407774"/>
            <a:ext cx="3463754" cy="1699054"/>
          </a:xfrm>
          <a:prstGeom prst="rect">
            <a:avLst/>
          </a:prstGeom>
        </p:spPr>
        <p:txBody>
          <a:bodyPr anchor="b"/>
          <a:lstStyle>
            <a:lvl1pPr>
              <a:defRPr sz="4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870F113-7C17-5140-861B-24B618A53E77}"/>
              </a:ext>
            </a:extLst>
          </p:cNvPr>
          <p:cNvSpPr>
            <a:spLocks noGrp="1"/>
          </p:cNvSpPr>
          <p:nvPr>
            <p:ph idx="1"/>
          </p:nvPr>
        </p:nvSpPr>
        <p:spPr>
          <a:xfrm>
            <a:off x="5213523" y="1257301"/>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E900CF-71BB-CF46-B3A8-E10763AF6FD9}"/>
              </a:ext>
            </a:extLst>
          </p:cNvPr>
          <p:cNvSpPr>
            <a:spLocks noGrp="1"/>
          </p:cNvSpPr>
          <p:nvPr>
            <p:ph type="body" sz="half" idx="2"/>
          </p:nvPr>
        </p:nvSpPr>
        <p:spPr>
          <a:xfrm>
            <a:off x="428625" y="2117424"/>
            <a:ext cx="3463754" cy="433280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9682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Whit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DDC5-D844-CC49-8475-8E90A3ABCE71}"/>
              </a:ext>
            </a:extLst>
          </p:cNvPr>
          <p:cNvSpPr>
            <a:spLocks noGrp="1"/>
          </p:cNvSpPr>
          <p:nvPr>
            <p:ph type="title"/>
          </p:nvPr>
        </p:nvSpPr>
        <p:spPr>
          <a:xfrm>
            <a:off x="518984" y="457200"/>
            <a:ext cx="4253041" cy="1600200"/>
          </a:xfrm>
          <a:prstGeom prst="rect">
            <a:avLst/>
          </a:prstGeom>
        </p:spPr>
        <p:txBody>
          <a:bodyPr anchor="b"/>
          <a:lstStyle>
            <a:lvl1pPr>
              <a:defRPr sz="4000" b="0" i="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a:extLst>
              <a:ext uri="{FF2B5EF4-FFF2-40B4-BE49-F238E27FC236}">
                <a16:creationId xmlns:a16="http://schemas.microsoft.com/office/drawing/2014/main" id="{BA2E7E59-108A-A14D-A303-40631431937E}"/>
              </a:ext>
            </a:extLst>
          </p:cNvPr>
          <p:cNvSpPr>
            <a:spLocks noGrp="1"/>
          </p:cNvSpPr>
          <p:nvPr>
            <p:ph type="pic" idx="1"/>
          </p:nvPr>
        </p:nvSpPr>
        <p:spPr>
          <a:xfrm>
            <a:off x="5183188" y="987425"/>
            <a:ext cx="6489828"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D918E2-8D82-3E4F-86F3-4D9FF229B4E7}"/>
              </a:ext>
            </a:extLst>
          </p:cNvPr>
          <p:cNvSpPr>
            <a:spLocks noGrp="1"/>
          </p:cNvSpPr>
          <p:nvPr>
            <p:ph type="body" sz="half" idx="2"/>
          </p:nvPr>
        </p:nvSpPr>
        <p:spPr>
          <a:xfrm>
            <a:off x="518984" y="2057400"/>
            <a:ext cx="4253041"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777126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4D4E92-2499-8F47-9B92-AE3273D6421B}"/>
              </a:ext>
            </a:extLst>
          </p:cNvPr>
          <p:cNvSpPr>
            <a:spLocks noGrp="1"/>
          </p:cNvSpPr>
          <p:nvPr>
            <p:ph type="title"/>
          </p:nvPr>
        </p:nvSpPr>
        <p:spPr>
          <a:xfrm>
            <a:off x="413951" y="2866393"/>
            <a:ext cx="11491782" cy="1265967"/>
          </a:xfrm>
          <a:prstGeom prst="rect">
            <a:avLst/>
          </a:prstGeom>
        </p:spPr>
        <p:txBody>
          <a:bodyPr anchor="ctr">
            <a:normAutofit/>
          </a:bodyPr>
          <a:lstStyle>
            <a:lvl1pPr algn="ctr">
              <a:defRPr sz="6000" b="0" i="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4322415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7445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Blank Green">
    <p:bg>
      <p:bgPr>
        <a:solidFill>
          <a:srgbClr val="009A4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84052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84C7E-60B2-C840-BD67-B7F1F2186781}" type="slidenum">
              <a:rPr lang="en-US" smtClean="0"/>
              <a:t>‹#›</a:t>
            </a:fld>
            <a:endParaRPr lang="en-US"/>
          </a:p>
        </p:txBody>
      </p:sp>
    </p:spTree>
    <p:extLst>
      <p:ext uri="{BB962C8B-B14F-4D97-AF65-F5344CB8AC3E}">
        <p14:creationId xmlns:p14="http://schemas.microsoft.com/office/powerpoint/2010/main" val="24769770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8DC74408-1BB0-3F20-29B1-83B18EBAE6A0}"/>
              </a:ext>
            </a:extLst>
          </p:cNvPr>
          <p:cNvSpPr>
            <a:spLocks noGrp="1"/>
          </p:cNvSpPr>
          <p:nvPr>
            <p:ph type="title" hasCustomPrompt="1"/>
          </p:nvPr>
        </p:nvSpPr>
        <p:spPr>
          <a:xfrm>
            <a:off x="691855" y="6055"/>
            <a:ext cx="9144000" cy="894737"/>
          </a:xfrm>
          <a:prstGeom prst="rect">
            <a:avLst/>
          </a:prstGeom>
        </p:spPr>
        <p:txBody>
          <a:bodyPr lIns="0" tIns="137160" rIns="0" bIns="0" anchor="ctr"/>
          <a:lstStyle>
            <a:lvl1pPr>
              <a:defRPr sz="3600" b="0" spc="60" baseline="0">
                <a:solidFill>
                  <a:schemeClr val="bg1"/>
                </a:solidFill>
                <a:latin typeface="Oswald" panose="02000503000000000000" pitchFamily="2"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Slide Title</a:t>
            </a:r>
          </a:p>
        </p:txBody>
      </p:sp>
      <p:sp>
        <p:nvSpPr>
          <p:cNvPr id="4" name="Slide Text">
            <a:extLst>
              <a:ext uri="{FF2B5EF4-FFF2-40B4-BE49-F238E27FC236}">
                <a16:creationId xmlns:a16="http://schemas.microsoft.com/office/drawing/2014/main" id="{1E9890A0-0ED1-E492-616C-93E8082AFC6B}"/>
              </a:ext>
            </a:extLst>
          </p:cNvPr>
          <p:cNvSpPr>
            <a:spLocks noGrp="1"/>
          </p:cNvSpPr>
          <p:nvPr>
            <p:ph type="body" sz="quarter" idx="11" hasCustomPrompt="1"/>
          </p:nvPr>
        </p:nvSpPr>
        <p:spPr>
          <a:xfrm>
            <a:off x="1149055" y="1156608"/>
            <a:ext cx="9899945" cy="5015592"/>
          </a:xfrm>
          <a:prstGeom prst="rect">
            <a:avLst/>
          </a:prstGeom>
        </p:spPr>
        <p:txBody>
          <a:bodyPr lIns="0" tIns="0" rIns="0" bIns="0" numCol="1" spcCol="457200" anchor="t" anchorCtr="0"/>
          <a:lstStyle>
            <a:lvl1pPr marL="0" indent="0">
              <a:lnSpc>
                <a:spcPts val="3380"/>
              </a:lnSpc>
              <a:spcAft>
                <a:spcPts val="600"/>
              </a:spcAft>
              <a:buNone/>
              <a:defRPr sz="2400"/>
            </a:lvl1pPr>
          </a:lstStyle>
          <a:p>
            <a:pPr lvl="0"/>
            <a:r>
              <a:rPr lang="en-US"/>
              <a:t>Body Copy</a:t>
            </a:r>
          </a:p>
        </p:txBody>
      </p:sp>
      <p:sp>
        <p:nvSpPr>
          <p:cNvPr id="19" name="Slide Number Placeholder">
            <a:extLst>
              <a:ext uri="{FF2B5EF4-FFF2-40B4-BE49-F238E27FC236}">
                <a16:creationId xmlns:a16="http://schemas.microsoft.com/office/drawing/2014/main" id="{790292B7-0C30-50D4-8A2D-DCCFAC88B78B}"/>
              </a:ext>
            </a:extLst>
          </p:cNvPr>
          <p:cNvSpPr>
            <a:spLocks noGrp="1"/>
          </p:cNvSpPr>
          <p:nvPr>
            <p:ph type="sldNum" sz="quarter" idx="4"/>
          </p:nvPr>
        </p:nvSpPr>
        <p:spPr>
          <a:xfrm>
            <a:off x="11551920" y="6217920"/>
            <a:ext cx="640080" cy="640080"/>
          </a:xfrm>
          <a:prstGeom prst="rect">
            <a:avLst/>
          </a:prstGeom>
        </p:spPr>
        <p:txBody>
          <a:bodyPr vert="horz" lIns="0" tIns="0" rIns="0" bIns="0" rtlCol="0" anchor="ctr" anchorCtr="1"/>
          <a:lstStyle>
            <a:lvl1pPr algn="ctr">
              <a:defRPr sz="2400" b="0" i="0">
                <a:solidFill>
                  <a:srgbClr val="039A44"/>
                </a:solidFill>
                <a:latin typeface="Arial" panose="020B0604020202020204" pitchFamily="34" charset="0"/>
                <a:cs typeface="Arial" panose="020B0604020202020204" pitchFamily="34" charset="0"/>
              </a:defRPr>
            </a:lvl1pPr>
          </a:lstStyle>
          <a:p>
            <a:fld id="{B4C5AA40-BD9E-AC4A-9BF5-C2532DF5C985}" type="slidenum">
              <a:rPr lang="en-US" smtClean="0"/>
              <a:pPr/>
              <a:t>‹#›</a:t>
            </a:fld>
            <a:endParaRPr lang="en-US"/>
          </a:p>
        </p:txBody>
      </p:sp>
    </p:spTree>
    <p:extLst>
      <p:ext uri="{BB962C8B-B14F-4D97-AF65-F5344CB8AC3E}">
        <p14:creationId xmlns:p14="http://schemas.microsoft.com/office/powerpoint/2010/main" val="3517293882"/>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62EF7720-DFA1-6913-6F99-5422661F9A56}"/>
              </a:ext>
            </a:extLst>
          </p:cNvPr>
          <p:cNvSpPr>
            <a:spLocks noGrp="1"/>
          </p:cNvSpPr>
          <p:nvPr>
            <p:ph type="title" hasCustomPrompt="1"/>
          </p:nvPr>
        </p:nvSpPr>
        <p:spPr>
          <a:xfrm>
            <a:off x="691855" y="0"/>
            <a:ext cx="9144000" cy="902263"/>
          </a:xfrm>
          <a:prstGeom prst="rect">
            <a:avLst/>
          </a:prstGeom>
        </p:spPr>
        <p:txBody>
          <a:bodyPr lIns="0" tIns="137160" rIns="0" bIns="0" anchor="ctr"/>
          <a:lstStyle>
            <a:lvl1pPr>
              <a:defRPr sz="3600" b="0" spc="60" baseline="0">
                <a:solidFill>
                  <a:schemeClr val="bg1"/>
                </a:solidFill>
                <a:latin typeface="Oswald" panose="02000503000000000000" pitchFamily="2"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Slide Title</a:t>
            </a:r>
          </a:p>
        </p:txBody>
      </p:sp>
      <p:sp>
        <p:nvSpPr>
          <p:cNvPr id="9" name="Slide Subhead">
            <a:extLst>
              <a:ext uri="{FF2B5EF4-FFF2-40B4-BE49-F238E27FC236}">
                <a16:creationId xmlns:a16="http://schemas.microsoft.com/office/drawing/2014/main" id="{2DF45ED1-41AC-CD62-4C90-92B965DBE44B}"/>
              </a:ext>
            </a:extLst>
          </p:cNvPr>
          <p:cNvSpPr>
            <a:spLocks noGrp="1"/>
          </p:cNvSpPr>
          <p:nvPr>
            <p:ph type="body" sz="quarter" idx="13" hasCustomPrompt="1"/>
          </p:nvPr>
        </p:nvSpPr>
        <p:spPr>
          <a:xfrm>
            <a:off x="1152643" y="1149056"/>
            <a:ext cx="9896357" cy="451412"/>
          </a:xfrm>
          <a:prstGeom prst="rect">
            <a:avLst/>
          </a:prstGeom>
        </p:spPr>
        <p:txBody>
          <a:bodyPr wrap="square" lIns="0" tIns="0" rIns="0" bIns="137160" anchor="ctr" anchorCtr="0">
            <a:noAutofit/>
          </a:bodyPr>
          <a:lstStyle>
            <a:lvl1pPr marL="0" indent="0">
              <a:buNone/>
              <a:defRPr sz="2800" b="0" i="0">
                <a:solidFill>
                  <a:schemeClr val="tx1"/>
                </a:solidFill>
                <a:latin typeface="NimbusRomNo9L" pitchFamily="2" charset="0"/>
              </a:defRPr>
            </a:lvl1pPr>
          </a:lstStyle>
          <a:p>
            <a:r>
              <a:rPr lang="en-US" b="0" i="0">
                <a:latin typeface="NimbusRomNo9L" pitchFamily="2" charset="0"/>
              </a:rPr>
              <a:t>Subtitle</a:t>
            </a:r>
            <a:endParaRPr lang="en-US"/>
          </a:p>
        </p:txBody>
      </p:sp>
      <p:sp>
        <p:nvSpPr>
          <p:cNvPr id="7" name="Slide Text">
            <a:extLst>
              <a:ext uri="{FF2B5EF4-FFF2-40B4-BE49-F238E27FC236}">
                <a16:creationId xmlns:a16="http://schemas.microsoft.com/office/drawing/2014/main" id="{84313250-E5EC-461C-C376-BFFB1F098576}"/>
              </a:ext>
            </a:extLst>
          </p:cNvPr>
          <p:cNvSpPr>
            <a:spLocks noGrp="1"/>
          </p:cNvSpPr>
          <p:nvPr>
            <p:ph type="body" sz="quarter" idx="11" hasCustomPrompt="1"/>
          </p:nvPr>
        </p:nvSpPr>
        <p:spPr>
          <a:xfrm>
            <a:off x="1609843" y="1612581"/>
            <a:ext cx="9439157" cy="4559620"/>
          </a:xfrm>
          <a:prstGeom prst="rect">
            <a:avLst/>
          </a:prstGeom>
        </p:spPr>
        <p:txBody>
          <a:bodyPr lIns="0" tIns="0" rIns="0" bIns="0" numCol="1" spcCol="457200" anchor="t" anchorCtr="0"/>
          <a:lstStyle>
            <a:lvl1pPr marL="0" indent="0">
              <a:lnSpc>
                <a:spcPts val="3380"/>
              </a:lnSpc>
              <a:spcAft>
                <a:spcPts val="600"/>
              </a:spcAft>
              <a:buNone/>
              <a:defRPr sz="2400"/>
            </a:lvl1pPr>
          </a:lstStyle>
          <a:p>
            <a:pPr lvl="0"/>
            <a:r>
              <a:rPr lang="en-US"/>
              <a:t>Body Copy</a:t>
            </a:r>
          </a:p>
        </p:txBody>
      </p:sp>
      <p:sp>
        <p:nvSpPr>
          <p:cNvPr id="6" name="Slide Number Placeholder">
            <a:extLst>
              <a:ext uri="{FF2B5EF4-FFF2-40B4-BE49-F238E27FC236}">
                <a16:creationId xmlns:a16="http://schemas.microsoft.com/office/drawing/2014/main" id="{C06F8092-EE24-1712-CC27-9A83B0ED733D}"/>
              </a:ext>
            </a:extLst>
          </p:cNvPr>
          <p:cNvSpPr>
            <a:spLocks noGrp="1"/>
          </p:cNvSpPr>
          <p:nvPr>
            <p:ph type="sldNum" sz="quarter" idx="4"/>
          </p:nvPr>
        </p:nvSpPr>
        <p:spPr>
          <a:xfrm>
            <a:off x="11551920" y="6217920"/>
            <a:ext cx="640080" cy="640080"/>
          </a:xfrm>
          <a:prstGeom prst="rect">
            <a:avLst/>
          </a:prstGeom>
        </p:spPr>
        <p:txBody>
          <a:bodyPr vert="horz" lIns="0" tIns="0" rIns="0" bIns="0" rtlCol="0" anchor="ctr" anchorCtr="1"/>
          <a:lstStyle>
            <a:lvl1pPr algn="ctr">
              <a:defRPr sz="2400" b="0" i="0">
                <a:solidFill>
                  <a:srgbClr val="039A44"/>
                </a:solidFill>
                <a:latin typeface="Arial" panose="020B0604020202020204" pitchFamily="34" charset="0"/>
                <a:cs typeface="Arial" panose="020B0604020202020204" pitchFamily="34" charset="0"/>
              </a:defRPr>
            </a:lvl1pPr>
          </a:lstStyle>
          <a:p>
            <a:fld id="{B4C5AA40-BD9E-AC4A-9BF5-C2532DF5C985}" type="slidenum">
              <a:rPr lang="en-US" smtClean="0"/>
              <a:pPr/>
              <a:t>‹#›</a:t>
            </a:fld>
            <a:endParaRPr lang="en-US"/>
          </a:p>
        </p:txBody>
      </p:sp>
    </p:spTree>
    <p:extLst>
      <p:ext uri="{BB962C8B-B14F-4D97-AF65-F5344CB8AC3E}">
        <p14:creationId xmlns:p14="http://schemas.microsoft.com/office/powerpoint/2010/main" val="3680473733"/>
      </p:ext>
    </p:extLst>
  </p:cSld>
  <p:clrMapOvr>
    <a:masterClrMapping/>
  </p:clrMapOvr>
  <p:transition>
    <p:fade/>
  </p:transition>
  <p:extLst>
    <p:ext uri="{DCECCB84-F9BA-43D5-87BE-67443E8EF086}">
      <p15:sldGuideLst xmlns:p15="http://schemas.microsoft.com/office/powerpoint/2012/main">
        <p15:guide id="1" pos="10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Column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74707A86-A509-6B90-A328-8B0E8BB42E55}"/>
              </a:ext>
            </a:extLst>
          </p:cNvPr>
          <p:cNvSpPr>
            <a:spLocks noGrp="1"/>
          </p:cNvSpPr>
          <p:nvPr>
            <p:ph type="title" hasCustomPrompt="1"/>
          </p:nvPr>
        </p:nvSpPr>
        <p:spPr>
          <a:xfrm>
            <a:off x="685799" y="0"/>
            <a:ext cx="9144000" cy="910355"/>
          </a:xfrm>
          <a:prstGeom prst="rect">
            <a:avLst/>
          </a:prstGeom>
        </p:spPr>
        <p:txBody>
          <a:bodyPr lIns="0" tIns="137160" rIns="0" bIns="0" anchor="ctr"/>
          <a:lstStyle>
            <a:lvl1pPr>
              <a:defRPr sz="3600" b="0" spc="60" baseline="0">
                <a:solidFill>
                  <a:schemeClr val="bg1"/>
                </a:solidFill>
                <a:latin typeface="Oswald" panose="02000503000000000000" pitchFamily="2"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Slide Title</a:t>
            </a:r>
          </a:p>
        </p:txBody>
      </p:sp>
      <p:sp>
        <p:nvSpPr>
          <p:cNvPr id="4" name="Slide Text">
            <a:extLst>
              <a:ext uri="{FF2B5EF4-FFF2-40B4-BE49-F238E27FC236}">
                <a16:creationId xmlns:a16="http://schemas.microsoft.com/office/drawing/2014/main" id="{241C5C61-B895-CD23-C39E-46E4CE4004A3}"/>
              </a:ext>
            </a:extLst>
          </p:cNvPr>
          <p:cNvSpPr>
            <a:spLocks noGrp="1"/>
          </p:cNvSpPr>
          <p:nvPr>
            <p:ph type="body" sz="quarter" idx="11" hasCustomPrompt="1"/>
          </p:nvPr>
        </p:nvSpPr>
        <p:spPr>
          <a:xfrm>
            <a:off x="1149056" y="1149057"/>
            <a:ext cx="9899944" cy="5023144"/>
          </a:xfrm>
          <a:prstGeom prst="rect">
            <a:avLst/>
          </a:prstGeom>
        </p:spPr>
        <p:txBody>
          <a:bodyPr lIns="0" tIns="0" rIns="0" bIns="0" numCol="1" spcCol="457200" anchor="t" anchorCtr="0"/>
          <a:lstStyle>
            <a:lvl1pPr marL="0" indent="0">
              <a:lnSpc>
                <a:spcPts val="3380"/>
              </a:lnSpc>
              <a:spcAft>
                <a:spcPts val="600"/>
              </a:spcAft>
              <a:buNone/>
              <a:defRPr sz="2400"/>
            </a:lvl1pPr>
          </a:lstStyle>
          <a:p>
            <a:pPr lvl="0"/>
            <a:r>
              <a:rPr lang="en-US"/>
              <a:t>Two Column Body Copy</a:t>
            </a:r>
          </a:p>
        </p:txBody>
      </p:sp>
      <p:sp>
        <p:nvSpPr>
          <p:cNvPr id="3" name="Slide Number Placeholder">
            <a:extLst>
              <a:ext uri="{FF2B5EF4-FFF2-40B4-BE49-F238E27FC236}">
                <a16:creationId xmlns:a16="http://schemas.microsoft.com/office/drawing/2014/main" id="{D83CE476-E682-4457-92DE-F03FCDFECBC5}"/>
              </a:ext>
            </a:extLst>
          </p:cNvPr>
          <p:cNvSpPr>
            <a:spLocks noGrp="1"/>
          </p:cNvSpPr>
          <p:nvPr>
            <p:ph type="sldNum" sz="quarter" idx="4"/>
          </p:nvPr>
        </p:nvSpPr>
        <p:spPr>
          <a:xfrm>
            <a:off x="11551920" y="6217920"/>
            <a:ext cx="640080" cy="640080"/>
          </a:xfrm>
          <a:prstGeom prst="rect">
            <a:avLst/>
          </a:prstGeom>
        </p:spPr>
        <p:txBody>
          <a:bodyPr vert="horz" lIns="0" tIns="0" rIns="0" bIns="0" rtlCol="0" anchor="ctr" anchorCtr="1"/>
          <a:lstStyle>
            <a:lvl1pPr algn="ctr">
              <a:defRPr sz="2400" b="0" i="0">
                <a:solidFill>
                  <a:srgbClr val="039A44"/>
                </a:solidFill>
                <a:latin typeface="Arial" panose="020B0604020202020204" pitchFamily="34" charset="0"/>
                <a:cs typeface="Arial" panose="020B0604020202020204" pitchFamily="34" charset="0"/>
              </a:defRPr>
            </a:lvl1pPr>
          </a:lstStyle>
          <a:p>
            <a:fld id="{B4C5AA40-BD9E-AC4A-9BF5-C2532DF5C985}" type="slidenum">
              <a:rPr lang="en-US" smtClean="0"/>
              <a:pPr/>
              <a:t>‹#›</a:t>
            </a:fld>
            <a:endParaRPr lang="en-US"/>
          </a:p>
        </p:txBody>
      </p:sp>
    </p:spTree>
    <p:extLst>
      <p:ext uri="{BB962C8B-B14F-4D97-AF65-F5344CB8AC3E}">
        <p14:creationId xmlns:p14="http://schemas.microsoft.com/office/powerpoint/2010/main" val="44923581"/>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ulleted List">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F3636FE1-6F03-F91C-8D95-680892380423}"/>
              </a:ext>
            </a:extLst>
          </p:cNvPr>
          <p:cNvSpPr>
            <a:spLocks noGrp="1"/>
          </p:cNvSpPr>
          <p:nvPr>
            <p:ph type="title" hasCustomPrompt="1"/>
          </p:nvPr>
        </p:nvSpPr>
        <p:spPr>
          <a:xfrm>
            <a:off x="685799" y="0"/>
            <a:ext cx="9144000" cy="910355"/>
          </a:xfrm>
          <a:prstGeom prst="rect">
            <a:avLst/>
          </a:prstGeom>
        </p:spPr>
        <p:txBody>
          <a:bodyPr lIns="0" tIns="137160" rIns="0" bIns="0" anchor="ctr"/>
          <a:lstStyle>
            <a:lvl1pPr>
              <a:defRPr sz="3600" b="0" spc="60" baseline="0">
                <a:solidFill>
                  <a:schemeClr val="bg1"/>
                </a:solidFill>
                <a:latin typeface="Oswald" panose="02000503000000000000" pitchFamily="2"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Slide Title</a:t>
            </a:r>
          </a:p>
        </p:txBody>
      </p:sp>
      <p:sp>
        <p:nvSpPr>
          <p:cNvPr id="5" name="Bulleted List">
            <a:extLst>
              <a:ext uri="{FF2B5EF4-FFF2-40B4-BE49-F238E27FC236}">
                <a16:creationId xmlns:a16="http://schemas.microsoft.com/office/drawing/2014/main" id="{4E42A523-DC91-684D-6255-B37ED4FED166}"/>
              </a:ext>
            </a:extLst>
          </p:cNvPr>
          <p:cNvSpPr>
            <a:spLocks noGrp="1"/>
          </p:cNvSpPr>
          <p:nvPr>
            <p:ph type="body" sz="quarter" idx="15" hasCustomPrompt="1"/>
          </p:nvPr>
        </p:nvSpPr>
        <p:spPr>
          <a:xfrm>
            <a:off x="1142999" y="1152144"/>
            <a:ext cx="9906001" cy="5020056"/>
          </a:xfrm>
          <a:prstGeom prst="rect">
            <a:avLst/>
          </a:prstGeom>
        </p:spPr>
        <p:txBody>
          <a:bodyPr lIns="0" tIns="0" rIns="0" bIns="0"/>
          <a:lstStyle>
            <a:lvl1pPr marL="342900" indent="-342900">
              <a:lnSpc>
                <a:spcPts val="3380"/>
              </a:lnSpc>
              <a:spcAft>
                <a:spcPts val="600"/>
              </a:spcAft>
              <a:buSzPct val="75000"/>
              <a:buFont typeface="Courier New" panose="02070309020205020404" pitchFamily="49" charset="0"/>
              <a:buChar char="o"/>
              <a:defRPr sz="2400"/>
            </a:lvl1pPr>
            <a:lvl2pPr marL="685800" indent="-342900">
              <a:lnSpc>
                <a:spcPts val="3380"/>
              </a:lnSpc>
              <a:spcAft>
                <a:spcPts val="600"/>
              </a:spcAft>
              <a:buFont typeface="Arial" panose="020B0604020202020204" pitchFamily="34" charset="0"/>
              <a:buChar char="•"/>
              <a:defRPr sz="2400"/>
            </a:lvl2pPr>
            <a:lvl3pPr marL="971550" indent="-285750">
              <a:buFont typeface="Courier New" panose="02070309020205020404" pitchFamily="49" charset="0"/>
              <a:buChar char="o"/>
              <a:defRPr/>
            </a:lvl3pPr>
          </a:lstStyle>
          <a:p>
            <a:pPr lvl="0"/>
            <a:r>
              <a:rPr lang="en-US"/>
              <a:t>Bulleted List	</a:t>
            </a:r>
          </a:p>
          <a:p>
            <a:pPr lvl="1"/>
            <a:r>
              <a:rPr lang="en-US"/>
              <a:t>Bulleted List</a:t>
            </a:r>
          </a:p>
          <a:p>
            <a:pPr lvl="0"/>
            <a:endParaRPr lang="en-US"/>
          </a:p>
          <a:p>
            <a:pPr lvl="1"/>
            <a:endParaRPr lang="en-US"/>
          </a:p>
          <a:p>
            <a:pPr lvl="1"/>
            <a:endParaRPr lang="en-US"/>
          </a:p>
        </p:txBody>
      </p:sp>
      <p:sp>
        <p:nvSpPr>
          <p:cNvPr id="4" name="Slide Number Placeholder">
            <a:extLst>
              <a:ext uri="{FF2B5EF4-FFF2-40B4-BE49-F238E27FC236}">
                <a16:creationId xmlns:a16="http://schemas.microsoft.com/office/drawing/2014/main" id="{1264112F-B8CE-5A57-7991-A21EBB83D127}"/>
              </a:ext>
            </a:extLst>
          </p:cNvPr>
          <p:cNvSpPr>
            <a:spLocks noGrp="1"/>
          </p:cNvSpPr>
          <p:nvPr>
            <p:ph type="sldNum" sz="quarter" idx="4"/>
          </p:nvPr>
        </p:nvSpPr>
        <p:spPr>
          <a:xfrm>
            <a:off x="11551920" y="6217920"/>
            <a:ext cx="640080" cy="640080"/>
          </a:xfrm>
          <a:prstGeom prst="rect">
            <a:avLst/>
          </a:prstGeom>
        </p:spPr>
        <p:txBody>
          <a:bodyPr vert="horz" lIns="0" tIns="0" rIns="0" bIns="0" rtlCol="0" anchor="ctr" anchorCtr="1"/>
          <a:lstStyle>
            <a:lvl1pPr algn="ctr">
              <a:defRPr sz="2400" b="0" i="0">
                <a:solidFill>
                  <a:srgbClr val="039A44"/>
                </a:solidFill>
                <a:latin typeface="Arial" panose="020B0604020202020204" pitchFamily="34" charset="0"/>
                <a:cs typeface="Arial" panose="020B0604020202020204" pitchFamily="34" charset="0"/>
              </a:defRPr>
            </a:lvl1pPr>
          </a:lstStyle>
          <a:p>
            <a:fld id="{B4C5AA40-BD9E-AC4A-9BF5-C2532DF5C985}" type="slidenum">
              <a:rPr lang="en-US" smtClean="0"/>
              <a:pPr/>
              <a:t>‹#›</a:t>
            </a:fld>
            <a:endParaRPr lang="en-US"/>
          </a:p>
        </p:txBody>
      </p:sp>
    </p:spTree>
    <p:extLst>
      <p:ext uri="{BB962C8B-B14F-4D97-AF65-F5344CB8AC3E}">
        <p14:creationId xmlns:p14="http://schemas.microsoft.com/office/powerpoint/2010/main" val="1363987202"/>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Body and 2 Bullets">
    <p:spTree>
      <p:nvGrpSpPr>
        <p:cNvPr id="1" name=""/>
        <p:cNvGrpSpPr/>
        <p:nvPr/>
      </p:nvGrpSpPr>
      <p:grpSpPr>
        <a:xfrm>
          <a:off x="0" y="0"/>
          <a:ext cx="0" cy="0"/>
          <a:chOff x="0" y="0"/>
          <a:chExt cx="0" cy="0"/>
        </a:xfrm>
      </p:grpSpPr>
      <p:sp>
        <p:nvSpPr>
          <p:cNvPr id="4" name="Slide Title">
            <a:extLst>
              <a:ext uri="{FF2B5EF4-FFF2-40B4-BE49-F238E27FC236}">
                <a16:creationId xmlns:a16="http://schemas.microsoft.com/office/drawing/2014/main" id="{69D9C37D-DA1D-0608-D7D4-3E2446228234}"/>
              </a:ext>
            </a:extLst>
          </p:cNvPr>
          <p:cNvSpPr>
            <a:spLocks noGrp="1"/>
          </p:cNvSpPr>
          <p:nvPr>
            <p:ph type="title" hasCustomPrompt="1"/>
          </p:nvPr>
        </p:nvSpPr>
        <p:spPr>
          <a:xfrm>
            <a:off x="685799" y="0"/>
            <a:ext cx="9144000" cy="910355"/>
          </a:xfrm>
          <a:prstGeom prst="rect">
            <a:avLst/>
          </a:prstGeom>
        </p:spPr>
        <p:txBody>
          <a:bodyPr lIns="0" tIns="137160" rIns="0" bIns="0" anchor="ctr"/>
          <a:lstStyle>
            <a:lvl1pPr>
              <a:defRPr sz="3600" b="0" spc="60" baseline="0">
                <a:solidFill>
                  <a:schemeClr val="bg1"/>
                </a:solidFill>
                <a:latin typeface="Oswald" panose="02000503000000000000" pitchFamily="2"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Slide Title</a:t>
            </a:r>
          </a:p>
        </p:txBody>
      </p:sp>
      <p:sp>
        <p:nvSpPr>
          <p:cNvPr id="7" name="Subtitle">
            <a:extLst>
              <a:ext uri="{FF2B5EF4-FFF2-40B4-BE49-F238E27FC236}">
                <a16:creationId xmlns:a16="http://schemas.microsoft.com/office/drawing/2014/main" id="{4971EF4C-1B5E-AC14-A4A4-634C24180058}"/>
              </a:ext>
            </a:extLst>
          </p:cNvPr>
          <p:cNvSpPr>
            <a:spLocks noGrp="1"/>
          </p:cNvSpPr>
          <p:nvPr>
            <p:ph type="body" sz="quarter" idx="13" hasCustomPrompt="1"/>
          </p:nvPr>
        </p:nvSpPr>
        <p:spPr>
          <a:xfrm>
            <a:off x="1151151" y="1152260"/>
            <a:ext cx="9897849" cy="448056"/>
          </a:xfrm>
          <a:prstGeom prst="rect">
            <a:avLst/>
          </a:prstGeom>
          <a:ln>
            <a:noFill/>
          </a:ln>
        </p:spPr>
        <p:txBody>
          <a:bodyPr wrap="none" lIns="0" tIns="0" rIns="0" bIns="0" anchor="b" anchorCtr="0">
            <a:noAutofit/>
          </a:bodyPr>
          <a:lstStyle>
            <a:lvl1pPr marL="0" indent="0">
              <a:buNone/>
              <a:defRPr sz="2800" b="0" i="0">
                <a:latin typeface="NimbusRomNo9L" pitchFamily="2" charset="0"/>
              </a:defRPr>
            </a:lvl1pPr>
          </a:lstStyle>
          <a:p>
            <a:pPr lvl="0"/>
            <a:r>
              <a:rPr lang="en-US"/>
              <a:t>Subtitle</a:t>
            </a:r>
          </a:p>
        </p:txBody>
      </p:sp>
      <p:sp>
        <p:nvSpPr>
          <p:cNvPr id="8" name="Body Text">
            <a:extLst>
              <a:ext uri="{FF2B5EF4-FFF2-40B4-BE49-F238E27FC236}">
                <a16:creationId xmlns:a16="http://schemas.microsoft.com/office/drawing/2014/main" id="{1590B06F-5AF4-EB48-6F5B-5330C163ECCF}"/>
              </a:ext>
            </a:extLst>
          </p:cNvPr>
          <p:cNvSpPr>
            <a:spLocks noGrp="1"/>
          </p:cNvSpPr>
          <p:nvPr>
            <p:ph type="body" sz="quarter" idx="11" hasCustomPrompt="1"/>
          </p:nvPr>
        </p:nvSpPr>
        <p:spPr>
          <a:xfrm>
            <a:off x="1608350" y="1612192"/>
            <a:ext cx="9440649" cy="859536"/>
          </a:xfrm>
          <a:prstGeom prst="rect">
            <a:avLst/>
          </a:prstGeom>
        </p:spPr>
        <p:txBody>
          <a:bodyPr lIns="0" tIns="0" rIns="0" bIns="0" numCol="1" spcCol="457200"/>
          <a:lstStyle>
            <a:lvl1pPr marL="0" indent="0">
              <a:lnSpc>
                <a:spcPts val="3380"/>
              </a:lnSpc>
              <a:spcAft>
                <a:spcPts val="600"/>
              </a:spcAft>
              <a:buNone/>
              <a:defRPr sz="2400"/>
            </a:lvl1pPr>
          </a:lstStyle>
          <a:p>
            <a:pPr lvl="0"/>
            <a:r>
              <a:rPr lang="en-US"/>
              <a:t>Body Copy</a:t>
            </a:r>
          </a:p>
        </p:txBody>
      </p:sp>
      <p:sp>
        <p:nvSpPr>
          <p:cNvPr id="9" name="Bulleted List">
            <a:extLst>
              <a:ext uri="{FF2B5EF4-FFF2-40B4-BE49-F238E27FC236}">
                <a16:creationId xmlns:a16="http://schemas.microsoft.com/office/drawing/2014/main" id="{0A2A9A1D-3390-1C79-282C-11190FC96287}"/>
              </a:ext>
            </a:extLst>
          </p:cNvPr>
          <p:cNvSpPr>
            <a:spLocks noGrp="1"/>
          </p:cNvSpPr>
          <p:nvPr>
            <p:ph type="body" sz="quarter" idx="15" hasCustomPrompt="1"/>
          </p:nvPr>
        </p:nvSpPr>
        <p:spPr>
          <a:xfrm>
            <a:off x="1608350" y="2496312"/>
            <a:ext cx="9440650" cy="3675888"/>
          </a:xfrm>
          <a:prstGeom prst="rect">
            <a:avLst/>
          </a:prstGeom>
        </p:spPr>
        <p:txBody>
          <a:bodyPr lIns="0" tIns="0" rIns="0" bIns="0"/>
          <a:lstStyle>
            <a:lvl1pPr marL="285750" indent="-285750">
              <a:lnSpc>
                <a:spcPts val="3380"/>
              </a:lnSpc>
              <a:spcAft>
                <a:spcPts val="600"/>
              </a:spcAft>
              <a:buSzPct val="75000"/>
              <a:buFont typeface="Courier New" panose="02070309020205020404" pitchFamily="49" charset="0"/>
              <a:buChar char="o"/>
              <a:defRPr sz="2400"/>
            </a:lvl1pPr>
            <a:lvl2pPr marL="628650" indent="-285750">
              <a:lnSpc>
                <a:spcPts val="3380"/>
              </a:lnSpc>
              <a:spcAft>
                <a:spcPts val="600"/>
              </a:spcAft>
              <a:buFont typeface="Arial" panose="020B0604020202020204" pitchFamily="34" charset="0"/>
              <a:buChar char="•"/>
              <a:defRPr sz="2400"/>
            </a:lvl2pPr>
          </a:lstStyle>
          <a:p>
            <a:pPr lvl="0"/>
            <a:r>
              <a:rPr lang="en-US"/>
              <a:t>Bulleted List</a:t>
            </a:r>
          </a:p>
          <a:p>
            <a:pPr lvl="1"/>
            <a:r>
              <a:rPr lang="en-US"/>
              <a:t>Bulleted List</a:t>
            </a:r>
          </a:p>
          <a:p>
            <a:pPr lvl="1"/>
            <a:endParaRPr lang="en-US"/>
          </a:p>
          <a:p>
            <a:pPr lvl="1"/>
            <a:endParaRPr lang="en-US"/>
          </a:p>
        </p:txBody>
      </p:sp>
      <p:sp>
        <p:nvSpPr>
          <p:cNvPr id="5" name="Slide Number Placeholder">
            <a:extLst>
              <a:ext uri="{FF2B5EF4-FFF2-40B4-BE49-F238E27FC236}">
                <a16:creationId xmlns:a16="http://schemas.microsoft.com/office/drawing/2014/main" id="{AF865BB2-1044-7E58-DAE4-1D3178D2EDA9}"/>
              </a:ext>
            </a:extLst>
          </p:cNvPr>
          <p:cNvSpPr>
            <a:spLocks noGrp="1"/>
          </p:cNvSpPr>
          <p:nvPr>
            <p:ph type="sldNum" sz="quarter" idx="4"/>
          </p:nvPr>
        </p:nvSpPr>
        <p:spPr>
          <a:xfrm>
            <a:off x="11551920" y="6217920"/>
            <a:ext cx="640080" cy="640080"/>
          </a:xfrm>
          <a:prstGeom prst="rect">
            <a:avLst/>
          </a:prstGeom>
        </p:spPr>
        <p:txBody>
          <a:bodyPr vert="horz" lIns="0" tIns="0" rIns="0" bIns="0" rtlCol="0" anchor="ctr" anchorCtr="1"/>
          <a:lstStyle>
            <a:lvl1pPr algn="ctr">
              <a:defRPr sz="2400" b="0" i="0">
                <a:solidFill>
                  <a:srgbClr val="039A44"/>
                </a:solidFill>
                <a:latin typeface="Arial" panose="020B0604020202020204" pitchFamily="34" charset="0"/>
                <a:cs typeface="Arial" panose="020B0604020202020204" pitchFamily="34" charset="0"/>
              </a:defRPr>
            </a:lvl1pPr>
          </a:lstStyle>
          <a:p>
            <a:fld id="{B4C5AA40-BD9E-AC4A-9BF5-C2532DF5C985}" type="slidenum">
              <a:rPr lang="en-US" smtClean="0"/>
              <a:pPr/>
              <a:t>‹#›</a:t>
            </a:fld>
            <a:endParaRPr lang="en-US"/>
          </a:p>
        </p:txBody>
      </p:sp>
    </p:spTree>
    <p:extLst>
      <p:ext uri="{BB962C8B-B14F-4D97-AF65-F5344CB8AC3E}">
        <p14:creationId xmlns:p14="http://schemas.microsoft.com/office/powerpoint/2010/main" val="2669691301"/>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FD5606A2-000A-25CA-73D5-511A437F86FA}"/>
              </a:ext>
            </a:extLst>
          </p:cNvPr>
          <p:cNvSpPr>
            <a:spLocks noGrp="1"/>
          </p:cNvSpPr>
          <p:nvPr>
            <p:ph type="title" hasCustomPrompt="1"/>
          </p:nvPr>
        </p:nvSpPr>
        <p:spPr>
          <a:xfrm>
            <a:off x="685799" y="1"/>
            <a:ext cx="9144000" cy="907461"/>
          </a:xfrm>
          <a:prstGeom prst="rect">
            <a:avLst/>
          </a:prstGeom>
        </p:spPr>
        <p:txBody>
          <a:bodyPr lIns="0" tIns="137160" rIns="0" bIns="0" anchor="ctr"/>
          <a:lstStyle>
            <a:lvl1pPr>
              <a:defRPr sz="3600" b="0" spc="60" baseline="0">
                <a:solidFill>
                  <a:schemeClr val="bg1"/>
                </a:solidFill>
                <a:latin typeface="Oswald" panose="02000503000000000000" pitchFamily="2"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Slide Title</a:t>
            </a:r>
          </a:p>
        </p:txBody>
      </p:sp>
    </p:spTree>
    <p:extLst>
      <p:ext uri="{BB962C8B-B14F-4D97-AF65-F5344CB8AC3E}">
        <p14:creationId xmlns:p14="http://schemas.microsoft.com/office/powerpoint/2010/main" val="1043815021"/>
      </p:ext>
    </p:extLst>
  </p:cSld>
  <p:clrMapOvr>
    <a:masterClrMapping/>
  </p:clrMapOvr>
  <p:transition>
    <p:fade/>
  </p:transition>
  <p:extLst>
    <p:ext uri="{DCECCB84-F9BA-43D5-87BE-67443E8EF086}">
      <p15:sldGuideLst xmlns:p15="http://schemas.microsoft.com/office/powerpoint/2012/main">
        <p15:guide id="1" pos="10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1-Line Headline)">
    <p:spTree>
      <p:nvGrpSpPr>
        <p:cNvPr id="1" name=""/>
        <p:cNvGrpSpPr/>
        <p:nvPr/>
      </p:nvGrpSpPr>
      <p:grpSpPr>
        <a:xfrm>
          <a:off x="0" y="0"/>
          <a:ext cx="0" cy="0"/>
          <a:chOff x="0" y="0"/>
          <a:chExt cx="0" cy="0"/>
        </a:xfrm>
      </p:grpSpPr>
      <p:pic>
        <p:nvPicPr>
          <p:cNvPr id="2" name="Background">
            <a:extLst>
              <a:ext uri="{FF2B5EF4-FFF2-40B4-BE49-F238E27FC236}">
                <a16:creationId xmlns:a16="http://schemas.microsoft.com/office/drawing/2014/main" id="{2ED009A5-8726-073D-709C-FA1BAE4800B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aphic 7" descr="The UND Aerospace Atmospheric Sciences logo.">
            <a:extLst>
              <a:ext uri="{FF2B5EF4-FFF2-40B4-BE49-F238E27FC236}">
                <a16:creationId xmlns:a16="http://schemas.microsoft.com/office/drawing/2014/main" id="{483CE4FD-A65A-4AA6-B440-B12B3C40515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99721" y="196952"/>
            <a:ext cx="3569186" cy="1189729"/>
          </a:xfrm>
          <a:prstGeom prst="rect">
            <a:avLst/>
          </a:prstGeom>
        </p:spPr>
      </p:pic>
      <p:sp>
        <p:nvSpPr>
          <p:cNvPr id="3" name="Title">
            <a:extLst>
              <a:ext uri="{FF2B5EF4-FFF2-40B4-BE49-F238E27FC236}">
                <a16:creationId xmlns:a16="http://schemas.microsoft.com/office/drawing/2014/main" id="{7BCC7617-E5BF-C3D2-3CF4-FA06FAB68159}"/>
              </a:ext>
            </a:extLst>
          </p:cNvPr>
          <p:cNvSpPr>
            <a:spLocks noGrp="1"/>
          </p:cNvSpPr>
          <p:nvPr>
            <p:ph type="title" hasCustomPrompt="1"/>
          </p:nvPr>
        </p:nvSpPr>
        <p:spPr>
          <a:xfrm>
            <a:off x="609601" y="3232280"/>
            <a:ext cx="10972799" cy="885039"/>
          </a:xfrm>
          <a:prstGeom prst="rect">
            <a:avLst/>
          </a:prstGeom>
        </p:spPr>
        <p:txBody>
          <a:bodyPr wrap="none" lIns="0" tIns="182880" rIns="0" bIns="0" anchor="ctr" anchorCtr="0">
            <a:noAutofit/>
          </a:bodyPr>
          <a:lstStyle>
            <a:lvl1pPr algn="ctr">
              <a:defRPr sz="5400" spc="60" baseline="0">
                <a:latin typeface="Oswald" panose="02000503000000000000" pitchFamily="2" charset="0"/>
              </a:defRPr>
            </a:lvl1pPr>
          </a:lstStyle>
          <a:p>
            <a:r>
              <a:rPr lang="en-US"/>
              <a:t>1-Line Presentation Title</a:t>
            </a:r>
          </a:p>
        </p:txBody>
      </p:sp>
      <p:sp>
        <p:nvSpPr>
          <p:cNvPr id="7" name="Subtitle">
            <a:extLst>
              <a:ext uri="{FF2B5EF4-FFF2-40B4-BE49-F238E27FC236}">
                <a16:creationId xmlns:a16="http://schemas.microsoft.com/office/drawing/2014/main" id="{569EEB37-FE90-2325-8614-A6078DB0BDCC}"/>
              </a:ext>
            </a:extLst>
          </p:cNvPr>
          <p:cNvSpPr>
            <a:spLocks noGrp="1"/>
          </p:cNvSpPr>
          <p:nvPr>
            <p:ph type="body" sz="quarter" idx="10" hasCustomPrompt="1"/>
          </p:nvPr>
        </p:nvSpPr>
        <p:spPr>
          <a:xfrm>
            <a:off x="609600" y="4134097"/>
            <a:ext cx="10972800" cy="385893"/>
          </a:xfrm>
          <a:prstGeom prst="rect">
            <a:avLst/>
          </a:prstGeom>
        </p:spPr>
        <p:txBody>
          <a:bodyPr wrap="square" lIns="0" tIns="91440" rIns="0" bIns="0" anchor="ctr" anchorCtr="0">
            <a:noAutofit/>
          </a:bodyPr>
          <a:lstStyle>
            <a:lvl1pPr marL="0" indent="0" algn="ctr">
              <a:lnSpc>
                <a:spcPct val="70000"/>
              </a:lnSpc>
              <a:spcBef>
                <a:spcPts val="600"/>
              </a:spcBef>
              <a:buNone/>
              <a:defRPr sz="2800" b="0" i="0" spc="30" baseline="0">
                <a:solidFill>
                  <a:schemeClr val="bg1"/>
                </a:solidFill>
                <a:latin typeface="NimbusRomNo9L" pitchFamily="2" charset="0"/>
              </a:defRPr>
            </a:lvl1pPr>
          </a:lstStyle>
          <a:p>
            <a:pPr lvl="0"/>
            <a:r>
              <a:rPr lang="en-US"/>
              <a:t>Subtitle</a:t>
            </a:r>
          </a:p>
        </p:txBody>
      </p:sp>
      <p:pic>
        <p:nvPicPr>
          <p:cNvPr id="9" name="White Slashes">
            <a:extLst>
              <a:ext uri="{FF2B5EF4-FFF2-40B4-BE49-F238E27FC236}">
                <a16:creationId xmlns:a16="http://schemas.microsoft.com/office/drawing/2014/main" id="{809D6F69-6E95-4DE4-9942-F3D67E27FFD5}"/>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9995" y="334616"/>
            <a:ext cx="2743200" cy="914400"/>
          </a:xfrm>
          <a:prstGeom prst="rect">
            <a:avLst/>
          </a:prstGeom>
        </p:spPr>
      </p:pic>
    </p:spTree>
    <p:extLst>
      <p:ext uri="{BB962C8B-B14F-4D97-AF65-F5344CB8AC3E}">
        <p14:creationId xmlns:p14="http://schemas.microsoft.com/office/powerpoint/2010/main" val="1274682425"/>
      </p:ext>
    </p:extLst>
  </p:cSld>
  <p:clrMapOvr>
    <a:masterClrMapping/>
  </p:clrMapOvr>
  <p:transition>
    <p:fade/>
  </p:transition>
  <p:extLst>
    <p:ext uri="{DCECCB84-F9BA-43D5-87BE-67443E8EF086}">
      <p15:sldGuideLst xmlns:p15="http://schemas.microsoft.com/office/powerpoint/2012/main">
        <p15:guide id="2" pos="7296" userDrawn="1">
          <p15:clr>
            <a:srgbClr val="FBAE40"/>
          </p15:clr>
        </p15:guide>
        <p15:guide id="3" pos="384"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8.svg"/><Relationship Id="rId5" Type="http://schemas.openxmlformats.org/officeDocument/2006/relationships/slideLayout" Target="../slideLayouts/slideLayout7.xml"/><Relationship Id="rId10" Type="http://schemas.openxmlformats.org/officeDocument/2006/relationships/image" Target="../media/image7.png"/><Relationship Id="rId4" Type="http://schemas.openxmlformats.org/officeDocument/2006/relationships/slideLayout" Target="../slideLayouts/slideLayout6.xml"/><Relationship Id="rId9"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Background">
            <a:extLst>
              <a:ext uri="{FF2B5EF4-FFF2-40B4-BE49-F238E27FC236}">
                <a16:creationId xmlns:a16="http://schemas.microsoft.com/office/drawing/2014/main" id="{D154D303-40BE-BA2A-4F2D-844B8B50DD7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198937"/>
      </p:ext>
    </p:extLst>
  </p:cSld>
  <p:clrMap bg1="lt1" tx1="dk1" bg2="lt2" tx2="dk2" accent1="accent1" accent2="accent2" accent3="accent3" accent4="accent4" accent5="accent5" accent6="accent6" hlink="hlink" folHlink="folHlink"/>
  <p:sldLayoutIdLst>
    <p:sldLayoutId id="2147483710" r:id="rId1"/>
    <p:sldLayoutId id="2147483706" r:id="rId2"/>
  </p:sldLayoutIdLst>
  <p:transition>
    <p:fade/>
  </p:transition>
  <p:txStyles>
    <p:titleStyle>
      <a:lvl1pPr algn="l" defTabSz="6858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b="0" i="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Background">
            <a:extLst>
              <a:ext uri="{FF2B5EF4-FFF2-40B4-BE49-F238E27FC236}">
                <a16:creationId xmlns:a16="http://schemas.microsoft.com/office/drawing/2014/main" id="{71782E99-821A-8928-0E87-B97F60D909F7}"/>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1" y="0"/>
            <a:ext cx="12199829" cy="6862404"/>
          </a:xfrm>
          <a:prstGeom prst="rect">
            <a:avLst/>
          </a:prstGeom>
        </p:spPr>
      </p:pic>
      <p:sp>
        <p:nvSpPr>
          <p:cNvPr id="7" name="Green Rectangle Background">
            <a:extLst>
              <a:ext uri="{FF2B5EF4-FFF2-40B4-BE49-F238E27FC236}">
                <a16:creationId xmlns:a16="http://schemas.microsoft.com/office/drawing/2014/main" id="{8E346BA5-6608-17AA-C439-E6C0F51A0638}"/>
              </a:ext>
              <a:ext uri="{C183D7F6-B498-43B3-948B-1728B52AA6E4}">
                <adec:decorative xmlns:adec="http://schemas.microsoft.com/office/drawing/2017/decorative" val="1"/>
              </a:ext>
            </a:extLst>
          </p:cNvPr>
          <p:cNvSpPr/>
          <p:nvPr userDrawn="1"/>
        </p:nvSpPr>
        <p:spPr>
          <a:xfrm>
            <a:off x="-1" y="0"/>
            <a:ext cx="12192000" cy="91440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14" name="Slide Number Placeholder">
            <a:extLst>
              <a:ext uri="{FF2B5EF4-FFF2-40B4-BE49-F238E27FC236}">
                <a16:creationId xmlns:a16="http://schemas.microsoft.com/office/drawing/2014/main" id="{96F07EFE-8ACA-8DB6-4D4E-82365AD4E787}"/>
              </a:ext>
            </a:extLst>
          </p:cNvPr>
          <p:cNvSpPr>
            <a:spLocks noGrp="1"/>
          </p:cNvSpPr>
          <p:nvPr>
            <p:ph type="sldNum" sz="quarter" idx="4"/>
          </p:nvPr>
        </p:nvSpPr>
        <p:spPr>
          <a:xfrm>
            <a:off x="11396901" y="6316020"/>
            <a:ext cx="802928" cy="541979"/>
          </a:xfrm>
          <a:prstGeom prst="rect">
            <a:avLst/>
          </a:prstGeom>
        </p:spPr>
        <p:txBody>
          <a:bodyPr vert="horz" lIns="0" tIns="0" rIns="0" bIns="0" rtlCol="0" anchor="ctr"/>
          <a:lstStyle>
            <a:lvl1pPr algn="ctr">
              <a:defRPr sz="2400" b="0" i="0">
                <a:solidFill>
                  <a:srgbClr val="039A44"/>
                </a:solidFill>
                <a:latin typeface="Arial" panose="020B0604020202020204" pitchFamily="34" charset="0"/>
                <a:cs typeface="Arial" panose="020B0604020202020204" pitchFamily="34" charset="0"/>
              </a:defRPr>
            </a:lvl1pPr>
          </a:lstStyle>
          <a:p>
            <a:fld id="{B4C5AA40-BD9E-AC4A-9BF5-C2532DF5C985}" type="slidenum">
              <a:rPr lang="en-US" smtClean="0"/>
              <a:pPr/>
              <a:t>‹#›</a:t>
            </a:fld>
            <a:endParaRPr lang="en-US"/>
          </a:p>
        </p:txBody>
      </p:sp>
      <p:pic>
        <p:nvPicPr>
          <p:cNvPr id="2" name="UND Logo">
            <a:extLst>
              <a:ext uri="{FF2B5EF4-FFF2-40B4-BE49-F238E27FC236}">
                <a16:creationId xmlns:a16="http://schemas.microsoft.com/office/drawing/2014/main" id="{9D196543-8F88-3213-3E4A-611EC9469CB5}"/>
              </a:ext>
              <a:ext uri="{C183D7F6-B498-43B3-948B-1728B52AA6E4}">
                <adec:decorative xmlns:adec="http://schemas.microsoft.com/office/drawing/2017/decorative" val="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980633" y="246739"/>
            <a:ext cx="1066800" cy="457200"/>
          </a:xfrm>
          <a:prstGeom prst="rect">
            <a:avLst/>
          </a:prstGeom>
        </p:spPr>
      </p:pic>
    </p:spTree>
    <p:extLst>
      <p:ext uri="{BB962C8B-B14F-4D97-AF65-F5344CB8AC3E}">
        <p14:creationId xmlns:p14="http://schemas.microsoft.com/office/powerpoint/2010/main" val="2845298988"/>
      </p:ext>
    </p:extLst>
  </p:cSld>
  <p:clrMap bg1="lt1" tx1="dk1" bg2="lt2" tx2="dk2" accent1="accent1" accent2="accent2" accent3="accent3" accent4="accent4" accent5="accent5" accent6="accent6" hlink="hlink" folHlink="folHlink"/>
  <p:sldLayoutIdLst>
    <p:sldLayoutId id="2147483693" r:id="rId1"/>
    <p:sldLayoutId id="2147483712" r:id="rId2"/>
    <p:sldLayoutId id="2147483713" r:id="rId3"/>
    <p:sldLayoutId id="2147483714" r:id="rId4"/>
    <p:sldLayoutId id="2147483715" r:id="rId5"/>
    <p:sldLayoutId id="2147483676" r:id="rId6"/>
    <p:sldLayoutId id="2147483694" r:id="rId7"/>
  </p:sldLayoutIdLst>
  <p:transition>
    <p:fade/>
  </p:transition>
  <p:hf hdr="0" ftr="0" dt="0"/>
  <p:txStyles>
    <p:titleStyle>
      <a:lvl1pPr algn="l" defTabSz="685800" rtl="0" eaLnBrk="1" latinLnBrk="0" hangingPunct="1">
        <a:lnSpc>
          <a:spcPct val="90000"/>
        </a:lnSpc>
        <a:spcBef>
          <a:spcPct val="0"/>
        </a:spcBef>
        <a:buNone/>
        <a:defRPr sz="2700" b="1" i="0" kern="1200">
          <a:solidFill>
            <a:srgbClr val="039A44"/>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0" userDrawn="1">
          <p15:clr>
            <a:srgbClr val="F26B43"/>
          </p15:clr>
        </p15:guide>
        <p15:guide id="2" pos="6960" userDrawn="1">
          <p15:clr>
            <a:srgbClr val="F26B43"/>
          </p15:clr>
        </p15:guide>
        <p15:guide id="3" orient="horz" pos="3888" userDrawn="1">
          <p15:clr>
            <a:srgbClr val="F26B43"/>
          </p15:clr>
        </p15:guide>
        <p15:guide id="4" orient="horz" pos="720" userDrawn="1">
          <p15:clr>
            <a:srgbClr val="F26B43"/>
          </p15:clr>
        </p15:guide>
        <p15:guide id="5" pos="4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79162ABC-463C-4B44-871D-0030A804B49D}"/>
              </a:ext>
            </a:extLst>
          </p:cNvPr>
          <p:cNvSpPr>
            <a:spLocks noGrp="1"/>
          </p:cNvSpPr>
          <p:nvPr>
            <p:ph type="title"/>
          </p:nvPr>
        </p:nvSpPr>
        <p:spPr>
          <a:xfrm>
            <a:off x="345989" y="345247"/>
            <a:ext cx="11491784"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055AA115-1ABE-214F-ACD0-6B7CA22406E1}"/>
              </a:ext>
            </a:extLst>
          </p:cNvPr>
          <p:cNvSpPr>
            <a:spLocks noGrp="1"/>
          </p:cNvSpPr>
          <p:nvPr>
            <p:ph type="body" idx="1"/>
          </p:nvPr>
        </p:nvSpPr>
        <p:spPr>
          <a:xfrm>
            <a:off x="345989" y="1805747"/>
            <a:ext cx="1149178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783F9464-3B62-2F4F-B6E5-0C3DACF4B172}"/>
              </a:ext>
            </a:extLst>
          </p:cNvPr>
          <p:cNvSpPr>
            <a:spLocks noGrp="1"/>
          </p:cNvSpPr>
          <p:nvPr>
            <p:ph type="dt" sz="half" idx="2"/>
          </p:nvPr>
        </p:nvSpPr>
        <p:spPr>
          <a:xfrm>
            <a:off x="345989"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Times New Roman" panose="02020603050405020304" pitchFamily="18" charset="0"/>
              </a:defRPr>
            </a:lvl1pPr>
          </a:lstStyle>
          <a:p>
            <a:endParaRPr lang="en-US"/>
          </a:p>
        </p:txBody>
      </p:sp>
      <p:sp>
        <p:nvSpPr>
          <p:cNvPr id="7" name="Footer Placeholder 4">
            <a:extLst>
              <a:ext uri="{FF2B5EF4-FFF2-40B4-BE49-F238E27FC236}">
                <a16:creationId xmlns:a16="http://schemas.microsoft.com/office/drawing/2014/main" id="{32736E33-5730-544E-B0A9-E785C5CF4B8F}"/>
              </a:ext>
            </a:extLst>
          </p:cNvPr>
          <p:cNvSpPr>
            <a:spLocks noGrp="1"/>
          </p:cNvSpPr>
          <p:nvPr>
            <p:ph type="ftr" sz="quarter" idx="3"/>
          </p:nvPr>
        </p:nvSpPr>
        <p:spPr>
          <a:xfrm>
            <a:off x="4034481" y="6361327"/>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Times New Roman" panose="02020603050405020304" pitchFamily="18" charset="0"/>
              </a:defRPr>
            </a:lvl1pPr>
          </a:lstStyle>
          <a:p>
            <a:endParaRPr lang="en-US"/>
          </a:p>
        </p:txBody>
      </p:sp>
      <p:sp>
        <p:nvSpPr>
          <p:cNvPr id="8" name="Slide Number Placeholder 5">
            <a:extLst>
              <a:ext uri="{FF2B5EF4-FFF2-40B4-BE49-F238E27FC236}">
                <a16:creationId xmlns:a16="http://schemas.microsoft.com/office/drawing/2014/main" id="{06CF60AD-0C9B-2E4C-B5B8-AD38AF08ABD3}"/>
              </a:ext>
            </a:extLst>
          </p:cNvPr>
          <p:cNvSpPr>
            <a:spLocks noGrp="1"/>
          </p:cNvSpPr>
          <p:nvPr>
            <p:ph type="sldNum" sz="quarter" idx="4"/>
          </p:nvPr>
        </p:nvSpPr>
        <p:spPr>
          <a:xfrm>
            <a:off x="9094573"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Times New Roman" panose="02020603050405020304" pitchFamily="18" charset="0"/>
              </a:defRPr>
            </a:lvl1pPr>
          </a:lstStyle>
          <a:p>
            <a:fld id="{CDFFE814-68E4-0C4A-BCC3-703C26BE2070}" type="slidenum">
              <a:rPr lang="en-US" smtClean="0"/>
              <a:pPr/>
              <a:t>‹#›</a:t>
            </a:fld>
            <a:endParaRPr lang="en-US"/>
          </a:p>
        </p:txBody>
      </p:sp>
    </p:spTree>
    <p:extLst>
      <p:ext uri="{BB962C8B-B14F-4D97-AF65-F5344CB8AC3E}">
        <p14:creationId xmlns:p14="http://schemas.microsoft.com/office/powerpoint/2010/main" val="1056094636"/>
      </p:ext>
    </p:extLst>
  </p:cSld>
  <p:clrMap bg1="lt1" tx1="dk1" bg2="lt2" tx2="dk2" accent1="accent1" accent2="accent2" accent3="accent3" accent4="accent4" accent5="accent5" accent6="accent6" hlink="hlink" folHlink="folHlink"/>
  <p:sldLayoutIdLst>
    <p:sldLayoutId id="2147483666" r:id="rId1"/>
    <p:sldLayoutId id="2147483664" r:id="rId2"/>
    <p:sldLayoutId id="2147483653" r:id="rId3"/>
    <p:sldLayoutId id="2147483661" r:id="rId4"/>
    <p:sldLayoutId id="2147483654" r:id="rId5"/>
    <p:sldLayoutId id="2147483652" r:id="rId6"/>
    <p:sldLayoutId id="2147483649" r:id="rId7"/>
    <p:sldLayoutId id="2147483650" r:id="rId8"/>
    <p:sldLayoutId id="2147483651" r:id="rId9"/>
    <p:sldLayoutId id="2147483663" r:id="rId10"/>
    <p:sldLayoutId id="2147483662" r:id="rId11"/>
    <p:sldLayoutId id="2147483665" r:id="rId12"/>
    <p:sldLayoutId id="2147483655" r:id="rId13"/>
    <p:sldLayoutId id="2147483656" r:id="rId14"/>
    <p:sldLayoutId id="2147483657" r:id="rId15"/>
    <p:sldLayoutId id="2147483658" r:id="rId16"/>
    <p:sldLayoutId id="2147483659" r:id="rId17"/>
    <p:sldLayoutId id="2147483660" r:id="rId18"/>
    <p:sldLayoutId id="2147483667" r:id="rId19"/>
  </p:sldLayoutIdLst>
  <p:transition>
    <p:fade/>
  </p:transition>
  <p:hf hdr="0" ftr="0" dt="0"/>
  <p:txStyles>
    <p:titleStyle>
      <a:lvl1pPr algn="l" defTabSz="914400" rtl="0" eaLnBrk="1" latinLnBrk="0" hangingPunct="1">
        <a:lnSpc>
          <a:spcPct val="90000"/>
        </a:lnSpc>
        <a:spcBef>
          <a:spcPct val="0"/>
        </a:spcBef>
        <a:buNone/>
        <a:defRPr sz="4400" b="0" i="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33.png"/><Relationship Id="rId17" Type="http://schemas.openxmlformats.org/officeDocument/2006/relationships/image" Target="../media/image60.png"/><Relationship Id="rId2" Type="http://schemas.openxmlformats.org/officeDocument/2006/relationships/image" Target="../media/image49.png"/><Relationship Id="rId16" Type="http://schemas.openxmlformats.org/officeDocument/2006/relationships/image" Target="../media/image59.png"/><Relationship Id="rId1" Type="http://schemas.openxmlformats.org/officeDocument/2006/relationships/slideLayout" Target="../slideLayouts/slideLayout15.xml"/><Relationship Id="rId6" Type="http://schemas.openxmlformats.org/officeDocument/2006/relationships/image" Target="../media/image52.png"/><Relationship Id="rId11" Type="http://schemas.openxmlformats.org/officeDocument/2006/relationships/image" Target="../media/image32.png"/><Relationship Id="rId5" Type="http://schemas.openxmlformats.org/officeDocument/2006/relationships/image" Target="../media/image34.png"/><Relationship Id="rId15" Type="http://schemas.openxmlformats.org/officeDocument/2006/relationships/image" Target="../media/image58.png"/><Relationship Id="rId10" Type="http://schemas.openxmlformats.org/officeDocument/2006/relationships/image" Target="../media/image31.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atmoswiki.azurewebsites.net/lib/exe/fetch.php?media=atmos:researchmeetingnotes:researchmeetingnotes:home:talks_and_presentations_20250910.pdf"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hyperlink" Target="https://commons.und.edu/theses/4363/" TargetMode="External"/><Relationship Id="rId3" Type="http://schemas.openxmlformats.org/officeDocument/2006/relationships/hyperlink" Target="https://doi.org/10.1256/qj.03.217" TargetMode="External"/><Relationship Id="rId7" Type="http://schemas.openxmlformats.org/officeDocument/2006/relationships/hyperlink" Target="https://doi.org/10.5194/acp-12-727-2012"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doi.org/10.1016/0169-8095(88)90019-1" TargetMode="External"/><Relationship Id="rId11" Type="http://schemas.openxmlformats.org/officeDocument/2006/relationships/hyperlink" Target="https://catalog.eol.ucar.edu/impacts_2023/" TargetMode="External"/><Relationship Id="rId5" Type="http://schemas.openxmlformats.org/officeDocument/2006/relationships/hyperlink" Target="https://doi.org/10.1029/2006JD007550" TargetMode="External"/><Relationship Id="rId10" Type="http://schemas.openxmlformats.org/officeDocument/2006/relationships/hyperlink" Target="https://catalog.eol.ucar.edu/impacts_2022/" TargetMode="External"/><Relationship Id="rId4" Type="http://schemas.openxmlformats.org/officeDocument/2006/relationships/hyperlink" Target="https://doi.org/10.1029/2018JD029130" TargetMode="External"/><Relationship Id="rId9" Type="http://schemas.openxmlformats.org/officeDocument/2006/relationships/hyperlink" Target="https://catalog.eol.ucar.edu/impacts_202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D960034-2D94-582D-8A9B-54E2D77699DF}"/>
              </a:ext>
            </a:extLst>
          </p:cNvPr>
          <p:cNvSpPr>
            <a:spLocks noGrp="1"/>
          </p:cNvSpPr>
          <p:nvPr>
            <p:ph type="title" hasCustomPrompt="1"/>
          </p:nvPr>
        </p:nvSpPr>
        <p:spPr>
          <a:xfrm>
            <a:off x="609599" y="2771386"/>
            <a:ext cx="10972799" cy="885039"/>
          </a:xfrm>
          <a:prstGeom prst="rect">
            <a:avLst/>
          </a:prstGeom>
        </p:spPr>
        <p:txBody>
          <a:bodyPr wrap="none" lIns="0" tIns="182880" rIns="0" bIns="0" anchor="ctr" anchorCtr="0">
            <a:noAutofit/>
          </a:bodyPr>
          <a:lstStyle>
            <a:lvl1pPr algn="ctr">
              <a:defRPr sz="5400" spc="60" baseline="0">
                <a:latin typeface="Oswald" panose="02000503000000000000" pitchFamily="2" charset="0"/>
              </a:defRPr>
            </a:lvl1pPr>
          </a:lstStyle>
          <a:p>
            <a:r>
              <a:rPr lang="en-US">
                <a:latin typeface="Times New Roman"/>
                <a:cs typeface="Arial"/>
              </a:rPr>
              <a:t>PhD Prospectus</a:t>
            </a:r>
            <a:endParaRPr lang="en-US">
              <a:latin typeface="Times New Roman"/>
            </a:endParaRPr>
          </a:p>
        </p:txBody>
      </p:sp>
      <p:sp>
        <p:nvSpPr>
          <p:cNvPr id="5" name="Subtitle">
            <a:extLst>
              <a:ext uri="{FF2B5EF4-FFF2-40B4-BE49-F238E27FC236}">
                <a16:creationId xmlns:a16="http://schemas.microsoft.com/office/drawing/2014/main" id="{B487C3D9-3E1C-1AC0-B1F5-4917DE5D22DB}"/>
              </a:ext>
            </a:extLst>
          </p:cNvPr>
          <p:cNvSpPr>
            <a:spLocks noGrp="1"/>
          </p:cNvSpPr>
          <p:nvPr>
            <p:ph type="body" sz="quarter" idx="10" hasCustomPrompt="1"/>
          </p:nvPr>
        </p:nvSpPr>
        <p:spPr>
          <a:xfrm>
            <a:off x="609600" y="4339301"/>
            <a:ext cx="10972800" cy="385893"/>
          </a:xfrm>
          <a:prstGeom prst="rect">
            <a:avLst/>
          </a:prstGeom>
        </p:spPr>
        <p:txBody>
          <a:bodyPr wrap="square" lIns="0" tIns="91440" rIns="0" bIns="0" anchor="ctr" anchorCtr="0">
            <a:noAutofit/>
          </a:bodyPr>
          <a:lstStyle>
            <a:lvl1pPr algn="ctr">
              <a:lnSpc>
                <a:spcPct val="70000"/>
              </a:lnSpc>
              <a:spcBef>
                <a:spcPts val="600"/>
              </a:spcBef>
              <a:defRPr sz="2800" b="0" i="0" spc="30" baseline="0">
                <a:latin typeface="NimbusRomNo9L" pitchFamily="2" charset="0"/>
              </a:defRPr>
            </a:lvl1pPr>
          </a:lstStyle>
          <a:p>
            <a:r>
              <a:rPr lang="en-US">
                <a:latin typeface="Times New Roman"/>
                <a:cs typeface="Arial"/>
              </a:rPr>
              <a:t>Christian Nairy</a:t>
            </a:r>
            <a:endParaRPr lang="en-US"/>
          </a:p>
          <a:p>
            <a:r>
              <a:rPr lang="en-US">
                <a:latin typeface="Times New Roman"/>
                <a:cs typeface="Arial"/>
              </a:rPr>
              <a:t>University of North Dakota – Department of Atmospheric Sciences</a:t>
            </a:r>
          </a:p>
          <a:p>
            <a:r>
              <a:rPr lang="en-US">
                <a:latin typeface="Times New Roman"/>
                <a:cs typeface="Arial"/>
              </a:rPr>
              <a:t>21 November 2025</a:t>
            </a:r>
            <a:endParaRPr lang="en-US">
              <a:latin typeface="Times New Roman"/>
            </a:endParaRPr>
          </a:p>
        </p:txBody>
      </p:sp>
      <p:sp>
        <p:nvSpPr>
          <p:cNvPr id="3" name="Subtitle">
            <a:extLst>
              <a:ext uri="{FF2B5EF4-FFF2-40B4-BE49-F238E27FC236}">
                <a16:creationId xmlns:a16="http://schemas.microsoft.com/office/drawing/2014/main" id="{3C7753F9-0BE8-F4EC-AD19-3AEA608C4CD6}"/>
              </a:ext>
            </a:extLst>
          </p:cNvPr>
          <p:cNvSpPr txBox="1">
            <a:spLocks/>
          </p:cNvSpPr>
          <p:nvPr/>
        </p:nvSpPr>
        <p:spPr>
          <a:xfrm>
            <a:off x="47037" y="5225479"/>
            <a:ext cx="9223021" cy="1608855"/>
          </a:xfrm>
          <a:prstGeom prst="rect">
            <a:avLst/>
          </a:prstGeom>
        </p:spPr>
        <p:txBody>
          <a:bodyPr wrap="square" lIns="0" tIns="91440" rIns="0" bIns="0" anchor="t" anchorCtr="0">
            <a:noAutofit/>
          </a:bodyPr>
          <a:lstStyle>
            <a:lvl1pPr marL="0" indent="0" algn="ctr" defTabSz="685800" rtl="0" eaLnBrk="1" latinLnBrk="0" hangingPunct="1">
              <a:lnSpc>
                <a:spcPct val="70000"/>
              </a:lnSpc>
              <a:spcBef>
                <a:spcPts val="600"/>
              </a:spcBef>
              <a:buFont typeface="Arial" panose="020B0604020202020204" pitchFamily="34" charset="0"/>
              <a:buNone/>
              <a:defRPr sz="2800" b="0" i="0" kern="1200" spc="30" baseline="0">
                <a:solidFill>
                  <a:schemeClr val="bg1"/>
                </a:solidFill>
                <a:latin typeface="NimbusRomNo9L" pitchFamily="2"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2000">
                <a:latin typeface="Times New Roman"/>
                <a:cs typeface="Arial"/>
              </a:rPr>
              <a:t>Committee Members:</a:t>
            </a:r>
            <a:endParaRPr lang="en-US" sz="2000">
              <a:latin typeface="Times New Roman"/>
            </a:endParaRPr>
          </a:p>
          <a:p>
            <a:pPr algn="l"/>
            <a:r>
              <a:rPr lang="en-US" sz="2000">
                <a:latin typeface="Times New Roman"/>
                <a:cs typeface="Arial"/>
              </a:rPr>
              <a:t>Dr. David Delene (Chair) – UND Department of Atmospheric Sciences</a:t>
            </a:r>
          </a:p>
          <a:p>
            <a:pPr algn="l"/>
            <a:r>
              <a:rPr lang="en-US" sz="2000">
                <a:latin typeface="Times New Roman"/>
                <a:cs typeface="Arial"/>
              </a:rPr>
              <a:t>Dr. Andrew Detwiler – UND Department of Atmospheric Sciences</a:t>
            </a:r>
          </a:p>
          <a:p>
            <a:pPr algn="l"/>
            <a:r>
              <a:rPr lang="en-US" sz="2000">
                <a:latin typeface="Times New Roman"/>
                <a:cs typeface="Times New Roman"/>
              </a:rPr>
              <a:t>Dr. Hallie Chelmo – UND Department of Mechanical Engineering</a:t>
            </a:r>
            <a:endParaRPr lang="en-US"/>
          </a:p>
          <a:p>
            <a:pPr algn="l"/>
            <a:r>
              <a:rPr lang="en-US" sz="2000">
                <a:latin typeface="Times New Roman"/>
                <a:cs typeface="Arial"/>
              </a:rPr>
              <a:t>Dr. John Yorks – NASA Goddard, Earth Sciences Division</a:t>
            </a:r>
            <a:endParaRPr lang="en-US"/>
          </a:p>
          <a:p>
            <a:pPr algn="l"/>
            <a:endParaRPr lang="en-US" sz="2000">
              <a:latin typeface="Times New Roman"/>
            </a:endParaRPr>
          </a:p>
        </p:txBody>
      </p:sp>
    </p:spTree>
    <p:extLst>
      <p:ext uri="{BB962C8B-B14F-4D97-AF65-F5344CB8AC3E}">
        <p14:creationId xmlns:p14="http://schemas.microsoft.com/office/powerpoint/2010/main" val="218399694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F67B15F-8620-1BC1-85D7-E9A8E5EAB55D}"/>
              </a:ext>
            </a:extLst>
          </p:cNvPr>
          <p:cNvSpPr>
            <a:spLocks noGrp="1"/>
          </p:cNvSpPr>
          <p:nvPr>
            <p:ph type="title"/>
          </p:nvPr>
        </p:nvSpPr>
        <p:spPr>
          <a:xfrm>
            <a:off x="-1880" y="2667835"/>
            <a:ext cx="12195761" cy="885039"/>
          </a:xfrm>
        </p:spPr>
        <p:txBody>
          <a:bodyPr/>
          <a:lstStyle/>
          <a:p>
            <a:pPr>
              <a:lnSpc>
                <a:spcPct val="100000"/>
              </a:lnSpc>
              <a:spcBef>
                <a:spcPts val="0"/>
              </a:spcBef>
            </a:pPr>
            <a:r>
              <a:rPr lang="en-US" sz="3200">
                <a:solidFill>
                  <a:schemeClr val="bg1"/>
                </a:solidFill>
                <a:latin typeface="Times New Roman"/>
                <a:cs typeface="Times New Roman"/>
              </a:rPr>
              <a:t>In situ Observations of Ice Crystal Chain Aggregates</a:t>
            </a:r>
            <a:br>
              <a:rPr lang="en-US" sz="3200">
                <a:solidFill>
                  <a:schemeClr val="bg1"/>
                </a:solidFill>
                <a:latin typeface="Times New Roman"/>
                <a:cs typeface="Times New Roman"/>
              </a:rPr>
            </a:br>
            <a:r>
              <a:rPr lang="en-US" sz="3200">
                <a:solidFill>
                  <a:schemeClr val="bg1"/>
                </a:solidFill>
                <a:latin typeface="Times New Roman"/>
                <a:cs typeface="Times New Roman"/>
              </a:rPr>
              <a:t>in Winter Storms</a:t>
            </a:r>
            <a:endParaRPr lang="en-US" sz="3200">
              <a:solidFill>
                <a:schemeClr val="bg1"/>
              </a:solidFill>
              <a:latin typeface="Times New Roman"/>
            </a:endParaRPr>
          </a:p>
        </p:txBody>
      </p:sp>
      <p:sp>
        <p:nvSpPr>
          <p:cNvPr id="3" name="Subtitle">
            <a:extLst>
              <a:ext uri="{FF2B5EF4-FFF2-40B4-BE49-F238E27FC236}">
                <a16:creationId xmlns:a16="http://schemas.microsoft.com/office/drawing/2014/main" id="{C255CC4E-92A3-9299-FC39-E865C9D8E754}"/>
              </a:ext>
            </a:extLst>
          </p:cNvPr>
          <p:cNvSpPr>
            <a:spLocks noGrp="1"/>
          </p:cNvSpPr>
          <p:nvPr>
            <p:ph type="body" sz="quarter" idx="10"/>
          </p:nvPr>
        </p:nvSpPr>
        <p:spPr/>
        <p:txBody>
          <a:bodyPr/>
          <a:lstStyle/>
          <a:p>
            <a:r>
              <a:rPr lang="en-US">
                <a:latin typeface="Times New Roman"/>
                <a:cs typeface="Arial"/>
              </a:rPr>
              <a:t>Paper 1 (Chapter 2)</a:t>
            </a:r>
            <a:endParaRPr lang="en-US">
              <a:latin typeface="Times New Roman"/>
            </a:endParaRPr>
          </a:p>
        </p:txBody>
      </p:sp>
    </p:spTree>
    <p:extLst>
      <p:ext uri="{BB962C8B-B14F-4D97-AF65-F5344CB8AC3E}">
        <p14:creationId xmlns:p14="http://schemas.microsoft.com/office/powerpoint/2010/main" val="361343560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D1603-55A2-55A9-BB33-C029D5DA3869}"/>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0B0C0236-83A4-260E-77D2-A2783394A13F}"/>
              </a:ext>
            </a:extLst>
          </p:cNvPr>
          <p:cNvSpPr>
            <a:spLocks noGrp="1"/>
          </p:cNvSpPr>
          <p:nvPr>
            <p:ph type="title"/>
          </p:nvPr>
        </p:nvSpPr>
        <p:spPr>
          <a:prstGeom prst="rect">
            <a:avLst/>
          </a:prstGeom>
        </p:spPr>
        <p:txBody>
          <a:bodyPr/>
          <a:lstStyle/>
          <a:p>
            <a:r>
              <a:rPr lang="en-US">
                <a:latin typeface="Times New Roman"/>
                <a:cs typeface="Arial"/>
              </a:rPr>
              <a:t>Paper 1 - Overview</a:t>
            </a:r>
            <a:endParaRPr lang="en-US">
              <a:latin typeface="Times New Roman"/>
            </a:endParaRPr>
          </a:p>
        </p:txBody>
      </p:sp>
      <p:sp>
        <p:nvSpPr>
          <p:cNvPr id="4" name="Slide List">
            <a:extLst>
              <a:ext uri="{FF2B5EF4-FFF2-40B4-BE49-F238E27FC236}">
                <a16:creationId xmlns:a16="http://schemas.microsoft.com/office/drawing/2014/main" id="{D134EBD8-F2A2-BCD0-B217-48E22DD95139}"/>
              </a:ext>
            </a:extLst>
          </p:cNvPr>
          <p:cNvSpPr>
            <a:spLocks noGrp="1"/>
          </p:cNvSpPr>
          <p:nvPr>
            <p:ph type="body" sz="quarter" idx="15"/>
          </p:nvPr>
        </p:nvSpPr>
        <p:spPr>
          <a:xfrm>
            <a:off x="-316" y="1104015"/>
            <a:ext cx="11886575" cy="5745517"/>
          </a:xfrm>
        </p:spPr>
        <p:txBody>
          <a:bodyPr lIns="0" tIns="0" rIns="0" bIns="0" anchor="t"/>
          <a:lstStyle/>
          <a:p>
            <a:pPr>
              <a:lnSpc>
                <a:spcPct val="100000"/>
              </a:lnSpc>
              <a:spcAft>
                <a:spcPts val="0"/>
              </a:spcAft>
            </a:pPr>
            <a:r>
              <a:rPr lang="en-US">
                <a:latin typeface="Times New Roman"/>
                <a:cs typeface="Arial"/>
              </a:rPr>
              <a:t>Unveiling observations of chain aggregates in winter storms (during IMPACTS).</a:t>
            </a:r>
            <a:endParaRPr lang="en-US">
              <a:latin typeface="Times New Roman"/>
            </a:endParaRPr>
          </a:p>
          <a:p>
            <a:pPr lvl="1">
              <a:lnSpc>
                <a:spcPct val="100000"/>
              </a:lnSpc>
              <a:spcAft>
                <a:spcPts val="0"/>
              </a:spcAft>
            </a:pPr>
            <a:r>
              <a:rPr lang="en-US" b="1">
                <a:latin typeface="Times New Roman"/>
                <a:cs typeface="Arial"/>
              </a:rPr>
              <a:t>*</a:t>
            </a:r>
            <a:r>
              <a:rPr lang="en-US" b="1" u="sng">
                <a:latin typeface="Times New Roman"/>
                <a:cs typeface="Arial"/>
              </a:rPr>
              <a:t>First acknowledgment of chain aggregates within winter storms in literature</a:t>
            </a:r>
            <a:r>
              <a:rPr lang="en-US" b="1">
                <a:latin typeface="Times New Roman"/>
                <a:cs typeface="Arial"/>
              </a:rPr>
              <a:t>*</a:t>
            </a:r>
          </a:p>
          <a:p>
            <a:pPr algn="just">
              <a:lnSpc>
                <a:spcPct val="100000"/>
              </a:lnSpc>
              <a:spcBef>
                <a:spcPts val="1000"/>
              </a:spcBef>
              <a:spcAft>
                <a:spcPts val="2000"/>
              </a:spcAft>
            </a:pPr>
            <a:r>
              <a:rPr lang="en-US" sz="2300" b="1">
                <a:latin typeface="Times New Roman"/>
                <a:cs typeface="Arial"/>
              </a:rPr>
              <a:t>Purpose:</a:t>
            </a:r>
            <a:r>
              <a:rPr lang="en-US" sz="2300">
                <a:latin typeface="Times New Roman"/>
                <a:cs typeface="Arial"/>
              </a:rPr>
              <a:t> Document in-situ winter occurrences of ice crystal chain aggregates and establish a clear working definition.</a:t>
            </a:r>
          </a:p>
          <a:p>
            <a:pPr algn="just">
              <a:lnSpc>
                <a:spcPct val="100000"/>
              </a:lnSpc>
              <a:spcBef>
                <a:spcPts val="0"/>
              </a:spcBef>
              <a:spcAft>
                <a:spcPts val="2000"/>
              </a:spcAft>
            </a:pPr>
            <a:r>
              <a:rPr lang="en-US" sz="2300" b="1">
                <a:latin typeface="Times New Roman"/>
                <a:cs typeface="Arial"/>
              </a:rPr>
              <a:t>Scope:</a:t>
            </a:r>
            <a:r>
              <a:rPr lang="en-US" sz="2300">
                <a:latin typeface="Times New Roman"/>
                <a:cs typeface="Arial"/>
              </a:rPr>
              <a:t> Survey across the IMPACTS campaign (multi-year, multi-storm), using CPI and PHIPS imagery for cross-validation.</a:t>
            </a:r>
          </a:p>
          <a:p>
            <a:pPr algn="just">
              <a:lnSpc>
                <a:spcPct val="100000"/>
              </a:lnSpc>
              <a:spcBef>
                <a:spcPts val="0"/>
              </a:spcBef>
              <a:spcAft>
                <a:spcPts val="2000"/>
              </a:spcAft>
            </a:pPr>
            <a:r>
              <a:rPr lang="en-US" sz="2300">
                <a:latin typeface="Times New Roman"/>
                <a:cs typeface="Arial"/>
              </a:rPr>
              <a:t>Provides a standardized identification protocol and a curated set of time/altitude/temperature contexts for chain occurrences.</a:t>
            </a:r>
          </a:p>
          <a:p>
            <a:pPr algn="just">
              <a:lnSpc>
                <a:spcPct val="100000"/>
              </a:lnSpc>
              <a:spcBef>
                <a:spcPts val="0"/>
              </a:spcBef>
              <a:spcAft>
                <a:spcPts val="2000"/>
              </a:spcAft>
            </a:pPr>
            <a:r>
              <a:rPr lang="en-US" sz="2300">
                <a:latin typeface="Times New Roman"/>
                <a:cs typeface="Arial"/>
              </a:rPr>
              <a:t>We don’t quantify mechanisms or storm-wide frequencies; this paper is an observational baseline.</a:t>
            </a:r>
          </a:p>
          <a:p>
            <a:pPr algn="just">
              <a:lnSpc>
                <a:spcPct val="100000"/>
              </a:lnSpc>
              <a:spcBef>
                <a:spcPts val="0"/>
              </a:spcBef>
              <a:spcAft>
                <a:spcPts val="2000"/>
              </a:spcAft>
            </a:pPr>
            <a:r>
              <a:rPr lang="en-US" sz="2300">
                <a:latin typeface="Times New Roman"/>
                <a:cs typeface="Arial"/>
              </a:rPr>
              <a:t>Creates the labeled foundation for </a:t>
            </a:r>
            <a:r>
              <a:rPr lang="en-US" sz="2300" b="1">
                <a:latin typeface="Times New Roman"/>
                <a:cs typeface="Arial"/>
              </a:rPr>
              <a:t>automated detection (Paper 2)</a:t>
            </a:r>
            <a:r>
              <a:rPr lang="en-US" sz="2300">
                <a:latin typeface="Times New Roman"/>
                <a:cs typeface="Arial"/>
              </a:rPr>
              <a:t> and </a:t>
            </a:r>
            <a:r>
              <a:rPr lang="en-US" sz="2300" b="1">
                <a:latin typeface="Times New Roman"/>
                <a:cs typeface="Arial"/>
              </a:rPr>
              <a:t>campaign-scale mapping/context (Paper 3)</a:t>
            </a:r>
            <a:r>
              <a:rPr lang="en-US" sz="2300">
                <a:latin typeface="Times New Roman"/>
                <a:cs typeface="Arial"/>
              </a:rPr>
              <a:t>.</a:t>
            </a:r>
          </a:p>
        </p:txBody>
      </p:sp>
      <p:sp>
        <p:nvSpPr>
          <p:cNvPr id="5" name="Slide Number">
            <a:extLst>
              <a:ext uri="{FF2B5EF4-FFF2-40B4-BE49-F238E27FC236}">
                <a16:creationId xmlns:a16="http://schemas.microsoft.com/office/drawing/2014/main" id="{A4748055-78EA-EC2F-9664-E40C90505742}"/>
              </a:ext>
            </a:extLst>
          </p:cNvPr>
          <p:cNvSpPr>
            <a:spLocks noGrp="1"/>
          </p:cNvSpPr>
          <p:nvPr>
            <p:ph type="sldNum" sz="quarter" idx="4"/>
          </p:nvPr>
        </p:nvSpPr>
        <p:spPr/>
        <p:txBody>
          <a:bodyPr/>
          <a:lstStyle/>
          <a:p>
            <a:fld id="{CD824FE9-DCF5-A546-91B8-A1EA6C94E693}" type="slidenum">
              <a:rPr lang="en-US" smtClean="0"/>
              <a:pPr/>
              <a:t>11</a:t>
            </a:fld>
            <a:endParaRPr lang="en-US"/>
          </a:p>
        </p:txBody>
      </p:sp>
    </p:spTree>
    <p:extLst>
      <p:ext uri="{BB962C8B-B14F-4D97-AF65-F5344CB8AC3E}">
        <p14:creationId xmlns:p14="http://schemas.microsoft.com/office/powerpoint/2010/main" val="37283439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6D65C-9081-BFDD-1BBA-20729C53F1B0}"/>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4017D896-B155-3195-17A5-F9B7EAD86A26}"/>
              </a:ext>
            </a:extLst>
          </p:cNvPr>
          <p:cNvSpPr>
            <a:spLocks noGrp="1"/>
          </p:cNvSpPr>
          <p:nvPr>
            <p:ph type="title"/>
          </p:nvPr>
        </p:nvSpPr>
        <p:spPr>
          <a:prstGeom prst="rect">
            <a:avLst/>
          </a:prstGeom>
        </p:spPr>
        <p:txBody>
          <a:bodyPr/>
          <a:lstStyle/>
          <a:p>
            <a:r>
              <a:rPr lang="en-US">
                <a:latin typeface="Times New Roman"/>
                <a:cs typeface="Arial"/>
              </a:rPr>
              <a:t>Paper 1 – Data &amp; Methods</a:t>
            </a:r>
            <a:endParaRPr lang="en-US">
              <a:latin typeface="Times New Roman"/>
            </a:endParaRPr>
          </a:p>
        </p:txBody>
      </p:sp>
      <p:sp>
        <p:nvSpPr>
          <p:cNvPr id="4" name="Slide List">
            <a:extLst>
              <a:ext uri="{FF2B5EF4-FFF2-40B4-BE49-F238E27FC236}">
                <a16:creationId xmlns:a16="http://schemas.microsoft.com/office/drawing/2014/main" id="{2521228E-FB4E-DA49-B7F8-00DABFD26BD6}"/>
              </a:ext>
            </a:extLst>
          </p:cNvPr>
          <p:cNvSpPr>
            <a:spLocks noGrp="1"/>
          </p:cNvSpPr>
          <p:nvPr>
            <p:ph type="body" sz="quarter" idx="15"/>
          </p:nvPr>
        </p:nvSpPr>
        <p:spPr>
          <a:xfrm>
            <a:off x="-316" y="1104015"/>
            <a:ext cx="11886575" cy="5745517"/>
          </a:xfrm>
        </p:spPr>
        <p:txBody>
          <a:bodyPr lIns="0" tIns="0" rIns="0" bIns="0" anchor="t"/>
          <a:lstStyle/>
          <a:p>
            <a:pPr algn="just">
              <a:lnSpc>
                <a:spcPct val="100000"/>
              </a:lnSpc>
              <a:spcBef>
                <a:spcPts val="700"/>
              </a:spcBef>
              <a:spcAft>
                <a:spcPts val="2400"/>
              </a:spcAft>
            </a:pPr>
            <a:r>
              <a:rPr lang="en-US" dirty="0">
                <a:latin typeface="Times New Roman"/>
                <a:cs typeface="Arial"/>
              </a:rPr>
              <a:t>Data: CPI IMAGES FROM ALL IMPACTS FLIGHTS</a:t>
            </a:r>
            <a:endParaRPr lang="en-US" dirty="0"/>
          </a:p>
          <a:p>
            <a:pPr algn="just">
              <a:lnSpc>
                <a:spcPct val="100000"/>
              </a:lnSpc>
              <a:spcBef>
                <a:spcPts val="700"/>
              </a:spcBef>
              <a:spcAft>
                <a:spcPts val="2400"/>
              </a:spcAft>
            </a:pPr>
            <a:r>
              <a:rPr lang="en-US" b="1" dirty="0">
                <a:latin typeface="Times New Roman"/>
                <a:cs typeface="Arial"/>
              </a:rPr>
              <a:t>Targeted review:</a:t>
            </a:r>
            <a:r>
              <a:rPr lang="en-US" dirty="0">
                <a:latin typeface="Times New Roman"/>
                <a:cs typeface="Arial"/>
              </a:rPr>
              <a:t> Image sequences selected using the cloud-probe operator’s flight notes indicating approximate times of aggregate sightings.</a:t>
            </a:r>
          </a:p>
          <a:p>
            <a:pPr algn="just">
              <a:lnSpc>
                <a:spcPct val="100000"/>
              </a:lnSpc>
              <a:spcBef>
                <a:spcPts val="700"/>
              </a:spcBef>
              <a:spcAft>
                <a:spcPts val="2400"/>
              </a:spcAft>
            </a:pPr>
            <a:r>
              <a:rPr lang="en-US" b="1" dirty="0">
                <a:latin typeface="Times New Roman"/>
                <a:cs typeface="Arial"/>
              </a:rPr>
              <a:t>CPI collages (1-min):</a:t>
            </a:r>
            <a:r>
              <a:rPr lang="en-US" dirty="0">
                <a:latin typeface="Times New Roman"/>
                <a:cs typeface="Arial"/>
              </a:rPr>
              <a:t> For each flagged period, generated 1-minute CPI collages (4×3 grid of particle images over 5-s intervals).</a:t>
            </a:r>
          </a:p>
          <a:p>
            <a:pPr algn="just">
              <a:lnSpc>
                <a:spcPct val="100000"/>
              </a:lnSpc>
              <a:spcBef>
                <a:spcPts val="700"/>
              </a:spcBef>
              <a:spcAft>
                <a:spcPts val="2400"/>
              </a:spcAft>
            </a:pPr>
            <a:r>
              <a:rPr lang="en-US" b="1" dirty="0">
                <a:latin typeface="Times New Roman"/>
                <a:cs typeface="Arial"/>
              </a:rPr>
              <a:t>Manual identification protocol:</a:t>
            </a:r>
            <a:r>
              <a:rPr lang="en-US" dirty="0">
                <a:latin typeface="Times New Roman"/>
                <a:cs typeface="Arial"/>
              </a:rPr>
              <a:t> Reviewed all 1-min collages; any 5-s interval with ≥3 identifiable chains was marked as a chain occurrence.</a:t>
            </a:r>
          </a:p>
          <a:p>
            <a:pPr algn="just">
              <a:lnSpc>
                <a:spcPct val="100000"/>
              </a:lnSpc>
              <a:spcBef>
                <a:spcPts val="700"/>
              </a:spcBef>
              <a:spcAft>
                <a:spcPts val="2400"/>
              </a:spcAft>
            </a:pPr>
            <a:r>
              <a:rPr lang="en-US" b="1" dirty="0">
                <a:latin typeface="Times New Roman"/>
                <a:cs typeface="Arial"/>
              </a:rPr>
              <a:t>Recorded context:</a:t>
            </a:r>
            <a:r>
              <a:rPr lang="en-US" dirty="0">
                <a:latin typeface="Times New Roman"/>
                <a:cs typeface="Arial"/>
              </a:rPr>
              <a:t> For each occurrence, logged flight date, 5-s interval, temperature, and altitude range.</a:t>
            </a:r>
          </a:p>
        </p:txBody>
      </p:sp>
      <p:sp>
        <p:nvSpPr>
          <p:cNvPr id="5" name="Slide Number">
            <a:extLst>
              <a:ext uri="{FF2B5EF4-FFF2-40B4-BE49-F238E27FC236}">
                <a16:creationId xmlns:a16="http://schemas.microsoft.com/office/drawing/2014/main" id="{3D620775-C776-2548-A70E-8E765098880E}"/>
              </a:ext>
            </a:extLst>
          </p:cNvPr>
          <p:cNvSpPr>
            <a:spLocks noGrp="1"/>
          </p:cNvSpPr>
          <p:nvPr>
            <p:ph type="sldNum" sz="quarter" idx="4"/>
          </p:nvPr>
        </p:nvSpPr>
        <p:spPr/>
        <p:txBody>
          <a:bodyPr/>
          <a:lstStyle/>
          <a:p>
            <a:fld id="{CD824FE9-DCF5-A546-91B8-A1EA6C94E693}" type="slidenum">
              <a:rPr lang="en-US" smtClean="0"/>
              <a:pPr/>
              <a:t>12</a:t>
            </a:fld>
            <a:endParaRPr lang="en-US"/>
          </a:p>
        </p:txBody>
      </p:sp>
    </p:spTree>
    <p:extLst>
      <p:ext uri="{BB962C8B-B14F-4D97-AF65-F5344CB8AC3E}">
        <p14:creationId xmlns:p14="http://schemas.microsoft.com/office/powerpoint/2010/main" val="27911108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1FB5-A192-814E-D35C-1F8D8078ACF0}"/>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823029A0-AD5B-77E1-CD65-2043DBB966DC}"/>
              </a:ext>
            </a:extLst>
          </p:cNvPr>
          <p:cNvSpPr>
            <a:spLocks noGrp="1"/>
          </p:cNvSpPr>
          <p:nvPr>
            <p:ph type="title"/>
          </p:nvPr>
        </p:nvSpPr>
        <p:spPr>
          <a:prstGeom prst="rect">
            <a:avLst/>
          </a:prstGeom>
        </p:spPr>
        <p:txBody>
          <a:bodyPr/>
          <a:lstStyle/>
          <a:p>
            <a:r>
              <a:rPr lang="en-US">
                <a:latin typeface="Times New Roman"/>
                <a:cs typeface="Arial"/>
              </a:rPr>
              <a:t>Paper 1 – Results</a:t>
            </a:r>
            <a:endParaRPr lang="en-US">
              <a:latin typeface="Times New Roman"/>
            </a:endParaRPr>
          </a:p>
        </p:txBody>
      </p:sp>
      <p:sp>
        <p:nvSpPr>
          <p:cNvPr id="4" name="Slide List">
            <a:extLst>
              <a:ext uri="{FF2B5EF4-FFF2-40B4-BE49-F238E27FC236}">
                <a16:creationId xmlns:a16="http://schemas.microsoft.com/office/drawing/2014/main" id="{00FCA951-94DF-ABD6-8D25-87815A6B7DFC}"/>
              </a:ext>
            </a:extLst>
          </p:cNvPr>
          <p:cNvSpPr>
            <a:spLocks noGrp="1"/>
          </p:cNvSpPr>
          <p:nvPr>
            <p:ph type="body" sz="quarter" idx="15"/>
          </p:nvPr>
        </p:nvSpPr>
        <p:spPr>
          <a:xfrm>
            <a:off x="-316" y="1104015"/>
            <a:ext cx="11886575" cy="5745517"/>
          </a:xfrm>
        </p:spPr>
        <p:txBody>
          <a:bodyPr lIns="0" tIns="0" rIns="0" bIns="0" anchor="t"/>
          <a:lstStyle/>
          <a:p>
            <a:pPr algn="just">
              <a:lnSpc>
                <a:spcPct val="100000"/>
              </a:lnSpc>
              <a:spcAft>
                <a:spcPts val="0"/>
              </a:spcAft>
            </a:pPr>
            <a:r>
              <a:rPr lang="en-US">
                <a:latin typeface="Times New Roman"/>
                <a:cs typeface="Arial"/>
              </a:rPr>
              <a:t>Chain aggregates are identified on 28 of 34 IMPACTS flights</a:t>
            </a:r>
            <a:endParaRPr lang="en-US">
              <a:latin typeface="Times New Roman"/>
            </a:endParaRPr>
          </a:p>
          <a:p>
            <a:pPr lvl="1" algn="just">
              <a:lnSpc>
                <a:spcPct val="100000"/>
              </a:lnSpc>
              <a:spcAft>
                <a:spcPts val="0"/>
              </a:spcAft>
              <a:buFont typeface="Courier New" panose="02070309020205020404" pitchFamily="49" charset="0"/>
              <a:buChar char="o"/>
            </a:pPr>
            <a:r>
              <a:rPr lang="en-US">
                <a:latin typeface="Times New Roman"/>
                <a:cs typeface="Arial"/>
              </a:rPr>
              <a:t>Cover approximately 1,242 minutes of the 12,943 minutes of total P-3 flight time (~10%; Table 1)</a:t>
            </a:r>
            <a:endParaRPr lang="en-US">
              <a:latin typeface="Times New Roman"/>
            </a:endParaRPr>
          </a:p>
          <a:p>
            <a:pPr lvl="2" algn="just">
              <a:lnSpc>
                <a:spcPct val="100000"/>
              </a:lnSpc>
            </a:pPr>
            <a:r>
              <a:rPr lang="en-US" sz="1600">
                <a:latin typeface="Times New Roman"/>
                <a:cs typeface="Arial"/>
              </a:rPr>
              <a:t>3,360 minutes in 2020</a:t>
            </a:r>
            <a:endParaRPr lang="en-US" sz="1600">
              <a:latin typeface="Times New Roman"/>
            </a:endParaRPr>
          </a:p>
          <a:p>
            <a:pPr lvl="2" algn="just">
              <a:lnSpc>
                <a:spcPct val="100000"/>
              </a:lnSpc>
            </a:pPr>
            <a:r>
              <a:rPr lang="en-US" sz="1600">
                <a:latin typeface="Times New Roman"/>
                <a:cs typeface="Arial"/>
              </a:rPr>
              <a:t>4,166 minutes in 2022</a:t>
            </a:r>
            <a:endParaRPr lang="en-US" sz="1600">
              <a:latin typeface="Times New Roman"/>
            </a:endParaRPr>
          </a:p>
          <a:p>
            <a:pPr lvl="2" algn="just">
              <a:lnSpc>
                <a:spcPct val="100000"/>
              </a:lnSpc>
              <a:spcAft>
                <a:spcPts val="0"/>
              </a:spcAft>
            </a:pPr>
            <a:r>
              <a:rPr lang="en-US" sz="1600">
                <a:latin typeface="Times New Roman"/>
                <a:cs typeface="Arial"/>
              </a:rPr>
              <a:t>5,417 minutes in 2023</a:t>
            </a:r>
            <a:endParaRPr lang="en-US" sz="1600">
              <a:latin typeface="Times New Roman"/>
            </a:endParaRPr>
          </a:p>
          <a:p>
            <a:pPr>
              <a:lnSpc>
                <a:spcPct val="100000"/>
              </a:lnSpc>
              <a:spcAft>
                <a:spcPts val="0"/>
              </a:spcAft>
            </a:pPr>
            <a:r>
              <a:rPr lang="en-US">
                <a:latin typeface="Times New Roman"/>
                <a:cs typeface="Arial"/>
              </a:rPr>
              <a:t>Flight times include in-cloud sampling, transits between sampling segments (legs), and ferry time.</a:t>
            </a:r>
          </a:p>
          <a:p>
            <a:pPr>
              <a:lnSpc>
                <a:spcPct val="100000"/>
              </a:lnSpc>
              <a:spcAft>
                <a:spcPts val="0"/>
              </a:spcAft>
            </a:pPr>
            <a:endParaRPr lang="en-US">
              <a:latin typeface="Times New Roman"/>
              <a:cs typeface="Arial"/>
            </a:endParaRPr>
          </a:p>
        </p:txBody>
      </p:sp>
      <p:sp>
        <p:nvSpPr>
          <p:cNvPr id="5" name="Slide Number">
            <a:extLst>
              <a:ext uri="{FF2B5EF4-FFF2-40B4-BE49-F238E27FC236}">
                <a16:creationId xmlns:a16="http://schemas.microsoft.com/office/drawing/2014/main" id="{F201A807-2117-B59E-BC72-BBDD9D91F773}"/>
              </a:ext>
            </a:extLst>
          </p:cNvPr>
          <p:cNvSpPr>
            <a:spLocks noGrp="1"/>
          </p:cNvSpPr>
          <p:nvPr>
            <p:ph type="sldNum" sz="quarter" idx="4"/>
          </p:nvPr>
        </p:nvSpPr>
        <p:spPr/>
        <p:txBody>
          <a:bodyPr/>
          <a:lstStyle/>
          <a:p>
            <a:fld id="{CD824FE9-DCF5-A546-91B8-A1EA6C94E693}" type="slidenum">
              <a:rPr lang="en-US" smtClean="0"/>
              <a:pPr/>
              <a:t>13</a:t>
            </a:fld>
            <a:endParaRPr lang="en-US"/>
          </a:p>
        </p:txBody>
      </p:sp>
      <p:graphicFrame>
        <p:nvGraphicFramePr>
          <p:cNvPr id="3" name="Table 2">
            <a:extLst>
              <a:ext uri="{FF2B5EF4-FFF2-40B4-BE49-F238E27FC236}">
                <a16:creationId xmlns:a16="http://schemas.microsoft.com/office/drawing/2014/main" id="{57DB59A9-AFC4-3366-4E0C-E3700E15C0C4}"/>
              </a:ext>
            </a:extLst>
          </p:cNvPr>
          <p:cNvGraphicFramePr>
            <a:graphicFrameLocks noGrp="1"/>
          </p:cNvGraphicFramePr>
          <p:nvPr>
            <p:extLst>
              <p:ext uri="{D42A27DB-BD31-4B8C-83A1-F6EECF244321}">
                <p14:modId xmlns:p14="http://schemas.microsoft.com/office/powerpoint/2010/main" val="1546768196"/>
              </p:ext>
            </p:extLst>
          </p:nvPr>
        </p:nvGraphicFramePr>
        <p:xfrm>
          <a:off x="1768591" y="4784299"/>
          <a:ext cx="8482150" cy="1771891"/>
        </p:xfrm>
        <a:graphic>
          <a:graphicData uri="http://schemas.openxmlformats.org/drawingml/2006/table">
            <a:tbl>
              <a:tblPr bandRow="1">
                <a:tableStyleId>{5C22544A-7EE6-4342-B048-85BDC9FD1C3A}</a:tableStyleId>
              </a:tblPr>
              <a:tblGrid>
                <a:gridCol w="488281">
                  <a:extLst>
                    <a:ext uri="{9D8B030D-6E8A-4147-A177-3AD203B41FA5}">
                      <a16:colId xmlns:a16="http://schemas.microsoft.com/office/drawing/2014/main" val="1306236562"/>
                    </a:ext>
                  </a:extLst>
                </a:gridCol>
                <a:gridCol w="1562502">
                  <a:extLst>
                    <a:ext uri="{9D8B030D-6E8A-4147-A177-3AD203B41FA5}">
                      <a16:colId xmlns:a16="http://schemas.microsoft.com/office/drawing/2014/main" val="2395806055"/>
                    </a:ext>
                  </a:extLst>
                </a:gridCol>
                <a:gridCol w="1534599">
                  <a:extLst>
                    <a:ext uri="{9D8B030D-6E8A-4147-A177-3AD203B41FA5}">
                      <a16:colId xmlns:a16="http://schemas.microsoft.com/office/drawing/2014/main" val="3801757285"/>
                    </a:ext>
                  </a:extLst>
                </a:gridCol>
                <a:gridCol w="1422992">
                  <a:extLst>
                    <a:ext uri="{9D8B030D-6E8A-4147-A177-3AD203B41FA5}">
                      <a16:colId xmlns:a16="http://schemas.microsoft.com/office/drawing/2014/main" val="4096059448"/>
                    </a:ext>
                  </a:extLst>
                </a:gridCol>
                <a:gridCol w="1381140">
                  <a:extLst>
                    <a:ext uri="{9D8B030D-6E8A-4147-A177-3AD203B41FA5}">
                      <a16:colId xmlns:a16="http://schemas.microsoft.com/office/drawing/2014/main" val="2927470558"/>
                    </a:ext>
                  </a:extLst>
                </a:gridCol>
                <a:gridCol w="2092636">
                  <a:extLst>
                    <a:ext uri="{9D8B030D-6E8A-4147-A177-3AD203B41FA5}">
                      <a16:colId xmlns:a16="http://schemas.microsoft.com/office/drawing/2014/main" val="2395420052"/>
                    </a:ext>
                  </a:extLst>
                </a:gridCol>
              </a:tblGrid>
              <a:tr h="337782">
                <a:tc>
                  <a:txBody>
                    <a:bodyPr/>
                    <a:lstStyle/>
                    <a:p>
                      <a:pPr algn="ctr">
                        <a:buNone/>
                      </a:pPr>
                      <a:r>
                        <a:rPr lang="en-US" sz="1200" b="1">
                          <a:effectLst/>
                          <a:latin typeface="Times New Roman"/>
                        </a:rPr>
                        <a:t>Year</a:t>
                      </a:r>
                      <a:endParaRPr lang="en-US" sz="2400">
                        <a:effectLst/>
                        <a:latin typeface="Times New Roman"/>
                      </a:endParaRPr>
                    </a:p>
                  </a:txBody>
                  <a:tcPr marL="64008" marR="64008" marT="64008" marB="6400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200" b="1">
                          <a:effectLst/>
                          <a:latin typeface="Times New Roman"/>
                        </a:rPr>
                        <a:t>Flights (#) w/ Chains</a:t>
                      </a:r>
                      <a:endParaRPr lang="en-US" sz="1200">
                        <a:effectLst/>
                        <a:latin typeface="Times New Roman"/>
                      </a:endParaRPr>
                    </a:p>
                  </a:txBody>
                  <a:tcPr marL="64008" marR="64008" marT="64008" marB="6400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200" b="1">
                          <a:effectLst/>
                          <a:latin typeface="Times New Roman"/>
                        </a:rPr>
                        <a:t>Approx. # of Minutes</a:t>
                      </a:r>
                      <a:endParaRPr lang="en-US" sz="1200">
                        <a:effectLst/>
                        <a:latin typeface="Times New Roman"/>
                      </a:endParaRPr>
                    </a:p>
                  </a:txBody>
                  <a:tcPr marL="64008" marR="64008" marT="64008" marB="6400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200" b="1" err="1">
                          <a:effectLst/>
                          <a:latin typeface="Times New Roman"/>
                        </a:rPr>
                        <a:t>T</a:t>
                      </a:r>
                      <a:r>
                        <a:rPr lang="en-US" sz="1200" b="1" i="1" baseline="-25000" err="1">
                          <a:effectLst/>
                          <a:latin typeface="Times New Roman"/>
                        </a:rPr>
                        <a:t>min</a:t>
                      </a:r>
                      <a:r>
                        <a:rPr lang="en-US" sz="1200" b="1">
                          <a:effectLst/>
                          <a:latin typeface="Times New Roman"/>
                        </a:rPr>
                        <a:t> - </a:t>
                      </a:r>
                      <a:r>
                        <a:rPr lang="en-US" sz="1200" b="1" err="1">
                          <a:effectLst/>
                          <a:latin typeface="Times New Roman"/>
                        </a:rPr>
                        <a:t>T</a:t>
                      </a:r>
                      <a:r>
                        <a:rPr lang="en-US" sz="1200" b="1" i="1" baseline="-25000" err="1">
                          <a:effectLst/>
                          <a:latin typeface="Times New Roman"/>
                        </a:rPr>
                        <a:t>max</a:t>
                      </a:r>
                      <a:r>
                        <a:rPr lang="en-US" sz="1200" b="1">
                          <a:effectLst/>
                          <a:latin typeface="Times New Roman"/>
                        </a:rPr>
                        <a:t>, </a:t>
                      </a:r>
                      <a:r>
                        <a:rPr lang="en-US" sz="1100" b="1">
                          <a:effectLst/>
                          <a:latin typeface="Times New Roman"/>
                        </a:rPr>
                        <a:t>T̅</a:t>
                      </a:r>
                      <a:r>
                        <a:rPr lang="en-US" sz="1200" b="1">
                          <a:effectLst/>
                          <a:latin typeface="Times New Roman"/>
                        </a:rPr>
                        <a:t> [°C]</a:t>
                      </a:r>
                      <a:endParaRPr lang="en-US" sz="1200">
                        <a:effectLst/>
                        <a:latin typeface="Times New Roman"/>
                      </a:endParaRPr>
                    </a:p>
                  </a:txBody>
                  <a:tcPr marL="64008" marR="64008" marT="64008" marB="6400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200" b="1" err="1">
                          <a:effectLst/>
                          <a:latin typeface="Times New Roman"/>
                        </a:rPr>
                        <a:t>Z</a:t>
                      </a:r>
                      <a:r>
                        <a:rPr lang="en-US" sz="1200" b="1" i="1" baseline="-25000" err="1">
                          <a:effectLst/>
                          <a:latin typeface="Times New Roman"/>
                        </a:rPr>
                        <a:t>min</a:t>
                      </a:r>
                      <a:r>
                        <a:rPr lang="en-US" sz="1200" b="1">
                          <a:effectLst/>
                          <a:latin typeface="Times New Roman"/>
                        </a:rPr>
                        <a:t> - </a:t>
                      </a:r>
                      <a:r>
                        <a:rPr lang="en-US" sz="1200" b="1" err="1">
                          <a:effectLst/>
                          <a:latin typeface="Times New Roman"/>
                        </a:rPr>
                        <a:t>Z</a:t>
                      </a:r>
                      <a:r>
                        <a:rPr lang="en-US" sz="1200" b="1" i="1" baseline="-25000" err="1">
                          <a:effectLst/>
                          <a:latin typeface="Times New Roman"/>
                        </a:rPr>
                        <a:t>max</a:t>
                      </a:r>
                      <a:r>
                        <a:rPr lang="en-US" sz="1200" b="1">
                          <a:effectLst/>
                          <a:latin typeface="Times New Roman"/>
                        </a:rPr>
                        <a:t>, </a:t>
                      </a:r>
                      <a:r>
                        <a:rPr lang="en-US" sz="1100" b="1">
                          <a:effectLst/>
                          <a:latin typeface="Times New Roman"/>
                        </a:rPr>
                        <a:t>Z̅</a:t>
                      </a:r>
                      <a:r>
                        <a:rPr lang="en-US" sz="1200" b="1">
                          <a:effectLst/>
                          <a:latin typeface="Times New Roman"/>
                        </a:rPr>
                        <a:t> [km]</a:t>
                      </a:r>
                      <a:endParaRPr lang="en-US" sz="1200">
                        <a:effectLst/>
                        <a:latin typeface="Times New Roman"/>
                      </a:endParaRPr>
                    </a:p>
                  </a:txBody>
                  <a:tcPr marL="64008" marR="64008" marT="64008" marB="6400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200" b="1">
                          <a:effectLst/>
                          <a:latin typeface="Times New Roman"/>
                        </a:rPr>
                        <a:t># of Collocated Legs (Chains)</a:t>
                      </a:r>
                      <a:endParaRPr lang="en-US" sz="1200">
                        <a:effectLst/>
                        <a:latin typeface="Times New Roman"/>
                      </a:endParaRPr>
                    </a:p>
                  </a:txBody>
                  <a:tcPr marL="64008" marR="64008" marT="64008" marB="64008">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4225357"/>
                  </a:ext>
                </a:extLst>
              </a:tr>
              <a:tr h="448080">
                <a:tc>
                  <a:txBody>
                    <a:bodyPr/>
                    <a:lstStyle/>
                    <a:p>
                      <a:pPr algn="ctr">
                        <a:buNone/>
                      </a:pPr>
                      <a:r>
                        <a:rPr lang="en-US" sz="1400">
                          <a:effectLst/>
                          <a:latin typeface="Times New Roman"/>
                        </a:rPr>
                        <a:t>2023</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11</a:t>
                      </a:r>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386.8</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-30.8 to</a:t>
                      </a:r>
                      <a:r>
                        <a:rPr lang="en-US" sz="1400" b="1" i="1">
                          <a:effectLst/>
                          <a:latin typeface="Times New Roman"/>
                        </a:rPr>
                        <a:t> </a:t>
                      </a:r>
                      <a:r>
                        <a:rPr lang="en-US" sz="1400">
                          <a:effectLst/>
                          <a:latin typeface="Times New Roman"/>
                        </a:rPr>
                        <a:t>-1.2, -17.7</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2.0 - 9.7, 5.5</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10</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8719619"/>
                  </a:ext>
                </a:extLst>
              </a:tr>
              <a:tr h="537949">
                <a:tc>
                  <a:txBody>
                    <a:bodyPr/>
                    <a:lstStyle/>
                    <a:p>
                      <a:pPr algn="ctr">
                        <a:buNone/>
                      </a:pPr>
                      <a:r>
                        <a:rPr lang="en-US" sz="1400">
                          <a:effectLst/>
                          <a:latin typeface="Times New Roman"/>
                        </a:rPr>
                        <a:t>2022</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9</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425.8</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-38.2 to 0.8, -22.7</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1.5 - 9.0, 5.8</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6</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8159161"/>
                  </a:ext>
                </a:extLst>
              </a:tr>
              <a:tr h="448080">
                <a:tc>
                  <a:txBody>
                    <a:bodyPr/>
                    <a:lstStyle/>
                    <a:p>
                      <a:pPr algn="ctr">
                        <a:buNone/>
                      </a:pPr>
                      <a:r>
                        <a:rPr lang="en-US" sz="1400">
                          <a:effectLst/>
                          <a:latin typeface="Times New Roman"/>
                        </a:rPr>
                        <a:t>2020</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8</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429.0</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-32.2 to 2.5, -10.6</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1.5 - 7.7, 4.5</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buNone/>
                      </a:pPr>
                      <a:r>
                        <a:rPr lang="en-US" sz="1400">
                          <a:effectLst/>
                          <a:latin typeface="Times New Roman"/>
                        </a:rPr>
                        <a:t>5</a:t>
                      </a:r>
                    </a:p>
                  </a:txBody>
                  <a:tcPr marL="9144" marR="9144" marT="9144" marB="6400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5567414"/>
                  </a:ext>
                </a:extLst>
              </a:tr>
            </a:tbl>
          </a:graphicData>
        </a:graphic>
      </p:graphicFrame>
      <p:sp>
        <p:nvSpPr>
          <p:cNvPr id="7" name="TextBox 6">
            <a:extLst>
              <a:ext uri="{FF2B5EF4-FFF2-40B4-BE49-F238E27FC236}">
                <a16:creationId xmlns:a16="http://schemas.microsoft.com/office/drawing/2014/main" id="{A56BB349-21E5-1BFA-B7EB-9B82F8FC739D}"/>
              </a:ext>
            </a:extLst>
          </p:cNvPr>
          <p:cNvSpPr txBox="1"/>
          <p:nvPr/>
        </p:nvSpPr>
        <p:spPr>
          <a:xfrm>
            <a:off x="1681097" y="3994319"/>
            <a:ext cx="8594606"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latin typeface="Times New Roman"/>
                <a:ea typeface="Calibri"/>
                <a:cs typeface="Calibri"/>
              </a:rPr>
              <a:t>Table 1. </a:t>
            </a:r>
            <a:r>
              <a:rPr lang="en-US" sz="1200">
                <a:latin typeface="Times New Roman"/>
                <a:ea typeface="Calibri"/>
                <a:cs typeface="Times New Roman"/>
              </a:rPr>
              <a:t>Summary of chain aggregate observations during the 2020, 2022, and 2023 IMPACTS field deployments. Columns indicate the number of flights in which chain aggregates were observed, total observation time when chains were observed (minutes), the respective temperature range and average temperature, altitude range and average altitude, and the number of collocated P-3 and ER-2 flight legs where chain aggregates were present.</a:t>
            </a:r>
            <a:endParaRPr lang="en-US">
              <a:ea typeface="Calibri"/>
              <a:cs typeface="Calibri"/>
            </a:endParaRPr>
          </a:p>
          <a:p>
            <a:endParaRPr lang="en-US">
              <a:ea typeface="Calibri"/>
              <a:cs typeface="Calibri"/>
            </a:endParaRPr>
          </a:p>
        </p:txBody>
      </p:sp>
      <p:sp>
        <p:nvSpPr>
          <p:cNvPr id="8" name="Right Brace 7">
            <a:extLst>
              <a:ext uri="{FF2B5EF4-FFF2-40B4-BE49-F238E27FC236}">
                <a16:creationId xmlns:a16="http://schemas.microsoft.com/office/drawing/2014/main" id="{81772C1D-C8A2-6CF9-C7D2-0B25EA0597BF}"/>
              </a:ext>
            </a:extLst>
          </p:cNvPr>
          <p:cNvSpPr/>
          <p:nvPr/>
        </p:nvSpPr>
        <p:spPr>
          <a:xfrm>
            <a:off x="2803647" y="2315512"/>
            <a:ext cx="600781" cy="776009"/>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9" name="TextBox 8">
            <a:extLst>
              <a:ext uri="{FF2B5EF4-FFF2-40B4-BE49-F238E27FC236}">
                <a16:creationId xmlns:a16="http://schemas.microsoft.com/office/drawing/2014/main" id="{AF808997-7160-E5AC-D26F-96DA39CDB461}"/>
              </a:ext>
            </a:extLst>
          </p:cNvPr>
          <p:cNvSpPr txBox="1"/>
          <p:nvPr/>
        </p:nvSpPr>
        <p:spPr>
          <a:xfrm>
            <a:off x="3398830" y="2523775"/>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Times New Roman"/>
                <a:ea typeface="Calibri"/>
                <a:cs typeface="Calibri"/>
              </a:rPr>
              <a:t>*Likely an Upper-bound*</a:t>
            </a:r>
            <a:endParaRPr lang="en-US" b="1">
              <a:latin typeface="Times New Roman"/>
              <a:cs typeface="Times New Roman"/>
            </a:endParaRPr>
          </a:p>
        </p:txBody>
      </p:sp>
    </p:spTree>
    <p:extLst>
      <p:ext uri="{BB962C8B-B14F-4D97-AF65-F5344CB8AC3E}">
        <p14:creationId xmlns:p14="http://schemas.microsoft.com/office/powerpoint/2010/main" val="149103450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D99CB-382F-4A64-3133-B695AEA9C455}"/>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A0577A62-B990-DE07-94A8-05E0BC530F37}"/>
              </a:ext>
            </a:extLst>
          </p:cNvPr>
          <p:cNvSpPr>
            <a:spLocks noGrp="1"/>
          </p:cNvSpPr>
          <p:nvPr>
            <p:ph type="title"/>
          </p:nvPr>
        </p:nvSpPr>
        <p:spPr>
          <a:prstGeom prst="rect">
            <a:avLst/>
          </a:prstGeom>
        </p:spPr>
        <p:txBody>
          <a:bodyPr/>
          <a:lstStyle/>
          <a:p>
            <a:r>
              <a:rPr lang="en-US">
                <a:latin typeface="Times New Roman"/>
                <a:cs typeface="Arial"/>
              </a:rPr>
              <a:t>Paper 1 – Results</a:t>
            </a:r>
            <a:endParaRPr lang="en-US">
              <a:latin typeface="Times New Roman"/>
            </a:endParaRPr>
          </a:p>
        </p:txBody>
      </p:sp>
      <p:sp>
        <p:nvSpPr>
          <p:cNvPr id="4" name="Slide List">
            <a:extLst>
              <a:ext uri="{FF2B5EF4-FFF2-40B4-BE49-F238E27FC236}">
                <a16:creationId xmlns:a16="http://schemas.microsoft.com/office/drawing/2014/main" id="{FB0FDE08-5281-2A5C-2A35-FEF95BAB00AD}"/>
              </a:ext>
            </a:extLst>
          </p:cNvPr>
          <p:cNvSpPr>
            <a:spLocks noGrp="1"/>
          </p:cNvSpPr>
          <p:nvPr>
            <p:ph type="body" sz="quarter" idx="15"/>
          </p:nvPr>
        </p:nvSpPr>
        <p:spPr>
          <a:xfrm>
            <a:off x="-316" y="1104015"/>
            <a:ext cx="6110427" cy="5745517"/>
          </a:xfrm>
        </p:spPr>
        <p:txBody>
          <a:bodyPr lIns="0" tIns="0" rIns="0" bIns="0" anchor="t"/>
          <a:lstStyle/>
          <a:p>
            <a:pPr algn="just">
              <a:lnSpc>
                <a:spcPct val="100000"/>
              </a:lnSpc>
              <a:spcAft>
                <a:spcPts val="0"/>
              </a:spcAft>
            </a:pPr>
            <a:r>
              <a:rPr lang="en-US">
                <a:latin typeface="Times New Roman"/>
                <a:cs typeface="Arial"/>
              </a:rPr>
              <a:t>Observed across the full range of temperatures and altitudes (Fig. 4).</a:t>
            </a:r>
            <a:endParaRPr lang="en-US">
              <a:latin typeface="Times New Roman"/>
            </a:endParaRPr>
          </a:p>
          <a:p>
            <a:pPr algn="just">
              <a:lnSpc>
                <a:spcPct val="100000"/>
              </a:lnSpc>
              <a:spcAft>
                <a:spcPts val="0"/>
              </a:spcAft>
            </a:pPr>
            <a:endParaRPr lang="en-US">
              <a:latin typeface="Times New Roman"/>
              <a:cs typeface="Arial"/>
            </a:endParaRPr>
          </a:p>
          <a:p>
            <a:pPr algn="just">
              <a:lnSpc>
                <a:spcPct val="100000"/>
              </a:lnSpc>
              <a:spcAft>
                <a:spcPts val="0"/>
              </a:spcAft>
            </a:pPr>
            <a:r>
              <a:rPr lang="en-US">
                <a:latin typeface="Times New Roman"/>
                <a:cs typeface="Arial"/>
              </a:rPr>
              <a:t>Composed of a variety of individual crystal habits (primarily columnar and plate-like).</a:t>
            </a:r>
          </a:p>
          <a:p>
            <a:pPr lvl="1" algn="just">
              <a:lnSpc>
                <a:spcPct val="100000"/>
              </a:lnSpc>
              <a:spcAft>
                <a:spcPts val="0"/>
              </a:spcAft>
              <a:buFont typeface="Arial" panose="02070309020205020404" pitchFamily="49" charset="0"/>
              <a:buChar char="•"/>
            </a:pPr>
            <a:r>
              <a:rPr lang="en-US" sz="2000">
                <a:latin typeface="Times New Roman"/>
                <a:cs typeface="Arial"/>
              </a:rPr>
              <a:t>Consistent with previous field studies </a:t>
            </a:r>
            <a:r>
              <a:rPr lang="en-US" sz="1400">
                <a:latin typeface="Times New Roman"/>
                <a:cs typeface="Arial"/>
              </a:rPr>
              <a:t>(Connolly et al. 2005; Nairy, 2022)</a:t>
            </a:r>
            <a:r>
              <a:rPr lang="en-US">
                <a:latin typeface="Times New Roman"/>
                <a:cs typeface="Arial"/>
              </a:rPr>
              <a:t>.</a:t>
            </a:r>
          </a:p>
          <a:p>
            <a:pPr algn="just">
              <a:lnSpc>
                <a:spcPct val="100000"/>
              </a:lnSpc>
              <a:spcAft>
                <a:spcPts val="0"/>
              </a:spcAft>
            </a:pPr>
            <a:endParaRPr lang="en-US">
              <a:latin typeface="Times New Roman"/>
              <a:cs typeface="Arial"/>
            </a:endParaRPr>
          </a:p>
          <a:p>
            <a:pPr algn="just">
              <a:lnSpc>
                <a:spcPct val="100000"/>
              </a:lnSpc>
              <a:spcAft>
                <a:spcPts val="0"/>
              </a:spcAft>
            </a:pPr>
            <a:r>
              <a:rPr lang="en-US">
                <a:latin typeface="Times New Roman"/>
                <a:cs typeface="Arial"/>
              </a:rPr>
              <a:t>Predominantly </a:t>
            </a:r>
            <a:r>
              <a:rPr lang="en-US" i="1" err="1">
                <a:latin typeface="Times New Roman"/>
                <a:cs typeface="Times New Roman"/>
              </a:rPr>
              <a:t>D</a:t>
            </a:r>
            <a:r>
              <a:rPr lang="en-US" sz="1600" i="1" baseline="-25000" err="1">
                <a:latin typeface="Times New Roman"/>
                <a:cs typeface="Times New Roman"/>
              </a:rPr>
              <a:t>max</a:t>
            </a:r>
            <a:r>
              <a:rPr lang="en-US" sz="1600" i="1">
                <a:latin typeface="Times New Roman"/>
                <a:cs typeface="Times New Roman"/>
              </a:rPr>
              <a:t> </a:t>
            </a:r>
            <a:r>
              <a:rPr lang="en-US">
                <a:latin typeface="Times New Roman"/>
                <a:cs typeface="Arial"/>
              </a:rPr>
              <a:t>&gt; 500 µm</a:t>
            </a:r>
            <a:endParaRPr lang="en-US" i="1" baseline="-25000">
              <a:latin typeface="Times New Roman"/>
            </a:endParaRPr>
          </a:p>
          <a:p>
            <a:pPr lvl="1" algn="just">
              <a:lnSpc>
                <a:spcPct val="100000"/>
              </a:lnSpc>
              <a:spcAft>
                <a:spcPts val="0"/>
              </a:spcAft>
              <a:buFont typeface="Courier New" panose="02070309020205020404" pitchFamily="49" charset="0"/>
              <a:buChar char="o"/>
            </a:pPr>
            <a:r>
              <a:rPr lang="en-US" sz="2000">
                <a:latin typeface="Times New Roman"/>
                <a:cs typeface="Arial"/>
              </a:rPr>
              <a:t>Similar to cirrus anvil observations </a:t>
            </a:r>
            <a:r>
              <a:rPr lang="en-US" sz="1400">
                <a:latin typeface="Times New Roman"/>
                <a:cs typeface="Arial"/>
              </a:rPr>
              <a:t>(Nairy et al. 2022).</a:t>
            </a:r>
            <a:endParaRPr lang="en-US" sz="1400">
              <a:latin typeface="Times New Roman"/>
            </a:endParaRPr>
          </a:p>
          <a:p>
            <a:pPr algn="just">
              <a:lnSpc>
                <a:spcPct val="100000"/>
              </a:lnSpc>
              <a:spcAft>
                <a:spcPts val="0"/>
              </a:spcAft>
            </a:pPr>
            <a:endParaRPr lang="en-US">
              <a:latin typeface="Times New Roman"/>
              <a:cs typeface="Arial"/>
            </a:endParaRPr>
          </a:p>
          <a:p>
            <a:pPr algn="just">
              <a:lnSpc>
                <a:spcPct val="100000"/>
              </a:lnSpc>
              <a:spcAft>
                <a:spcPts val="0"/>
              </a:spcAft>
            </a:pPr>
            <a:r>
              <a:rPr lang="en-US">
                <a:latin typeface="Times New Roman"/>
                <a:cs typeface="Arial"/>
              </a:rPr>
              <a:t>Composed of pristine ice crystals, others show signs of sublimation</a:t>
            </a:r>
          </a:p>
          <a:p>
            <a:pPr lvl="1" algn="just">
              <a:lnSpc>
                <a:spcPct val="100000"/>
              </a:lnSpc>
              <a:spcAft>
                <a:spcPts val="0"/>
              </a:spcAft>
              <a:buFont typeface="Courier New" panose="02070309020205020404" pitchFamily="49" charset="0"/>
              <a:buChar char="o"/>
            </a:pPr>
            <a:r>
              <a:rPr lang="en-US" sz="2000">
                <a:latin typeface="Times New Roman"/>
                <a:cs typeface="Times New Roman"/>
              </a:rPr>
              <a:t>Similar to cirrus anvil observations </a:t>
            </a:r>
            <a:r>
              <a:rPr lang="en-US" sz="1400">
                <a:latin typeface="Times New Roman"/>
                <a:cs typeface="Times New Roman"/>
              </a:rPr>
              <a:t>(Nairy et al. 2022).</a:t>
            </a:r>
            <a:endParaRPr lang="en-US">
              <a:latin typeface="Times New Roman"/>
            </a:endParaRPr>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cs typeface="Arial"/>
            </a:endParaRPr>
          </a:p>
        </p:txBody>
      </p:sp>
      <p:sp>
        <p:nvSpPr>
          <p:cNvPr id="5" name="Slide Number">
            <a:extLst>
              <a:ext uri="{FF2B5EF4-FFF2-40B4-BE49-F238E27FC236}">
                <a16:creationId xmlns:a16="http://schemas.microsoft.com/office/drawing/2014/main" id="{6F2CC9E8-1D1F-CE5D-B0E0-D8796496AD0D}"/>
              </a:ext>
            </a:extLst>
          </p:cNvPr>
          <p:cNvSpPr>
            <a:spLocks noGrp="1"/>
          </p:cNvSpPr>
          <p:nvPr>
            <p:ph type="sldNum" sz="quarter" idx="4"/>
          </p:nvPr>
        </p:nvSpPr>
        <p:spPr>
          <a:xfrm>
            <a:off x="11554728" y="6217920"/>
            <a:ext cx="640080" cy="640080"/>
          </a:xfrm>
        </p:spPr>
        <p:txBody>
          <a:bodyPr/>
          <a:lstStyle/>
          <a:p>
            <a:fld id="{CD824FE9-DCF5-A546-91B8-A1EA6C94E693}" type="slidenum">
              <a:rPr lang="en-US" smtClean="0"/>
              <a:pPr/>
              <a:t>14</a:t>
            </a:fld>
            <a:endParaRPr lang="en-US"/>
          </a:p>
        </p:txBody>
      </p:sp>
      <p:sp>
        <p:nvSpPr>
          <p:cNvPr id="11" name="TextBox 10">
            <a:extLst>
              <a:ext uri="{FF2B5EF4-FFF2-40B4-BE49-F238E27FC236}">
                <a16:creationId xmlns:a16="http://schemas.microsoft.com/office/drawing/2014/main" id="{FD40C2E0-4B8C-0CBA-5D0C-E5D1ABBB51C2}"/>
              </a:ext>
            </a:extLst>
          </p:cNvPr>
          <p:cNvSpPr txBox="1"/>
          <p:nvPr/>
        </p:nvSpPr>
        <p:spPr>
          <a:xfrm>
            <a:off x="6104757" y="5497515"/>
            <a:ext cx="608937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latin typeface="Times New Roman"/>
                <a:ea typeface="+mn-lt"/>
                <a:cs typeface="+mn-lt"/>
              </a:rPr>
              <a:t>Figure 4. Illustration showing representative chain aggregate images observed during the NASA IMPACTS field campaign grouped by deployment year and temperature intervals. The image labels give the UTC date and time. The 2023 and 2020 rows contain Hawkeye Cloud Particle Imager (CPI) images, while the 2022 row contains PHIPS probe images.</a:t>
            </a:r>
            <a:endParaRPr lang="en-US" sz="1200">
              <a:latin typeface="Times New Roman"/>
              <a:cs typeface="Times New Roman"/>
            </a:endParaRPr>
          </a:p>
          <a:p>
            <a:pPr algn="l"/>
            <a:endParaRPr lang="en-US">
              <a:ea typeface="Calibri"/>
              <a:cs typeface="Calibri"/>
            </a:endParaRPr>
          </a:p>
        </p:txBody>
      </p:sp>
      <p:pic>
        <p:nvPicPr>
          <p:cNvPr id="3" name="Picture 2" descr="A collage of images of different shapes&#10;&#10;AI-generated content may be incorrect.">
            <a:extLst>
              <a:ext uri="{FF2B5EF4-FFF2-40B4-BE49-F238E27FC236}">
                <a16:creationId xmlns:a16="http://schemas.microsoft.com/office/drawing/2014/main" id="{7A4A5F9E-86B9-9DB0-0CAE-2924B146D30F}"/>
              </a:ext>
            </a:extLst>
          </p:cNvPr>
          <p:cNvPicPr>
            <a:picLocks noChangeAspect="1"/>
          </p:cNvPicPr>
          <p:nvPr/>
        </p:nvPicPr>
        <p:blipFill>
          <a:blip r:embed="rId3"/>
          <a:stretch>
            <a:fillRect/>
          </a:stretch>
        </p:blipFill>
        <p:spPr>
          <a:xfrm>
            <a:off x="6167437" y="1457324"/>
            <a:ext cx="5965046" cy="4035279"/>
          </a:xfrm>
          <a:prstGeom prst="rect">
            <a:avLst/>
          </a:prstGeom>
        </p:spPr>
      </p:pic>
    </p:spTree>
    <p:extLst>
      <p:ext uri="{BB962C8B-B14F-4D97-AF65-F5344CB8AC3E}">
        <p14:creationId xmlns:p14="http://schemas.microsoft.com/office/powerpoint/2010/main" val="404937488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734F4-33B4-4781-36C7-B4CF87B3E0FB}"/>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99F16616-9FC3-BB1E-49EF-02BDA2B7E79F}"/>
              </a:ext>
            </a:extLst>
          </p:cNvPr>
          <p:cNvSpPr>
            <a:spLocks noGrp="1"/>
          </p:cNvSpPr>
          <p:nvPr>
            <p:ph type="title"/>
          </p:nvPr>
        </p:nvSpPr>
        <p:spPr>
          <a:prstGeom prst="rect">
            <a:avLst/>
          </a:prstGeom>
        </p:spPr>
        <p:txBody>
          <a:bodyPr/>
          <a:lstStyle/>
          <a:p>
            <a:r>
              <a:rPr lang="en-US" dirty="0">
                <a:latin typeface="Times New Roman"/>
                <a:cs typeface="Arial"/>
              </a:rPr>
              <a:t>Paper 1 – Discussion</a:t>
            </a:r>
            <a:endParaRPr lang="en-US" dirty="0">
              <a:latin typeface="Times New Roman"/>
            </a:endParaRPr>
          </a:p>
        </p:txBody>
      </p:sp>
      <p:sp>
        <p:nvSpPr>
          <p:cNvPr id="4" name="Slide List">
            <a:extLst>
              <a:ext uri="{FF2B5EF4-FFF2-40B4-BE49-F238E27FC236}">
                <a16:creationId xmlns:a16="http://schemas.microsoft.com/office/drawing/2014/main" id="{47F5DF2B-A811-037E-EAE5-D302B043283B}"/>
              </a:ext>
            </a:extLst>
          </p:cNvPr>
          <p:cNvSpPr>
            <a:spLocks noGrp="1"/>
          </p:cNvSpPr>
          <p:nvPr>
            <p:ph type="body" sz="quarter" idx="15"/>
          </p:nvPr>
        </p:nvSpPr>
        <p:spPr>
          <a:xfrm>
            <a:off x="-316" y="1104015"/>
            <a:ext cx="4834502" cy="5756890"/>
          </a:xfrm>
        </p:spPr>
        <p:txBody>
          <a:bodyPr lIns="0" tIns="0" rIns="0" bIns="0" anchor="t"/>
          <a:lstStyle/>
          <a:p>
            <a:pPr marL="0" indent="0" algn="just">
              <a:lnSpc>
                <a:spcPct val="100000"/>
              </a:lnSpc>
              <a:spcAft>
                <a:spcPts val="0"/>
              </a:spcAft>
              <a:buNone/>
            </a:pPr>
            <a:r>
              <a:rPr lang="en-US" i="1" dirty="0">
                <a:latin typeface="Times New Roman"/>
                <a:cs typeface="Arial"/>
              </a:rPr>
              <a:t>Example of using collocated dataset.</a:t>
            </a:r>
          </a:p>
          <a:p>
            <a:pPr algn="just">
              <a:lnSpc>
                <a:spcPct val="100000"/>
              </a:lnSpc>
              <a:spcAft>
                <a:spcPts val="0"/>
              </a:spcAft>
            </a:pPr>
            <a:r>
              <a:rPr lang="en-US" dirty="0">
                <a:latin typeface="Times New Roman"/>
                <a:cs typeface="Arial"/>
              </a:rPr>
              <a:t>19 Jan 2022 Flight Segment </a:t>
            </a:r>
          </a:p>
          <a:p>
            <a:pPr lvl="1" algn="just">
              <a:lnSpc>
                <a:spcPct val="100000"/>
              </a:lnSpc>
              <a:spcAft>
                <a:spcPts val="0"/>
              </a:spcAft>
              <a:buFont typeface="Arial" panose="02070309020205020404" pitchFamily="49" charset="0"/>
              <a:buChar char="•"/>
            </a:pPr>
            <a:r>
              <a:rPr lang="en-US" sz="1800" dirty="0">
                <a:latin typeface="Times New Roman"/>
                <a:cs typeface="Arial"/>
              </a:rPr>
              <a:t>12:30 – 12:55 UTC</a:t>
            </a:r>
          </a:p>
          <a:p>
            <a:pPr lvl="1" algn="just">
              <a:lnSpc>
                <a:spcPct val="100000"/>
              </a:lnSpc>
              <a:spcAft>
                <a:spcPts val="0"/>
              </a:spcAft>
              <a:buFont typeface="Arial" panose="02070309020205020404" pitchFamily="49" charset="0"/>
              <a:buChar char="•"/>
            </a:pPr>
            <a:r>
              <a:rPr lang="en-US" sz="1800" dirty="0">
                <a:latin typeface="Times New Roman"/>
                <a:cs typeface="Arial"/>
              </a:rPr>
              <a:t>~ 6 km AGL</a:t>
            </a:r>
            <a:endParaRPr lang="en-US" sz="1800" dirty="0"/>
          </a:p>
          <a:p>
            <a:pPr lvl="1" algn="just">
              <a:lnSpc>
                <a:spcPct val="100000"/>
              </a:lnSpc>
              <a:spcAft>
                <a:spcPts val="0"/>
              </a:spcAft>
              <a:buFont typeface="Arial" panose="02070309020205020404" pitchFamily="49" charset="0"/>
              <a:buChar char="•"/>
            </a:pPr>
            <a:r>
              <a:rPr lang="en-US" sz="1800" dirty="0">
                <a:latin typeface="Times New Roman"/>
                <a:cs typeface="Arial"/>
              </a:rPr>
              <a:t>9,315 CPI Images Classified</a:t>
            </a:r>
          </a:p>
          <a:p>
            <a:pPr marL="0" indent="0" algn="just">
              <a:lnSpc>
                <a:spcPct val="100000"/>
              </a:lnSpc>
              <a:spcAft>
                <a:spcPts val="0"/>
              </a:spcAft>
              <a:buNone/>
            </a:pPr>
            <a:r>
              <a:rPr lang="en-US" dirty="0">
                <a:latin typeface="Times New Roman"/>
                <a:cs typeface="Times New Roman"/>
              </a:rPr>
              <a:t>Chain Aggregates Observed:</a:t>
            </a:r>
          </a:p>
          <a:p>
            <a:pPr lvl="1" algn="just">
              <a:lnSpc>
                <a:spcPct val="100000"/>
              </a:lnSpc>
              <a:spcBef>
                <a:spcPts val="100"/>
              </a:spcBef>
              <a:spcAft>
                <a:spcPts val="0"/>
              </a:spcAft>
            </a:pPr>
            <a:r>
              <a:rPr lang="en-US" sz="1800" dirty="0">
                <a:latin typeface="Times New Roman"/>
                <a:cs typeface="Arial"/>
              </a:rPr>
              <a:t>–31.5 to –29.5 °C</a:t>
            </a:r>
          </a:p>
          <a:p>
            <a:pPr lvl="1" algn="just">
              <a:lnSpc>
                <a:spcPct val="100000"/>
              </a:lnSpc>
              <a:spcBef>
                <a:spcPts val="100"/>
              </a:spcBef>
            </a:pPr>
            <a:r>
              <a:rPr lang="en-US" sz="1800" dirty="0">
                <a:latin typeface="Times New Roman"/>
                <a:cs typeface="Arial"/>
              </a:rPr>
              <a:t>Relatively weak </a:t>
            </a:r>
            <a:r>
              <a:rPr lang="en-US" sz="1800" i="1" err="1">
                <a:latin typeface="Times New Roman"/>
                <a:cs typeface="Arial"/>
              </a:rPr>
              <a:t>dBZ</a:t>
            </a:r>
            <a:r>
              <a:rPr lang="en-US" sz="1800" i="1" baseline="-25000" err="1">
                <a:latin typeface="Times New Roman"/>
                <a:cs typeface="Arial"/>
              </a:rPr>
              <a:t>e</a:t>
            </a:r>
            <a:r>
              <a:rPr lang="en-US" sz="1800" i="1" dirty="0">
                <a:latin typeface="Times New Roman"/>
                <a:cs typeface="Arial"/>
              </a:rPr>
              <a:t> </a:t>
            </a:r>
            <a:r>
              <a:rPr lang="en-US" sz="1800" dirty="0">
                <a:latin typeface="Times New Roman"/>
                <a:cs typeface="Arial"/>
              </a:rPr>
              <a:t>(−16.07 ± 5.53 </a:t>
            </a:r>
            <a:r>
              <a:rPr lang="en-US" sz="1800" err="1">
                <a:latin typeface="Times New Roman"/>
                <a:cs typeface="Arial"/>
              </a:rPr>
              <a:t>dBZ</a:t>
            </a:r>
            <a:r>
              <a:rPr lang="en-US" sz="1800" baseline="-25000" err="1">
                <a:latin typeface="Times New Roman"/>
                <a:cs typeface="Arial"/>
              </a:rPr>
              <a:t>e</a:t>
            </a:r>
            <a:r>
              <a:rPr lang="en-US" sz="1800" dirty="0">
                <a:latin typeface="Times New Roman"/>
                <a:cs typeface="Arial"/>
              </a:rPr>
              <a:t>)</a:t>
            </a:r>
          </a:p>
          <a:p>
            <a:pPr lvl="1" algn="just">
              <a:lnSpc>
                <a:spcPct val="100000"/>
              </a:lnSpc>
              <a:spcBef>
                <a:spcPts val="100"/>
              </a:spcBef>
            </a:pPr>
            <a:r>
              <a:rPr lang="en-US" sz="1800" dirty="0">
                <a:latin typeface="Times New Roman"/>
                <a:cs typeface="Arial"/>
              </a:rPr>
              <a:t>Minimal </a:t>
            </a:r>
            <a:r>
              <a:rPr lang="en-US" sz="1800" i="1" dirty="0">
                <a:latin typeface="Times New Roman"/>
                <a:cs typeface="Arial"/>
              </a:rPr>
              <a:t>V</a:t>
            </a:r>
            <a:r>
              <a:rPr lang="en-US" sz="1800" dirty="0">
                <a:latin typeface="Times New Roman"/>
                <a:cs typeface="Arial"/>
              </a:rPr>
              <a:t> (−0.38 ± 0.91 m s</a:t>
            </a:r>
            <a:r>
              <a:rPr lang="en-US" sz="1800" baseline="30000" dirty="0">
                <a:latin typeface="Times New Roman"/>
                <a:cs typeface="Arial"/>
              </a:rPr>
              <a:t>-1</a:t>
            </a:r>
            <a:r>
              <a:rPr lang="en-US" sz="1800" dirty="0">
                <a:latin typeface="Times New Roman"/>
                <a:cs typeface="Arial"/>
              </a:rPr>
              <a:t>)</a:t>
            </a:r>
            <a:endParaRPr lang="en-US" sz="1800" dirty="0">
              <a:latin typeface="Times New Roman"/>
            </a:endParaRPr>
          </a:p>
          <a:p>
            <a:pPr lvl="1" algn="just">
              <a:lnSpc>
                <a:spcPct val="100000"/>
              </a:lnSpc>
              <a:spcBef>
                <a:spcPts val="100"/>
              </a:spcBef>
              <a:spcAft>
                <a:spcPts val="0"/>
              </a:spcAft>
            </a:pPr>
            <a:r>
              <a:rPr lang="en-US" sz="1800" dirty="0">
                <a:latin typeface="Times New Roman"/>
                <a:cs typeface="Arial"/>
              </a:rPr>
              <a:t>Moderate CPL β</a:t>
            </a:r>
            <a:r>
              <a:rPr lang="en-US" sz="1800" baseline="-25000" dirty="0">
                <a:latin typeface="Times New Roman"/>
                <a:cs typeface="Arial"/>
              </a:rPr>
              <a:t>532</a:t>
            </a:r>
            <a:r>
              <a:rPr lang="en-US" sz="1800" dirty="0">
                <a:latin typeface="Times New Roman"/>
                <a:cs typeface="Arial"/>
              </a:rPr>
              <a:t> (−2.38 ± 0.37 km</a:t>
            </a:r>
            <a:r>
              <a:rPr lang="en-US" sz="1800" baseline="30000" dirty="0">
                <a:latin typeface="Times New Roman"/>
                <a:cs typeface="Arial"/>
              </a:rPr>
              <a:t>-1</a:t>
            </a:r>
            <a:r>
              <a:rPr lang="en-US" sz="1800" dirty="0">
                <a:latin typeface="Times New Roman"/>
                <a:cs typeface="Arial"/>
              </a:rPr>
              <a:t> sr</a:t>
            </a:r>
            <a:r>
              <a:rPr lang="en-US" sz="1800" baseline="30000" dirty="0">
                <a:latin typeface="Times New Roman"/>
                <a:cs typeface="Arial"/>
              </a:rPr>
              <a:t>-1</a:t>
            </a:r>
            <a:r>
              <a:rPr lang="en-US" sz="1800" dirty="0">
                <a:latin typeface="Times New Roman"/>
                <a:cs typeface="Arial"/>
              </a:rPr>
              <a:t>)</a:t>
            </a:r>
          </a:p>
          <a:p>
            <a:pPr lvl="1" algn="just">
              <a:lnSpc>
                <a:spcPct val="100000"/>
              </a:lnSpc>
              <a:spcBef>
                <a:spcPts val="100"/>
              </a:spcBef>
              <a:spcAft>
                <a:spcPts val="0"/>
              </a:spcAft>
            </a:pPr>
            <a:r>
              <a:rPr lang="en-US" sz="1800" dirty="0">
                <a:latin typeface="Times New Roman"/>
                <a:cs typeface="Arial"/>
              </a:rPr>
              <a:t>Modest CPL δ and CRS LDR (0.34 ± 0.06 and −17.38 ± 2.34 dB, respectively)</a:t>
            </a:r>
            <a:endParaRPr lang="en-US" sz="1800" dirty="0">
              <a:latin typeface="Times New Roman"/>
            </a:endParaRPr>
          </a:p>
          <a:p>
            <a:pPr algn="just">
              <a:lnSpc>
                <a:spcPct val="100000"/>
              </a:lnSpc>
              <a:spcBef>
                <a:spcPts val="100"/>
              </a:spcBef>
              <a:spcAft>
                <a:spcPts val="0"/>
              </a:spcAft>
              <a:buFont typeface="Courier New" panose="020B0604020202020204" pitchFamily="34" charset="0"/>
              <a:buChar char="o"/>
            </a:pPr>
            <a:endParaRPr lang="en-US" sz="1800" dirty="0">
              <a:latin typeface="Times New Roman"/>
              <a:cs typeface="Arial"/>
            </a:endParaRPr>
          </a:p>
          <a:p>
            <a:pPr algn="just">
              <a:lnSpc>
                <a:spcPct val="100000"/>
              </a:lnSpc>
              <a:spcBef>
                <a:spcPts val="100"/>
              </a:spcBef>
              <a:spcAft>
                <a:spcPts val="0"/>
              </a:spcAft>
              <a:buFont typeface="Courier New" panose="020B0604020202020204" pitchFamily="34" charset="0"/>
              <a:buChar char="o"/>
            </a:pPr>
            <a:r>
              <a:rPr lang="en-US" sz="2000" dirty="0">
                <a:latin typeface="Times New Roman"/>
                <a:cs typeface="Arial"/>
              </a:rPr>
              <a:t>No LIP electric field data for this pass.</a:t>
            </a:r>
            <a:endParaRPr lang="en-US" sz="2000" dirty="0">
              <a:latin typeface="Times New Roman"/>
            </a:endParaRPr>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cs typeface="Arial"/>
            </a:endParaRPr>
          </a:p>
        </p:txBody>
      </p:sp>
      <p:sp>
        <p:nvSpPr>
          <p:cNvPr id="5" name="Slide Number">
            <a:extLst>
              <a:ext uri="{FF2B5EF4-FFF2-40B4-BE49-F238E27FC236}">
                <a16:creationId xmlns:a16="http://schemas.microsoft.com/office/drawing/2014/main" id="{4033934F-D71A-7DE8-43B6-FD4A61C9A666}"/>
              </a:ext>
            </a:extLst>
          </p:cNvPr>
          <p:cNvSpPr>
            <a:spLocks noGrp="1"/>
          </p:cNvSpPr>
          <p:nvPr>
            <p:ph type="sldNum" sz="quarter" idx="4"/>
          </p:nvPr>
        </p:nvSpPr>
        <p:spPr>
          <a:xfrm>
            <a:off x="-376" y="6217920"/>
            <a:ext cx="640080" cy="640080"/>
          </a:xfrm>
        </p:spPr>
        <p:txBody>
          <a:bodyPr/>
          <a:lstStyle/>
          <a:p>
            <a:fld id="{CD824FE9-DCF5-A546-91B8-A1EA6C94E693}" type="slidenum">
              <a:rPr lang="en-US" smtClean="0"/>
              <a:pPr/>
              <a:t>15</a:t>
            </a:fld>
            <a:endParaRPr lang="en-US"/>
          </a:p>
        </p:txBody>
      </p:sp>
      <p:pic>
        <p:nvPicPr>
          <p:cNvPr id="7" name="Picture 6">
            <a:extLst>
              <a:ext uri="{FF2B5EF4-FFF2-40B4-BE49-F238E27FC236}">
                <a16:creationId xmlns:a16="http://schemas.microsoft.com/office/drawing/2014/main" id="{1A51A58E-B63C-B495-7332-570963500B0B}"/>
              </a:ext>
            </a:extLst>
          </p:cNvPr>
          <p:cNvPicPr>
            <a:picLocks noChangeAspect="1"/>
          </p:cNvPicPr>
          <p:nvPr/>
        </p:nvPicPr>
        <p:blipFill>
          <a:blip r:embed="rId3"/>
          <a:stretch>
            <a:fillRect/>
          </a:stretch>
        </p:blipFill>
        <p:spPr>
          <a:xfrm>
            <a:off x="4968419" y="912519"/>
            <a:ext cx="7224110" cy="5309261"/>
          </a:xfrm>
          <a:prstGeom prst="rect">
            <a:avLst/>
          </a:prstGeom>
        </p:spPr>
      </p:pic>
      <p:sp>
        <p:nvSpPr>
          <p:cNvPr id="8" name="TextBox 7">
            <a:extLst>
              <a:ext uri="{FF2B5EF4-FFF2-40B4-BE49-F238E27FC236}">
                <a16:creationId xmlns:a16="http://schemas.microsoft.com/office/drawing/2014/main" id="{88D1B243-C184-C58A-185E-533327981145}"/>
              </a:ext>
            </a:extLst>
          </p:cNvPr>
          <p:cNvSpPr txBox="1"/>
          <p:nvPr/>
        </p:nvSpPr>
        <p:spPr>
          <a:xfrm>
            <a:off x="4931415" y="6245625"/>
            <a:ext cx="72093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latin typeface="Times New Roman"/>
                <a:ea typeface="+mn-lt"/>
                <a:cs typeface="+mn-lt"/>
              </a:rPr>
              <a:t>Figure 5. Plots showing collocated in-situ and remote sensing observations obtained by the NASA P-3 and ER-2 aircrafts on 19 January 2022.</a:t>
            </a:r>
            <a:endParaRPr lang="en-US" sz="1200">
              <a:latin typeface="Times New Roman"/>
              <a:ea typeface="Calibri"/>
              <a:cs typeface="Calibri"/>
            </a:endParaRPr>
          </a:p>
        </p:txBody>
      </p:sp>
    </p:spTree>
    <p:extLst>
      <p:ext uri="{BB962C8B-B14F-4D97-AF65-F5344CB8AC3E}">
        <p14:creationId xmlns:p14="http://schemas.microsoft.com/office/powerpoint/2010/main" val="137059917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A1F6E-E57F-2641-5861-5A4021CED01B}"/>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A9DE94A2-6358-3881-BEAF-153AC2CC2D12}"/>
              </a:ext>
            </a:extLst>
          </p:cNvPr>
          <p:cNvSpPr>
            <a:spLocks noGrp="1"/>
          </p:cNvSpPr>
          <p:nvPr>
            <p:ph type="title"/>
          </p:nvPr>
        </p:nvSpPr>
        <p:spPr>
          <a:prstGeom prst="rect">
            <a:avLst/>
          </a:prstGeom>
        </p:spPr>
        <p:txBody>
          <a:bodyPr/>
          <a:lstStyle/>
          <a:p>
            <a:r>
              <a:rPr lang="en-US">
                <a:latin typeface="Times New Roman"/>
                <a:cs typeface="Arial"/>
              </a:rPr>
              <a:t>Paper 1 – Discussion</a:t>
            </a:r>
            <a:endParaRPr lang="en-US">
              <a:latin typeface="Times New Roman"/>
            </a:endParaRPr>
          </a:p>
        </p:txBody>
      </p:sp>
      <p:sp>
        <p:nvSpPr>
          <p:cNvPr id="4" name="Slide List">
            <a:extLst>
              <a:ext uri="{FF2B5EF4-FFF2-40B4-BE49-F238E27FC236}">
                <a16:creationId xmlns:a16="http://schemas.microsoft.com/office/drawing/2014/main" id="{43E6171B-CF52-021D-0CD1-F26C4E6103A3}"/>
              </a:ext>
            </a:extLst>
          </p:cNvPr>
          <p:cNvSpPr>
            <a:spLocks noGrp="1"/>
          </p:cNvSpPr>
          <p:nvPr>
            <p:ph type="body" sz="quarter" idx="15"/>
          </p:nvPr>
        </p:nvSpPr>
        <p:spPr>
          <a:xfrm>
            <a:off x="-316" y="1104015"/>
            <a:ext cx="4822595" cy="5756890"/>
          </a:xfrm>
        </p:spPr>
        <p:txBody>
          <a:bodyPr lIns="0" tIns="0" rIns="0" bIns="0" anchor="t"/>
          <a:lstStyle/>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cs typeface="Times New Roman"/>
            </a:endParaRPr>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cs typeface="Arial"/>
            </a:endParaRPr>
          </a:p>
        </p:txBody>
      </p:sp>
      <p:sp>
        <p:nvSpPr>
          <p:cNvPr id="5" name="Slide Number">
            <a:extLst>
              <a:ext uri="{FF2B5EF4-FFF2-40B4-BE49-F238E27FC236}">
                <a16:creationId xmlns:a16="http://schemas.microsoft.com/office/drawing/2014/main" id="{D7702870-A181-40F8-EDEE-37FF41832390}"/>
              </a:ext>
            </a:extLst>
          </p:cNvPr>
          <p:cNvSpPr>
            <a:spLocks noGrp="1"/>
          </p:cNvSpPr>
          <p:nvPr>
            <p:ph type="sldNum" sz="quarter" idx="4"/>
          </p:nvPr>
        </p:nvSpPr>
        <p:spPr>
          <a:xfrm>
            <a:off x="-376" y="6217920"/>
            <a:ext cx="640080" cy="640080"/>
          </a:xfrm>
        </p:spPr>
        <p:txBody>
          <a:bodyPr/>
          <a:lstStyle/>
          <a:p>
            <a:fld id="{CD824FE9-DCF5-A546-91B8-A1EA6C94E693}" type="slidenum">
              <a:rPr lang="en-US" smtClean="0"/>
              <a:pPr/>
              <a:t>16</a:t>
            </a:fld>
            <a:endParaRPr lang="en-US"/>
          </a:p>
        </p:txBody>
      </p:sp>
      <p:sp>
        <p:nvSpPr>
          <p:cNvPr id="8" name="TextBox 7">
            <a:extLst>
              <a:ext uri="{FF2B5EF4-FFF2-40B4-BE49-F238E27FC236}">
                <a16:creationId xmlns:a16="http://schemas.microsoft.com/office/drawing/2014/main" id="{81CAC91E-2CD8-08F0-D240-143838BD03E3}"/>
              </a:ext>
            </a:extLst>
          </p:cNvPr>
          <p:cNvSpPr txBox="1"/>
          <p:nvPr/>
        </p:nvSpPr>
        <p:spPr>
          <a:xfrm>
            <a:off x="5498185" y="5325474"/>
            <a:ext cx="66957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latin typeface="Times New Roman"/>
                <a:ea typeface="+mn-lt"/>
                <a:cs typeface="+mn-lt"/>
              </a:rPr>
              <a:t>Figure 6. Rank correlation coefficients (Spearman’s ρ) between 5-second particle counts and collocated remote-sensing metrics for the 2022-01-19 ER-2/P-3 matched segment. Rows show: CPL β</a:t>
            </a:r>
            <a:r>
              <a:rPr lang="en-US" sz="1200" baseline="-25000">
                <a:latin typeface="Times New Roman"/>
                <a:ea typeface="+mn-lt"/>
                <a:cs typeface="+mn-lt"/>
              </a:rPr>
              <a:t>532</a:t>
            </a:r>
            <a:r>
              <a:rPr lang="en-US" sz="1200">
                <a:latin typeface="Times New Roman"/>
                <a:ea typeface="+mn-lt"/>
                <a:cs typeface="+mn-lt"/>
              </a:rPr>
              <a:t>, CPL depolarization ratio (δ, 1064 nm), CRS Doppler velocity [m s</a:t>
            </a:r>
            <a:r>
              <a:rPr lang="en-US" sz="1200" baseline="30000">
                <a:latin typeface="Times New Roman"/>
                <a:ea typeface="+mn-lt"/>
                <a:cs typeface="+mn-lt"/>
              </a:rPr>
              <a:t>-1</a:t>
            </a:r>
            <a:r>
              <a:rPr lang="en-US" sz="1200">
                <a:latin typeface="Times New Roman"/>
                <a:ea typeface="+mn-lt"/>
                <a:cs typeface="+mn-lt"/>
              </a:rPr>
              <a:t>], CRS equivalent reflectivity [</a:t>
            </a:r>
            <a:r>
              <a:rPr lang="en-US" sz="1200" i="1" err="1">
                <a:latin typeface="Times New Roman"/>
                <a:ea typeface="+mn-lt"/>
                <a:cs typeface="+mn-lt"/>
              </a:rPr>
              <a:t>dBZ</a:t>
            </a:r>
            <a:r>
              <a:rPr lang="en-US" sz="1200" i="1" baseline="-25000" err="1">
                <a:latin typeface="Times New Roman"/>
                <a:ea typeface="+mn-lt"/>
                <a:cs typeface="+mn-lt"/>
              </a:rPr>
              <a:t>e</a:t>
            </a:r>
            <a:r>
              <a:rPr lang="en-US" sz="1200">
                <a:latin typeface="Times New Roman"/>
                <a:ea typeface="+mn-lt"/>
                <a:cs typeface="+mn-lt"/>
              </a:rPr>
              <a:t>], and CRS linear depolarization ratio [dB]. Columns separate Chain Aggregates, Non-chain Aggregates, and Non-aggregates. Each cell lists linear correlation (Spearman ρ) and the number of 5-second bins (n); only bins with ≥1 particle in that class are included. Bullets indicate values that are not statistically significant after Benjamini–Hochberg false-discovery-rate correction (q = 0.05).</a:t>
            </a:r>
            <a:endParaRPr lang="en-US" sz="1200">
              <a:latin typeface="Times New Roman"/>
              <a:ea typeface="Calibri"/>
              <a:cs typeface="Calibri"/>
            </a:endParaRPr>
          </a:p>
        </p:txBody>
      </p:sp>
      <p:pic>
        <p:nvPicPr>
          <p:cNvPr id="2" name="Picture 1">
            <a:extLst>
              <a:ext uri="{FF2B5EF4-FFF2-40B4-BE49-F238E27FC236}">
                <a16:creationId xmlns:a16="http://schemas.microsoft.com/office/drawing/2014/main" id="{40C39C63-9B86-079C-147E-2873215992C5}"/>
              </a:ext>
            </a:extLst>
          </p:cNvPr>
          <p:cNvPicPr>
            <a:picLocks noChangeAspect="1"/>
          </p:cNvPicPr>
          <p:nvPr/>
        </p:nvPicPr>
        <p:blipFill>
          <a:blip r:embed="rId3"/>
          <a:stretch>
            <a:fillRect/>
          </a:stretch>
        </p:blipFill>
        <p:spPr>
          <a:xfrm>
            <a:off x="5858690" y="912395"/>
            <a:ext cx="6316757" cy="4404309"/>
          </a:xfrm>
          <a:prstGeom prst="rect">
            <a:avLst/>
          </a:prstGeom>
        </p:spPr>
      </p:pic>
      <p:sp>
        <p:nvSpPr>
          <p:cNvPr id="9" name="Slide List">
            <a:extLst>
              <a:ext uri="{FF2B5EF4-FFF2-40B4-BE49-F238E27FC236}">
                <a16:creationId xmlns:a16="http://schemas.microsoft.com/office/drawing/2014/main" id="{702153D5-1940-FFA1-82E7-5F4C85A6803D}"/>
              </a:ext>
            </a:extLst>
          </p:cNvPr>
          <p:cNvSpPr txBox="1">
            <a:spLocks/>
          </p:cNvSpPr>
          <p:nvPr/>
        </p:nvSpPr>
        <p:spPr>
          <a:xfrm>
            <a:off x="132031" y="1106020"/>
            <a:ext cx="5353989" cy="5756890"/>
          </a:xfrm>
          <a:prstGeom prst="rect">
            <a:avLst/>
          </a:prstGeom>
        </p:spPr>
        <p:txBody>
          <a:bodyPr lIns="0" tIns="0" rIns="0" bIns="0" anchor="t"/>
          <a:lstStyle>
            <a:lvl1pPr marL="285750" indent="-285750" algn="l" defTabSz="685800" rtl="0" eaLnBrk="1" latinLnBrk="0" hangingPunct="1">
              <a:lnSpc>
                <a:spcPts val="3380"/>
              </a:lnSpc>
              <a:spcBef>
                <a:spcPts val="750"/>
              </a:spcBef>
              <a:spcAft>
                <a:spcPts val="600"/>
              </a:spcAft>
              <a:buClr>
                <a:srgbClr val="039A44"/>
              </a:buClr>
              <a:buSzPct val="75000"/>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1pPr>
            <a:lvl2pPr marL="628650" indent="-285750" algn="l" defTabSz="685800" rtl="0" eaLnBrk="1" latinLnBrk="0" hangingPunct="1">
              <a:lnSpc>
                <a:spcPts val="3380"/>
              </a:lnSpc>
              <a:spcBef>
                <a:spcPts val="375"/>
              </a:spcBef>
              <a:spcAft>
                <a:spcPts val="600"/>
              </a:spcAft>
              <a:buClr>
                <a:srgbClr val="039A44"/>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Aft>
                <a:spcPts val="0"/>
              </a:spcAft>
            </a:pPr>
            <a:r>
              <a:rPr lang="en-US">
                <a:latin typeface="Times New Roman"/>
                <a:cs typeface="Arial"/>
              </a:rPr>
              <a:t>This single-case analysis shows no simple correlation between chain aggregate occurrence and the available remote-sensing parameters on the ER-2.</a:t>
            </a:r>
            <a:endParaRPr lang="en-US">
              <a:latin typeface="Times New Roman"/>
            </a:endParaRPr>
          </a:p>
          <a:p>
            <a:pPr algn="just">
              <a:lnSpc>
                <a:spcPct val="100000"/>
              </a:lnSpc>
              <a:spcAft>
                <a:spcPts val="0"/>
              </a:spcAft>
              <a:buFont typeface="Courier New" panose="02070309020205020404" pitchFamily="49" charset="0"/>
              <a:buChar char="o"/>
            </a:pPr>
            <a:endParaRPr lang="en-US">
              <a:latin typeface="Times New Roman"/>
              <a:cs typeface="Arial"/>
            </a:endParaRPr>
          </a:p>
          <a:p>
            <a:pPr algn="just">
              <a:lnSpc>
                <a:spcPct val="100000"/>
              </a:lnSpc>
              <a:spcAft>
                <a:spcPts val="0"/>
              </a:spcAft>
            </a:pPr>
            <a:r>
              <a:rPr lang="en-US">
                <a:latin typeface="Times New Roman"/>
                <a:cs typeface="Arial"/>
              </a:rPr>
              <a:t>Underscores the need to analyze additional IMPACTS cases (ideally stratified by environment/altitude) to assess whether relationships emerge under different conditions or scales.</a:t>
            </a:r>
            <a:endParaRPr lang="en-US"/>
          </a:p>
          <a:p>
            <a:pPr algn="just">
              <a:lnSpc>
                <a:spcPct val="100000"/>
              </a:lnSpc>
              <a:spcAft>
                <a:spcPts val="0"/>
              </a:spcAft>
            </a:pPr>
            <a:endParaRPr lang="en-US">
              <a:latin typeface="Times New Roman"/>
              <a:cs typeface="Arial"/>
            </a:endParaRPr>
          </a:p>
          <a:p>
            <a:pPr algn="just">
              <a:lnSpc>
                <a:spcPct val="100000"/>
              </a:lnSpc>
              <a:spcAft>
                <a:spcPts val="0"/>
              </a:spcAft>
            </a:pPr>
            <a:endParaRPr lang="en-US">
              <a:latin typeface="Times New Roman"/>
              <a:cs typeface="Times New Roman"/>
            </a:endParaRPr>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cs typeface="Arial"/>
            </a:endParaRPr>
          </a:p>
        </p:txBody>
      </p:sp>
    </p:spTree>
    <p:extLst>
      <p:ext uri="{BB962C8B-B14F-4D97-AF65-F5344CB8AC3E}">
        <p14:creationId xmlns:p14="http://schemas.microsoft.com/office/powerpoint/2010/main" val="81248457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163FF-4206-2567-9F94-6799F216266F}"/>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F4B6AC9B-2574-06E8-729D-F47736A41B23}"/>
              </a:ext>
            </a:extLst>
          </p:cNvPr>
          <p:cNvSpPr>
            <a:spLocks noGrp="1"/>
          </p:cNvSpPr>
          <p:nvPr>
            <p:ph type="title"/>
          </p:nvPr>
        </p:nvSpPr>
        <p:spPr>
          <a:prstGeom prst="rect">
            <a:avLst/>
          </a:prstGeom>
        </p:spPr>
        <p:txBody>
          <a:bodyPr/>
          <a:lstStyle/>
          <a:p>
            <a:r>
              <a:rPr lang="en-US">
                <a:latin typeface="Times New Roman"/>
                <a:cs typeface="Arial"/>
              </a:rPr>
              <a:t>Paper 1 – Status</a:t>
            </a:r>
            <a:endParaRPr lang="en-US">
              <a:latin typeface="Times New Roman"/>
            </a:endParaRPr>
          </a:p>
        </p:txBody>
      </p:sp>
      <p:sp>
        <p:nvSpPr>
          <p:cNvPr id="4" name="Slide List">
            <a:extLst>
              <a:ext uri="{FF2B5EF4-FFF2-40B4-BE49-F238E27FC236}">
                <a16:creationId xmlns:a16="http://schemas.microsoft.com/office/drawing/2014/main" id="{9661E7F9-75B6-D544-D3DE-0CC01095A633}"/>
              </a:ext>
            </a:extLst>
          </p:cNvPr>
          <p:cNvSpPr>
            <a:spLocks noGrp="1"/>
          </p:cNvSpPr>
          <p:nvPr>
            <p:ph type="body" sz="quarter" idx="15"/>
          </p:nvPr>
        </p:nvSpPr>
        <p:spPr>
          <a:xfrm>
            <a:off x="-316" y="1104015"/>
            <a:ext cx="12195053" cy="5756890"/>
          </a:xfrm>
        </p:spPr>
        <p:txBody>
          <a:bodyPr lIns="0" tIns="0" rIns="0" bIns="0" anchor="t"/>
          <a:lstStyle/>
          <a:p>
            <a:pPr algn="just">
              <a:lnSpc>
                <a:spcPct val="100000"/>
              </a:lnSpc>
              <a:spcAft>
                <a:spcPts val="0"/>
              </a:spcAft>
            </a:pPr>
            <a:r>
              <a:rPr lang="en-US" dirty="0">
                <a:latin typeface="Times New Roman"/>
                <a:cs typeface="Times New Roman"/>
              </a:rPr>
              <a:t>23 July 2025 - </a:t>
            </a:r>
            <a:r>
              <a:rPr lang="en-US" dirty="0">
                <a:latin typeface="Times New Roman"/>
                <a:cs typeface="Arial"/>
              </a:rPr>
              <a:t>Submitted to American Geophysical Union (AGU) - Geophysical Research Letters (GRL)</a:t>
            </a:r>
          </a:p>
          <a:p>
            <a:pPr algn="just">
              <a:lnSpc>
                <a:spcPct val="100000"/>
              </a:lnSpc>
              <a:spcAft>
                <a:spcPts val="0"/>
              </a:spcAft>
            </a:pPr>
            <a:r>
              <a:rPr lang="en-US" dirty="0">
                <a:latin typeface="Times New Roman"/>
                <a:cs typeface="Arial"/>
              </a:rPr>
              <a:t>Accepted pending minor revisions (04 November 2025)</a:t>
            </a:r>
            <a:endParaRPr lang="en-US" dirty="0">
              <a:latin typeface="Times New Roman"/>
            </a:endParaRPr>
          </a:p>
          <a:p>
            <a:pPr algn="just">
              <a:lnSpc>
                <a:spcPct val="100000"/>
              </a:lnSpc>
              <a:spcAft>
                <a:spcPts val="0"/>
              </a:spcAft>
            </a:pPr>
            <a:r>
              <a:rPr lang="en-US" dirty="0">
                <a:latin typeface="Times New Roman"/>
                <a:cs typeface="Arial"/>
              </a:rPr>
              <a:t>Revisions submitted 17 November 2025</a:t>
            </a:r>
            <a:endParaRPr lang="en-US" dirty="0">
              <a:latin typeface="Times New Roman"/>
            </a:endParaRPr>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cs typeface="Arial"/>
            </a:endParaRPr>
          </a:p>
        </p:txBody>
      </p:sp>
      <p:sp>
        <p:nvSpPr>
          <p:cNvPr id="5" name="Slide Number">
            <a:extLst>
              <a:ext uri="{FF2B5EF4-FFF2-40B4-BE49-F238E27FC236}">
                <a16:creationId xmlns:a16="http://schemas.microsoft.com/office/drawing/2014/main" id="{28F08B1D-862F-ED42-C887-55D88030D777}"/>
              </a:ext>
            </a:extLst>
          </p:cNvPr>
          <p:cNvSpPr>
            <a:spLocks noGrp="1"/>
          </p:cNvSpPr>
          <p:nvPr>
            <p:ph type="sldNum" sz="quarter" idx="4"/>
          </p:nvPr>
        </p:nvSpPr>
        <p:spPr>
          <a:xfrm>
            <a:off x="11554728" y="6217920"/>
            <a:ext cx="640080" cy="640080"/>
          </a:xfrm>
        </p:spPr>
        <p:txBody>
          <a:bodyPr/>
          <a:lstStyle/>
          <a:p>
            <a:fld id="{CD824FE9-DCF5-A546-91B8-A1EA6C94E693}" type="slidenum">
              <a:rPr lang="en-US" smtClean="0"/>
              <a:pPr/>
              <a:t>17</a:t>
            </a:fld>
            <a:endParaRPr lang="en-US"/>
          </a:p>
        </p:txBody>
      </p:sp>
    </p:spTree>
    <p:extLst>
      <p:ext uri="{BB962C8B-B14F-4D97-AF65-F5344CB8AC3E}">
        <p14:creationId xmlns:p14="http://schemas.microsoft.com/office/powerpoint/2010/main" val="348498413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E9F13-6D68-6FB3-97E0-AB27B17AFD8F}"/>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55B2508-E72D-A6B8-2E3C-1D68FF37B8F4}"/>
              </a:ext>
            </a:extLst>
          </p:cNvPr>
          <p:cNvSpPr>
            <a:spLocks noGrp="1"/>
          </p:cNvSpPr>
          <p:nvPr>
            <p:ph type="title"/>
          </p:nvPr>
        </p:nvSpPr>
        <p:spPr>
          <a:xfrm>
            <a:off x="-1880" y="2667835"/>
            <a:ext cx="12195761" cy="885039"/>
          </a:xfrm>
        </p:spPr>
        <p:txBody>
          <a:bodyPr/>
          <a:lstStyle/>
          <a:p>
            <a:pPr>
              <a:lnSpc>
                <a:spcPct val="100000"/>
              </a:lnSpc>
              <a:spcBef>
                <a:spcPts val="0"/>
              </a:spcBef>
            </a:pPr>
            <a:r>
              <a:rPr lang="en-US" sz="3200" dirty="0">
                <a:solidFill>
                  <a:schemeClr val="bg1"/>
                </a:solidFill>
                <a:latin typeface="Times New Roman"/>
                <a:cs typeface="Times New Roman"/>
              </a:rPr>
              <a:t>Machine Learning Classification of Ice Crystal </a:t>
            </a:r>
            <a:br>
              <a:rPr lang="en-US" sz="3200" dirty="0">
                <a:latin typeface="Times New Roman"/>
                <a:cs typeface="Times New Roman"/>
              </a:rPr>
            </a:br>
            <a:r>
              <a:rPr lang="en-US" sz="3200" dirty="0">
                <a:solidFill>
                  <a:schemeClr val="bg1"/>
                </a:solidFill>
                <a:latin typeface="Times New Roman"/>
                <a:cs typeface="Times New Roman"/>
              </a:rPr>
              <a:t>Chain Aggregates in Aircraft-Collected Cloud Particle Imagery</a:t>
            </a:r>
            <a:endParaRPr lang="en-US" sz="2400" dirty="0">
              <a:solidFill>
                <a:schemeClr val="bg1"/>
              </a:solidFill>
              <a:latin typeface="Times New Roman"/>
            </a:endParaRPr>
          </a:p>
        </p:txBody>
      </p:sp>
      <p:sp>
        <p:nvSpPr>
          <p:cNvPr id="3" name="Subtitle">
            <a:extLst>
              <a:ext uri="{FF2B5EF4-FFF2-40B4-BE49-F238E27FC236}">
                <a16:creationId xmlns:a16="http://schemas.microsoft.com/office/drawing/2014/main" id="{761682B9-FC1E-1AA9-DECB-C3E5349A5364}"/>
              </a:ext>
            </a:extLst>
          </p:cNvPr>
          <p:cNvSpPr>
            <a:spLocks noGrp="1"/>
          </p:cNvSpPr>
          <p:nvPr>
            <p:ph type="body" sz="quarter" idx="10"/>
          </p:nvPr>
        </p:nvSpPr>
        <p:spPr/>
        <p:txBody>
          <a:bodyPr/>
          <a:lstStyle/>
          <a:p>
            <a:r>
              <a:rPr lang="en-US">
                <a:latin typeface="Times New Roman"/>
                <a:cs typeface="Arial"/>
              </a:rPr>
              <a:t>Paper 2 (Chapter 3)</a:t>
            </a:r>
            <a:endParaRPr lang="en-US">
              <a:latin typeface="Times New Roman"/>
            </a:endParaRPr>
          </a:p>
        </p:txBody>
      </p:sp>
    </p:spTree>
    <p:extLst>
      <p:ext uri="{BB962C8B-B14F-4D97-AF65-F5344CB8AC3E}">
        <p14:creationId xmlns:p14="http://schemas.microsoft.com/office/powerpoint/2010/main" val="410323979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DA482-1964-FACD-19C9-20D648AB8CD7}"/>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F59E8E1E-E017-494D-5454-8BA01D0AC0BA}"/>
              </a:ext>
            </a:extLst>
          </p:cNvPr>
          <p:cNvSpPr>
            <a:spLocks noGrp="1"/>
          </p:cNvSpPr>
          <p:nvPr>
            <p:ph type="title"/>
          </p:nvPr>
        </p:nvSpPr>
        <p:spPr>
          <a:prstGeom prst="rect">
            <a:avLst/>
          </a:prstGeom>
        </p:spPr>
        <p:txBody>
          <a:bodyPr/>
          <a:lstStyle/>
          <a:p>
            <a:r>
              <a:rPr lang="en-US">
                <a:latin typeface="Times New Roman"/>
                <a:cs typeface="Arial"/>
              </a:rPr>
              <a:t>Paper 2 – Objective</a:t>
            </a:r>
            <a:endParaRPr lang="en-US"/>
          </a:p>
        </p:txBody>
      </p:sp>
      <p:sp>
        <p:nvSpPr>
          <p:cNvPr id="4" name="Slide Number">
            <a:extLst>
              <a:ext uri="{FF2B5EF4-FFF2-40B4-BE49-F238E27FC236}">
                <a16:creationId xmlns:a16="http://schemas.microsoft.com/office/drawing/2014/main" id="{6A932AB8-FB56-8E8C-D697-D2BB29FEE934}"/>
              </a:ext>
            </a:extLst>
          </p:cNvPr>
          <p:cNvSpPr>
            <a:spLocks noGrp="1"/>
          </p:cNvSpPr>
          <p:nvPr>
            <p:ph type="sldNum" sz="quarter" idx="4"/>
          </p:nvPr>
        </p:nvSpPr>
        <p:spPr>
          <a:prstGeom prst="rect">
            <a:avLst/>
          </a:prstGeom>
        </p:spPr>
        <p:txBody>
          <a:bodyPr/>
          <a:lstStyle/>
          <a:p>
            <a:fld id="{CD824FE9-DCF5-A546-91B8-A1EA6C94E693}" type="slidenum">
              <a:rPr lang="en-US" smtClean="0"/>
              <a:pPr/>
              <a:t>19</a:t>
            </a:fld>
            <a:endParaRPr lang="en-US"/>
          </a:p>
        </p:txBody>
      </p:sp>
      <p:sp>
        <p:nvSpPr>
          <p:cNvPr id="6" name="TextBox 2">
            <a:extLst>
              <a:ext uri="{FF2B5EF4-FFF2-40B4-BE49-F238E27FC236}">
                <a16:creationId xmlns:a16="http://schemas.microsoft.com/office/drawing/2014/main" id="{5024CAA3-DEF7-01E0-F2CB-3511D85FDD38}"/>
              </a:ext>
            </a:extLst>
          </p:cNvPr>
          <p:cNvSpPr txBox="1"/>
          <p:nvPr/>
        </p:nvSpPr>
        <p:spPr>
          <a:xfrm>
            <a:off x="0" y="665055"/>
            <a:ext cx="12192000" cy="44006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90000"/>
              </a:lnSpc>
              <a:spcBef>
                <a:spcPts val="500"/>
              </a:spcBef>
            </a:pPr>
            <a:endParaRPr lang="en-US" sz="2800" b="1">
              <a:latin typeface="Times New Roman"/>
              <a:cs typeface="Times New Roman"/>
            </a:endParaRPr>
          </a:p>
          <a:p>
            <a:r>
              <a:rPr lang="en-US" sz="2800" i="1">
                <a:latin typeface="Times New Roman"/>
                <a:cs typeface="Times New Roman"/>
              </a:rPr>
              <a:t>Understanding chain aggregate formation within cloud systems requires contextual analysis, but manual classification of cloud particles is extremely time-consuming.</a:t>
            </a:r>
            <a:endParaRPr lang="en-US">
              <a:cs typeface="Arial" panose="020B0604020202020204"/>
            </a:endParaRPr>
          </a:p>
          <a:p>
            <a:endParaRPr lang="en-US" sz="2800" b="1">
              <a:latin typeface="Times New Roman"/>
              <a:cs typeface="Times New Roman"/>
            </a:endParaRPr>
          </a:p>
          <a:p>
            <a:pPr algn="ctr"/>
            <a:endParaRPr lang="en-US" sz="2800" b="1">
              <a:latin typeface="Times New Roman"/>
              <a:cs typeface="Times New Roman"/>
            </a:endParaRPr>
          </a:p>
          <a:p>
            <a:pPr algn="ctr"/>
            <a:r>
              <a:rPr lang="en-US" sz="2800" b="1">
                <a:latin typeface="Times New Roman"/>
                <a:cs typeface="Times New Roman"/>
              </a:rPr>
              <a:t>Objective: Employ a supervised Convolutional Neural Network (CNN) to differentiate ice crystal chain aggregates from non-chain aggregates. </a:t>
            </a:r>
            <a:endParaRPr lang="en-US" sz="2800">
              <a:latin typeface="Times New Roman"/>
              <a:cs typeface="Times New Roman"/>
            </a:endParaRPr>
          </a:p>
          <a:p>
            <a:pPr algn="ctr"/>
            <a:endParaRPr lang="en-US" sz="2800" b="1">
              <a:latin typeface="Times New Roman"/>
              <a:cs typeface="Times New Roman"/>
            </a:endParaRPr>
          </a:p>
          <a:p>
            <a:pPr lvl="1" algn="just">
              <a:lnSpc>
                <a:spcPct val="90000"/>
              </a:lnSpc>
              <a:spcBef>
                <a:spcPts val="500"/>
              </a:spcBef>
            </a:pPr>
            <a:endParaRPr lang="en-US" sz="1400">
              <a:latin typeface="Times New Roman"/>
              <a:cs typeface="Times New Roman"/>
            </a:endParaRPr>
          </a:p>
          <a:p>
            <a:pPr algn="ctr"/>
            <a:endParaRPr lang="en-US" sz="2400" b="1">
              <a:latin typeface="Times New Roman"/>
              <a:cs typeface="Times New Roman"/>
            </a:endParaRPr>
          </a:p>
          <a:p>
            <a:endParaRPr lang="en-US">
              <a:cs typeface="Arial" panose="020B0604020202020204"/>
            </a:endParaRPr>
          </a:p>
        </p:txBody>
      </p:sp>
      <p:pic>
        <p:nvPicPr>
          <p:cNvPr id="7" name="Picture 6" descr="A black spider on a white background&#10;&#10;AI-generated content may be incorrect.">
            <a:extLst>
              <a:ext uri="{FF2B5EF4-FFF2-40B4-BE49-F238E27FC236}">
                <a16:creationId xmlns:a16="http://schemas.microsoft.com/office/drawing/2014/main" id="{D33FB51C-B674-1872-2C58-C1B2E6C0B04C}"/>
              </a:ext>
            </a:extLst>
          </p:cNvPr>
          <p:cNvPicPr>
            <a:picLocks noChangeAspect="1"/>
          </p:cNvPicPr>
          <p:nvPr/>
        </p:nvPicPr>
        <p:blipFill>
          <a:blip r:embed="rId3"/>
          <a:srcRect l="38557" t="39250" r="39690" b="37750"/>
          <a:stretch>
            <a:fillRect/>
          </a:stretch>
        </p:blipFill>
        <p:spPr>
          <a:xfrm>
            <a:off x="148309" y="5555367"/>
            <a:ext cx="823008" cy="866065"/>
          </a:xfrm>
          <a:prstGeom prst="rect">
            <a:avLst/>
          </a:prstGeom>
        </p:spPr>
      </p:pic>
      <p:pic>
        <p:nvPicPr>
          <p:cNvPr id="8" name="Picture 7" descr="A black object with a white background&#10;&#10;AI-generated content may be incorrect.">
            <a:extLst>
              <a:ext uri="{FF2B5EF4-FFF2-40B4-BE49-F238E27FC236}">
                <a16:creationId xmlns:a16="http://schemas.microsoft.com/office/drawing/2014/main" id="{F4199B9E-4107-4AB8-98B5-32D34F0F69EF}"/>
              </a:ext>
            </a:extLst>
          </p:cNvPr>
          <p:cNvPicPr>
            <a:picLocks noChangeAspect="1"/>
          </p:cNvPicPr>
          <p:nvPr/>
        </p:nvPicPr>
        <p:blipFill>
          <a:blip r:embed="rId4"/>
          <a:srcRect l="32095" t="33668" r="32915" b="33668"/>
          <a:stretch>
            <a:fillRect/>
          </a:stretch>
        </p:blipFill>
        <p:spPr>
          <a:xfrm>
            <a:off x="1522561" y="4651780"/>
            <a:ext cx="867008" cy="838246"/>
          </a:xfrm>
          <a:prstGeom prst="rect">
            <a:avLst/>
          </a:prstGeom>
        </p:spPr>
      </p:pic>
      <p:pic>
        <p:nvPicPr>
          <p:cNvPr id="9" name="Picture 8" descr="A black blotch on a grey background&#10;&#10;AI-generated content may be incorrect.">
            <a:extLst>
              <a:ext uri="{FF2B5EF4-FFF2-40B4-BE49-F238E27FC236}">
                <a16:creationId xmlns:a16="http://schemas.microsoft.com/office/drawing/2014/main" id="{A2811045-55C4-447A-D0A0-BD13B4B9C2C3}"/>
              </a:ext>
            </a:extLst>
          </p:cNvPr>
          <p:cNvPicPr>
            <a:picLocks noChangeAspect="1"/>
          </p:cNvPicPr>
          <p:nvPr/>
        </p:nvPicPr>
        <p:blipFill>
          <a:blip r:embed="rId5"/>
          <a:srcRect l="19668" t="9836" r="20222" b="9764"/>
          <a:stretch>
            <a:fillRect/>
          </a:stretch>
        </p:blipFill>
        <p:spPr>
          <a:xfrm rot="5400000">
            <a:off x="1276843" y="5351368"/>
            <a:ext cx="1147292" cy="1560724"/>
          </a:xfrm>
          <a:prstGeom prst="rect">
            <a:avLst/>
          </a:prstGeom>
        </p:spPr>
      </p:pic>
      <p:pic>
        <p:nvPicPr>
          <p:cNvPr id="10" name="Picture 9">
            <a:extLst>
              <a:ext uri="{FF2B5EF4-FFF2-40B4-BE49-F238E27FC236}">
                <a16:creationId xmlns:a16="http://schemas.microsoft.com/office/drawing/2014/main" id="{22D59196-8B1A-3885-2E2C-4282DB2911EE}"/>
              </a:ext>
            </a:extLst>
          </p:cNvPr>
          <p:cNvPicPr>
            <a:picLocks noChangeAspect="1"/>
          </p:cNvPicPr>
          <p:nvPr/>
        </p:nvPicPr>
        <p:blipFill>
          <a:blip r:embed="rId6"/>
          <a:srcRect l="24870" t="34102" r="24611" b="35128"/>
          <a:stretch>
            <a:fillRect/>
          </a:stretch>
        </p:blipFill>
        <p:spPr>
          <a:xfrm>
            <a:off x="126999" y="4637570"/>
            <a:ext cx="1384822" cy="859805"/>
          </a:xfrm>
          <a:prstGeom prst="rect">
            <a:avLst/>
          </a:prstGeom>
        </p:spPr>
      </p:pic>
      <p:cxnSp>
        <p:nvCxnSpPr>
          <p:cNvPr id="11" name="Straight Arrow Connector 10">
            <a:extLst>
              <a:ext uri="{FF2B5EF4-FFF2-40B4-BE49-F238E27FC236}">
                <a16:creationId xmlns:a16="http://schemas.microsoft.com/office/drawing/2014/main" id="{D612E38A-2C9C-34A1-7C8B-97B30CAA032C}"/>
              </a:ext>
            </a:extLst>
          </p:cNvPr>
          <p:cNvCxnSpPr/>
          <p:nvPr/>
        </p:nvCxnSpPr>
        <p:spPr>
          <a:xfrm>
            <a:off x="3906985" y="5511863"/>
            <a:ext cx="501109" cy="40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5F08299-C6CE-4412-1FDD-1C6922F24B7D}"/>
              </a:ext>
            </a:extLst>
          </p:cNvPr>
          <p:cNvSpPr/>
          <p:nvPr/>
        </p:nvSpPr>
        <p:spPr>
          <a:xfrm>
            <a:off x="4504321" y="4998580"/>
            <a:ext cx="2789906" cy="102165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Arial"/>
              </a:rPr>
              <a:t>Convolutional Neural Network</a:t>
            </a:r>
            <a:endParaRPr lang="en-US"/>
          </a:p>
        </p:txBody>
      </p:sp>
      <p:cxnSp>
        <p:nvCxnSpPr>
          <p:cNvPr id="13" name="Connector: Elbow 12">
            <a:extLst>
              <a:ext uri="{FF2B5EF4-FFF2-40B4-BE49-F238E27FC236}">
                <a16:creationId xmlns:a16="http://schemas.microsoft.com/office/drawing/2014/main" id="{8B86B0F2-75E4-9EAE-BB87-E3B1DD4AA818}"/>
              </a:ext>
            </a:extLst>
          </p:cNvPr>
          <p:cNvCxnSpPr/>
          <p:nvPr/>
        </p:nvCxnSpPr>
        <p:spPr>
          <a:xfrm>
            <a:off x="7291620" y="5651242"/>
            <a:ext cx="782198" cy="634067"/>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36264ADF-CA84-D279-3B14-5CE0881B6386}"/>
              </a:ext>
            </a:extLst>
          </p:cNvPr>
          <p:cNvCxnSpPr>
            <a:cxnSpLocks/>
          </p:cNvCxnSpPr>
          <p:nvPr/>
        </p:nvCxnSpPr>
        <p:spPr>
          <a:xfrm flipV="1">
            <a:off x="7291620" y="4748130"/>
            <a:ext cx="782198" cy="634067"/>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286A16E-D584-6C52-3F5A-D951626885A4}"/>
              </a:ext>
            </a:extLst>
          </p:cNvPr>
          <p:cNvCxnSpPr/>
          <p:nvPr/>
        </p:nvCxnSpPr>
        <p:spPr>
          <a:xfrm flipV="1">
            <a:off x="7256377" y="5499391"/>
            <a:ext cx="4911808" cy="8353"/>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31628E-0142-2B8C-99D0-B772C9489E32}"/>
              </a:ext>
            </a:extLst>
          </p:cNvPr>
          <p:cNvPicPr>
            <a:picLocks noChangeAspect="1"/>
          </p:cNvPicPr>
          <p:nvPr/>
        </p:nvPicPr>
        <p:blipFill>
          <a:blip r:embed="rId6"/>
          <a:srcRect l="24870" t="34102" r="24611" b="35128"/>
          <a:stretch>
            <a:fillRect/>
          </a:stretch>
        </p:blipFill>
        <p:spPr>
          <a:xfrm>
            <a:off x="9581444" y="4317718"/>
            <a:ext cx="1384822" cy="859805"/>
          </a:xfrm>
          <a:prstGeom prst="rect">
            <a:avLst/>
          </a:prstGeom>
        </p:spPr>
      </p:pic>
      <p:pic>
        <p:nvPicPr>
          <p:cNvPr id="17" name="Picture 16" descr="A black spider on a white background&#10;&#10;AI-generated content may be incorrect.">
            <a:extLst>
              <a:ext uri="{FF2B5EF4-FFF2-40B4-BE49-F238E27FC236}">
                <a16:creationId xmlns:a16="http://schemas.microsoft.com/office/drawing/2014/main" id="{FDB46A96-7ED7-19C3-93C5-EAD97E0106E8}"/>
              </a:ext>
            </a:extLst>
          </p:cNvPr>
          <p:cNvPicPr>
            <a:picLocks noChangeAspect="1"/>
          </p:cNvPicPr>
          <p:nvPr/>
        </p:nvPicPr>
        <p:blipFill>
          <a:blip r:embed="rId3"/>
          <a:srcRect l="38557" t="39250" r="39690" b="37750"/>
          <a:stretch>
            <a:fillRect/>
          </a:stretch>
        </p:blipFill>
        <p:spPr>
          <a:xfrm>
            <a:off x="8078753" y="5875219"/>
            <a:ext cx="823008" cy="866065"/>
          </a:xfrm>
          <a:prstGeom prst="rect">
            <a:avLst/>
          </a:prstGeom>
        </p:spPr>
      </p:pic>
      <p:pic>
        <p:nvPicPr>
          <p:cNvPr id="18" name="Picture 17" descr="A black object with a white background&#10;&#10;AI-generated content may be incorrect.">
            <a:extLst>
              <a:ext uri="{FF2B5EF4-FFF2-40B4-BE49-F238E27FC236}">
                <a16:creationId xmlns:a16="http://schemas.microsoft.com/office/drawing/2014/main" id="{2679CBC0-3B2A-45F1-4D2A-7D5DE76B2CDE}"/>
              </a:ext>
            </a:extLst>
          </p:cNvPr>
          <p:cNvPicPr>
            <a:picLocks noChangeAspect="1"/>
          </p:cNvPicPr>
          <p:nvPr/>
        </p:nvPicPr>
        <p:blipFill>
          <a:blip r:embed="rId4"/>
          <a:srcRect l="32095" t="33668" r="32915" b="33668"/>
          <a:stretch>
            <a:fillRect/>
          </a:stretch>
        </p:blipFill>
        <p:spPr>
          <a:xfrm>
            <a:off x="10638338" y="5808891"/>
            <a:ext cx="867008" cy="838246"/>
          </a:xfrm>
          <a:prstGeom prst="rect">
            <a:avLst/>
          </a:prstGeom>
        </p:spPr>
      </p:pic>
      <p:pic>
        <p:nvPicPr>
          <p:cNvPr id="19" name="Picture 18" descr="A black blotch on a grey background&#10;&#10;AI-generated content may be incorrect.">
            <a:extLst>
              <a:ext uri="{FF2B5EF4-FFF2-40B4-BE49-F238E27FC236}">
                <a16:creationId xmlns:a16="http://schemas.microsoft.com/office/drawing/2014/main" id="{B0E2B5BF-FD19-1706-21E6-239A3ADD24D3}"/>
              </a:ext>
            </a:extLst>
          </p:cNvPr>
          <p:cNvPicPr>
            <a:picLocks noChangeAspect="1"/>
          </p:cNvPicPr>
          <p:nvPr/>
        </p:nvPicPr>
        <p:blipFill>
          <a:blip r:embed="rId5"/>
          <a:srcRect l="19668" t="9836" r="20222" b="9764"/>
          <a:stretch>
            <a:fillRect/>
          </a:stretch>
        </p:blipFill>
        <p:spPr>
          <a:xfrm rot="5400000">
            <a:off x="9179065" y="5445442"/>
            <a:ext cx="1147292" cy="1560724"/>
          </a:xfrm>
          <a:prstGeom prst="rect">
            <a:avLst/>
          </a:prstGeom>
        </p:spPr>
      </p:pic>
      <p:pic>
        <p:nvPicPr>
          <p:cNvPr id="20" name="Picture 19" descr="A black and white image of a cloud&#10;&#10;AI-generated content may be incorrect.">
            <a:extLst>
              <a:ext uri="{FF2B5EF4-FFF2-40B4-BE49-F238E27FC236}">
                <a16:creationId xmlns:a16="http://schemas.microsoft.com/office/drawing/2014/main" id="{C4C3BF18-1BC2-00CF-7BF4-5C4C2238CFD3}"/>
              </a:ext>
            </a:extLst>
          </p:cNvPr>
          <p:cNvPicPr>
            <a:picLocks noChangeAspect="1"/>
          </p:cNvPicPr>
          <p:nvPr/>
        </p:nvPicPr>
        <p:blipFill>
          <a:blip r:embed="rId7"/>
          <a:srcRect l="32649" t="31044" r="33101" b="31164"/>
          <a:stretch>
            <a:fillRect/>
          </a:stretch>
        </p:blipFill>
        <p:spPr>
          <a:xfrm>
            <a:off x="2704710" y="5550089"/>
            <a:ext cx="1014163" cy="1180684"/>
          </a:xfrm>
          <a:prstGeom prst="rect">
            <a:avLst/>
          </a:prstGeom>
        </p:spPr>
      </p:pic>
      <p:pic>
        <p:nvPicPr>
          <p:cNvPr id="21" name="Picture 20" descr="A black and white image of a cloud&#10;&#10;AI-generated content may be incorrect.">
            <a:extLst>
              <a:ext uri="{FF2B5EF4-FFF2-40B4-BE49-F238E27FC236}">
                <a16:creationId xmlns:a16="http://schemas.microsoft.com/office/drawing/2014/main" id="{74A1E724-3AC7-4336-E3EE-3A6AFF4D407C}"/>
              </a:ext>
            </a:extLst>
          </p:cNvPr>
          <p:cNvPicPr>
            <a:picLocks noChangeAspect="1"/>
          </p:cNvPicPr>
          <p:nvPr/>
        </p:nvPicPr>
        <p:blipFill>
          <a:blip r:embed="rId7"/>
          <a:srcRect l="32649" t="31044" r="33101" b="31164"/>
          <a:stretch>
            <a:fillRect/>
          </a:stretch>
        </p:blipFill>
        <p:spPr>
          <a:xfrm>
            <a:off x="11002044" y="4101348"/>
            <a:ext cx="1014163" cy="1180684"/>
          </a:xfrm>
          <a:prstGeom prst="rect">
            <a:avLst/>
          </a:prstGeom>
        </p:spPr>
      </p:pic>
      <p:pic>
        <p:nvPicPr>
          <p:cNvPr id="22" name="Picture 21" descr="A black and white image of a robot&#10;&#10;AI-generated content may be incorrect.">
            <a:extLst>
              <a:ext uri="{FF2B5EF4-FFF2-40B4-BE49-F238E27FC236}">
                <a16:creationId xmlns:a16="http://schemas.microsoft.com/office/drawing/2014/main" id="{76586DFB-964F-8853-EDCF-E7FCEA0698FB}"/>
              </a:ext>
            </a:extLst>
          </p:cNvPr>
          <p:cNvPicPr>
            <a:picLocks noChangeAspect="1"/>
          </p:cNvPicPr>
          <p:nvPr/>
        </p:nvPicPr>
        <p:blipFill>
          <a:blip r:embed="rId8"/>
          <a:srcRect l="26829" t="35577" r="28217" b="35452"/>
          <a:stretch>
            <a:fillRect/>
          </a:stretch>
        </p:blipFill>
        <p:spPr>
          <a:xfrm>
            <a:off x="2427914" y="4562312"/>
            <a:ext cx="1427233" cy="923062"/>
          </a:xfrm>
          <a:prstGeom prst="rect">
            <a:avLst/>
          </a:prstGeom>
        </p:spPr>
      </p:pic>
      <p:pic>
        <p:nvPicPr>
          <p:cNvPr id="23" name="Picture 22" descr="A black and white image of a robot&#10;&#10;AI-generated content may be incorrect.">
            <a:extLst>
              <a:ext uri="{FF2B5EF4-FFF2-40B4-BE49-F238E27FC236}">
                <a16:creationId xmlns:a16="http://schemas.microsoft.com/office/drawing/2014/main" id="{B698AAEF-CF88-F593-1BD9-79D700264859}"/>
              </a:ext>
            </a:extLst>
          </p:cNvPr>
          <p:cNvPicPr>
            <a:picLocks noChangeAspect="1"/>
          </p:cNvPicPr>
          <p:nvPr/>
        </p:nvPicPr>
        <p:blipFill>
          <a:blip r:embed="rId8"/>
          <a:srcRect l="26829" t="35577" r="28217" b="35452"/>
          <a:stretch>
            <a:fillRect/>
          </a:stretch>
        </p:blipFill>
        <p:spPr>
          <a:xfrm>
            <a:off x="8081766" y="4289497"/>
            <a:ext cx="1427233" cy="923062"/>
          </a:xfrm>
          <a:prstGeom prst="rect">
            <a:avLst/>
          </a:prstGeom>
        </p:spPr>
      </p:pic>
    </p:spTree>
    <p:extLst>
      <p:ext uri="{BB962C8B-B14F-4D97-AF65-F5344CB8AC3E}">
        <p14:creationId xmlns:p14="http://schemas.microsoft.com/office/powerpoint/2010/main" val="3535990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74BDA-740B-DA71-FC26-797B222C35AB}"/>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3609C188-B131-2FAD-A965-72AF78A62729}"/>
              </a:ext>
            </a:extLst>
          </p:cNvPr>
          <p:cNvSpPr>
            <a:spLocks noGrp="1"/>
          </p:cNvSpPr>
          <p:nvPr>
            <p:ph type="title"/>
          </p:nvPr>
        </p:nvSpPr>
        <p:spPr>
          <a:prstGeom prst="rect">
            <a:avLst/>
          </a:prstGeom>
        </p:spPr>
        <p:txBody>
          <a:bodyPr/>
          <a:lstStyle/>
          <a:p>
            <a:r>
              <a:rPr lang="en-US">
                <a:latin typeface="Times New Roman"/>
                <a:cs typeface="Arial"/>
              </a:rPr>
              <a:t>Table of Contents</a:t>
            </a:r>
            <a:endParaRPr lang="en-US">
              <a:latin typeface="Times New Roman"/>
            </a:endParaRPr>
          </a:p>
        </p:txBody>
      </p:sp>
      <p:sp>
        <p:nvSpPr>
          <p:cNvPr id="4" name="Slide List">
            <a:extLst>
              <a:ext uri="{FF2B5EF4-FFF2-40B4-BE49-F238E27FC236}">
                <a16:creationId xmlns:a16="http://schemas.microsoft.com/office/drawing/2014/main" id="{FC3AABC1-0C34-4D84-F8D3-AA884FE08C4E}"/>
              </a:ext>
            </a:extLst>
          </p:cNvPr>
          <p:cNvSpPr>
            <a:spLocks noGrp="1"/>
          </p:cNvSpPr>
          <p:nvPr>
            <p:ph type="body" sz="quarter" idx="15"/>
          </p:nvPr>
        </p:nvSpPr>
        <p:spPr>
          <a:xfrm>
            <a:off x="92915" y="1066386"/>
            <a:ext cx="12104770" cy="5679665"/>
          </a:xfrm>
        </p:spPr>
        <p:txBody>
          <a:bodyPr lIns="0" tIns="0" rIns="0" bIns="0" anchor="t"/>
          <a:lstStyle/>
          <a:p>
            <a:pPr>
              <a:lnSpc>
                <a:spcPts val="3379"/>
              </a:lnSpc>
              <a:spcAft>
                <a:spcPts val="0"/>
              </a:spcAft>
              <a:buFont typeface="Courier New" panose="020B0604020202020204" pitchFamily="34" charset="0"/>
              <a:buChar char="o"/>
            </a:pPr>
            <a:r>
              <a:rPr lang="en-US" sz="2300" b="1" dirty="0">
                <a:latin typeface="Times New Roman"/>
                <a:cs typeface="Arial"/>
              </a:rPr>
              <a:t>Introduction (</a:t>
            </a:r>
            <a:r>
              <a:rPr lang="en-US" sz="2300" b="1" i="1" dirty="0">
                <a:latin typeface="Times New Roman"/>
                <a:cs typeface="Arial"/>
              </a:rPr>
              <a:t>Chapter 1</a:t>
            </a:r>
            <a:r>
              <a:rPr lang="en-US" sz="2300" b="1" dirty="0">
                <a:latin typeface="Times New Roman"/>
                <a:cs typeface="Arial"/>
              </a:rPr>
              <a:t>)</a:t>
            </a:r>
          </a:p>
          <a:p>
            <a:pPr lvl="1">
              <a:lnSpc>
                <a:spcPct val="100000"/>
              </a:lnSpc>
              <a:spcBef>
                <a:spcPts val="0"/>
              </a:spcBef>
              <a:spcAft>
                <a:spcPts val="200"/>
              </a:spcAft>
            </a:pPr>
            <a:r>
              <a:rPr lang="en-US" sz="2000" dirty="0">
                <a:latin typeface="Times New Roman"/>
                <a:cs typeface="Arial"/>
              </a:rPr>
              <a:t>Big Picture</a:t>
            </a:r>
          </a:p>
          <a:p>
            <a:pPr lvl="1">
              <a:lnSpc>
                <a:spcPct val="100000"/>
              </a:lnSpc>
              <a:spcBef>
                <a:spcPts val="0"/>
              </a:spcBef>
              <a:spcAft>
                <a:spcPts val="200"/>
              </a:spcAft>
            </a:pPr>
            <a:r>
              <a:rPr lang="en-US" sz="2000" dirty="0">
                <a:latin typeface="Times New Roman"/>
                <a:cs typeface="Arial"/>
              </a:rPr>
              <a:t>Background</a:t>
            </a:r>
          </a:p>
          <a:p>
            <a:pPr lvl="1">
              <a:lnSpc>
                <a:spcPct val="100000"/>
              </a:lnSpc>
              <a:spcBef>
                <a:spcPts val="0"/>
              </a:spcBef>
              <a:spcAft>
                <a:spcPts val="200"/>
              </a:spcAft>
            </a:pPr>
            <a:r>
              <a:rPr lang="en-US" sz="2000" dirty="0">
                <a:latin typeface="Times New Roman"/>
                <a:cs typeface="Arial"/>
              </a:rPr>
              <a:t>Motivation</a:t>
            </a:r>
          </a:p>
          <a:p>
            <a:pPr lvl="1">
              <a:lnSpc>
                <a:spcPct val="100000"/>
              </a:lnSpc>
              <a:spcBef>
                <a:spcPts val="0"/>
              </a:spcBef>
              <a:spcAft>
                <a:spcPts val="200"/>
              </a:spcAft>
            </a:pPr>
            <a:r>
              <a:rPr lang="en-US" sz="2000" dirty="0">
                <a:latin typeface="Times New Roman"/>
                <a:cs typeface="Arial"/>
              </a:rPr>
              <a:t>Dissertation Objectives</a:t>
            </a:r>
          </a:p>
          <a:p>
            <a:pPr lvl="1">
              <a:lnSpc>
                <a:spcPct val="100000"/>
              </a:lnSpc>
              <a:spcBef>
                <a:spcPts val="0"/>
              </a:spcBef>
              <a:spcAft>
                <a:spcPts val="200"/>
              </a:spcAft>
            </a:pPr>
            <a:r>
              <a:rPr lang="en-US" sz="2000" dirty="0">
                <a:latin typeface="Times New Roman"/>
                <a:cs typeface="Arial"/>
              </a:rPr>
              <a:t>Main Hypotheses</a:t>
            </a:r>
          </a:p>
          <a:p>
            <a:pPr marL="342900" lvl="1" indent="0">
              <a:lnSpc>
                <a:spcPct val="100000"/>
              </a:lnSpc>
              <a:spcBef>
                <a:spcPts val="0"/>
              </a:spcBef>
              <a:spcAft>
                <a:spcPts val="200"/>
              </a:spcAft>
              <a:buNone/>
            </a:pPr>
            <a:endParaRPr lang="en-US" sz="2000">
              <a:latin typeface="Times New Roman"/>
              <a:cs typeface="Arial"/>
            </a:endParaRPr>
          </a:p>
          <a:p>
            <a:pPr>
              <a:lnSpc>
                <a:spcPct val="100000"/>
              </a:lnSpc>
              <a:spcBef>
                <a:spcPts val="700"/>
              </a:spcBef>
              <a:spcAft>
                <a:spcPts val="0"/>
              </a:spcAft>
              <a:buFont typeface="Courier New" panose="020B0604020202020204" pitchFamily="34" charset="0"/>
              <a:buChar char="o"/>
            </a:pPr>
            <a:r>
              <a:rPr lang="en-US" sz="2300" b="1" dirty="0">
                <a:latin typeface="Times New Roman"/>
                <a:cs typeface="Arial"/>
              </a:rPr>
              <a:t>Paper 1</a:t>
            </a:r>
            <a:r>
              <a:rPr lang="en-US" sz="2300" b="1" i="1" dirty="0">
                <a:latin typeface="Times New Roman"/>
                <a:cs typeface="Arial"/>
              </a:rPr>
              <a:t> </a:t>
            </a:r>
            <a:r>
              <a:rPr lang="en-US" sz="2300" b="1" dirty="0">
                <a:latin typeface="Times New Roman"/>
                <a:cs typeface="Arial"/>
              </a:rPr>
              <a:t>(</a:t>
            </a:r>
            <a:r>
              <a:rPr lang="en-US" sz="2300" b="1" i="1" dirty="0">
                <a:latin typeface="Times New Roman"/>
                <a:cs typeface="Arial"/>
              </a:rPr>
              <a:t>Chapter 2</a:t>
            </a:r>
            <a:r>
              <a:rPr lang="en-US" sz="2300" b="1" dirty="0">
                <a:latin typeface="Times New Roman"/>
                <a:cs typeface="Arial"/>
              </a:rPr>
              <a:t>): </a:t>
            </a:r>
            <a:r>
              <a:rPr lang="en-US" sz="2300" b="1" dirty="0">
                <a:latin typeface="Times New Roman"/>
                <a:ea typeface="Open Sans"/>
                <a:cs typeface="Arial"/>
              </a:rPr>
              <a:t>In situ Observations of Ice Crystal Chain Aggregates in Winter Storms</a:t>
            </a:r>
          </a:p>
          <a:p>
            <a:pPr lvl="1">
              <a:lnSpc>
                <a:spcPct val="100000"/>
              </a:lnSpc>
              <a:spcBef>
                <a:spcPts val="0"/>
              </a:spcBef>
              <a:spcAft>
                <a:spcPts val="200"/>
              </a:spcAft>
            </a:pPr>
            <a:r>
              <a:rPr lang="en-US" sz="2000" dirty="0">
                <a:latin typeface="Times New Roman"/>
                <a:ea typeface="Open Sans"/>
                <a:cs typeface="Arial"/>
              </a:rPr>
              <a:t>Brief Overview</a:t>
            </a:r>
          </a:p>
          <a:p>
            <a:pPr lvl="1">
              <a:lnSpc>
                <a:spcPct val="100000"/>
              </a:lnSpc>
              <a:spcBef>
                <a:spcPts val="0"/>
              </a:spcBef>
              <a:spcAft>
                <a:spcPts val="200"/>
              </a:spcAft>
            </a:pPr>
            <a:r>
              <a:rPr lang="en-US" sz="2000" dirty="0">
                <a:latin typeface="Times New Roman"/>
                <a:ea typeface="Open Sans"/>
                <a:cs typeface="Arial"/>
              </a:rPr>
              <a:t>Data &amp; Methods</a:t>
            </a:r>
          </a:p>
          <a:p>
            <a:pPr lvl="1">
              <a:lnSpc>
                <a:spcPct val="100000"/>
              </a:lnSpc>
              <a:spcBef>
                <a:spcPts val="0"/>
              </a:spcBef>
              <a:spcAft>
                <a:spcPts val="200"/>
              </a:spcAft>
            </a:pPr>
            <a:r>
              <a:rPr lang="en-US" sz="2000" dirty="0">
                <a:latin typeface="Times New Roman"/>
                <a:ea typeface="Open Sans"/>
                <a:cs typeface="Arial"/>
              </a:rPr>
              <a:t>Results</a:t>
            </a:r>
          </a:p>
          <a:p>
            <a:pPr lvl="1">
              <a:lnSpc>
                <a:spcPct val="100000"/>
              </a:lnSpc>
              <a:spcBef>
                <a:spcPts val="0"/>
              </a:spcBef>
              <a:spcAft>
                <a:spcPts val="200"/>
              </a:spcAft>
            </a:pPr>
            <a:r>
              <a:rPr lang="en-US" sz="2000" dirty="0">
                <a:latin typeface="Times New Roman"/>
                <a:ea typeface="Open Sans"/>
                <a:cs typeface="Arial"/>
              </a:rPr>
              <a:t>Discussion</a:t>
            </a:r>
          </a:p>
          <a:p>
            <a:pPr lvl="1">
              <a:lnSpc>
                <a:spcPct val="100000"/>
              </a:lnSpc>
              <a:spcBef>
                <a:spcPts val="0"/>
              </a:spcBef>
              <a:spcAft>
                <a:spcPts val="200"/>
              </a:spcAft>
            </a:pPr>
            <a:r>
              <a:rPr lang="en-US" sz="2000" dirty="0">
                <a:latin typeface="Times New Roman"/>
                <a:ea typeface="Open Sans"/>
                <a:cs typeface="Arial"/>
              </a:rPr>
              <a:t>Conclusion</a:t>
            </a:r>
          </a:p>
          <a:p>
            <a:pPr lvl="1">
              <a:lnSpc>
                <a:spcPct val="100000"/>
              </a:lnSpc>
              <a:spcBef>
                <a:spcPts val="0"/>
              </a:spcBef>
              <a:spcAft>
                <a:spcPts val="200"/>
              </a:spcAft>
            </a:pPr>
            <a:r>
              <a:rPr lang="en-US" sz="2000" dirty="0">
                <a:latin typeface="Times New Roman"/>
                <a:ea typeface="Open Sans"/>
                <a:cs typeface="Arial"/>
              </a:rPr>
              <a:t>Status</a:t>
            </a:r>
          </a:p>
          <a:p>
            <a:pPr>
              <a:lnSpc>
                <a:spcPct val="100000"/>
              </a:lnSpc>
              <a:spcAft>
                <a:spcPts val="200"/>
              </a:spcAft>
              <a:buFont typeface="Courier New" panose="020B0604020202020204" pitchFamily="34" charset="0"/>
              <a:buChar char="o"/>
            </a:pPr>
            <a:endParaRPr lang="en-US" sz="2300" b="1">
              <a:latin typeface="Times New Roman"/>
              <a:ea typeface="Open Sans"/>
            </a:endParaRPr>
          </a:p>
        </p:txBody>
      </p:sp>
      <p:sp>
        <p:nvSpPr>
          <p:cNvPr id="5" name="Slide Number">
            <a:extLst>
              <a:ext uri="{FF2B5EF4-FFF2-40B4-BE49-F238E27FC236}">
                <a16:creationId xmlns:a16="http://schemas.microsoft.com/office/drawing/2014/main" id="{4CF984F6-297C-1B36-06FF-A28A8A28D486}"/>
              </a:ext>
            </a:extLst>
          </p:cNvPr>
          <p:cNvSpPr>
            <a:spLocks noGrp="1"/>
          </p:cNvSpPr>
          <p:nvPr>
            <p:ph type="sldNum" sz="quarter" idx="4"/>
          </p:nvPr>
        </p:nvSpPr>
        <p:spPr/>
        <p:txBody>
          <a:bodyPr/>
          <a:lstStyle/>
          <a:p>
            <a:fld id="{CD824FE9-DCF5-A546-91B8-A1EA6C94E693}" type="slidenum">
              <a:rPr lang="en-US" smtClean="0"/>
              <a:pPr/>
              <a:t>2</a:t>
            </a:fld>
            <a:endParaRPr lang="en-US"/>
          </a:p>
        </p:txBody>
      </p:sp>
    </p:spTree>
    <p:extLst>
      <p:ext uri="{BB962C8B-B14F-4D97-AF65-F5344CB8AC3E}">
        <p14:creationId xmlns:p14="http://schemas.microsoft.com/office/powerpoint/2010/main" val="375267031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3A215-CEB6-A1DA-2485-B27753AA5643}"/>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515A070F-C402-1D6C-1F57-6FEA8071CDBB}"/>
              </a:ext>
            </a:extLst>
          </p:cNvPr>
          <p:cNvSpPr/>
          <p:nvPr/>
        </p:nvSpPr>
        <p:spPr>
          <a:xfrm>
            <a:off x="8173133" y="901172"/>
            <a:ext cx="3992694" cy="59327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Title">
            <a:extLst>
              <a:ext uri="{FF2B5EF4-FFF2-40B4-BE49-F238E27FC236}">
                <a16:creationId xmlns:a16="http://schemas.microsoft.com/office/drawing/2014/main" id="{3662BB0D-89AB-F04A-DBBF-1C90E869B66A}"/>
              </a:ext>
            </a:extLst>
          </p:cNvPr>
          <p:cNvSpPr>
            <a:spLocks noGrp="1"/>
          </p:cNvSpPr>
          <p:nvPr>
            <p:ph type="title"/>
          </p:nvPr>
        </p:nvSpPr>
        <p:spPr>
          <a:prstGeom prst="rect">
            <a:avLst/>
          </a:prstGeom>
        </p:spPr>
        <p:txBody>
          <a:bodyPr/>
          <a:lstStyle/>
          <a:p>
            <a:r>
              <a:rPr lang="en-US">
                <a:latin typeface="Times New Roman"/>
                <a:cs typeface="Arial"/>
              </a:rPr>
              <a:t>Paper 2 – Data &amp; Methods</a:t>
            </a:r>
            <a:endParaRPr lang="en-US">
              <a:latin typeface="Times New Roman"/>
            </a:endParaRPr>
          </a:p>
        </p:txBody>
      </p:sp>
      <p:sp>
        <p:nvSpPr>
          <p:cNvPr id="4" name="Slide List">
            <a:extLst>
              <a:ext uri="{FF2B5EF4-FFF2-40B4-BE49-F238E27FC236}">
                <a16:creationId xmlns:a16="http://schemas.microsoft.com/office/drawing/2014/main" id="{8A0D2721-DCA6-5554-93EE-E9D903ED5207}"/>
              </a:ext>
            </a:extLst>
          </p:cNvPr>
          <p:cNvSpPr>
            <a:spLocks noGrp="1"/>
          </p:cNvSpPr>
          <p:nvPr>
            <p:ph type="body" sz="quarter" idx="15"/>
          </p:nvPr>
        </p:nvSpPr>
        <p:spPr>
          <a:xfrm>
            <a:off x="-316" y="1104015"/>
            <a:ext cx="7475483" cy="5756890"/>
          </a:xfrm>
        </p:spPr>
        <p:txBody>
          <a:bodyPr lIns="0" tIns="0" rIns="0" bIns="0" anchor="t"/>
          <a:lstStyle/>
          <a:p>
            <a:pPr marL="457200" indent="-457200" algn="just">
              <a:lnSpc>
                <a:spcPct val="100000"/>
              </a:lnSpc>
              <a:spcBef>
                <a:spcPts val="2600"/>
              </a:spcBef>
              <a:spcAft>
                <a:spcPts val="1400"/>
              </a:spcAft>
              <a:buAutoNum type="arabicPeriod"/>
            </a:pPr>
            <a:r>
              <a:rPr lang="en-US">
                <a:latin typeface="Times New Roman"/>
                <a:cs typeface="Arial"/>
              </a:rPr>
              <a:t>Utilize 56,193 manually classified ice crystals (</a:t>
            </a:r>
            <a:r>
              <a:rPr lang="en-US" err="1">
                <a:latin typeface="Times New Roman"/>
                <a:cs typeface="Arial"/>
              </a:rPr>
              <a:t>D</a:t>
            </a:r>
            <a:r>
              <a:rPr lang="en-US" baseline="-25000" err="1">
                <a:latin typeface="Times New Roman"/>
                <a:cs typeface="Arial"/>
              </a:rPr>
              <a:t>max</a:t>
            </a:r>
            <a:r>
              <a:rPr lang="en-US">
                <a:latin typeface="Times New Roman"/>
                <a:cs typeface="Arial"/>
              </a:rPr>
              <a:t> &gt; 150 µm) obtained from Cloud Particle Imager (CPI) observations during NASA’s IMPACTS field campaign. </a:t>
            </a:r>
            <a:endParaRPr lang="en-US">
              <a:latin typeface="Times New Roman"/>
            </a:endParaRPr>
          </a:p>
          <a:p>
            <a:pPr marL="457200" indent="-457200" algn="just">
              <a:lnSpc>
                <a:spcPct val="100000"/>
              </a:lnSpc>
              <a:spcBef>
                <a:spcPts val="2600"/>
              </a:spcBef>
              <a:spcAft>
                <a:spcPts val="1400"/>
              </a:spcAft>
              <a:buAutoNum type="arabicPeriod"/>
            </a:pPr>
            <a:r>
              <a:rPr lang="en-US">
                <a:latin typeface="Times New Roman"/>
                <a:cs typeface="Arial"/>
              </a:rPr>
              <a:t>Train, validate, and evaluate multiple CNN architectures. </a:t>
            </a:r>
            <a:endParaRPr lang="en-US">
              <a:latin typeface="Times New Roman"/>
            </a:endParaRPr>
          </a:p>
          <a:p>
            <a:pPr marL="457200" indent="-457200" algn="just">
              <a:lnSpc>
                <a:spcPct val="100000"/>
              </a:lnSpc>
              <a:spcBef>
                <a:spcPts val="2600"/>
              </a:spcBef>
              <a:spcAft>
                <a:spcPts val="1400"/>
              </a:spcAft>
              <a:buAutoNum type="arabicPeriod"/>
            </a:pPr>
            <a:r>
              <a:rPr lang="en-US">
                <a:latin typeface="Times New Roman"/>
                <a:cs typeface="Arial"/>
              </a:rPr>
              <a:t>Identify the most effective CNN for distinguishing chain aggregates. </a:t>
            </a:r>
            <a:endParaRPr lang="en-US">
              <a:latin typeface="Times New Roman"/>
            </a:endParaRPr>
          </a:p>
          <a:p>
            <a:pPr marL="457200" indent="-457200" algn="just">
              <a:lnSpc>
                <a:spcPct val="100000"/>
              </a:lnSpc>
              <a:spcBef>
                <a:spcPts val="2600"/>
              </a:spcBef>
              <a:spcAft>
                <a:spcPts val="1400"/>
              </a:spcAft>
              <a:buAutoNum type="arabicPeriod"/>
            </a:pPr>
            <a:r>
              <a:rPr lang="en-US">
                <a:latin typeface="Times New Roman"/>
                <a:cs typeface="Arial"/>
              </a:rPr>
              <a:t>Apply the best CNN model to classify CPI data from other IMPACTS flights.</a:t>
            </a:r>
            <a:endParaRPr lang="en-US">
              <a:latin typeface="Times New Roman"/>
            </a:endParaRPr>
          </a:p>
          <a:p>
            <a:pPr algn="just">
              <a:lnSpc>
                <a:spcPct val="100000"/>
              </a:lnSpc>
              <a:spcAft>
                <a:spcPts val="0"/>
              </a:spcAft>
              <a:buAutoNum type="arabicPeriod"/>
            </a:pPr>
            <a:endParaRPr lang="en-US">
              <a:latin typeface="Times New Roman"/>
              <a:cs typeface="Times New Roman"/>
            </a:endParaRPr>
          </a:p>
          <a:p>
            <a:pPr algn="just">
              <a:lnSpc>
                <a:spcPct val="100000"/>
              </a:lnSpc>
              <a:spcAft>
                <a:spcPts val="0"/>
              </a:spcAft>
              <a:buAutoNum type="arabicPeriod"/>
            </a:pPr>
            <a:endParaRPr lang="en-US">
              <a:latin typeface="Times New Roman"/>
            </a:endParaRPr>
          </a:p>
          <a:p>
            <a:pPr algn="just">
              <a:lnSpc>
                <a:spcPct val="100000"/>
              </a:lnSpc>
              <a:spcAft>
                <a:spcPts val="0"/>
              </a:spcAft>
              <a:buAutoNum type="arabicPeriod"/>
            </a:pPr>
            <a:endParaRPr lang="en-US">
              <a:latin typeface="Times New Roman"/>
            </a:endParaRPr>
          </a:p>
          <a:p>
            <a:pPr>
              <a:lnSpc>
                <a:spcPct val="100000"/>
              </a:lnSpc>
              <a:spcAft>
                <a:spcPts val="0"/>
              </a:spcAft>
              <a:buAutoNum type="arabicPeriod"/>
            </a:pPr>
            <a:endParaRPr lang="en-US">
              <a:latin typeface="Times New Roman"/>
              <a:cs typeface="Arial"/>
            </a:endParaRPr>
          </a:p>
        </p:txBody>
      </p:sp>
      <p:sp>
        <p:nvSpPr>
          <p:cNvPr id="5" name="Slide Number">
            <a:extLst>
              <a:ext uri="{FF2B5EF4-FFF2-40B4-BE49-F238E27FC236}">
                <a16:creationId xmlns:a16="http://schemas.microsoft.com/office/drawing/2014/main" id="{2ADDA25A-6848-3AF5-B660-1CF327FB3687}"/>
              </a:ext>
            </a:extLst>
          </p:cNvPr>
          <p:cNvSpPr>
            <a:spLocks noGrp="1"/>
          </p:cNvSpPr>
          <p:nvPr>
            <p:ph type="sldNum" sz="quarter" idx="4"/>
          </p:nvPr>
        </p:nvSpPr>
        <p:spPr>
          <a:xfrm>
            <a:off x="-376" y="6217920"/>
            <a:ext cx="640080" cy="640080"/>
          </a:xfrm>
        </p:spPr>
        <p:txBody>
          <a:bodyPr/>
          <a:lstStyle/>
          <a:p>
            <a:fld id="{CD824FE9-DCF5-A546-91B8-A1EA6C94E693}" type="slidenum">
              <a:rPr lang="en-US" smtClean="0"/>
              <a:pPr/>
              <a:t>20</a:t>
            </a:fld>
            <a:endParaRPr lang="en-US"/>
          </a:p>
        </p:txBody>
      </p:sp>
      <p:sp>
        <p:nvSpPr>
          <p:cNvPr id="8" name="TextBox 7">
            <a:extLst>
              <a:ext uri="{FF2B5EF4-FFF2-40B4-BE49-F238E27FC236}">
                <a16:creationId xmlns:a16="http://schemas.microsoft.com/office/drawing/2014/main" id="{7BFE2C96-F53C-64AB-5EF1-08F55449F7A3}"/>
              </a:ext>
            </a:extLst>
          </p:cNvPr>
          <p:cNvSpPr txBox="1"/>
          <p:nvPr/>
        </p:nvSpPr>
        <p:spPr>
          <a:xfrm>
            <a:off x="3144007" y="6311478"/>
            <a:ext cx="50080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dirty="0">
                <a:latin typeface="Times New Roman"/>
                <a:ea typeface="+mn-lt"/>
                <a:cs typeface="+mn-lt"/>
              </a:rPr>
              <a:t>Figure 7. Plots showing collocated in-situ and remote sensing observations obtained by the NASA P-3 and ER-2 aircrafts on 19 January 2022.</a:t>
            </a:r>
            <a:endParaRPr lang="en-US" sz="1200" dirty="0">
              <a:latin typeface="Times New Roman"/>
              <a:ea typeface="Calibri"/>
              <a:cs typeface="Calibri"/>
            </a:endParaRPr>
          </a:p>
        </p:txBody>
      </p:sp>
      <p:grpSp>
        <p:nvGrpSpPr>
          <p:cNvPr id="2" name="Group 1">
            <a:extLst>
              <a:ext uri="{FF2B5EF4-FFF2-40B4-BE49-F238E27FC236}">
                <a16:creationId xmlns:a16="http://schemas.microsoft.com/office/drawing/2014/main" id="{E7BE98EA-AE2B-335E-D979-223FFBE748A0}"/>
              </a:ext>
            </a:extLst>
          </p:cNvPr>
          <p:cNvGrpSpPr/>
          <p:nvPr/>
        </p:nvGrpSpPr>
        <p:grpSpPr>
          <a:xfrm>
            <a:off x="7819814" y="948389"/>
            <a:ext cx="4263180" cy="2724258"/>
            <a:chOff x="7819814" y="158167"/>
            <a:chExt cx="4263180" cy="2724258"/>
          </a:xfrm>
        </p:grpSpPr>
        <p:pic>
          <p:nvPicPr>
            <p:cNvPr id="10" name="Picture 9" descr="A collage of images of a plane&#10;&#10;Description automatically generated">
              <a:extLst>
                <a:ext uri="{FF2B5EF4-FFF2-40B4-BE49-F238E27FC236}">
                  <a16:creationId xmlns:a16="http://schemas.microsoft.com/office/drawing/2014/main" id="{6E075D62-4E0B-0005-109C-0C78AD8B87D4}"/>
                </a:ext>
              </a:extLst>
            </p:cNvPr>
            <p:cNvPicPr>
              <a:picLocks noChangeAspect="1"/>
            </p:cNvPicPr>
            <p:nvPr/>
          </p:nvPicPr>
          <p:blipFill rotWithShape="1">
            <a:blip r:embed="rId3"/>
            <a:srcRect l="21608" t="-1924" r="30828" b="74196"/>
            <a:stretch/>
          </p:blipFill>
          <p:spPr>
            <a:xfrm>
              <a:off x="8696231" y="158167"/>
              <a:ext cx="2918285" cy="974776"/>
            </a:xfrm>
            <a:prstGeom prst="rect">
              <a:avLst/>
            </a:prstGeom>
          </p:spPr>
        </p:pic>
        <p:sp>
          <p:nvSpPr>
            <p:cNvPr id="11" name="Rectangle 10">
              <a:extLst>
                <a:ext uri="{FF2B5EF4-FFF2-40B4-BE49-F238E27FC236}">
                  <a16:creationId xmlns:a16="http://schemas.microsoft.com/office/drawing/2014/main" id="{D4E6ED0B-11A7-8859-5FFB-F0BAED67486C}"/>
                </a:ext>
              </a:extLst>
            </p:cNvPr>
            <p:cNvSpPr/>
            <p:nvPr/>
          </p:nvSpPr>
          <p:spPr>
            <a:xfrm rot="793368">
              <a:off x="7819814" y="905291"/>
              <a:ext cx="1281658" cy="314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0BE99844-3A54-E4F8-8396-8D1FC2F59C53}"/>
                </a:ext>
              </a:extLst>
            </p:cNvPr>
            <p:cNvSpPr/>
            <p:nvPr/>
          </p:nvSpPr>
          <p:spPr>
            <a:xfrm rot="3862907">
              <a:off x="8624148" y="1010357"/>
              <a:ext cx="266015" cy="2706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collage of images of a plane&#10;&#10;Description automatically generated">
              <a:extLst>
                <a:ext uri="{FF2B5EF4-FFF2-40B4-BE49-F238E27FC236}">
                  <a16:creationId xmlns:a16="http://schemas.microsoft.com/office/drawing/2014/main" id="{F8477215-44CB-9803-0AC1-009762FAA289}"/>
                </a:ext>
              </a:extLst>
            </p:cNvPr>
            <p:cNvPicPr>
              <a:picLocks noChangeAspect="1"/>
            </p:cNvPicPr>
            <p:nvPr/>
          </p:nvPicPr>
          <p:blipFill rotWithShape="1">
            <a:blip r:embed="rId3"/>
            <a:srcRect l="21607" t="28808" r="57183" b="43130"/>
            <a:stretch/>
          </p:blipFill>
          <p:spPr>
            <a:xfrm>
              <a:off x="8736245" y="1424485"/>
              <a:ext cx="1301313" cy="986468"/>
            </a:xfrm>
            <a:prstGeom prst="rect">
              <a:avLst/>
            </a:prstGeom>
          </p:spPr>
        </p:pic>
        <p:cxnSp>
          <p:nvCxnSpPr>
            <p:cNvPr id="14" name="Straight Arrow Connector 13">
              <a:extLst>
                <a:ext uri="{FF2B5EF4-FFF2-40B4-BE49-F238E27FC236}">
                  <a16:creationId xmlns:a16="http://schemas.microsoft.com/office/drawing/2014/main" id="{0E191F27-33DA-D4E0-AEBE-BC7591486243}"/>
                </a:ext>
              </a:extLst>
            </p:cNvPr>
            <p:cNvCxnSpPr>
              <a:cxnSpLocks/>
            </p:cNvCxnSpPr>
            <p:nvPr/>
          </p:nvCxnSpPr>
          <p:spPr>
            <a:xfrm>
              <a:off x="9064142" y="1062366"/>
              <a:ext cx="175511" cy="96777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1">
              <a:extLst>
                <a:ext uri="{FF2B5EF4-FFF2-40B4-BE49-F238E27FC236}">
                  <a16:creationId xmlns:a16="http://schemas.microsoft.com/office/drawing/2014/main" id="{AAB49035-E732-AACE-8571-F6670708D221}"/>
                </a:ext>
              </a:extLst>
            </p:cNvPr>
            <p:cNvSpPr txBox="1"/>
            <p:nvPr/>
          </p:nvSpPr>
          <p:spPr>
            <a:xfrm>
              <a:off x="8673609" y="2330358"/>
              <a:ext cx="1506663" cy="43952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Times New Roman" panose="02020603050405020304" pitchFamily="18" charset="0"/>
                  <a:cs typeface="Times New Roman" panose="02020603050405020304" pitchFamily="18" charset="0"/>
                </a:rPr>
                <a:t>Hawkeye-CPI</a:t>
              </a:r>
            </a:p>
          </p:txBody>
        </p:sp>
        <p:sp>
          <p:nvSpPr>
            <p:cNvPr id="16" name="Rectangle 15">
              <a:extLst>
                <a:ext uri="{FF2B5EF4-FFF2-40B4-BE49-F238E27FC236}">
                  <a16:creationId xmlns:a16="http://schemas.microsoft.com/office/drawing/2014/main" id="{426BF11D-480B-3823-A3C1-51F2E2993E56}"/>
                </a:ext>
              </a:extLst>
            </p:cNvPr>
            <p:cNvSpPr/>
            <p:nvPr/>
          </p:nvSpPr>
          <p:spPr>
            <a:xfrm rot="21279035">
              <a:off x="11165415" y="991628"/>
              <a:ext cx="917579" cy="314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13E57FA4-056A-DDCF-C051-E8650D7A76F8}"/>
                </a:ext>
              </a:extLst>
            </p:cNvPr>
            <p:cNvSpPr/>
            <p:nvPr/>
          </p:nvSpPr>
          <p:spPr>
            <a:xfrm rot="21279035">
              <a:off x="11107715" y="1067903"/>
              <a:ext cx="917579" cy="3141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06D718A6-7E10-289E-E78B-8C13D9633170}"/>
                </a:ext>
              </a:extLst>
            </p:cNvPr>
            <p:cNvSpPr/>
            <p:nvPr/>
          </p:nvSpPr>
          <p:spPr>
            <a:xfrm>
              <a:off x="8246876" y="158167"/>
              <a:ext cx="3566659" cy="272425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 name="Group 2">
            <a:extLst>
              <a:ext uri="{FF2B5EF4-FFF2-40B4-BE49-F238E27FC236}">
                <a16:creationId xmlns:a16="http://schemas.microsoft.com/office/drawing/2014/main" id="{59295288-5F5F-7F67-F5F9-9FC780A9CB5E}"/>
              </a:ext>
            </a:extLst>
          </p:cNvPr>
          <p:cNvGrpSpPr/>
          <p:nvPr/>
        </p:nvGrpSpPr>
        <p:grpSpPr>
          <a:xfrm>
            <a:off x="8161885" y="3865586"/>
            <a:ext cx="3662722" cy="2719020"/>
            <a:chOff x="8161885" y="3075364"/>
            <a:chExt cx="4735738" cy="3220810"/>
          </a:xfrm>
        </p:grpSpPr>
        <p:pic>
          <p:nvPicPr>
            <p:cNvPr id="7" name="Picture 6" descr="A diagram of a diagram of a plane&#10;&#10;Description automatically generated">
              <a:extLst>
                <a:ext uri="{FF2B5EF4-FFF2-40B4-BE49-F238E27FC236}">
                  <a16:creationId xmlns:a16="http://schemas.microsoft.com/office/drawing/2014/main" id="{E17FBAA3-61AC-69B0-9774-17D78C67E537}"/>
                </a:ext>
              </a:extLst>
            </p:cNvPr>
            <p:cNvPicPr>
              <a:picLocks noChangeAspect="1"/>
            </p:cNvPicPr>
            <p:nvPr/>
          </p:nvPicPr>
          <p:blipFill>
            <a:blip r:embed="rId4"/>
            <a:stretch>
              <a:fillRect/>
            </a:stretch>
          </p:blipFill>
          <p:spPr>
            <a:xfrm>
              <a:off x="8161885" y="3075364"/>
              <a:ext cx="4727121" cy="3220810"/>
            </a:xfrm>
            <a:prstGeom prst="rect">
              <a:avLst/>
            </a:prstGeom>
          </p:spPr>
        </p:pic>
        <p:sp>
          <p:nvSpPr>
            <p:cNvPr id="9" name="Rectangle 8">
              <a:extLst>
                <a:ext uri="{FF2B5EF4-FFF2-40B4-BE49-F238E27FC236}">
                  <a16:creationId xmlns:a16="http://schemas.microsoft.com/office/drawing/2014/main" id="{52C27C29-EB85-33BB-A946-BCBB71EE3B2C}"/>
                </a:ext>
              </a:extLst>
            </p:cNvPr>
            <p:cNvSpPr/>
            <p:nvPr/>
          </p:nvSpPr>
          <p:spPr>
            <a:xfrm>
              <a:off x="8271195" y="3138877"/>
              <a:ext cx="4626428" cy="31568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75978416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A1742-FC69-3D02-EF46-21043C4BE5B9}"/>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14DB7F14-C9B6-8BDA-F17A-BB1D903761EA}"/>
              </a:ext>
            </a:extLst>
          </p:cNvPr>
          <p:cNvSpPr>
            <a:spLocks noGrp="1"/>
          </p:cNvSpPr>
          <p:nvPr>
            <p:ph type="title"/>
          </p:nvPr>
        </p:nvSpPr>
        <p:spPr>
          <a:prstGeom prst="rect">
            <a:avLst/>
          </a:prstGeom>
        </p:spPr>
        <p:txBody>
          <a:bodyPr/>
          <a:lstStyle/>
          <a:p>
            <a:r>
              <a:rPr lang="en-US">
                <a:latin typeface="Times New Roman"/>
                <a:cs typeface="Arial"/>
              </a:rPr>
              <a:t>Paper 2 – Data &amp; Methods</a:t>
            </a:r>
            <a:endParaRPr lang="en-US">
              <a:latin typeface="Times New Roman"/>
            </a:endParaRPr>
          </a:p>
        </p:txBody>
      </p:sp>
      <p:sp>
        <p:nvSpPr>
          <p:cNvPr id="4" name="Slide List">
            <a:extLst>
              <a:ext uri="{FF2B5EF4-FFF2-40B4-BE49-F238E27FC236}">
                <a16:creationId xmlns:a16="http://schemas.microsoft.com/office/drawing/2014/main" id="{A1F05487-2C69-0E0F-127E-3E273FF226CB}"/>
              </a:ext>
            </a:extLst>
          </p:cNvPr>
          <p:cNvSpPr>
            <a:spLocks noGrp="1"/>
          </p:cNvSpPr>
          <p:nvPr>
            <p:ph type="body" sz="quarter" idx="15"/>
          </p:nvPr>
        </p:nvSpPr>
        <p:spPr>
          <a:xfrm>
            <a:off x="-316" y="1104015"/>
            <a:ext cx="12184252" cy="5756890"/>
          </a:xfrm>
        </p:spPr>
        <p:txBody>
          <a:bodyPr lIns="0" tIns="0" rIns="0" bIns="0" anchor="t"/>
          <a:lstStyle/>
          <a:p>
            <a:pPr marL="0" indent="0" algn="just">
              <a:lnSpc>
                <a:spcPct val="100000"/>
              </a:lnSpc>
              <a:spcBef>
                <a:spcPts val="2600"/>
              </a:spcBef>
              <a:spcAft>
                <a:spcPts val="1400"/>
              </a:spcAft>
              <a:buNone/>
            </a:pPr>
            <a:r>
              <a:rPr lang="en-US" i="1">
                <a:latin typeface="Times New Roman"/>
                <a:cs typeface="Arial"/>
              </a:rPr>
              <a:t>Transfer Learning in Convolutional Neural Networks for Image Classification</a:t>
            </a:r>
            <a:endParaRPr lang="en-US" i="1">
              <a:latin typeface="Times New Roman"/>
            </a:endParaRPr>
          </a:p>
          <a:p>
            <a:pPr marL="457200" indent="-457200" algn="just">
              <a:lnSpc>
                <a:spcPct val="100000"/>
              </a:lnSpc>
              <a:spcBef>
                <a:spcPts val="600"/>
              </a:spcBef>
              <a:spcAft>
                <a:spcPts val="0"/>
              </a:spcAft>
            </a:pPr>
            <a:r>
              <a:rPr lang="en-US" b="1">
                <a:latin typeface="Times New Roman"/>
                <a:cs typeface="Arial"/>
              </a:rPr>
              <a:t>What it is</a:t>
            </a:r>
            <a:r>
              <a:rPr lang="en-US">
                <a:latin typeface="Times New Roman"/>
                <a:cs typeface="Arial"/>
              </a:rPr>
              <a:t>: Reusing a model trained on a large, related dataset and fine-tuning it for your new task instead of starting from scratch.</a:t>
            </a:r>
          </a:p>
          <a:p>
            <a:pPr marL="457200" indent="-457200" algn="just">
              <a:lnSpc>
                <a:spcPct val="100000"/>
              </a:lnSpc>
              <a:spcBef>
                <a:spcPts val="600"/>
              </a:spcBef>
              <a:spcAft>
                <a:spcPts val="0"/>
              </a:spcAft>
            </a:pPr>
            <a:r>
              <a:rPr lang="en-US" b="1">
                <a:latin typeface="Times New Roman"/>
                <a:cs typeface="Arial"/>
              </a:rPr>
              <a:t>Why it helps</a:t>
            </a:r>
            <a:r>
              <a:rPr lang="en-US">
                <a:latin typeface="Times New Roman"/>
                <a:cs typeface="Arial"/>
              </a:rPr>
              <a:t>: You inherit useful features and good initial weights, so you typically need less data, converge faster, and get better accuracy.</a:t>
            </a:r>
          </a:p>
          <a:p>
            <a:pPr marL="457200" indent="-457200" algn="just">
              <a:lnSpc>
                <a:spcPct val="100000"/>
              </a:lnSpc>
              <a:spcBef>
                <a:spcPts val="600"/>
              </a:spcBef>
              <a:spcAft>
                <a:spcPts val="0"/>
              </a:spcAft>
            </a:pPr>
            <a:endParaRPr lang="en-US">
              <a:latin typeface="Arial"/>
              <a:cs typeface="Arial"/>
            </a:endParaRPr>
          </a:p>
          <a:p>
            <a:pPr algn="just">
              <a:lnSpc>
                <a:spcPct val="100000"/>
              </a:lnSpc>
              <a:spcAft>
                <a:spcPts val="0"/>
              </a:spcAft>
            </a:pPr>
            <a:endParaRPr lang="en-US">
              <a:latin typeface="Times New Roman"/>
              <a:cs typeface="Times New Roman"/>
            </a:endParaRPr>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cs typeface="Arial"/>
            </a:endParaRPr>
          </a:p>
        </p:txBody>
      </p:sp>
      <p:sp>
        <p:nvSpPr>
          <p:cNvPr id="5" name="Slide Number">
            <a:extLst>
              <a:ext uri="{FF2B5EF4-FFF2-40B4-BE49-F238E27FC236}">
                <a16:creationId xmlns:a16="http://schemas.microsoft.com/office/drawing/2014/main" id="{55638DB6-FA42-B8E6-F9D3-43D749350B25}"/>
              </a:ext>
            </a:extLst>
          </p:cNvPr>
          <p:cNvSpPr>
            <a:spLocks noGrp="1"/>
          </p:cNvSpPr>
          <p:nvPr>
            <p:ph type="sldNum" sz="quarter" idx="4"/>
          </p:nvPr>
        </p:nvSpPr>
        <p:spPr>
          <a:xfrm>
            <a:off x="-376" y="6217920"/>
            <a:ext cx="640080" cy="640080"/>
          </a:xfrm>
        </p:spPr>
        <p:txBody>
          <a:bodyPr/>
          <a:lstStyle/>
          <a:p>
            <a:fld id="{CD824FE9-DCF5-A546-91B8-A1EA6C94E693}" type="slidenum">
              <a:rPr lang="en-US" smtClean="0"/>
              <a:pPr/>
              <a:t>21</a:t>
            </a:fld>
            <a:endParaRPr lang="en-US"/>
          </a:p>
        </p:txBody>
      </p:sp>
      <p:sp>
        <p:nvSpPr>
          <p:cNvPr id="21" name="Rectangle: Rounded Corners 20">
            <a:extLst>
              <a:ext uri="{FF2B5EF4-FFF2-40B4-BE49-F238E27FC236}">
                <a16:creationId xmlns:a16="http://schemas.microsoft.com/office/drawing/2014/main" id="{46E99643-249B-1424-94B1-42D80E1B8EE2}"/>
              </a:ext>
            </a:extLst>
          </p:cNvPr>
          <p:cNvSpPr/>
          <p:nvPr/>
        </p:nvSpPr>
        <p:spPr>
          <a:xfrm>
            <a:off x="693257" y="3624812"/>
            <a:ext cx="2295208" cy="136721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Times New Roman"/>
                <a:cs typeface="Arial"/>
              </a:rPr>
              <a:t>Get Pretrained Network</a:t>
            </a:r>
          </a:p>
          <a:p>
            <a:pPr algn="ctr"/>
            <a:r>
              <a:rPr lang="en-US">
                <a:solidFill>
                  <a:schemeClr val="tx1"/>
                </a:solidFill>
                <a:latin typeface="Times New Roman"/>
                <a:cs typeface="Arial"/>
              </a:rPr>
              <a:t>(ResNet18/34/50/101</a:t>
            </a:r>
            <a:endParaRPr lang="en-US">
              <a:solidFill>
                <a:schemeClr val="tx1"/>
              </a:solidFill>
            </a:endParaRPr>
          </a:p>
          <a:p>
            <a:pPr algn="ctr"/>
            <a:r>
              <a:rPr lang="en-US">
                <a:solidFill>
                  <a:schemeClr val="tx1"/>
                </a:solidFill>
                <a:latin typeface="Times New Roman"/>
                <a:cs typeface="Arial"/>
              </a:rPr>
              <a:t>VGG16/19)</a:t>
            </a:r>
          </a:p>
        </p:txBody>
      </p:sp>
      <p:sp>
        <p:nvSpPr>
          <p:cNvPr id="22" name="Rectangle: Rounded Corners 21">
            <a:extLst>
              <a:ext uri="{FF2B5EF4-FFF2-40B4-BE49-F238E27FC236}">
                <a16:creationId xmlns:a16="http://schemas.microsoft.com/office/drawing/2014/main" id="{62BA739E-902D-EF2E-61D8-3F8E1048E42D}"/>
              </a:ext>
            </a:extLst>
          </p:cNvPr>
          <p:cNvSpPr/>
          <p:nvPr/>
        </p:nvSpPr>
        <p:spPr>
          <a:xfrm>
            <a:off x="3467718" y="3624812"/>
            <a:ext cx="2295208" cy="136721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Times New Roman"/>
                <a:cs typeface="Arial"/>
              </a:rPr>
              <a:t>Modify Network</a:t>
            </a:r>
          </a:p>
        </p:txBody>
      </p:sp>
      <p:sp>
        <p:nvSpPr>
          <p:cNvPr id="23" name="Rectangle: Rounded Corners 22">
            <a:extLst>
              <a:ext uri="{FF2B5EF4-FFF2-40B4-BE49-F238E27FC236}">
                <a16:creationId xmlns:a16="http://schemas.microsoft.com/office/drawing/2014/main" id="{31BF93A5-AC7A-8F1E-92B6-602AAB108056}"/>
              </a:ext>
            </a:extLst>
          </p:cNvPr>
          <p:cNvSpPr/>
          <p:nvPr/>
        </p:nvSpPr>
        <p:spPr>
          <a:xfrm>
            <a:off x="6242179" y="3624812"/>
            <a:ext cx="2295208" cy="136721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Times New Roman"/>
                <a:cs typeface="Arial"/>
              </a:rPr>
              <a:t>Retrain Modified Network</a:t>
            </a:r>
            <a:endParaRPr lang="en-US" b="1">
              <a:solidFill>
                <a:schemeClr val="tx1"/>
              </a:solidFill>
              <a:ea typeface="Calibri"/>
              <a:cs typeface="Calibri"/>
            </a:endParaRPr>
          </a:p>
        </p:txBody>
      </p:sp>
      <p:sp>
        <p:nvSpPr>
          <p:cNvPr id="24" name="Rectangle: Rounded Corners 23">
            <a:extLst>
              <a:ext uri="{FF2B5EF4-FFF2-40B4-BE49-F238E27FC236}">
                <a16:creationId xmlns:a16="http://schemas.microsoft.com/office/drawing/2014/main" id="{0AFC34FC-E9F7-8674-32A5-0862CB992673}"/>
              </a:ext>
            </a:extLst>
          </p:cNvPr>
          <p:cNvSpPr/>
          <p:nvPr/>
        </p:nvSpPr>
        <p:spPr>
          <a:xfrm>
            <a:off x="9016640" y="3624812"/>
            <a:ext cx="2295208" cy="136721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Times New Roman"/>
                <a:cs typeface="Arial"/>
              </a:rPr>
              <a:t>Predict on New Data</a:t>
            </a:r>
          </a:p>
        </p:txBody>
      </p:sp>
      <p:sp>
        <p:nvSpPr>
          <p:cNvPr id="25" name="Rectangle: Rounded Corners 24">
            <a:extLst>
              <a:ext uri="{FF2B5EF4-FFF2-40B4-BE49-F238E27FC236}">
                <a16:creationId xmlns:a16="http://schemas.microsoft.com/office/drawing/2014/main" id="{BB18302E-1B48-01D7-D1BF-BA0D3B0374E2}"/>
              </a:ext>
            </a:extLst>
          </p:cNvPr>
          <p:cNvSpPr/>
          <p:nvPr/>
        </p:nvSpPr>
        <p:spPr>
          <a:xfrm>
            <a:off x="6242178" y="5988964"/>
            <a:ext cx="5069669" cy="66383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Times New Roman"/>
                <a:cs typeface="Arial"/>
              </a:rPr>
              <a:t>Prepare New Data</a:t>
            </a:r>
            <a:endParaRPr lang="en-US" b="1">
              <a:solidFill>
                <a:schemeClr val="tx1"/>
              </a:solidFill>
              <a:ea typeface="Calibri"/>
              <a:cs typeface="Calibri"/>
            </a:endParaRPr>
          </a:p>
        </p:txBody>
      </p:sp>
      <p:cxnSp>
        <p:nvCxnSpPr>
          <p:cNvPr id="27" name="Straight Arrow Connector 26">
            <a:extLst>
              <a:ext uri="{FF2B5EF4-FFF2-40B4-BE49-F238E27FC236}">
                <a16:creationId xmlns:a16="http://schemas.microsoft.com/office/drawing/2014/main" id="{509EE741-41B2-EC57-8F65-E09B2934BC23}"/>
              </a:ext>
            </a:extLst>
          </p:cNvPr>
          <p:cNvCxnSpPr/>
          <p:nvPr/>
        </p:nvCxnSpPr>
        <p:spPr>
          <a:xfrm flipV="1">
            <a:off x="3051086" y="4255383"/>
            <a:ext cx="270639" cy="6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01A09BB-9E55-64F7-3262-8E72B264680F}"/>
              </a:ext>
            </a:extLst>
          </p:cNvPr>
          <p:cNvCxnSpPr>
            <a:cxnSpLocks/>
          </p:cNvCxnSpPr>
          <p:nvPr/>
        </p:nvCxnSpPr>
        <p:spPr>
          <a:xfrm flipV="1">
            <a:off x="5825547" y="4304229"/>
            <a:ext cx="270639" cy="6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CDE0B90-5BFF-920E-DFA3-6CAE101432A4}"/>
              </a:ext>
            </a:extLst>
          </p:cNvPr>
          <p:cNvCxnSpPr>
            <a:cxnSpLocks/>
          </p:cNvCxnSpPr>
          <p:nvPr/>
        </p:nvCxnSpPr>
        <p:spPr>
          <a:xfrm flipV="1">
            <a:off x="8600008" y="4304229"/>
            <a:ext cx="270639" cy="6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45B15F7-24C9-7FFA-5628-DA5FBA5D2CC2}"/>
              </a:ext>
            </a:extLst>
          </p:cNvPr>
          <p:cNvCxnSpPr>
            <a:cxnSpLocks/>
          </p:cNvCxnSpPr>
          <p:nvPr/>
        </p:nvCxnSpPr>
        <p:spPr>
          <a:xfrm flipV="1">
            <a:off x="7349548" y="5096708"/>
            <a:ext cx="1398" cy="7378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9055D84-7A8D-499E-FA30-68F935A20DC0}"/>
              </a:ext>
            </a:extLst>
          </p:cNvPr>
          <p:cNvCxnSpPr>
            <a:cxnSpLocks/>
          </p:cNvCxnSpPr>
          <p:nvPr/>
        </p:nvCxnSpPr>
        <p:spPr>
          <a:xfrm flipV="1">
            <a:off x="10192394" y="5116246"/>
            <a:ext cx="1398" cy="7378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48113C9-6BBA-0FD4-AC11-3CD68602EFDD}"/>
              </a:ext>
            </a:extLst>
          </p:cNvPr>
          <p:cNvSpPr txBox="1"/>
          <p:nvPr/>
        </p:nvSpPr>
        <p:spPr>
          <a:xfrm>
            <a:off x="5891709" y="5295417"/>
            <a:ext cx="16197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Times New Roman"/>
                <a:ea typeface="Calibri"/>
                <a:cs typeface="Calibri"/>
              </a:rPr>
              <a:t>Training Data</a:t>
            </a:r>
            <a:endParaRPr lang="en-US" i="1">
              <a:latin typeface="Times New Roman"/>
              <a:cs typeface="Times New Roman"/>
            </a:endParaRPr>
          </a:p>
        </p:txBody>
      </p:sp>
      <p:sp>
        <p:nvSpPr>
          <p:cNvPr id="34" name="TextBox 33">
            <a:extLst>
              <a:ext uri="{FF2B5EF4-FFF2-40B4-BE49-F238E27FC236}">
                <a16:creationId xmlns:a16="http://schemas.microsoft.com/office/drawing/2014/main" id="{14A64DB4-DAFD-8917-A024-20069839CD72}"/>
              </a:ext>
            </a:extLst>
          </p:cNvPr>
          <p:cNvSpPr txBox="1"/>
          <p:nvPr/>
        </p:nvSpPr>
        <p:spPr>
          <a:xfrm>
            <a:off x="10170632" y="5295417"/>
            <a:ext cx="18053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Times New Roman"/>
                <a:ea typeface="Calibri"/>
                <a:cs typeface="Calibri"/>
              </a:rPr>
              <a:t>Validation Data</a:t>
            </a:r>
            <a:endParaRPr lang="en-US" i="1">
              <a:latin typeface="Times New Roman"/>
              <a:cs typeface="Times New Roman"/>
            </a:endParaRPr>
          </a:p>
        </p:txBody>
      </p:sp>
    </p:spTree>
    <p:extLst>
      <p:ext uri="{BB962C8B-B14F-4D97-AF65-F5344CB8AC3E}">
        <p14:creationId xmlns:p14="http://schemas.microsoft.com/office/powerpoint/2010/main" val="23222425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CABA2-6BDA-9DB8-F1EF-24F5F22E7190}"/>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040FC91F-5D9E-C3D1-A13D-EE8E8AB3F245}"/>
              </a:ext>
            </a:extLst>
          </p:cNvPr>
          <p:cNvSpPr>
            <a:spLocks noGrp="1"/>
          </p:cNvSpPr>
          <p:nvPr>
            <p:ph type="title"/>
          </p:nvPr>
        </p:nvSpPr>
        <p:spPr>
          <a:prstGeom prst="rect">
            <a:avLst/>
          </a:prstGeom>
        </p:spPr>
        <p:txBody>
          <a:bodyPr/>
          <a:lstStyle/>
          <a:p>
            <a:r>
              <a:rPr lang="en-US">
                <a:latin typeface="Times New Roman"/>
                <a:cs typeface="Arial"/>
              </a:rPr>
              <a:t>Paper 2 – Data &amp; Methods </a:t>
            </a:r>
            <a:endParaRPr lang="en-US">
              <a:latin typeface="Times New Roman"/>
            </a:endParaRPr>
          </a:p>
        </p:txBody>
      </p:sp>
      <p:sp>
        <p:nvSpPr>
          <p:cNvPr id="4" name="Slide Number">
            <a:extLst>
              <a:ext uri="{FF2B5EF4-FFF2-40B4-BE49-F238E27FC236}">
                <a16:creationId xmlns:a16="http://schemas.microsoft.com/office/drawing/2014/main" id="{28890ED6-0883-5DF9-2E25-3279EA3AE1DD}"/>
              </a:ext>
            </a:extLst>
          </p:cNvPr>
          <p:cNvSpPr>
            <a:spLocks noGrp="1"/>
          </p:cNvSpPr>
          <p:nvPr>
            <p:ph type="sldNum" sz="quarter" idx="4"/>
          </p:nvPr>
        </p:nvSpPr>
        <p:spPr>
          <a:prstGeom prst="rect">
            <a:avLst/>
          </a:prstGeom>
        </p:spPr>
        <p:txBody>
          <a:bodyPr/>
          <a:lstStyle/>
          <a:p>
            <a:fld id="{CD824FE9-DCF5-A546-91B8-A1EA6C94E693}" type="slidenum">
              <a:rPr lang="en-US" smtClean="0"/>
              <a:pPr/>
              <a:t>22</a:t>
            </a:fld>
            <a:endParaRPr lang="en-US"/>
          </a:p>
        </p:txBody>
      </p:sp>
      <p:sp>
        <p:nvSpPr>
          <p:cNvPr id="5" name="Slide List">
            <a:extLst>
              <a:ext uri="{FF2B5EF4-FFF2-40B4-BE49-F238E27FC236}">
                <a16:creationId xmlns:a16="http://schemas.microsoft.com/office/drawing/2014/main" id="{34A46FF4-C903-1342-25BD-E0EE9955664C}"/>
              </a:ext>
            </a:extLst>
          </p:cNvPr>
          <p:cNvSpPr txBox="1">
            <a:spLocks/>
          </p:cNvSpPr>
          <p:nvPr/>
        </p:nvSpPr>
        <p:spPr>
          <a:xfrm>
            <a:off x="2284840" y="895816"/>
            <a:ext cx="7617931" cy="455460"/>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US" sz="2400" u="sng">
                <a:latin typeface="Times New Roman"/>
                <a:cs typeface="Times New Roman"/>
              </a:rPr>
              <a:t>End-to-End CNN Pipeline for Chain Aggregate Classification</a:t>
            </a:r>
            <a:endParaRPr lang="en-US" sz="2400" u="sng">
              <a:latin typeface="Times New Roman"/>
            </a:endParaRPr>
          </a:p>
        </p:txBody>
      </p:sp>
      <p:grpSp>
        <p:nvGrpSpPr>
          <p:cNvPr id="3" name="Group 2">
            <a:extLst>
              <a:ext uri="{FF2B5EF4-FFF2-40B4-BE49-F238E27FC236}">
                <a16:creationId xmlns:a16="http://schemas.microsoft.com/office/drawing/2014/main" id="{BE3C960F-1C4F-563F-1239-FF41B30E2732}"/>
              </a:ext>
            </a:extLst>
          </p:cNvPr>
          <p:cNvGrpSpPr/>
          <p:nvPr/>
        </p:nvGrpSpPr>
        <p:grpSpPr>
          <a:xfrm>
            <a:off x="-10281" y="1335524"/>
            <a:ext cx="12197647" cy="5513638"/>
            <a:chOff x="-874" y="808709"/>
            <a:chExt cx="12197647" cy="5513638"/>
          </a:xfrm>
        </p:grpSpPr>
        <p:sp>
          <p:nvSpPr>
            <p:cNvPr id="6" name="Rectangle: Rounded Corners 5">
              <a:extLst>
                <a:ext uri="{FF2B5EF4-FFF2-40B4-BE49-F238E27FC236}">
                  <a16:creationId xmlns:a16="http://schemas.microsoft.com/office/drawing/2014/main" id="{413F51E2-B731-3B1D-09B8-994E87E1F8B3}"/>
                </a:ext>
              </a:extLst>
            </p:cNvPr>
            <p:cNvSpPr/>
            <p:nvPr/>
          </p:nvSpPr>
          <p:spPr>
            <a:xfrm>
              <a:off x="2937652" y="3704255"/>
              <a:ext cx="2628419" cy="259087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Rounded Corners 6">
              <a:extLst>
                <a:ext uri="{FF2B5EF4-FFF2-40B4-BE49-F238E27FC236}">
                  <a16:creationId xmlns:a16="http://schemas.microsoft.com/office/drawing/2014/main" id="{A8DFD5C2-3214-0018-AC25-0F1D4F83CAEF}"/>
                </a:ext>
              </a:extLst>
            </p:cNvPr>
            <p:cNvSpPr/>
            <p:nvPr/>
          </p:nvSpPr>
          <p:spPr>
            <a:xfrm>
              <a:off x="89010" y="1178523"/>
              <a:ext cx="1589656" cy="126373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Times New Roman"/>
                  <a:cs typeface="Arial"/>
                </a:rPr>
                <a:t>Non-chains: 55,161</a:t>
              </a:r>
            </a:p>
            <a:p>
              <a:pPr algn="ctr"/>
              <a:r>
                <a:rPr lang="en-US">
                  <a:solidFill>
                    <a:schemeClr val="tx1"/>
                  </a:solidFill>
                  <a:latin typeface="Times New Roman"/>
                  <a:cs typeface="Arial"/>
                </a:rPr>
                <a:t>Chains:</a:t>
              </a:r>
            </a:p>
            <a:p>
              <a:pPr algn="ctr"/>
              <a:r>
                <a:rPr lang="en-US">
                  <a:solidFill>
                    <a:schemeClr val="tx1"/>
                  </a:solidFill>
                  <a:latin typeface="Times New Roman"/>
                  <a:cs typeface="Arial"/>
                </a:rPr>
                <a:t>1,030</a:t>
              </a:r>
              <a:endParaRPr lang="en-US">
                <a:solidFill>
                  <a:schemeClr val="tx1"/>
                </a:solidFill>
                <a:latin typeface="Times New Roman"/>
                <a:cs typeface="Times New Roman"/>
              </a:endParaRPr>
            </a:p>
          </p:txBody>
        </p:sp>
        <p:sp>
          <p:nvSpPr>
            <p:cNvPr id="8" name="TextBox 7">
              <a:extLst>
                <a:ext uri="{FF2B5EF4-FFF2-40B4-BE49-F238E27FC236}">
                  <a16:creationId xmlns:a16="http://schemas.microsoft.com/office/drawing/2014/main" id="{4E242E45-8730-5C41-571D-1A88EC353271}"/>
                </a:ext>
              </a:extLst>
            </p:cNvPr>
            <p:cNvSpPr txBox="1"/>
            <p:nvPr/>
          </p:nvSpPr>
          <p:spPr>
            <a:xfrm>
              <a:off x="-874" y="808711"/>
              <a:ext cx="183068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Times New Roman"/>
                  <a:cs typeface="Arial"/>
                </a:rPr>
                <a:t>Classified Images</a:t>
              </a:r>
              <a:endParaRPr lang="en-US" sz="1600" b="1">
                <a:latin typeface="Times New Roman"/>
                <a:cs typeface="Times New Roman"/>
              </a:endParaRPr>
            </a:p>
          </p:txBody>
        </p:sp>
        <p:cxnSp>
          <p:nvCxnSpPr>
            <p:cNvPr id="9" name="Straight Arrow Connector 8">
              <a:extLst>
                <a:ext uri="{FF2B5EF4-FFF2-40B4-BE49-F238E27FC236}">
                  <a16:creationId xmlns:a16="http://schemas.microsoft.com/office/drawing/2014/main" id="{6EF25E43-6FED-8738-D168-B5A09C3A3405}"/>
                </a:ext>
              </a:extLst>
            </p:cNvPr>
            <p:cNvCxnSpPr/>
            <p:nvPr/>
          </p:nvCxnSpPr>
          <p:spPr>
            <a:xfrm flipV="1">
              <a:off x="1683032" y="1764953"/>
              <a:ext cx="270639" cy="6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AF086A81-3815-F0E0-7C80-E2C8F67A5E86}"/>
                </a:ext>
              </a:extLst>
            </p:cNvPr>
            <p:cNvSpPr/>
            <p:nvPr/>
          </p:nvSpPr>
          <p:spPr>
            <a:xfrm>
              <a:off x="4416417" y="1178523"/>
              <a:ext cx="1589656" cy="126373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Times New Roman"/>
                  <a:cs typeface="Arial"/>
                </a:rPr>
                <a:t>Non-chains: </a:t>
              </a:r>
              <a:r>
                <a:rPr lang="en-US" b="1">
                  <a:solidFill>
                    <a:schemeClr val="tx1"/>
                  </a:solidFill>
                  <a:latin typeface="Times New Roman"/>
                  <a:cs typeface="Arial"/>
                </a:rPr>
                <a:t>55,161</a:t>
              </a:r>
            </a:p>
            <a:p>
              <a:pPr algn="ctr"/>
              <a:r>
                <a:rPr lang="en-US">
                  <a:solidFill>
                    <a:schemeClr val="tx1"/>
                  </a:solidFill>
                  <a:latin typeface="Times New Roman"/>
                  <a:cs typeface="Arial"/>
                </a:rPr>
                <a:t>Chains:</a:t>
              </a:r>
            </a:p>
            <a:p>
              <a:pPr algn="ctr"/>
              <a:r>
                <a:rPr lang="en-US" b="1">
                  <a:solidFill>
                    <a:schemeClr val="tx1"/>
                  </a:solidFill>
                  <a:latin typeface="Times New Roman"/>
                  <a:cs typeface="Arial"/>
                </a:rPr>
                <a:t>55,161</a:t>
              </a:r>
              <a:endParaRPr lang="en-US" b="1">
                <a:solidFill>
                  <a:schemeClr val="tx1"/>
                </a:solidFill>
                <a:latin typeface="Times New Roman"/>
                <a:cs typeface="Times New Roman"/>
              </a:endParaRPr>
            </a:p>
          </p:txBody>
        </p:sp>
        <p:sp>
          <p:nvSpPr>
            <p:cNvPr id="11" name="TextBox 15">
              <a:extLst>
                <a:ext uri="{FF2B5EF4-FFF2-40B4-BE49-F238E27FC236}">
                  <a16:creationId xmlns:a16="http://schemas.microsoft.com/office/drawing/2014/main" id="{40D0B93C-5753-8CEE-5FB6-1DDE1F76B49A}"/>
                </a:ext>
              </a:extLst>
            </p:cNvPr>
            <p:cNvSpPr txBox="1"/>
            <p:nvPr/>
          </p:nvSpPr>
          <p:spPr>
            <a:xfrm>
              <a:off x="4731052" y="808710"/>
              <a:ext cx="95579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Times New Roman"/>
                  <a:cs typeface="Arial"/>
                </a:rPr>
                <a:t>Input</a:t>
              </a:r>
              <a:endParaRPr lang="en-US"/>
            </a:p>
          </p:txBody>
        </p:sp>
        <p:sp>
          <p:nvSpPr>
            <p:cNvPr id="12" name="TextBox 16">
              <a:extLst>
                <a:ext uri="{FF2B5EF4-FFF2-40B4-BE49-F238E27FC236}">
                  <a16:creationId xmlns:a16="http://schemas.microsoft.com/office/drawing/2014/main" id="{ACBB1C3A-4698-164A-5E3D-301E20A8B7AD}"/>
                </a:ext>
              </a:extLst>
            </p:cNvPr>
            <p:cNvSpPr txBox="1"/>
            <p:nvPr/>
          </p:nvSpPr>
          <p:spPr>
            <a:xfrm>
              <a:off x="1946459" y="1401380"/>
              <a:ext cx="2150532" cy="646331"/>
            </a:xfrm>
            <a:prstGeom prst="rect">
              <a:avLst/>
            </a:prstGeom>
            <a:solidFill>
              <a:schemeClr val="accent6">
                <a:lumMod val="20000"/>
                <a:lumOff val="80000"/>
              </a:schemeClr>
            </a:solid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Times New Roman"/>
                  <a:cs typeface="Arial"/>
                </a:rPr>
                <a:t>Chain Agg. Image</a:t>
              </a:r>
            </a:p>
            <a:p>
              <a:pPr algn="ctr"/>
              <a:r>
                <a:rPr lang="en-US">
                  <a:latin typeface="Times New Roman"/>
                  <a:cs typeface="Arial"/>
                </a:rPr>
                <a:t>Augmentation</a:t>
              </a:r>
            </a:p>
          </p:txBody>
        </p:sp>
        <p:sp>
          <p:nvSpPr>
            <p:cNvPr id="13" name="Left Brace 12">
              <a:extLst>
                <a:ext uri="{FF2B5EF4-FFF2-40B4-BE49-F238E27FC236}">
                  <a16:creationId xmlns:a16="http://schemas.microsoft.com/office/drawing/2014/main" id="{DB14289F-5628-A3B3-76AC-6EE4FF091BF0}"/>
                </a:ext>
              </a:extLst>
            </p:cNvPr>
            <p:cNvSpPr/>
            <p:nvPr/>
          </p:nvSpPr>
          <p:spPr>
            <a:xfrm rot="5400000">
              <a:off x="2864139" y="1028802"/>
              <a:ext cx="237631" cy="227286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pic>
          <p:nvPicPr>
            <p:cNvPr id="14" name="Picture 13" descr="A close-up of a robot arm&#10;&#10;AI-generated content may be incorrect.">
              <a:extLst>
                <a:ext uri="{FF2B5EF4-FFF2-40B4-BE49-F238E27FC236}">
                  <a16:creationId xmlns:a16="http://schemas.microsoft.com/office/drawing/2014/main" id="{A9F98113-3D39-A22B-2FE0-5E80AAA63E1F}"/>
                </a:ext>
              </a:extLst>
            </p:cNvPr>
            <p:cNvPicPr>
              <a:picLocks noChangeAspect="1"/>
            </p:cNvPicPr>
            <p:nvPr/>
          </p:nvPicPr>
          <p:blipFill>
            <a:blip r:embed="rId3"/>
            <a:stretch>
              <a:fillRect/>
            </a:stretch>
          </p:blipFill>
          <p:spPr>
            <a:xfrm>
              <a:off x="1906705" y="2257836"/>
              <a:ext cx="956150" cy="1005725"/>
            </a:xfrm>
            <a:prstGeom prst="rect">
              <a:avLst/>
            </a:prstGeom>
          </p:spPr>
        </p:pic>
        <p:sp>
          <p:nvSpPr>
            <p:cNvPr id="15" name="TextBox 22">
              <a:extLst>
                <a:ext uri="{FF2B5EF4-FFF2-40B4-BE49-F238E27FC236}">
                  <a16:creationId xmlns:a16="http://schemas.microsoft.com/office/drawing/2014/main" id="{EB8EC230-34C8-0683-6248-B12E8131AE82}"/>
                </a:ext>
              </a:extLst>
            </p:cNvPr>
            <p:cNvSpPr txBox="1"/>
            <p:nvPr/>
          </p:nvSpPr>
          <p:spPr>
            <a:xfrm>
              <a:off x="2209866" y="818117"/>
              <a:ext cx="167075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Times New Roman"/>
                  <a:cs typeface="Arial"/>
                </a:rPr>
                <a:t>Class Balancing</a:t>
              </a:r>
              <a:endParaRPr lang="en-US"/>
            </a:p>
          </p:txBody>
        </p:sp>
        <p:pic>
          <p:nvPicPr>
            <p:cNvPr id="16" name="Picture 15" descr="A black and white photo of a chain&#10;&#10;AI-generated content may be incorrect.">
              <a:extLst>
                <a:ext uri="{FF2B5EF4-FFF2-40B4-BE49-F238E27FC236}">
                  <a16:creationId xmlns:a16="http://schemas.microsoft.com/office/drawing/2014/main" id="{9DEDB8D5-77DC-9BC5-FE40-09C38B4F7D80}"/>
                </a:ext>
              </a:extLst>
            </p:cNvPr>
            <p:cNvPicPr>
              <a:picLocks noChangeAspect="1"/>
            </p:cNvPicPr>
            <p:nvPr/>
          </p:nvPicPr>
          <p:blipFill>
            <a:blip r:embed="rId4"/>
            <a:stretch>
              <a:fillRect/>
            </a:stretch>
          </p:blipFill>
          <p:spPr>
            <a:xfrm>
              <a:off x="2941049" y="2305815"/>
              <a:ext cx="1135835" cy="740820"/>
            </a:xfrm>
            <a:prstGeom prst="rect">
              <a:avLst/>
            </a:prstGeom>
          </p:spPr>
        </p:pic>
        <p:cxnSp>
          <p:nvCxnSpPr>
            <p:cNvPr id="17" name="Straight Arrow Connector 16">
              <a:extLst>
                <a:ext uri="{FF2B5EF4-FFF2-40B4-BE49-F238E27FC236}">
                  <a16:creationId xmlns:a16="http://schemas.microsoft.com/office/drawing/2014/main" id="{C409B87E-EB9F-4F7B-2593-05403428C0EC}"/>
                </a:ext>
              </a:extLst>
            </p:cNvPr>
            <p:cNvCxnSpPr>
              <a:cxnSpLocks/>
            </p:cNvCxnSpPr>
            <p:nvPr/>
          </p:nvCxnSpPr>
          <p:spPr>
            <a:xfrm flipV="1">
              <a:off x="4119550" y="1764952"/>
              <a:ext cx="270639" cy="6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26">
              <a:extLst>
                <a:ext uri="{FF2B5EF4-FFF2-40B4-BE49-F238E27FC236}">
                  <a16:creationId xmlns:a16="http://schemas.microsoft.com/office/drawing/2014/main" id="{E5E30359-4BC2-135F-79AA-CE6C5798961C}"/>
                </a:ext>
              </a:extLst>
            </p:cNvPr>
            <p:cNvSpPr txBox="1"/>
            <p:nvPr/>
          </p:nvSpPr>
          <p:spPr>
            <a:xfrm>
              <a:off x="7976607" y="808710"/>
              <a:ext cx="352024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Times New Roman"/>
                  <a:cs typeface="Arial"/>
                </a:rPr>
                <a:t>Training Dataset</a:t>
              </a:r>
              <a:endParaRPr lang="en-US"/>
            </a:p>
          </p:txBody>
        </p:sp>
        <p:sp>
          <p:nvSpPr>
            <p:cNvPr id="19" name="TextBox 27">
              <a:extLst>
                <a:ext uri="{FF2B5EF4-FFF2-40B4-BE49-F238E27FC236}">
                  <a16:creationId xmlns:a16="http://schemas.microsoft.com/office/drawing/2014/main" id="{337A65FD-27F9-B6BF-40D5-BE3E00301FA1}"/>
                </a:ext>
              </a:extLst>
            </p:cNvPr>
            <p:cNvSpPr txBox="1"/>
            <p:nvPr/>
          </p:nvSpPr>
          <p:spPr>
            <a:xfrm>
              <a:off x="7986014" y="1815302"/>
              <a:ext cx="351848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FF0000"/>
                  </a:solidFill>
                  <a:latin typeface="Times New Roman"/>
                  <a:cs typeface="Arial"/>
                </a:rPr>
                <a:t>Validation</a:t>
              </a:r>
              <a:r>
                <a:rPr lang="en-US" sz="1600" b="1">
                  <a:latin typeface="Times New Roman"/>
                  <a:cs typeface="Arial"/>
                </a:rPr>
                <a:t> Dataset</a:t>
              </a:r>
              <a:endParaRPr lang="en-US">
                <a:cs typeface="Arial" panose="020B0604020202020204"/>
              </a:endParaRPr>
            </a:p>
          </p:txBody>
        </p:sp>
        <p:cxnSp>
          <p:nvCxnSpPr>
            <p:cNvPr id="20" name="Connector: Elbow 19">
              <a:extLst>
                <a:ext uri="{FF2B5EF4-FFF2-40B4-BE49-F238E27FC236}">
                  <a16:creationId xmlns:a16="http://schemas.microsoft.com/office/drawing/2014/main" id="{855ADC26-CDBA-77B8-D521-803D9448EF39}"/>
                </a:ext>
              </a:extLst>
            </p:cNvPr>
            <p:cNvCxnSpPr/>
            <p:nvPr/>
          </p:nvCxnSpPr>
          <p:spPr>
            <a:xfrm>
              <a:off x="6064526" y="1888249"/>
              <a:ext cx="1903679" cy="448543"/>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D374DAC3-68C8-4D2C-AEB4-24047EC9CAC6}"/>
                </a:ext>
              </a:extLst>
            </p:cNvPr>
            <p:cNvCxnSpPr>
              <a:cxnSpLocks/>
            </p:cNvCxnSpPr>
            <p:nvPr/>
          </p:nvCxnSpPr>
          <p:spPr>
            <a:xfrm flipV="1">
              <a:off x="6055120" y="1335091"/>
              <a:ext cx="1913086" cy="440268"/>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31">
              <a:extLst>
                <a:ext uri="{FF2B5EF4-FFF2-40B4-BE49-F238E27FC236}">
                  <a16:creationId xmlns:a16="http://schemas.microsoft.com/office/drawing/2014/main" id="{E13AD0B6-1CFA-DCF3-E6BE-EED64104A794}"/>
                </a:ext>
              </a:extLst>
            </p:cNvPr>
            <p:cNvSpPr txBox="1"/>
            <p:nvPr/>
          </p:nvSpPr>
          <p:spPr>
            <a:xfrm>
              <a:off x="5587126" y="808709"/>
              <a:ext cx="274319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Times New Roman"/>
                  <a:cs typeface="Arial"/>
                </a:rPr>
                <a:t>80/</a:t>
              </a:r>
              <a:r>
                <a:rPr lang="en-US" sz="1600" b="1">
                  <a:solidFill>
                    <a:srgbClr val="FF0000"/>
                  </a:solidFill>
                  <a:latin typeface="Times New Roman"/>
                  <a:cs typeface="Arial"/>
                </a:rPr>
                <a:t>20</a:t>
              </a:r>
              <a:r>
                <a:rPr lang="en-US" sz="1600" b="1">
                  <a:latin typeface="Times New Roman"/>
                  <a:cs typeface="Arial"/>
                </a:rPr>
                <a:t> Train/</a:t>
              </a:r>
              <a:r>
                <a:rPr lang="en-US" sz="1600" b="1">
                  <a:solidFill>
                    <a:srgbClr val="FF0000"/>
                  </a:solidFill>
                  <a:latin typeface="Times New Roman"/>
                  <a:cs typeface="Arial"/>
                </a:rPr>
                <a:t>Validation</a:t>
              </a:r>
            </a:p>
            <a:p>
              <a:pPr algn="ctr"/>
              <a:r>
                <a:rPr lang="en-US" sz="1600" b="1">
                  <a:latin typeface="Times New Roman"/>
                  <a:cs typeface="Arial"/>
                </a:rPr>
                <a:t>Split</a:t>
              </a:r>
              <a:endParaRPr lang="en-US"/>
            </a:p>
          </p:txBody>
        </p:sp>
        <p:sp>
          <p:nvSpPr>
            <p:cNvPr id="23" name="Rectangle: Rounded Corners 22">
              <a:extLst>
                <a:ext uri="{FF2B5EF4-FFF2-40B4-BE49-F238E27FC236}">
                  <a16:creationId xmlns:a16="http://schemas.microsoft.com/office/drawing/2014/main" id="{9614D6C1-C258-0CEF-93A5-DAD3F5F402D8}"/>
                </a:ext>
              </a:extLst>
            </p:cNvPr>
            <p:cNvSpPr/>
            <p:nvPr/>
          </p:nvSpPr>
          <p:spPr>
            <a:xfrm>
              <a:off x="7972419" y="1150300"/>
              <a:ext cx="3518173" cy="3888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Times New Roman"/>
                  <a:cs typeface="Arial"/>
                </a:rPr>
                <a:t>Non-chains: 44,128 Chains: 44,128</a:t>
              </a:r>
              <a:endParaRPr lang="en-US">
                <a:solidFill>
                  <a:schemeClr val="tx1"/>
                </a:solidFill>
                <a:latin typeface="Times New Roman"/>
                <a:cs typeface="Times New Roman"/>
              </a:endParaRPr>
            </a:p>
          </p:txBody>
        </p:sp>
        <p:sp>
          <p:nvSpPr>
            <p:cNvPr id="24" name="Rectangle: Rounded Corners 23">
              <a:extLst>
                <a:ext uri="{FF2B5EF4-FFF2-40B4-BE49-F238E27FC236}">
                  <a16:creationId xmlns:a16="http://schemas.microsoft.com/office/drawing/2014/main" id="{5088320D-341D-1DB3-FE3B-5C9E5C19F98E}"/>
                </a:ext>
              </a:extLst>
            </p:cNvPr>
            <p:cNvSpPr/>
            <p:nvPr/>
          </p:nvSpPr>
          <p:spPr>
            <a:xfrm>
              <a:off x="7972418" y="2166299"/>
              <a:ext cx="3518174" cy="379443"/>
            </a:xfrm>
            <a:prstGeom prst="roundRect">
              <a:avLst/>
            </a:prstGeom>
            <a:solidFill>
              <a:srgbClr val="FF0004">
                <a:alpha val="43000"/>
              </a:srgb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Times New Roman"/>
                  <a:cs typeface="Arial"/>
                </a:rPr>
                <a:t>Non-chains: 11,033 Chains: 207</a:t>
              </a:r>
              <a:endParaRPr lang="en-US">
                <a:solidFill>
                  <a:schemeClr val="tx1"/>
                </a:solidFill>
                <a:latin typeface="Times New Roman"/>
                <a:cs typeface="Times New Roman"/>
              </a:endParaRPr>
            </a:p>
          </p:txBody>
        </p:sp>
        <p:cxnSp>
          <p:nvCxnSpPr>
            <p:cNvPr id="25" name="Straight Arrow Connector 24">
              <a:extLst>
                <a:ext uri="{FF2B5EF4-FFF2-40B4-BE49-F238E27FC236}">
                  <a16:creationId xmlns:a16="http://schemas.microsoft.com/office/drawing/2014/main" id="{CBC5622E-76DF-F3F2-893B-D494D0BFB455}"/>
                </a:ext>
              </a:extLst>
            </p:cNvPr>
            <p:cNvCxnSpPr/>
            <p:nvPr/>
          </p:nvCxnSpPr>
          <p:spPr>
            <a:xfrm flipV="1">
              <a:off x="11555291" y="1315877"/>
              <a:ext cx="382298" cy="2165"/>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2EFF7AB-0E33-DA0C-041D-2C320192CBFA}"/>
                </a:ext>
              </a:extLst>
            </p:cNvPr>
            <p:cNvCxnSpPr>
              <a:cxnSpLocks/>
            </p:cNvCxnSpPr>
            <p:nvPr/>
          </p:nvCxnSpPr>
          <p:spPr>
            <a:xfrm flipH="1">
              <a:off x="11921785" y="1299228"/>
              <a:ext cx="9802" cy="2020426"/>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737CA4-97D7-85BC-FEEA-8F535D679C19}"/>
                </a:ext>
              </a:extLst>
            </p:cNvPr>
            <p:cNvCxnSpPr>
              <a:cxnSpLocks/>
            </p:cNvCxnSpPr>
            <p:nvPr/>
          </p:nvCxnSpPr>
          <p:spPr>
            <a:xfrm flipV="1">
              <a:off x="125292" y="3300463"/>
              <a:ext cx="11812297" cy="21357"/>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8442D6A-8C30-E95B-FD36-F0856012042F}"/>
                </a:ext>
              </a:extLst>
            </p:cNvPr>
            <p:cNvCxnSpPr>
              <a:cxnSpLocks/>
            </p:cNvCxnSpPr>
            <p:nvPr/>
          </p:nvCxnSpPr>
          <p:spPr>
            <a:xfrm flipH="1">
              <a:off x="143711" y="3303005"/>
              <a:ext cx="9802" cy="1462756"/>
            </a:xfrm>
            <a:prstGeom prst="straightConnector1">
              <a:avLst/>
            </a:prstGeom>
            <a:ln w="5715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C381B22-7D5A-2441-62BD-9282D98A660C}"/>
                </a:ext>
              </a:extLst>
            </p:cNvPr>
            <p:cNvCxnSpPr/>
            <p:nvPr/>
          </p:nvCxnSpPr>
          <p:spPr>
            <a:xfrm>
              <a:off x="125207" y="4750143"/>
              <a:ext cx="271946" cy="40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FB13F263-3C38-4B43-F2A6-9ACF95824235}"/>
                </a:ext>
              </a:extLst>
            </p:cNvPr>
            <p:cNvSpPr/>
            <p:nvPr/>
          </p:nvSpPr>
          <p:spPr>
            <a:xfrm>
              <a:off x="390049" y="4104227"/>
              <a:ext cx="2295208" cy="136721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Times New Roman"/>
                  <a:cs typeface="Arial"/>
                </a:rPr>
                <a:t>ResNet18/34/50/101</a:t>
              </a:r>
            </a:p>
            <a:p>
              <a:pPr algn="ctr"/>
              <a:r>
                <a:rPr lang="en-US">
                  <a:solidFill>
                    <a:schemeClr val="tx1"/>
                  </a:solidFill>
                  <a:latin typeface="Times New Roman"/>
                  <a:cs typeface="Arial"/>
                </a:rPr>
                <a:t>VGG16/19</a:t>
              </a:r>
            </a:p>
          </p:txBody>
        </p:sp>
        <p:sp>
          <p:nvSpPr>
            <p:cNvPr id="31" name="TextBox 4">
              <a:extLst>
                <a:ext uri="{FF2B5EF4-FFF2-40B4-BE49-F238E27FC236}">
                  <a16:creationId xmlns:a16="http://schemas.microsoft.com/office/drawing/2014/main" id="{6A4CB96A-0545-A838-D5E3-BC63395F256E}"/>
                </a:ext>
              </a:extLst>
            </p:cNvPr>
            <p:cNvSpPr txBox="1"/>
            <p:nvPr/>
          </p:nvSpPr>
          <p:spPr>
            <a:xfrm>
              <a:off x="620015" y="3762636"/>
              <a:ext cx="197179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Times New Roman"/>
                  <a:cs typeface="Arial"/>
                </a:rPr>
                <a:t>CNN Architecture</a:t>
              </a:r>
              <a:endParaRPr lang="en-US">
                <a:cs typeface="Arial"/>
              </a:endParaRPr>
            </a:p>
          </p:txBody>
        </p:sp>
        <p:sp>
          <p:nvSpPr>
            <p:cNvPr id="32" name="TextBox 10">
              <a:extLst>
                <a:ext uri="{FF2B5EF4-FFF2-40B4-BE49-F238E27FC236}">
                  <a16:creationId xmlns:a16="http://schemas.microsoft.com/office/drawing/2014/main" id="{B598719D-75CF-3A8F-9BB5-8A4F3972EB05}"/>
                </a:ext>
              </a:extLst>
            </p:cNvPr>
            <p:cNvSpPr txBox="1"/>
            <p:nvPr/>
          </p:nvSpPr>
          <p:spPr>
            <a:xfrm>
              <a:off x="3442237" y="3659157"/>
              <a:ext cx="1454386"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Times New Roman"/>
                  <a:cs typeface="Arial"/>
                </a:rPr>
                <a:t>Training</a:t>
              </a:r>
            </a:p>
          </p:txBody>
        </p:sp>
        <p:sp>
          <p:nvSpPr>
            <p:cNvPr id="33" name="Left Brace 32">
              <a:extLst>
                <a:ext uri="{FF2B5EF4-FFF2-40B4-BE49-F238E27FC236}">
                  <a16:creationId xmlns:a16="http://schemas.microsoft.com/office/drawing/2014/main" id="{13A4753A-EB8E-3E07-1069-A2883E6456D5}"/>
                </a:ext>
              </a:extLst>
            </p:cNvPr>
            <p:cNvSpPr/>
            <p:nvPr/>
          </p:nvSpPr>
          <p:spPr>
            <a:xfrm rot="5400000">
              <a:off x="4105916" y="2797395"/>
              <a:ext cx="237631" cy="246100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4" name="TextBox 17">
              <a:extLst>
                <a:ext uri="{FF2B5EF4-FFF2-40B4-BE49-F238E27FC236}">
                  <a16:creationId xmlns:a16="http://schemas.microsoft.com/office/drawing/2014/main" id="{65302C27-7518-D434-1BD2-8C2FC0729E1E}"/>
                </a:ext>
              </a:extLst>
            </p:cNvPr>
            <p:cNvSpPr txBox="1"/>
            <p:nvPr/>
          </p:nvSpPr>
          <p:spPr>
            <a:xfrm>
              <a:off x="2928164" y="3983245"/>
              <a:ext cx="2611495" cy="23391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1600" i="1">
                  <a:latin typeface="Times New Roman"/>
                  <a:cs typeface="Arial"/>
                </a:rPr>
                <a:t>Epochs:</a:t>
              </a:r>
              <a:r>
                <a:rPr lang="en-US" sz="1600">
                  <a:latin typeface="Times New Roman"/>
                  <a:cs typeface="Arial"/>
                </a:rPr>
                <a:t> 30</a:t>
              </a:r>
            </a:p>
            <a:p>
              <a:pPr marL="742950" lvl="1" indent="-285750">
                <a:buFont typeface="Courier New"/>
                <a:buChar char="o"/>
              </a:pPr>
              <a:r>
                <a:rPr lang="en-US" sz="1600">
                  <a:latin typeface="Times New Roman"/>
                  <a:cs typeface="Arial"/>
                </a:rPr>
                <a:t>6 Warmup Epochs </a:t>
              </a:r>
            </a:p>
            <a:p>
              <a:pPr marL="285750" indent="-285750">
                <a:buFont typeface="Arial"/>
                <a:buChar char="•"/>
              </a:pPr>
              <a:r>
                <a:rPr lang="en-US" sz="1600" i="1">
                  <a:latin typeface="Times New Roman"/>
                  <a:cs typeface="Arial"/>
                </a:rPr>
                <a:t>LR (Head):</a:t>
              </a:r>
              <a:r>
                <a:rPr lang="en-US" sz="1600">
                  <a:latin typeface="Times New Roman"/>
                  <a:cs typeface="Arial"/>
                </a:rPr>
                <a:t> 1e-4</a:t>
              </a:r>
            </a:p>
            <a:p>
              <a:pPr marL="285750" indent="-285750">
                <a:buFont typeface="Arial"/>
                <a:buChar char="•"/>
              </a:pPr>
              <a:r>
                <a:rPr lang="en-US" sz="1600" i="1">
                  <a:latin typeface="Times New Roman"/>
                  <a:cs typeface="Arial"/>
                </a:rPr>
                <a:t>LR (Backbone): </a:t>
              </a:r>
              <a:r>
                <a:rPr lang="en-US" sz="1600">
                  <a:latin typeface="Times New Roman"/>
                  <a:cs typeface="Arial"/>
                </a:rPr>
                <a:t>5e-5</a:t>
              </a:r>
            </a:p>
            <a:p>
              <a:pPr marL="285750" indent="-285750">
                <a:buFont typeface="Arial"/>
                <a:buChar char="•"/>
              </a:pPr>
              <a:r>
                <a:rPr lang="en-US" sz="1600" i="1">
                  <a:latin typeface="Times New Roman"/>
                  <a:cs typeface="Arial"/>
                </a:rPr>
                <a:t>Batch Size:</a:t>
              </a:r>
              <a:r>
                <a:rPr lang="en-US" sz="1600">
                  <a:latin typeface="Times New Roman"/>
                  <a:cs typeface="Arial"/>
                </a:rPr>
                <a:t> 64</a:t>
              </a:r>
            </a:p>
            <a:p>
              <a:pPr marL="285750" indent="-285750">
                <a:buFont typeface="Arial"/>
                <a:buChar char="•"/>
              </a:pPr>
              <a:r>
                <a:rPr lang="en-US" sz="1600" i="1">
                  <a:latin typeface="Times New Roman"/>
                  <a:cs typeface="Arial"/>
                </a:rPr>
                <a:t>Optimizer:</a:t>
              </a:r>
              <a:r>
                <a:rPr lang="en-US" sz="1600">
                  <a:latin typeface="Times New Roman"/>
                  <a:cs typeface="Arial"/>
                </a:rPr>
                <a:t> </a:t>
              </a:r>
              <a:r>
                <a:rPr lang="en-US" sz="1600" err="1">
                  <a:latin typeface="Times New Roman"/>
                  <a:cs typeface="Arial"/>
                </a:rPr>
                <a:t>AdamW</a:t>
              </a:r>
              <a:endParaRPr lang="en-US" sz="1600">
                <a:latin typeface="Times New Roman"/>
                <a:cs typeface="Arial"/>
              </a:endParaRPr>
            </a:p>
            <a:p>
              <a:pPr marL="285750" indent="-285750">
                <a:buFont typeface="Arial"/>
                <a:buChar char="•"/>
              </a:pPr>
              <a:r>
                <a:rPr lang="en-US" sz="1600">
                  <a:latin typeface="Times New Roman"/>
                  <a:cs typeface="Arial"/>
                </a:rPr>
                <a:t>Weight Decay = 2e-4 </a:t>
              </a:r>
              <a:endParaRPr lang="en-US" b="1" i="1" u="sng">
                <a:ea typeface="Calibri" panose="020F0502020204030204"/>
                <a:cs typeface="Calibri" panose="020F0502020204030204"/>
              </a:endParaRPr>
            </a:p>
            <a:p>
              <a:pPr marL="285750" indent="-285750">
                <a:buFont typeface="Arial"/>
                <a:buChar char="•"/>
              </a:pPr>
              <a:r>
                <a:rPr lang="en-US" sz="1600" b="1" i="1" u="sng">
                  <a:latin typeface="Times New Roman"/>
                  <a:cs typeface="Arial"/>
                </a:rPr>
                <a:t>AND SEVERAL MORE</a:t>
              </a:r>
            </a:p>
            <a:p>
              <a:endParaRPr lang="en-US">
                <a:latin typeface="Times New Roman"/>
                <a:cs typeface="Arial"/>
              </a:endParaRPr>
            </a:p>
          </p:txBody>
        </p:sp>
        <p:cxnSp>
          <p:nvCxnSpPr>
            <p:cNvPr id="35" name="Straight Arrow Connector 34">
              <a:extLst>
                <a:ext uri="{FF2B5EF4-FFF2-40B4-BE49-F238E27FC236}">
                  <a16:creationId xmlns:a16="http://schemas.microsoft.com/office/drawing/2014/main" id="{ECC92040-85E2-8764-1A63-395036A7382F}"/>
                </a:ext>
              </a:extLst>
            </p:cNvPr>
            <p:cNvCxnSpPr>
              <a:cxnSpLocks/>
            </p:cNvCxnSpPr>
            <p:nvPr/>
          </p:nvCxnSpPr>
          <p:spPr>
            <a:xfrm flipV="1">
              <a:off x="2680217" y="4775323"/>
              <a:ext cx="271016" cy="6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E2A07C4-9001-2676-4B0E-981A6BDEC023}"/>
                </a:ext>
              </a:extLst>
            </p:cNvPr>
            <p:cNvCxnSpPr>
              <a:cxnSpLocks/>
            </p:cNvCxnSpPr>
            <p:nvPr/>
          </p:nvCxnSpPr>
          <p:spPr>
            <a:xfrm flipV="1">
              <a:off x="5558883" y="4794138"/>
              <a:ext cx="363584" cy="6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E0B7C68F-A2F3-F6B5-C314-6E56E981E1AB}"/>
                </a:ext>
              </a:extLst>
            </p:cNvPr>
            <p:cNvSpPr/>
            <p:nvPr/>
          </p:nvSpPr>
          <p:spPr>
            <a:xfrm>
              <a:off x="5921603" y="4141856"/>
              <a:ext cx="2539802" cy="157418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Times New Roman"/>
                <a:cs typeface="Arial"/>
              </a:endParaRPr>
            </a:p>
          </p:txBody>
        </p:sp>
        <p:sp>
          <p:nvSpPr>
            <p:cNvPr id="38" name="TextBox 40">
              <a:extLst>
                <a:ext uri="{FF2B5EF4-FFF2-40B4-BE49-F238E27FC236}">
                  <a16:creationId xmlns:a16="http://schemas.microsoft.com/office/drawing/2014/main" id="{474863F6-D2AE-9D7C-2321-F59DCBC73113}"/>
                </a:ext>
              </a:extLst>
            </p:cNvPr>
            <p:cNvSpPr txBox="1"/>
            <p:nvPr/>
          </p:nvSpPr>
          <p:spPr>
            <a:xfrm>
              <a:off x="6208015" y="3819080"/>
              <a:ext cx="197179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Times New Roman"/>
                  <a:cs typeface="Arial"/>
                </a:rPr>
                <a:t>Epoch Validation</a:t>
              </a:r>
              <a:endParaRPr lang="en-US"/>
            </a:p>
          </p:txBody>
        </p:sp>
        <p:cxnSp>
          <p:nvCxnSpPr>
            <p:cNvPr id="39" name="Straight Arrow Connector 38">
              <a:extLst>
                <a:ext uri="{FF2B5EF4-FFF2-40B4-BE49-F238E27FC236}">
                  <a16:creationId xmlns:a16="http://schemas.microsoft.com/office/drawing/2014/main" id="{954C020C-B84C-1F2A-79D6-E17FEAAA70D2}"/>
                </a:ext>
              </a:extLst>
            </p:cNvPr>
            <p:cNvCxnSpPr>
              <a:cxnSpLocks/>
            </p:cNvCxnSpPr>
            <p:nvPr/>
          </p:nvCxnSpPr>
          <p:spPr>
            <a:xfrm flipV="1">
              <a:off x="8663329" y="4493101"/>
              <a:ext cx="231319" cy="6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B4E15619-8D86-6239-C2A6-4BCC093F66EA}"/>
                </a:ext>
              </a:extLst>
            </p:cNvPr>
            <p:cNvSpPr/>
            <p:nvPr/>
          </p:nvSpPr>
          <p:spPr>
            <a:xfrm>
              <a:off x="8884937" y="3859636"/>
              <a:ext cx="3226541" cy="194106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latin typeface="Times New Roman"/>
                <a:cs typeface="Arial" panose="020B0604020202020204"/>
              </a:endParaRPr>
            </a:p>
          </p:txBody>
        </p:sp>
        <p:sp>
          <p:nvSpPr>
            <p:cNvPr id="41" name="TextBox 47">
              <a:extLst>
                <a:ext uri="{FF2B5EF4-FFF2-40B4-BE49-F238E27FC236}">
                  <a16:creationId xmlns:a16="http://schemas.microsoft.com/office/drawing/2014/main" id="{5AA4FB74-46C1-4A1A-31E4-E3DDA90CF73F}"/>
                </a:ext>
              </a:extLst>
            </p:cNvPr>
            <p:cNvSpPr txBox="1"/>
            <p:nvPr/>
          </p:nvSpPr>
          <p:spPr>
            <a:xfrm>
              <a:off x="8738609" y="3555673"/>
              <a:ext cx="3458164"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latin typeface="Times New Roman"/>
                  <a:cs typeface="Arial"/>
                </a:rPr>
                <a:t>Evaluation on Test Dataset</a:t>
              </a:r>
              <a:endParaRPr lang="en-US"/>
            </a:p>
          </p:txBody>
        </p:sp>
        <p:sp>
          <p:nvSpPr>
            <p:cNvPr id="42" name="TextBox 48">
              <a:extLst>
                <a:ext uri="{FF2B5EF4-FFF2-40B4-BE49-F238E27FC236}">
                  <a16:creationId xmlns:a16="http://schemas.microsoft.com/office/drawing/2014/main" id="{4F1BBB25-FE36-DD21-E8E0-4B8880D988D9}"/>
                </a:ext>
              </a:extLst>
            </p:cNvPr>
            <p:cNvSpPr txBox="1"/>
            <p:nvPr/>
          </p:nvSpPr>
          <p:spPr>
            <a:xfrm>
              <a:off x="8901868" y="3898579"/>
              <a:ext cx="319475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Times New Roman"/>
                  <a:cs typeface="Arial"/>
                </a:rPr>
                <a:t>Non-chains: 5,520; Chains: 110</a:t>
              </a:r>
            </a:p>
          </p:txBody>
        </p:sp>
        <p:sp>
          <p:nvSpPr>
            <p:cNvPr id="43" name="TextBox 49">
              <a:extLst>
                <a:ext uri="{FF2B5EF4-FFF2-40B4-BE49-F238E27FC236}">
                  <a16:creationId xmlns:a16="http://schemas.microsoft.com/office/drawing/2014/main" id="{D967B215-B962-780C-4D85-8A8423BCE8AA}"/>
                </a:ext>
              </a:extLst>
            </p:cNvPr>
            <p:cNvSpPr txBox="1"/>
            <p:nvPr/>
          </p:nvSpPr>
          <p:spPr>
            <a:xfrm>
              <a:off x="8892461" y="4199616"/>
              <a:ext cx="3147716"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latin typeface="Times New Roman"/>
                  <a:cs typeface="Arial"/>
                </a:rPr>
                <a:t>Accuracy, Precision, Recall, F1 Scores</a:t>
              </a:r>
            </a:p>
            <a:p>
              <a:pPr marL="285750" indent="-285750">
                <a:buFont typeface="Arial"/>
                <a:buChar char="•"/>
              </a:pPr>
              <a:r>
                <a:rPr lang="en-US">
                  <a:latin typeface="Times New Roman"/>
                  <a:cs typeface="Arial"/>
                </a:rPr>
                <a:t>ROC-AUC</a:t>
              </a:r>
            </a:p>
            <a:p>
              <a:pPr marL="285750" indent="-285750">
                <a:buFont typeface="Arial"/>
                <a:buChar char="•"/>
              </a:pPr>
              <a:r>
                <a:rPr lang="en-US">
                  <a:latin typeface="Times New Roman"/>
                  <a:cs typeface="Arial"/>
                </a:rPr>
                <a:t>Error &amp; Statistical Analysis</a:t>
              </a:r>
            </a:p>
            <a:p>
              <a:pPr marL="285750" indent="-285750">
                <a:buFont typeface="Arial"/>
                <a:buChar char="•"/>
              </a:pPr>
              <a:r>
                <a:rPr lang="en-US">
                  <a:latin typeface="Times New Roman"/>
                  <a:cs typeface="Arial"/>
                </a:rPr>
                <a:t>Prediction Metrics</a:t>
              </a:r>
            </a:p>
            <a:p>
              <a:endParaRPr lang="en-US">
                <a:latin typeface="Times New Roman"/>
                <a:cs typeface="Arial"/>
              </a:endParaRPr>
            </a:p>
          </p:txBody>
        </p:sp>
        <p:sp>
          <p:nvSpPr>
            <p:cNvPr id="44" name="TextBox 50">
              <a:extLst>
                <a:ext uri="{FF2B5EF4-FFF2-40B4-BE49-F238E27FC236}">
                  <a16:creationId xmlns:a16="http://schemas.microsoft.com/office/drawing/2014/main" id="{D305F499-5882-F095-DFE3-5B3DF310F7A0}"/>
                </a:ext>
              </a:extLst>
            </p:cNvPr>
            <p:cNvSpPr txBox="1"/>
            <p:nvPr/>
          </p:nvSpPr>
          <p:spPr>
            <a:xfrm>
              <a:off x="5929128" y="4199617"/>
              <a:ext cx="2526827"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latin typeface="Times New Roman"/>
                  <a:cs typeface="Times New Roman"/>
                </a:rPr>
                <a:t>Model Calibration Analysis</a:t>
              </a:r>
              <a:endParaRPr lang="en-US"/>
            </a:p>
            <a:p>
              <a:pPr marL="285750" indent="-285750">
                <a:buFont typeface="Arial"/>
                <a:buChar char="•"/>
              </a:pPr>
              <a:r>
                <a:rPr lang="en-US">
                  <a:latin typeface="Times New Roman"/>
                  <a:cs typeface="Times New Roman"/>
                </a:rPr>
                <a:t>F1 Threshold Tuning</a:t>
              </a:r>
            </a:p>
            <a:p>
              <a:pPr marL="285750" indent="-285750">
                <a:buFont typeface="Arial"/>
                <a:buChar char="•"/>
              </a:pPr>
              <a:r>
                <a:rPr lang="en-US">
                  <a:latin typeface="Times New Roman"/>
                  <a:cs typeface="Times New Roman"/>
                </a:rPr>
                <a:t>Save All &amp; Best Model Epochs</a:t>
              </a:r>
              <a:endParaRPr lang="en-US" err="1">
                <a:cs typeface="Arial" panose="020B0604020202020204"/>
              </a:endParaRPr>
            </a:p>
            <a:p>
              <a:endParaRPr lang="en-US">
                <a:latin typeface="Times New Roman"/>
                <a:cs typeface="Arial"/>
              </a:endParaRPr>
            </a:p>
          </p:txBody>
        </p:sp>
        <p:cxnSp>
          <p:nvCxnSpPr>
            <p:cNvPr id="45" name="Straight Arrow Connector 44">
              <a:extLst>
                <a:ext uri="{FF2B5EF4-FFF2-40B4-BE49-F238E27FC236}">
                  <a16:creationId xmlns:a16="http://schemas.microsoft.com/office/drawing/2014/main" id="{A8F475E9-2479-207F-C322-054433106DFC}"/>
                </a:ext>
              </a:extLst>
            </p:cNvPr>
            <p:cNvCxnSpPr/>
            <p:nvPr/>
          </p:nvCxnSpPr>
          <p:spPr>
            <a:xfrm flipH="1">
              <a:off x="8664619" y="3763323"/>
              <a:ext cx="81" cy="2099641"/>
            </a:xfrm>
            <a:prstGeom prst="straightConnector1">
              <a:avLst/>
            </a:prstGeom>
            <a:ln w="28575"/>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9EF5ACBB-2148-2127-2222-B902077E68FE}"/>
                </a:ext>
              </a:extLst>
            </p:cNvPr>
            <p:cNvCxnSpPr>
              <a:cxnSpLocks/>
            </p:cNvCxnSpPr>
            <p:nvPr/>
          </p:nvCxnSpPr>
          <p:spPr>
            <a:xfrm flipV="1">
              <a:off x="8446959" y="4756508"/>
              <a:ext cx="232072" cy="63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30BA7081-F73F-9BB8-E09F-D71187BA60BE}"/>
                </a:ext>
              </a:extLst>
            </p:cNvPr>
            <p:cNvCxnSpPr/>
            <p:nvPr/>
          </p:nvCxnSpPr>
          <p:spPr>
            <a:xfrm>
              <a:off x="9549924" y="2563551"/>
              <a:ext cx="5716" cy="453478"/>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3B1E981-1B06-C3CB-9CAF-4D6BA62E97C6}"/>
                </a:ext>
              </a:extLst>
            </p:cNvPr>
            <p:cNvCxnSpPr>
              <a:cxnSpLocks/>
            </p:cNvCxnSpPr>
            <p:nvPr/>
          </p:nvCxnSpPr>
          <p:spPr>
            <a:xfrm flipH="1" flipV="1">
              <a:off x="7173654" y="3043868"/>
              <a:ext cx="2376270" cy="8726"/>
            </a:xfrm>
            <a:prstGeom prst="straightConnector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1B56852-0896-867C-75B6-B53779038300}"/>
                </a:ext>
              </a:extLst>
            </p:cNvPr>
            <p:cNvCxnSpPr/>
            <p:nvPr/>
          </p:nvCxnSpPr>
          <p:spPr>
            <a:xfrm>
              <a:off x="7209379" y="3041457"/>
              <a:ext cx="2286" cy="73846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56796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E78FF-1E1F-07DA-7BD6-D94A666511E4}"/>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5D8DD230-27E6-8FC0-5519-43A4CA8EAF44}"/>
              </a:ext>
            </a:extLst>
          </p:cNvPr>
          <p:cNvSpPr>
            <a:spLocks noGrp="1"/>
          </p:cNvSpPr>
          <p:nvPr>
            <p:ph type="title"/>
          </p:nvPr>
        </p:nvSpPr>
        <p:spPr>
          <a:prstGeom prst="rect">
            <a:avLst/>
          </a:prstGeom>
        </p:spPr>
        <p:txBody>
          <a:bodyPr/>
          <a:lstStyle/>
          <a:p>
            <a:r>
              <a:rPr lang="en-US">
                <a:latin typeface="Times New Roman"/>
                <a:cs typeface="Arial"/>
              </a:rPr>
              <a:t>Paper 2 – Data &amp; Methods</a:t>
            </a:r>
            <a:endParaRPr lang="en-US">
              <a:latin typeface="Times New Roman"/>
            </a:endParaRPr>
          </a:p>
        </p:txBody>
      </p:sp>
      <p:sp>
        <p:nvSpPr>
          <p:cNvPr id="4" name="Slide List">
            <a:extLst>
              <a:ext uri="{FF2B5EF4-FFF2-40B4-BE49-F238E27FC236}">
                <a16:creationId xmlns:a16="http://schemas.microsoft.com/office/drawing/2014/main" id="{83F5216C-6D38-0A25-5570-C1307C1BD4C4}"/>
              </a:ext>
            </a:extLst>
          </p:cNvPr>
          <p:cNvSpPr>
            <a:spLocks noGrp="1"/>
          </p:cNvSpPr>
          <p:nvPr>
            <p:ph type="body" sz="quarter" idx="15"/>
          </p:nvPr>
        </p:nvSpPr>
        <p:spPr>
          <a:xfrm>
            <a:off x="-316" y="1104015"/>
            <a:ext cx="12177825" cy="5756890"/>
          </a:xfrm>
        </p:spPr>
        <p:txBody>
          <a:bodyPr lIns="0" tIns="0" rIns="0" bIns="0" anchor="t"/>
          <a:lstStyle/>
          <a:p>
            <a:pPr marL="0" indent="0" algn="just">
              <a:lnSpc>
                <a:spcPct val="100000"/>
              </a:lnSpc>
              <a:spcBef>
                <a:spcPts val="2600"/>
              </a:spcBef>
              <a:spcAft>
                <a:spcPts val="1400"/>
              </a:spcAft>
              <a:buNone/>
            </a:pPr>
            <a:r>
              <a:rPr lang="en-US" i="1">
                <a:latin typeface="Times New Roman"/>
                <a:cs typeface="Arial"/>
              </a:rPr>
              <a:t>How will we know if a CNN is "good" enough?</a:t>
            </a:r>
          </a:p>
          <a:p>
            <a:pPr marL="457200" indent="-457200" algn="just">
              <a:lnSpc>
                <a:spcPct val="100000"/>
              </a:lnSpc>
              <a:spcBef>
                <a:spcPts val="2600"/>
              </a:spcBef>
              <a:spcAft>
                <a:spcPts val="1400"/>
              </a:spcAft>
              <a:buAutoNum type="arabicPeriod"/>
            </a:pPr>
            <a:r>
              <a:rPr lang="en-US" b="1">
                <a:latin typeface="Times New Roman"/>
                <a:cs typeface="Times New Roman"/>
              </a:rPr>
              <a:t>Primary</a:t>
            </a:r>
            <a:r>
              <a:rPr lang="en-US">
                <a:latin typeface="Times New Roman"/>
                <a:cs typeface="Times New Roman"/>
              </a:rPr>
              <a:t>: </a:t>
            </a:r>
            <a:r>
              <a:rPr lang="en-US" u="sng">
                <a:latin typeface="Times New Roman"/>
                <a:cs typeface="Times New Roman"/>
              </a:rPr>
              <a:t>High precision</a:t>
            </a:r>
            <a:r>
              <a:rPr lang="en-US">
                <a:latin typeface="Times New Roman"/>
                <a:cs typeface="Times New Roman"/>
              </a:rPr>
              <a:t> on the chain aggregate class in external validation.</a:t>
            </a:r>
          </a:p>
          <a:p>
            <a:pPr marL="457200" indent="-457200" algn="just">
              <a:lnSpc>
                <a:spcPct val="100000"/>
              </a:lnSpc>
              <a:spcBef>
                <a:spcPts val="2600"/>
              </a:spcBef>
              <a:spcAft>
                <a:spcPts val="1400"/>
              </a:spcAft>
              <a:buAutoNum type="arabicPeriod"/>
            </a:pPr>
            <a:r>
              <a:rPr lang="en-US" b="1">
                <a:latin typeface="Times New Roman"/>
                <a:cs typeface="Arial"/>
              </a:rPr>
              <a:t>Secondary</a:t>
            </a:r>
            <a:r>
              <a:rPr lang="en-US">
                <a:latin typeface="Times New Roman"/>
                <a:cs typeface="Arial"/>
              </a:rPr>
              <a:t>: Strong precision rate-area under curve (PR-AUC) and ROC-AUC across folds.  </a:t>
            </a:r>
            <a:endParaRPr lang="en-US">
              <a:latin typeface="Times New Roman"/>
            </a:endParaRPr>
          </a:p>
          <a:p>
            <a:pPr marL="457200" indent="-457200" algn="just">
              <a:lnSpc>
                <a:spcPct val="100000"/>
              </a:lnSpc>
              <a:spcBef>
                <a:spcPts val="2600"/>
              </a:spcBef>
              <a:spcAft>
                <a:spcPts val="1400"/>
              </a:spcAft>
              <a:buAutoNum type="arabicPeriod"/>
            </a:pPr>
            <a:r>
              <a:rPr lang="en-US" b="1">
                <a:latin typeface="Times New Roman"/>
                <a:cs typeface="Arial"/>
              </a:rPr>
              <a:t>Reliability</a:t>
            </a:r>
            <a:r>
              <a:rPr lang="en-US">
                <a:latin typeface="Times New Roman"/>
                <a:cs typeface="Arial"/>
              </a:rPr>
              <a:t>: Low log-loss and low Brier score, plus good calibration. </a:t>
            </a:r>
            <a:endParaRPr lang="en-US">
              <a:latin typeface="Times New Roman"/>
            </a:endParaRPr>
          </a:p>
          <a:p>
            <a:pPr marL="0" indent="0" algn="just">
              <a:lnSpc>
                <a:spcPct val="100000"/>
              </a:lnSpc>
              <a:spcBef>
                <a:spcPts val="2600"/>
              </a:spcBef>
              <a:spcAft>
                <a:spcPts val="1400"/>
              </a:spcAft>
              <a:buNone/>
            </a:pPr>
            <a:r>
              <a:rPr lang="en-US">
                <a:latin typeface="Times New Roman"/>
                <a:cs typeface="Arial"/>
              </a:rPr>
              <a:t>Model choice is based on </a:t>
            </a:r>
            <a:r>
              <a:rPr lang="en-US" b="1">
                <a:latin typeface="Times New Roman"/>
                <a:cs typeface="Arial"/>
              </a:rPr>
              <a:t>precision first</a:t>
            </a:r>
            <a:r>
              <a:rPr lang="en-US">
                <a:latin typeface="Times New Roman"/>
                <a:cs typeface="Arial"/>
              </a:rPr>
              <a:t>, then stability (spread across folds), then threshold-free metrics (F1-score; recall).</a:t>
            </a:r>
            <a:endParaRPr lang="en-US">
              <a:latin typeface="Times New Roman"/>
            </a:endParaRPr>
          </a:p>
          <a:p>
            <a:pPr algn="just">
              <a:lnSpc>
                <a:spcPct val="100000"/>
              </a:lnSpc>
              <a:spcAft>
                <a:spcPts val="0"/>
              </a:spcAft>
              <a:buAutoNum type="arabicPeriod"/>
            </a:pPr>
            <a:endParaRPr lang="en-US">
              <a:latin typeface="Times New Roman"/>
              <a:cs typeface="Times New Roman"/>
            </a:endParaRPr>
          </a:p>
          <a:p>
            <a:pPr algn="just">
              <a:lnSpc>
                <a:spcPct val="100000"/>
              </a:lnSpc>
              <a:spcAft>
                <a:spcPts val="0"/>
              </a:spcAft>
              <a:buAutoNum type="arabicPeriod"/>
            </a:pPr>
            <a:endParaRPr lang="en-US">
              <a:latin typeface="Times New Roman"/>
            </a:endParaRPr>
          </a:p>
          <a:p>
            <a:pPr algn="just">
              <a:lnSpc>
                <a:spcPct val="100000"/>
              </a:lnSpc>
              <a:spcAft>
                <a:spcPts val="0"/>
              </a:spcAft>
              <a:buAutoNum type="arabicPeriod"/>
            </a:pPr>
            <a:endParaRPr lang="en-US">
              <a:latin typeface="Times New Roman"/>
            </a:endParaRPr>
          </a:p>
          <a:p>
            <a:pPr>
              <a:lnSpc>
                <a:spcPct val="100000"/>
              </a:lnSpc>
              <a:spcAft>
                <a:spcPts val="0"/>
              </a:spcAft>
              <a:buAutoNum type="arabicPeriod"/>
            </a:pPr>
            <a:endParaRPr lang="en-US">
              <a:latin typeface="Times New Roman"/>
              <a:cs typeface="Arial"/>
            </a:endParaRPr>
          </a:p>
        </p:txBody>
      </p:sp>
      <p:sp>
        <p:nvSpPr>
          <p:cNvPr id="5" name="Slide Number">
            <a:extLst>
              <a:ext uri="{FF2B5EF4-FFF2-40B4-BE49-F238E27FC236}">
                <a16:creationId xmlns:a16="http://schemas.microsoft.com/office/drawing/2014/main" id="{CCD5CA10-2C96-D7F6-3291-4891F2D68059}"/>
              </a:ext>
            </a:extLst>
          </p:cNvPr>
          <p:cNvSpPr>
            <a:spLocks noGrp="1"/>
          </p:cNvSpPr>
          <p:nvPr>
            <p:ph type="sldNum" sz="quarter" idx="4"/>
          </p:nvPr>
        </p:nvSpPr>
        <p:spPr>
          <a:xfrm>
            <a:off x="-376" y="6217920"/>
            <a:ext cx="640080" cy="640080"/>
          </a:xfrm>
        </p:spPr>
        <p:txBody>
          <a:bodyPr/>
          <a:lstStyle/>
          <a:p>
            <a:fld id="{CD824FE9-DCF5-A546-91B8-A1EA6C94E693}" type="slidenum">
              <a:rPr lang="en-US" smtClean="0"/>
              <a:pPr/>
              <a:t>23</a:t>
            </a:fld>
            <a:endParaRPr lang="en-US"/>
          </a:p>
        </p:txBody>
      </p:sp>
    </p:spTree>
    <p:extLst>
      <p:ext uri="{BB962C8B-B14F-4D97-AF65-F5344CB8AC3E}">
        <p14:creationId xmlns:p14="http://schemas.microsoft.com/office/powerpoint/2010/main" val="284164814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31E45-921D-CA82-064C-DFD80A136ACB}"/>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4BEA966C-BBC2-C9B1-59E7-BA7008DD66B0}"/>
              </a:ext>
            </a:extLst>
          </p:cNvPr>
          <p:cNvSpPr>
            <a:spLocks noGrp="1"/>
          </p:cNvSpPr>
          <p:nvPr>
            <p:ph type="title"/>
          </p:nvPr>
        </p:nvSpPr>
        <p:spPr>
          <a:prstGeom prst="rect">
            <a:avLst/>
          </a:prstGeom>
        </p:spPr>
        <p:txBody>
          <a:bodyPr/>
          <a:lstStyle/>
          <a:p>
            <a:r>
              <a:rPr lang="en-US">
                <a:latin typeface="Times New Roman"/>
                <a:cs typeface="Arial"/>
              </a:rPr>
              <a:t>Paper 2 – Results</a:t>
            </a:r>
            <a:endParaRPr lang="en-US">
              <a:latin typeface="Times New Roman"/>
            </a:endParaRPr>
          </a:p>
        </p:txBody>
      </p:sp>
      <p:sp>
        <p:nvSpPr>
          <p:cNvPr id="4" name="Slide List">
            <a:extLst>
              <a:ext uri="{FF2B5EF4-FFF2-40B4-BE49-F238E27FC236}">
                <a16:creationId xmlns:a16="http://schemas.microsoft.com/office/drawing/2014/main" id="{E3E4CECA-475D-A2C9-8150-2E7B600B9354}"/>
              </a:ext>
            </a:extLst>
          </p:cNvPr>
          <p:cNvSpPr>
            <a:spLocks noGrp="1"/>
          </p:cNvSpPr>
          <p:nvPr>
            <p:ph type="body" sz="quarter" idx="15"/>
          </p:nvPr>
        </p:nvSpPr>
        <p:spPr>
          <a:xfrm>
            <a:off x="-316" y="1104015"/>
            <a:ext cx="4521320" cy="5756890"/>
          </a:xfrm>
        </p:spPr>
        <p:txBody>
          <a:bodyPr lIns="0" tIns="0" rIns="0" bIns="0" anchor="t"/>
          <a:lstStyle/>
          <a:p>
            <a:pPr algn="just">
              <a:lnSpc>
                <a:spcPct val="100000"/>
              </a:lnSpc>
              <a:spcBef>
                <a:spcPts val="2600"/>
              </a:spcBef>
              <a:spcAft>
                <a:spcPts val="1400"/>
              </a:spcAft>
            </a:pPr>
            <a:r>
              <a:rPr lang="en-US" sz="1800" b="1">
                <a:latin typeface="Times New Roman"/>
                <a:cs typeface="Arial"/>
              </a:rPr>
              <a:t>ResNet34 leads</a:t>
            </a:r>
            <a:r>
              <a:rPr lang="en-US" sz="1800">
                <a:latin typeface="Times New Roman"/>
                <a:cs typeface="Arial"/>
              </a:rPr>
              <a:t> on PR-AUC and shows the lowest </a:t>
            </a:r>
            <a:r>
              <a:rPr lang="en-US" sz="1800" err="1">
                <a:latin typeface="Times New Roman"/>
                <a:cs typeface="Arial"/>
              </a:rPr>
              <a:t>LogLoss</a:t>
            </a:r>
            <a:r>
              <a:rPr lang="en-US" sz="1800">
                <a:latin typeface="Times New Roman"/>
                <a:cs typeface="Arial"/>
              </a:rPr>
              <a:t> and Brier, with tight variability → best calibrated and most reliable.</a:t>
            </a:r>
          </a:p>
          <a:p>
            <a:pPr algn="just">
              <a:lnSpc>
                <a:spcPct val="100000"/>
              </a:lnSpc>
              <a:spcBef>
                <a:spcPts val="2600"/>
              </a:spcBef>
              <a:spcAft>
                <a:spcPts val="1400"/>
              </a:spcAft>
            </a:pPr>
            <a:r>
              <a:rPr lang="en-US" sz="1800">
                <a:latin typeface="Times New Roman"/>
                <a:cs typeface="Arial"/>
              </a:rPr>
              <a:t>ResNet50/ResNet101 post strong ROC-AUC and competitive PR-AUC, with moderate calibration (</a:t>
            </a:r>
            <a:r>
              <a:rPr lang="en-US" sz="1800" err="1">
                <a:latin typeface="Times New Roman"/>
                <a:cs typeface="Arial"/>
              </a:rPr>
              <a:t>LogLoss</a:t>
            </a:r>
            <a:r>
              <a:rPr lang="en-US" sz="1800">
                <a:latin typeface="Times New Roman"/>
                <a:cs typeface="Arial"/>
              </a:rPr>
              <a:t>/Brier) and small spread.</a:t>
            </a:r>
          </a:p>
          <a:p>
            <a:pPr algn="just">
              <a:lnSpc>
                <a:spcPct val="100000"/>
              </a:lnSpc>
              <a:spcBef>
                <a:spcPts val="2600"/>
              </a:spcBef>
              <a:spcAft>
                <a:spcPts val="1400"/>
              </a:spcAft>
            </a:pPr>
            <a:r>
              <a:rPr lang="en-US" sz="1800">
                <a:latin typeface="Times New Roman"/>
                <a:cs typeface="Arial"/>
              </a:rPr>
              <a:t>Lagging models: VGG16 (and to a lesser extent VGG19) show higher </a:t>
            </a:r>
            <a:r>
              <a:rPr lang="en-US" sz="1800" err="1">
                <a:latin typeface="Times New Roman"/>
                <a:cs typeface="Arial"/>
              </a:rPr>
              <a:t>LogLoss</a:t>
            </a:r>
            <a:r>
              <a:rPr lang="en-US" sz="1800">
                <a:latin typeface="Times New Roman"/>
                <a:cs typeface="Arial"/>
              </a:rPr>
              <a:t>/Brier and lower PR-AUC with wider spread → weaker calibration and precision–recall performance.</a:t>
            </a:r>
          </a:p>
        </p:txBody>
      </p:sp>
      <p:sp>
        <p:nvSpPr>
          <p:cNvPr id="5" name="Slide Number">
            <a:extLst>
              <a:ext uri="{FF2B5EF4-FFF2-40B4-BE49-F238E27FC236}">
                <a16:creationId xmlns:a16="http://schemas.microsoft.com/office/drawing/2014/main" id="{5D601E39-DFC0-7B0D-F9FD-D63815C4732C}"/>
              </a:ext>
            </a:extLst>
          </p:cNvPr>
          <p:cNvSpPr>
            <a:spLocks noGrp="1"/>
          </p:cNvSpPr>
          <p:nvPr>
            <p:ph type="sldNum" sz="quarter" idx="4"/>
          </p:nvPr>
        </p:nvSpPr>
        <p:spPr>
          <a:xfrm>
            <a:off x="-376" y="6217920"/>
            <a:ext cx="640080" cy="640080"/>
          </a:xfrm>
        </p:spPr>
        <p:txBody>
          <a:bodyPr/>
          <a:lstStyle/>
          <a:p>
            <a:fld id="{CD824FE9-DCF5-A546-91B8-A1EA6C94E693}" type="slidenum">
              <a:rPr lang="en-US" smtClean="0"/>
              <a:pPr/>
              <a:t>24</a:t>
            </a:fld>
            <a:endParaRPr lang="en-US"/>
          </a:p>
        </p:txBody>
      </p:sp>
      <p:pic>
        <p:nvPicPr>
          <p:cNvPr id="2" name="Picture 1">
            <a:extLst>
              <a:ext uri="{FF2B5EF4-FFF2-40B4-BE49-F238E27FC236}">
                <a16:creationId xmlns:a16="http://schemas.microsoft.com/office/drawing/2014/main" id="{7666E480-2774-1E0F-DFFC-7FA8B05DAB0D}"/>
              </a:ext>
            </a:extLst>
          </p:cNvPr>
          <p:cNvPicPr>
            <a:picLocks noChangeAspect="1"/>
          </p:cNvPicPr>
          <p:nvPr/>
        </p:nvPicPr>
        <p:blipFill>
          <a:blip r:embed="rId3"/>
          <a:srcRect l="74" t="6876" r="6" b="196"/>
          <a:stretch>
            <a:fillRect/>
          </a:stretch>
        </p:blipFill>
        <p:spPr>
          <a:xfrm>
            <a:off x="4520913" y="1289538"/>
            <a:ext cx="7668769" cy="4611774"/>
          </a:xfrm>
          <a:prstGeom prst="rect">
            <a:avLst/>
          </a:prstGeom>
        </p:spPr>
      </p:pic>
      <p:sp>
        <p:nvSpPr>
          <p:cNvPr id="7" name="TextBox 6">
            <a:extLst>
              <a:ext uri="{FF2B5EF4-FFF2-40B4-BE49-F238E27FC236}">
                <a16:creationId xmlns:a16="http://schemas.microsoft.com/office/drawing/2014/main" id="{466B826C-EEF0-0F79-9704-D2C554B94A77}"/>
              </a:ext>
            </a:extLst>
          </p:cNvPr>
          <p:cNvSpPr txBox="1"/>
          <p:nvPr/>
        </p:nvSpPr>
        <p:spPr>
          <a:xfrm>
            <a:off x="4657876" y="5909358"/>
            <a:ext cx="75219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latin typeface="Times New Roman"/>
                <a:ea typeface="+mn-lt"/>
                <a:cs typeface="+mn-lt"/>
              </a:rPr>
              <a:t>Figure 5. Validation boxplots comparing six CNNs across folds for (top-left) ROC-AUC, (top-right) PR-AUC, (bottom-left) </a:t>
            </a:r>
            <a:r>
              <a:rPr lang="en-US" sz="1200" err="1">
                <a:latin typeface="Times New Roman"/>
                <a:ea typeface="+mn-lt"/>
                <a:cs typeface="+mn-lt"/>
              </a:rPr>
              <a:t>LogLoss</a:t>
            </a:r>
            <a:r>
              <a:rPr lang="en-US" sz="1200">
                <a:latin typeface="Times New Roman"/>
                <a:ea typeface="+mn-lt"/>
                <a:cs typeface="+mn-lt"/>
              </a:rPr>
              <a:t> (lower is better), and (bottom-right) Brier score (lower is better). Boxes show IQR with median lines; whiskers denote non-outlier ranges.</a:t>
            </a:r>
          </a:p>
        </p:txBody>
      </p:sp>
    </p:spTree>
    <p:extLst>
      <p:ext uri="{BB962C8B-B14F-4D97-AF65-F5344CB8AC3E}">
        <p14:creationId xmlns:p14="http://schemas.microsoft.com/office/powerpoint/2010/main" val="29562855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017-A1BC-5D71-04E9-D9ABD943EC1B}"/>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BEF4F2C6-B62D-86F7-8583-880329CD95EA}"/>
              </a:ext>
            </a:extLst>
          </p:cNvPr>
          <p:cNvSpPr>
            <a:spLocks noGrp="1"/>
          </p:cNvSpPr>
          <p:nvPr>
            <p:ph type="title"/>
          </p:nvPr>
        </p:nvSpPr>
        <p:spPr>
          <a:prstGeom prst="rect">
            <a:avLst/>
          </a:prstGeom>
        </p:spPr>
        <p:txBody>
          <a:bodyPr/>
          <a:lstStyle/>
          <a:p>
            <a:r>
              <a:rPr lang="en-US">
                <a:latin typeface="Times New Roman"/>
                <a:cs typeface="Arial"/>
              </a:rPr>
              <a:t>Paper 2 – Results</a:t>
            </a:r>
            <a:endParaRPr lang="en-US">
              <a:latin typeface="Times New Roman"/>
            </a:endParaRPr>
          </a:p>
        </p:txBody>
      </p:sp>
      <p:sp>
        <p:nvSpPr>
          <p:cNvPr id="5" name="Slide Number">
            <a:extLst>
              <a:ext uri="{FF2B5EF4-FFF2-40B4-BE49-F238E27FC236}">
                <a16:creationId xmlns:a16="http://schemas.microsoft.com/office/drawing/2014/main" id="{F2ED947C-B722-B42A-2CFC-1B6BCAE30C41}"/>
              </a:ext>
            </a:extLst>
          </p:cNvPr>
          <p:cNvSpPr>
            <a:spLocks noGrp="1"/>
          </p:cNvSpPr>
          <p:nvPr>
            <p:ph type="sldNum" sz="quarter" idx="4"/>
          </p:nvPr>
        </p:nvSpPr>
        <p:spPr>
          <a:xfrm>
            <a:off x="-376" y="6217920"/>
            <a:ext cx="640080" cy="640080"/>
          </a:xfrm>
        </p:spPr>
        <p:txBody>
          <a:bodyPr/>
          <a:lstStyle/>
          <a:p>
            <a:fld id="{CD824FE9-DCF5-A546-91B8-A1EA6C94E693}" type="slidenum">
              <a:rPr lang="en-US" smtClean="0"/>
              <a:pPr/>
              <a:t>25</a:t>
            </a:fld>
            <a:endParaRPr lang="en-US"/>
          </a:p>
        </p:txBody>
      </p:sp>
      <p:sp>
        <p:nvSpPr>
          <p:cNvPr id="8" name="TextBox 7">
            <a:extLst>
              <a:ext uri="{FF2B5EF4-FFF2-40B4-BE49-F238E27FC236}">
                <a16:creationId xmlns:a16="http://schemas.microsoft.com/office/drawing/2014/main" id="{05F90D24-3EC3-BA67-9ED5-832BAB6357C2}"/>
              </a:ext>
            </a:extLst>
          </p:cNvPr>
          <p:cNvSpPr txBox="1"/>
          <p:nvPr/>
        </p:nvSpPr>
        <p:spPr>
          <a:xfrm>
            <a:off x="5165876" y="5694435"/>
            <a:ext cx="69749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dirty="0">
                <a:latin typeface="Times New Roman"/>
                <a:ea typeface="+mn-lt"/>
                <a:cs typeface="+mn-lt"/>
              </a:rPr>
              <a:t>Figure 8. Boxplots of precision, recall, and F1 for the CHAIN class at the operating threshold (</a:t>
            </a:r>
            <a:r>
              <a:rPr lang="en-US" sz="1200" dirty="0" err="1">
                <a:latin typeface="Times New Roman"/>
                <a:ea typeface="+mn-lt"/>
                <a:cs typeface="+mn-lt"/>
              </a:rPr>
              <a:t>opthr</a:t>
            </a:r>
            <a:r>
              <a:rPr lang="en-US" sz="1200" dirty="0">
                <a:latin typeface="Times New Roman"/>
                <a:ea typeface="+mn-lt"/>
                <a:cs typeface="+mn-lt"/>
              </a:rPr>
              <a:t>) from external validation across folds for each CNN (ResNet18/34/50/101, VGG16/19). Boxes show the interquartile range with medians, whiskers extend to 1.5×IQR, and outliers are plotted as points; light bands alternate by model.</a:t>
            </a:r>
          </a:p>
        </p:txBody>
      </p:sp>
      <p:sp>
        <p:nvSpPr>
          <p:cNvPr id="7" name="Text Placeholder 6">
            <a:extLst>
              <a:ext uri="{FF2B5EF4-FFF2-40B4-BE49-F238E27FC236}">
                <a16:creationId xmlns:a16="http://schemas.microsoft.com/office/drawing/2014/main" id="{AD035116-C1B3-4190-274A-DE07F2EDC6DF}"/>
              </a:ext>
            </a:extLst>
          </p:cNvPr>
          <p:cNvSpPr>
            <a:spLocks noGrp="1"/>
          </p:cNvSpPr>
          <p:nvPr>
            <p:ph type="body" sz="quarter" idx="15"/>
          </p:nvPr>
        </p:nvSpPr>
        <p:spPr>
          <a:xfrm>
            <a:off x="94376" y="1162554"/>
            <a:ext cx="5159414" cy="5677552"/>
          </a:xfrm>
        </p:spPr>
        <p:txBody>
          <a:bodyPr lIns="0" tIns="0" rIns="0" bIns="0" anchor="t"/>
          <a:lstStyle/>
          <a:p>
            <a:pPr marL="0" indent="0">
              <a:lnSpc>
                <a:spcPct val="100000"/>
              </a:lnSpc>
              <a:spcBef>
                <a:spcPts val="0"/>
              </a:spcBef>
              <a:spcAft>
                <a:spcPts val="100"/>
              </a:spcAft>
              <a:buNone/>
            </a:pPr>
            <a:r>
              <a:rPr lang="en-US" sz="1800">
                <a:latin typeface="Times New Roman"/>
                <a:cs typeface="Arial"/>
              </a:rPr>
              <a:t>Priority: Precision</a:t>
            </a:r>
            <a:endParaRPr lang="en-US" sz="1800">
              <a:latin typeface="Times New Roman"/>
            </a:endParaRPr>
          </a:p>
          <a:p>
            <a:pPr lvl="1">
              <a:lnSpc>
                <a:spcPct val="100000"/>
              </a:lnSpc>
              <a:spcBef>
                <a:spcPts val="0"/>
              </a:spcBef>
              <a:buFont typeface="Arial" panose="02070309020205020404" pitchFamily="49" charset="0"/>
              <a:buChar char="•"/>
            </a:pPr>
            <a:r>
              <a:rPr lang="en-US" sz="1800">
                <a:latin typeface="Times New Roman"/>
                <a:cs typeface="Arial"/>
              </a:rPr>
              <a:t>ResNet34: highest mean/median precision (~0.92–0.93) with tight spread.</a:t>
            </a:r>
            <a:endParaRPr lang="en-US" sz="1800">
              <a:latin typeface="Times New Roman"/>
            </a:endParaRPr>
          </a:p>
          <a:p>
            <a:pPr lvl="1">
              <a:lnSpc>
                <a:spcPct val="100000"/>
              </a:lnSpc>
              <a:spcBef>
                <a:spcPts val="0"/>
              </a:spcBef>
              <a:buFont typeface="Arial" panose="02070309020205020404" pitchFamily="49" charset="0"/>
              <a:buChar char="•"/>
            </a:pPr>
            <a:r>
              <a:rPr lang="en-US" sz="1800">
                <a:latin typeface="Times New Roman"/>
                <a:cs typeface="Arial"/>
              </a:rPr>
              <a:t>VGG19: high precision but wider variability; center is a bit lower than ResNet34.</a:t>
            </a:r>
            <a:endParaRPr lang="en-US" sz="1800">
              <a:latin typeface="Times New Roman"/>
            </a:endParaRPr>
          </a:p>
          <a:p>
            <a:pPr lvl="1">
              <a:lnSpc>
                <a:spcPct val="100000"/>
              </a:lnSpc>
              <a:spcBef>
                <a:spcPts val="0"/>
              </a:spcBef>
              <a:buFont typeface="Arial" panose="02070309020205020404" pitchFamily="49" charset="0"/>
            </a:pPr>
            <a:r>
              <a:rPr lang="en-US" sz="1800">
                <a:latin typeface="Times New Roman"/>
                <a:cs typeface="Arial"/>
              </a:rPr>
              <a:t>ResNet101: slightly below ResNet34 in precision (~0.90–0.92).</a:t>
            </a:r>
            <a:endParaRPr lang="en-US" sz="1800">
              <a:latin typeface="Times New Roman"/>
            </a:endParaRPr>
          </a:p>
          <a:p>
            <a:pPr marL="0" indent="0">
              <a:lnSpc>
                <a:spcPct val="100000"/>
              </a:lnSpc>
              <a:spcBef>
                <a:spcPts val="0"/>
              </a:spcBef>
              <a:spcAft>
                <a:spcPts val="100"/>
              </a:spcAft>
              <a:buNone/>
            </a:pPr>
            <a:r>
              <a:rPr lang="en-US" sz="1800">
                <a:latin typeface="Times New Roman"/>
                <a:cs typeface="Arial"/>
              </a:rPr>
              <a:t>Best Balance</a:t>
            </a:r>
            <a:endParaRPr lang="en-US" sz="1800">
              <a:latin typeface="Times New Roman"/>
            </a:endParaRPr>
          </a:p>
          <a:p>
            <a:pPr lvl="1">
              <a:lnSpc>
                <a:spcPct val="100000"/>
              </a:lnSpc>
              <a:spcBef>
                <a:spcPts val="0"/>
              </a:spcBef>
              <a:spcAft>
                <a:spcPts val="1000"/>
              </a:spcAft>
            </a:pPr>
            <a:r>
              <a:rPr lang="en-US" sz="1800">
                <a:latin typeface="Times New Roman"/>
                <a:cs typeface="Arial"/>
              </a:rPr>
              <a:t>ResNet101 gives the best precision–recall tradeoff and tightest spread → more reliable across folds.</a:t>
            </a:r>
            <a:endParaRPr lang="en-US" sz="1800">
              <a:latin typeface="Times New Roman"/>
            </a:endParaRPr>
          </a:p>
          <a:p>
            <a:pPr marL="0" indent="0">
              <a:lnSpc>
                <a:spcPct val="100000"/>
              </a:lnSpc>
              <a:spcBef>
                <a:spcPts val="0"/>
              </a:spcBef>
              <a:spcAft>
                <a:spcPts val="100"/>
              </a:spcAft>
              <a:buNone/>
            </a:pPr>
            <a:r>
              <a:rPr lang="en-US" sz="1800">
                <a:latin typeface="Times New Roman"/>
                <a:cs typeface="Arial"/>
              </a:rPr>
              <a:t>Middle Tier.</a:t>
            </a:r>
            <a:endParaRPr lang="en-US" sz="1800">
              <a:latin typeface="Times New Roman"/>
            </a:endParaRPr>
          </a:p>
          <a:p>
            <a:pPr lvl="1">
              <a:lnSpc>
                <a:spcPct val="100000"/>
              </a:lnSpc>
              <a:spcBef>
                <a:spcPts val="0"/>
              </a:spcBef>
              <a:spcAft>
                <a:spcPts val="1000"/>
              </a:spcAft>
            </a:pPr>
            <a:r>
              <a:rPr lang="en-US" sz="1800" err="1">
                <a:latin typeface="Times New Roman"/>
                <a:cs typeface="Arial"/>
              </a:rPr>
              <a:t>ResNet</a:t>
            </a:r>
            <a:r>
              <a:rPr lang="en-US" sz="1800">
                <a:latin typeface="Times New Roman"/>
                <a:cs typeface="Arial"/>
              </a:rPr>
              <a:t>/18/50: solid precision (~0.85–0.91), mid recall, moderate spread.</a:t>
            </a:r>
            <a:endParaRPr lang="en-US" sz="1800">
              <a:latin typeface="Times New Roman"/>
            </a:endParaRPr>
          </a:p>
          <a:p>
            <a:pPr marL="0" indent="0">
              <a:lnSpc>
                <a:spcPct val="100000"/>
              </a:lnSpc>
              <a:spcBef>
                <a:spcPts val="0"/>
              </a:spcBef>
              <a:spcAft>
                <a:spcPts val="100"/>
              </a:spcAft>
              <a:buNone/>
            </a:pPr>
            <a:r>
              <a:rPr lang="en-US" sz="1800">
                <a:latin typeface="Times New Roman"/>
                <a:cs typeface="Arial"/>
              </a:rPr>
              <a:t>Lower Performer.</a:t>
            </a:r>
            <a:endParaRPr lang="en-US" sz="1800">
              <a:latin typeface="Times New Roman"/>
            </a:endParaRPr>
          </a:p>
          <a:p>
            <a:pPr lvl="1">
              <a:lnSpc>
                <a:spcPct val="100000"/>
              </a:lnSpc>
              <a:spcBef>
                <a:spcPts val="0"/>
              </a:spcBef>
              <a:spcAft>
                <a:spcPts val="100"/>
              </a:spcAft>
            </a:pPr>
            <a:r>
              <a:rPr lang="en-US" sz="1800">
                <a:latin typeface="Times New Roman"/>
                <a:cs typeface="Arial"/>
              </a:rPr>
              <a:t>VGG16: lower precision and the widest spread → least dependable for minimizing false positives.</a:t>
            </a:r>
            <a:endParaRPr lang="en-US" sz="1800">
              <a:latin typeface="Times New Roman"/>
            </a:endParaRPr>
          </a:p>
          <a:p>
            <a:pPr>
              <a:lnSpc>
                <a:spcPct val="100000"/>
              </a:lnSpc>
              <a:spcBef>
                <a:spcPts val="0"/>
              </a:spcBef>
              <a:spcAft>
                <a:spcPts val="100"/>
              </a:spcAft>
            </a:pPr>
            <a:endParaRPr lang="en-US">
              <a:latin typeface="Times New Roman"/>
            </a:endParaRPr>
          </a:p>
          <a:p>
            <a:pPr>
              <a:lnSpc>
                <a:spcPct val="100000"/>
              </a:lnSpc>
              <a:spcBef>
                <a:spcPts val="0"/>
              </a:spcBef>
              <a:spcAft>
                <a:spcPts val="100"/>
              </a:spcAft>
            </a:pPr>
            <a:endParaRPr lang="en-US">
              <a:latin typeface="Times New Roman"/>
            </a:endParaRPr>
          </a:p>
          <a:p>
            <a:pPr>
              <a:lnSpc>
                <a:spcPct val="100000"/>
              </a:lnSpc>
              <a:spcBef>
                <a:spcPts val="0"/>
              </a:spcBef>
              <a:spcAft>
                <a:spcPts val="100"/>
              </a:spcAft>
            </a:pPr>
            <a:endParaRPr lang="en-US">
              <a:latin typeface="Times New Roman"/>
            </a:endParaRPr>
          </a:p>
          <a:p>
            <a:pPr>
              <a:lnSpc>
                <a:spcPct val="100000"/>
              </a:lnSpc>
              <a:spcBef>
                <a:spcPts val="0"/>
              </a:spcBef>
              <a:spcAft>
                <a:spcPts val="100"/>
              </a:spcAft>
            </a:pPr>
            <a:endParaRPr lang="en-US" sz="1600">
              <a:latin typeface="Times New Roman"/>
            </a:endParaRPr>
          </a:p>
        </p:txBody>
      </p:sp>
      <p:pic>
        <p:nvPicPr>
          <p:cNvPr id="2" name="Picture 1" descr="A graph with different colored boxes&#10;&#10;AI-generated content may be incorrect.">
            <a:extLst>
              <a:ext uri="{FF2B5EF4-FFF2-40B4-BE49-F238E27FC236}">
                <a16:creationId xmlns:a16="http://schemas.microsoft.com/office/drawing/2014/main" id="{9EE607E3-A4DD-BE15-C727-A1CF160B3689}"/>
              </a:ext>
            </a:extLst>
          </p:cNvPr>
          <p:cNvPicPr>
            <a:picLocks noChangeAspect="1"/>
          </p:cNvPicPr>
          <p:nvPr/>
        </p:nvPicPr>
        <p:blipFill>
          <a:blip r:embed="rId3"/>
          <a:stretch>
            <a:fillRect/>
          </a:stretch>
        </p:blipFill>
        <p:spPr>
          <a:xfrm>
            <a:off x="5172035" y="1163052"/>
            <a:ext cx="6971375" cy="4531895"/>
          </a:xfrm>
          <a:prstGeom prst="rect">
            <a:avLst/>
          </a:prstGeom>
        </p:spPr>
      </p:pic>
    </p:spTree>
    <p:extLst>
      <p:ext uri="{BB962C8B-B14F-4D97-AF65-F5344CB8AC3E}">
        <p14:creationId xmlns:p14="http://schemas.microsoft.com/office/powerpoint/2010/main" val="278345122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53D61-7B47-80C3-3A5C-DED7C9A6CBCA}"/>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CBD7F122-F2E8-A1C6-407C-E7F7F4BE9CDA}"/>
              </a:ext>
            </a:extLst>
          </p:cNvPr>
          <p:cNvSpPr>
            <a:spLocks noGrp="1"/>
          </p:cNvSpPr>
          <p:nvPr>
            <p:ph type="title"/>
          </p:nvPr>
        </p:nvSpPr>
        <p:spPr>
          <a:prstGeom prst="rect">
            <a:avLst/>
          </a:prstGeom>
        </p:spPr>
        <p:txBody>
          <a:bodyPr/>
          <a:lstStyle/>
          <a:p>
            <a:r>
              <a:rPr lang="en-US">
                <a:latin typeface="Times New Roman"/>
                <a:cs typeface="Arial"/>
              </a:rPr>
              <a:t>Paper 2 – Results</a:t>
            </a:r>
            <a:endParaRPr lang="en-US">
              <a:latin typeface="Times New Roman"/>
            </a:endParaRPr>
          </a:p>
        </p:txBody>
      </p:sp>
      <p:sp>
        <p:nvSpPr>
          <p:cNvPr id="5" name="Slide Number">
            <a:extLst>
              <a:ext uri="{FF2B5EF4-FFF2-40B4-BE49-F238E27FC236}">
                <a16:creationId xmlns:a16="http://schemas.microsoft.com/office/drawing/2014/main" id="{1849AA2A-1B09-FF7E-A7EB-E9065624C8B5}"/>
              </a:ext>
            </a:extLst>
          </p:cNvPr>
          <p:cNvSpPr>
            <a:spLocks noGrp="1"/>
          </p:cNvSpPr>
          <p:nvPr>
            <p:ph type="sldNum" sz="quarter" idx="4"/>
          </p:nvPr>
        </p:nvSpPr>
        <p:spPr>
          <a:xfrm>
            <a:off x="11556624" y="6217920"/>
            <a:ext cx="640080" cy="640080"/>
          </a:xfrm>
        </p:spPr>
        <p:txBody>
          <a:bodyPr/>
          <a:lstStyle/>
          <a:p>
            <a:fld id="{CD824FE9-DCF5-A546-91B8-A1EA6C94E693}" type="slidenum">
              <a:rPr lang="en-US" smtClean="0"/>
              <a:pPr/>
              <a:t>26</a:t>
            </a:fld>
            <a:endParaRPr lang="en-US"/>
          </a:p>
        </p:txBody>
      </p:sp>
      <p:sp>
        <p:nvSpPr>
          <p:cNvPr id="8" name="TextBox 7">
            <a:extLst>
              <a:ext uri="{FF2B5EF4-FFF2-40B4-BE49-F238E27FC236}">
                <a16:creationId xmlns:a16="http://schemas.microsoft.com/office/drawing/2014/main" id="{9E134551-1C31-10A1-D717-D53F859919E6}"/>
              </a:ext>
            </a:extLst>
          </p:cNvPr>
          <p:cNvSpPr txBox="1"/>
          <p:nvPr/>
        </p:nvSpPr>
        <p:spPr>
          <a:xfrm>
            <a:off x="51942" y="4735508"/>
            <a:ext cx="120803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dirty="0">
                <a:latin typeface="Times New Roman"/>
                <a:ea typeface="+mn-lt"/>
                <a:cs typeface="+mn-lt"/>
              </a:rPr>
              <a:t>Figure 9. Model comparison at the chosen epoch (minimum ECE within 10% of each model’s lowest validation loss). Left: Calibration curves (</a:t>
            </a:r>
            <a:r>
              <a:rPr lang="en-US" sz="1200" dirty="0" err="1">
                <a:latin typeface="Times New Roman"/>
                <a:ea typeface="+mn-lt"/>
                <a:cs typeface="+mn-lt"/>
              </a:rPr>
              <a:t>binwise</a:t>
            </a:r>
            <a:r>
              <a:rPr lang="en-US" sz="1200" dirty="0">
                <a:latin typeface="Times New Roman"/>
                <a:ea typeface="+mn-lt"/>
                <a:cs typeface="+mn-lt"/>
              </a:rPr>
              <a:t> predicted probability vs. observed positive fraction); proximity to the 1:1 dashed line indicates better calibration. Right: Precision–Recall curves for the same epochs</a:t>
            </a:r>
          </a:p>
        </p:txBody>
      </p:sp>
      <p:sp>
        <p:nvSpPr>
          <p:cNvPr id="7" name="Text Placeholder 6">
            <a:extLst>
              <a:ext uri="{FF2B5EF4-FFF2-40B4-BE49-F238E27FC236}">
                <a16:creationId xmlns:a16="http://schemas.microsoft.com/office/drawing/2014/main" id="{0A17E37A-50DD-FD80-0116-4B6A4C4DF468}"/>
              </a:ext>
            </a:extLst>
          </p:cNvPr>
          <p:cNvSpPr>
            <a:spLocks noGrp="1"/>
          </p:cNvSpPr>
          <p:nvPr>
            <p:ph type="body" sz="quarter" idx="15"/>
          </p:nvPr>
        </p:nvSpPr>
        <p:spPr>
          <a:xfrm>
            <a:off x="55299" y="5318076"/>
            <a:ext cx="11343337" cy="1349783"/>
          </a:xfrm>
        </p:spPr>
        <p:txBody>
          <a:bodyPr lIns="0" tIns="0" rIns="0" bIns="0" anchor="t"/>
          <a:lstStyle/>
          <a:p>
            <a:pPr>
              <a:lnSpc>
                <a:spcPct val="100000"/>
              </a:lnSpc>
              <a:spcAft>
                <a:spcPts val="100"/>
              </a:spcAft>
            </a:pPr>
            <a:r>
              <a:rPr lang="en-US" sz="1800">
                <a:latin typeface="Times New Roman"/>
                <a:cs typeface="Arial"/>
              </a:rPr>
              <a:t>ResNet101 (and closely ResNet34) delivers the strongest discrimination (highest PR-AUC) while staying closest to the 1:1 calibration line at the chosen low-loss.</a:t>
            </a:r>
          </a:p>
          <a:p>
            <a:pPr>
              <a:lnSpc>
                <a:spcPct val="100000"/>
              </a:lnSpc>
              <a:spcAft>
                <a:spcPts val="100"/>
              </a:spcAft>
            </a:pPr>
            <a:r>
              <a:rPr lang="en-US" sz="1800">
                <a:latin typeface="Times New Roman"/>
                <a:cs typeface="Arial"/>
              </a:rPr>
              <a:t>ResNet101 and ResNet34 keep precision &gt;0.85 up to ~0.85–0.9 recall, while VGG16/19 lose precision earlier (~0.8 recall falls to ~0.7–0.8). ResNet50 is mid-pack.</a:t>
            </a:r>
          </a:p>
        </p:txBody>
      </p:sp>
      <p:pic>
        <p:nvPicPr>
          <p:cNvPr id="2" name="Picture 1">
            <a:extLst>
              <a:ext uri="{FF2B5EF4-FFF2-40B4-BE49-F238E27FC236}">
                <a16:creationId xmlns:a16="http://schemas.microsoft.com/office/drawing/2014/main" id="{7C3E5D75-1AE8-123B-A302-C850932B2946}"/>
              </a:ext>
            </a:extLst>
          </p:cNvPr>
          <p:cNvPicPr>
            <a:picLocks noChangeAspect="1"/>
          </p:cNvPicPr>
          <p:nvPr/>
        </p:nvPicPr>
        <p:blipFill>
          <a:blip r:embed="rId3"/>
          <a:srcRect l="9989" t="2849" r="11386" b="23919"/>
          <a:stretch>
            <a:fillRect/>
          </a:stretch>
        </p:blipFill>
        <p:spPr>
          <a:xfrm>
            <a:off x="6448699" y="918307"/>
            <a:ext cx="4685568" cy="3297824"/>
          </a:xfrm>
          <a:prstGeom prst="rect">
            <a:avLst/>
          </a:prstGeom>
        </p:spPr>
      </p:pic>
      <p:pic>
        <p:nvPicPr>
          <p:cNvPr id="3" name="Picture 2" descr="A graph of different colored lines&#10;&#10;AI-generated content may be incorrect.">
            <a:extLst>
              <a:ext uri="{FF2B5EF4-FFF2-40B4-BE49-F238E27FC236}">
                <a16:creationId xmlns:a16="http://schemas.microsoft.com/office/drawing/2014/main" id="{673A47C3-0582-01F2-6776-8CF6DDDD4E6B}"/>
              </a:ext>
            </a:extLst>
          </p:cNvPr>
          <p:cNvPicPr>
            <a:picLocks noChangeAspect="1"/>
          </p:cNvPicPr>
          <p:nvPr/>
        </p:nvPicPr>
        <p:blipFill>
          <a:blip r:embed="rId4"/>
          <a:srcRect l="23553" t="-2774" r="25005" b="24166"/>
          <a:stretch>
            <a:fillRect/>
          </a:stretch>
        </p:blipFill>
        <p:spPr>
          <a:xfrm>
            <a:off x="918308" y="833084"/>
            <a:ext cx="4571979" cy="3371883"/>
          </a:xfrm>
          <a:prstGeom prst="rect">
            <a:avLst/>
          </a:prstGeom>
        </p:spPr>
      </p:pic>
      <p:pic>
        <p:nvPicPr>
          <p:cNvPr id="4" name="Picture 3" descr="A graph of a line graph&#10;&#10;AI-generated content may be incorrect.">
            <a:extLst>
              <a:ext uri="{FF2B5EF4-FFF2-40B4-BE49-F238E27FC236}">
                <a16:creationId xmlns:a16="http://schemas.microsoft.com/office/drawing/2014/main" id="{68776EF8-CBE9-FC93-67FF-90EB88869DDF}"/>
              </a:ext>
            </a:extLst>
          </p:cNvPr>
          <p:cNvPicPr>
            <a:picLocks noChangeAspect="1"/>
          </p:cNvPicPr>
          <p:nvPr/>
        </p:nvPicPr>
        <p:blipFill>
          <a:blip r:embed="rId3"/>
          <a:srcRect l="2256" t="88542" r="1826" b="3647"/>
          <a:stretch>
            <a:fillRect/>
          </a:stretch>
        </p:blipFill>
        <p:spPr>
          <a:xfrm>
            <a:off x="2081852" y="4206319"/>
            <a:ext cx="8731396" cy="535647"/>
          </a:xfrm>
          <a:prstGeom prst="rect">
            <a:avLst/>
          </a:prstGeom>
        </p:spPr>
      </p:pic>
    </p:spTree>
    <p:extLst>
      <p:ext uri="{BB962C8B-B14F-4D97-AF65-F5344CB8AC3E}">
        <p14:creationId xmlns:p14="http://schemas.microsoft.com/office/powerpoint/2010/main" val="409468448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4F565-E6F6-12C9-E113-4C06BE4972F9}"/>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3D5B0AB4-FE2C-27E7-80E5-EE75630522BC}"/>
              </a:ext>
            </a:extLst>
          </p:cNvPr>
          <p:cNvSpPr>
            <a:spLocks noGrp="1"/>
          </p:cNvSpPr>
          <p:nvPr>
            <p:ph type="title"/>
          </p:nvPr>
        </p:nvSpPr>
        <p:spPr>
          <a:prstGeom prst="rect">
            <a:avLst/>
          </a:prstGeom>
        </p:spPr>
        <p:txBody>
          <a:bodyPr/>
          <a:lstStyle/>
          <a:p>
            <a:r>
              <a:rPr lang="en-US">
                <a:latin typeface="Times New Roman"/>
                <a:cs typeface="Arial"/>
              </a:rPr>
              <a:t>Paper 2 – Results</a:t>
            </a:r>
            <a:endParaRPr lang="en-US">
              <a:latin typeface="Times New Roman"/>
            </a:endParaRPr>
          </a:p>
        </p:txBody>
      </p:sp>
      <p:sp>
        <p:nvSpPr>
          <p:cNvPr id="5" name="Slide Number">
            <a:extLst>
              <a:ext uri="{FF2B5EF4-FFF2-40B4-BE49-F238E27FC236}">
                <a16:creationId xmlns:a16="http://schemas.microsoft.com/office/drawing/2014/main" id="{FC70E8BE-D667-54EE-F0D9-1F1098F8EBDE}"/>
              </a:ext>
            </a:extLst>
          </p:cNvPr>
          <p:cNvSpPr>
            <a:spLocks noGrp="1"/>
          </p:cNvSpPr>
          <p:nvPr>
            <p:ph type="sldNum" sz="quarter" idx="4"/>
          </p:nvPr>
        </p:nvSpPr>
        <p:spPr>
          <a:xfrm>
            <a:off x="-376" y="6217920"/>
            <a:ext cx="640080" cy="640080"/>
          </a:xfrm>
        </p:spPr>
        <p:txBody>
          <a:bodyPr/>
          <a:lstStyle/>
          <a:p>
            <a:fld id="{CD824FE9-DCF5-A546-91B8-A1EA6C94E693}" type="slidenum">
              <a:rPr lang="en-US" smtClean="0"/>
              <a:pPr/>
              <a:t>27</a:t>
            </a:fld>
            <a:endParaRPr lang="en-US"/>
          </a:p>
        </p:txBody>
      </p:sp>
      <p:sp>
        <p:nvSpPr>
          <p:cNvPr id="8" name="TextBox 7">
            <a:extLst>
              <a:ext uri="{FF2B5EF4-FFF2-40B4-BE49-F238E27FC236}">
                <a16:creationId xmlns:a16="http://schemas.microsoft.com/office/drawing/2014/main" id="{00A62BC4-9EF5-6F4E-7EAD-D9DE3905EAA6}"/>
              </a:ext>
            </a:extLst>
          </p:cNvPr>
          <p:cNvSpPr txBox="1"/>
          <p:nvPr/>
        </p:nvSpPr>
        <p:spPr>
          <a:xfrm>
            <a:off x="6792711" y="5096970"/>
            <a:ext cx="53395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dirty="0">
                <a:latin typeface="Times New Roman"/>
                <a:ea typeface="+mn-lt"/>
                <a:cs typeface="+mn-lt"/>
              </a:rPr>
              <a:t>Figure 10. Confusion matrix of the best performing epoch of ResNet34 using an operational threshold (op </a:t>
            </a:r>
            <a:r>
              <a:rPr lang="en-US" sz="1200" dirty="0" err="1">
                <a:latin typeface="Times New Roman"/>
                <a:ea typeface="+mn-lt"/>
                <a:cs typeface="+mn-lt"/>
              </a:rPr>
              <a:t>thr</a:t>
            </a:r>
            <a:r>
              <a:rPr lang="en-US" sz="1200" dirty="0">
                <a:latin typeface="Times New Roman"/>
                <a:ea typeface="+mn-lt"/>
                <a:cs typeface="+mn-lt"/>
              </a:rPr>
              <a:t>) &gt; 0.671.</a:t>
            </a:r>
          </a:p>
        </p:txBody>
      </p:sp>
      <p:sp>
        <p:nvSpPr>
          <p:cNvPr id="7" name="Text Placeholder 6">
            <a:extLst>
              <a:ext uri="{FF2B5EF4-FFF2-40B4-BE49-F238E27FC236}">
                <a16:creationId xmlns:a16="http://schemas.microsoft.com/office/drawing/2014/main" id="{4F8446B5-CB97-D171-8764-C79149A01DDE}"/>
              </a:ext>
            </a:extLst>
          </p:cNvPr>
          <p:cNvSpPr>
            <a:spLocks noGrp="1"/>
          </p:cNvSpPr>
          <p:nvPr>
            <p:ph type="body" sz="quarter" idx="15"/>
          </p:nvPr>
        </p:nvSpPr>
        <p:spPr>
          <a:xfrm>
            <a:off x="129767" y="1012979"/>
            <a:ext cx="6566184" cy="5824089"/>
          </a:xfrm>
        </p:spPr>
        <p:txBody>
          <a:bodyPr lIns="0" tIns="0" rIns="0" bIns="0" anchor="t"/>
          <a:lstStyle/>
          <a:p>
            <a:pPr algn="just">
              <a:lnSpc>
                <a:spcPts val="3379"/>
              </a:lnSpc>
            </a:pPr>
            <a:r>
              <a:rPr lang="en-US" dirty="0">
                <a:latin typeface="Times New Roman"/>
                <a:cs typeface="Arial"/>
              </a:rPr>
              <a:t>Emphasizes high precision on the CHAIN class (few false positives).</a:t>
            </a:r>
            <a:endParaRPr lang="en-US" dirty="0">
              <a:latin typeface="Times New Roman"/>
            </a:endParaRPr>
          </a:p>
          <a:p>
            <a:pPr algn="just">
              <a:lnSpc>
                <a:spcPts val="3379"/>
              </a:lnSpc>
            </a:pPr>
            <a:r>
              <a:rPr lang="en-US" dirty="0">
                <a:latin typeface="Times New Roman"/>
                <a:cs typeface="Arial"/>
              </a:rPr>
              <a:t>Missed detections are limited relative to total positives (balanced with your “minimize missed detections” priority).</a:t>
            </a:r>
            <a:endParaRPr lang="en-US" dirty="0">
              <a:latin typeface="Times New Roman"/>
            </a:endParaRPr>
          </a:p>
          <a:p>
            <a:pPr algn="just">
              <a:lnSpc>
                <a:spcPct val="100000"/>
              </a:lnSpc>
              <a:spcAft>
                <a:spcPts val="100"/>
              </a:spcAft>
            </a:pPr>
            <a:r>
              <a:rPr lang="en-US" dirty="0">
                <a:latin typeface="Times New Roman"/>
                <a:cs typeface="Arial"/>
              </a:rPr>
              <a:t>Numbers align with PR curve shape (strong precision into high recall).</a:t>
            </a:r>
            <a:endParaRPr lang="en-US" dirty="0">
              <a:latin typeface="Times New Roman"/>
            </a:endParaRPr>
          </a:p>
          <a:p>
            <a:pPr>
              <a:lnSpc>
                <a:spcPct val="100000"/>
              </a:lnSpc>
              <a:spcAft>
                <a:spcPts val="100"/>
              </a:spcAft>
            </a:pPr>
            <a:endParaRPr lang="en-US" sz="1800">
              <a:latin typeface="Times New Roman"/>
            </a:endParaRPr>
          </a:p>
          <a:p>
            <a:pPr>
              <a:lnSpc>
                <a:spcPct val="100000"/>
              </a:lnSpc>
              <a:spcAft>
                <a:spcPts val="100"/>
              </a:spcAft>
            </a:pPr>
            <a:endParaRPr lang="en-US" sz="1800">
              <a:latin typeface="Times New Roman"/>
            </a:endParaRPr>
          </a:p>
          <a:p>
            <a:pPr marL="0" indent="0" algn="just">
              <a:lnSpc>
                <a:spcPct val="100000"/>
              </a:lnSpc>
              <a:spcAft>
                <a:spcPts val="100"/>
              </a:spcAft>
              <a:buNone/>
            </a:pPr>
            <a:r>
              <a:rPr lang="en-US" dirty="0">
                <a:latin typeface="Times New Roman"/>
                <a:cs typeface="Arial"/>
              </a:rPr>
              <a:t>At the chosen threshold (&gt; 0.671), ResNet34 delivers </a:t>
            </a:r>
            <a:r>
              <a:rPr lang="en-US" b="1" dirty="0">
                <a:latin typeface="Times New Roman"/>
                <a:cs typeface="Arial"/>
              </a:rPr>
              <a:t>few false alarms</a:t>
            </a:r>
            <a:r>
              <a:rPr lang="en-US" dirty="0">
                <a:latin typeface="Times New Roman"/>
                <a:cs typeface="Arial"/>
              </a:rPr>
              <a:t> while retaining </a:t>
            </a:r>
            <a:r>
              <a:rPr lang="en-US" b="1" dirty="0">
                <a:latin typeface="Times New Roman"/>
                <a:cs typeface="Arial"/>
              </a:rPr>
              <a:t>strong CHAIN detection</a:t>
            </a:r>
            <a:r>
              <a:rPr lang="en-US" dirty="0">
                <a:latin typeface="Times New Roman"/>
                <a:cs typeface="Arial"/>
              </a:rPr>
              <a:t>.</a:t>
            </a:r>
          </a:p>
        </p:txBody>
      </p:sp>
      <p:pic>
        <p:nvPicPr>
          <p:cNvPr id="9" name="Picture 8" descr="A blue squares with white text&#10;&#10;AI-generated content may be incorrect.">
            <a:extLst>
              <a:ext uri="{FF2B5EF4-FFF2-40B4-BE49-F238E27FC236}">
                <a16:creationId xmlns:a16="http://schemas.microsoft.com/office/drawing/2014/main" id="{27CBB07A-A081-BE68-A7F0-641147F7E899}"/>
              </a:ext>
            </a:extLst>
          </p:cNvPr>
          <p:cNvPicPr>
            <a:picLocks noChangeAspect="1"/>
          </p:cNvPicPr>
          <p:nvPr/>
        </p:nvPicPr>
        <p:blipFill>
          <a:blip r:embed="rId3"/>
          <a:stretch>
            <a:fillRect/>
          </a:stretch>
        </p:blipFill>
        <p:spPr>
          <a:xfrm>
            <a:off x="6691923" y="1016000"/>
            <a:ext cx="5441462" cy="4083539"/>
          </a:xfrm>
          <a:prstGeom prst="rect">
            <a:avLst/>
          </a:prstGeom>
        </p:spPr>
      </p:pic>
    </p:spTree>
    <p:extLst>
      <p:ext uri="{BB962C8B-B14F-4D97-AF65-F5344CB8AC3E}">
        <p14:creationId xmlns:p14="http://schemas.microsoft.com/office/powerpoint/2010/main" val="247804562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FA0BA-0371-AFE9-EF67-76EE404B1725}"/>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6247E1E8-9DDD-A0B6-CB61-DAEC9630C9FC}"/>
              </a:ext>
            </a:extLst>
          </p:cNvPr>
          <p:cNvSpPr>
            <a:spLocks noGrp="1"/>
          </p:cNvSpPr>
          <p:nvPr>
            <p:ph type="title"/>
          </p:nvPr>
        </p:nvSpPr>
        <p:spPr>
          <a:prstGeom prst="rect">
            <a:avLst/>
          </a:prstGeom>
        </p:spPr>
        <p:txBody>
          <a:bodyPr/>
          <a:lstStyle/>
          <a:p>
            <a:r>
              <a:rPr lang="en-US">
                <a:latin typeface="Times New Roman"/>
                <a:cs typeface="Arial"/>
              </a:rPr>
              <a:t>Paper 2 – Results</a:t>
            </a:r>
            <a:endParaRPr lang="en-US">
              <a:latin typeface="Times New Roman"/>
            </a:endParaRPr>
          </a:p>
        </p:txBody>
      </p:sp>
      <p:sp>
        <p:nvSpPr>
          <p:cNvPr id="5" name="Slide Number">
            <a:extLst>
              <a:ext uri="{FF2B5EF4-FFF2-40B4-BE49-F238E27FC236}">
                <a16:creationId xmlns:a16="http://schemas.microsoft.com/office/drawing/2014/main" id="{3D4C70BB-AE6B-EFE0-3AE3-F7EFE30FE25F}"/>
              </a:ext>
            </a:extLst>
          </p:cNvPr>
          <p:cNvSpPr>
            <a:spLocks noGrp="1"/>
          </p:cNvSpPr>
          <p:nvPr>
            <p:ph type="sldNum" sz="quarter" idx="4"/>
          </p:nvPr>
        </p:nvSpPr>
        <p:spPr>
          <a:xfrm>
            <a:off x="-376" y="6217920"/>
            <a:ext cx="640080" cy="640080"/>
          </a:xfrm>
        </p:spPr>
        <p:txBody>
          <a:bodyPr/>
          <a:lstStyle/>
          <a:p>
            <a:fld id="{CD824FE9-DCF5-A546-91B8-A1EA6C94E693}" type="slidenum">
              <a:rPr lang="en-US" smtClean="0"/>
              <a:pPr/>
              <a:t>28</a:t>
            </a:fld>
            <a:endParaRPr lang="en-US"/>
          </a:p>
        </p:txBody>
      </p:sp>
      <p:sp>
        <p:nvSpPr>
          <p:cNvPr id="7" name="Text Placeholder 6">
            <a:extLst>
              <a:ext uri="{FF2B5EF4-FFF2-40B4-BE49-F238E27FC236}">
                <a16:creationId xmlns:a16="http://schemas.microsoft.com/office/drawing/2014/main" id="{FFBDE89A-EBDB-58CE-1976-CBBA869E707C}"/>
              </a:ext>
            </a:extLst>
          </p:cNvPr>
          <p:cNvSpPr>
            <a:spLocks noGrp="1"/>
          </p:cNvSpPr>
          <p:nvPr>
            <p:ph type="body" sz="quarter" idx="15"/>
          </p:nvPr>
        </p:nvSpPr>
        <p:spPr>
          <a:xfrm>
            <a:off x="129767" y="1012979"/>
            <a:ext cx="11919722" cy="5843627"/>
          </a:xfrm>
        </p:spPr>
        <p:txBody>
          <a:bodyPr lIns="0" tIns="0" rIns="0" bIns="0" anchor="t"/>
          <a:lstStyle/>
          <a:p>
            <a:pPr marL="0" indent="0" algn="just">
              <a:lnSpc>
                <a:spcPct val="100000"/>
              </a:lnSpc>
              <a:spcBef>
                <a:spcPts val="700"/>
              </a:spcBef>
              <a:spcAft>
                <a:spcPts val="0"/>
              </a:spcAft>
              <a:buNone/>
            </a:pPr>
            <a:r>
              <a:rPr lang="en-US" b="1" dirty="0">
                <a:latin typeface="Times New Roman"/>
                <a:cs typeface="Arial"/>
              </a:rPr>
              <a:t>Results on Test (Unseen) Data: </a:t>
            </a:r>
            <a:r>
              <a:rPr lang="en-US" sz="2000" i="1" dirty="0">
                <a:latin typeface="Times New Roman"/>
                <a:cs typeface="Arial"/>
              </a:rPr>
              <a:t>(Non-chains: 5,519; Chains: 109)</a:t>
            </a:r>
            <a:endParaRPr lang="en-US" dirty="0"/>
          </a:p>
          <a:p>
            <a:pPr>
              <a:lnSpc>
                <a:spcPct val="100000"/>
              </a:lnSpc>
              <a:spcAft>
                <a:spcPts val="100"/>
              </a:spcAft>
            </a:pPr>
            <a:endParaRPr lang="en-US" sz="1800">
              <a:latin typeface="Times New Roman"/>
            </a:endParaRPr>
          </a:p>
          <a:p>
            <a:pPr>
              <a:lnSpc>
                <a:spcPct val="100000"/>
              </a:lnSpc>
              <a:spcAft>
                <a:spcPts val="100"/>
              </a:spcAft>
            </a:pPr>
            <a:endParaRPr lang="en-US" sz="1800">
              <a:latin typeface="Times New Roman"/>
            </a:endParaRPr>
          </a:p>
          <a:p>
            <a:pPr marL="0" indent="0" algn="just">
              <a:lnSpc>
                <a:spcPct val="100000"/>
              </a:lnSpc>
              <a:spcAft>
                <a:spcPts val="100"/>
              </a:spcAft>
              <a:buNone/>
            </a:pPr>
            <a:endParaRPr lang="en-US" dirty="0">
              <a:latin typeface="Times New Roman"/>
            </a:endParaRPr>
          </a:p>
        </p:txBody>
      </p:sp>
      <p:graphicFrame>
        <p:nvGraphicFramePr>
          <p:cNvPr id="2" name="Table 1">
            <a:extLst>
              <a:ext uri="{FF2B5EF4-FFF2-40B4-BE49-F238E27FC236}">
                <a16:creationId xmlns:a16="http://schemas.microsoft.com/office/drawing/2014/main" id="{764F44B4-4357-1B8F-E43F-7960B3EDBB7D}"/>
              </a:ext>
            </a:extLst>
          </p:cNvPr>
          <p:cNvGraphicFramePr>
            <a:graphicFrameLocks noGrp="1"/>
          </p:cNvGraphicFramePr>
          <p:nvPr>
            <p:extLst>
              <p:ext uri="{D42A27DB-BD31-4B8C-83A1-F6EECF244321}">
                <p14:modId xmlns:p14="http://schemas.microsoft.com/office/powerpoint/2010/main" val="1233968120"/>
              </p:ext>
            </p:extLst>
          </p:nvPr>
        </p:nvGraphicFramePr>
        <p:xfrm>
          <a:off x="2011680" y="5245530"/>
          <a:ext cx="8168624" cy="1483360"/>
        </p:xfrm>
        <a:graphic>
          <a:graphicData uri="http://schemas.openxmlformats.org/drawingml/2006/table">
            <a:tbl>
              <a:tblPr firstRow="1" bandRow="1">
                <a:tableStyleId>{C083E6E3-FA7D-4D7B-A595-EF9225AFEA82}</a:tableStyleId>
              </a:tblPr>
              <a:tblGrid>
                <a:gridCol w="2200275">
                  <a:extLst>
                    <a:ext uri="{9D8B030D-6E8A-4147-A177-3AD203B41FA5}">
                      <a16:colId xmlns:a16="http://schemas.microsoft.com/office/drawing/2014/main" val="3220591346"/>
                    </a:ext>
                  </a:extLst>
                </a:gridCol>
                <a:gridCol w="1610913">
                  <a:extLst>
                    <a:ext uri="{9D8B030D-6E8A-4147-A177-3AD203B41FA5}">
                      <a16:colId xmlns:a16="http://schemas.microsoft.com/office/drawing/2014/main" val="2876245367"/>
                    </a:ext>
                  </a:extLst>
                </a:gridCol>
                <a:gridCol w="1558525">
                  <a:extLst>
                    <a:ext uri="{9D8B030D-6E8A-4147-A177-3AD203B41FA5}">
                      <a16:colId xmlns:a16="http://schemas.microsoft.com/office/drawing/2014/main" val="1262552527"/>
                    </a:ext>
                  </a:extLst>
                </a:gridCol>
                <a:gridCol w="1613863">
                  <a:extLst>
                    <a:ext uri="{9D8B030D-6E8A-4147-A177-3AD203B41FA5}">
                      <a16:colId xmlns:a16="http://schemas.microsoft.com/office/drawing/2014/main" val="1488063194"/>
                    </a:ext>
                  </a:extLst>
                </a:gridCol>
                <a:gridCol w="1185048">
                  <a:extLst>
                    <a:ext uri="{9D8B030D-6E8A-4147-A177-3AD203B41FA5}">
                      <a16:colId xmlns:a16="http://schemas.microsoft.com/office/drawing/2014/main" val="742035480"/>
                    </a:ext>
                  </a:extLst>
                </a:gridCol>
              </a:tblGrid>
              <a:tr h="370840">
                <a:tc>
                  <a:txBody>
                    <a:bodyPr/>
                    <a:lstStyle/>
                    <a:p>
                      <a:pPr algn="ctr"/>
                      <a:endParaRPr lang="en-US" sz="1600" dirty="0">
                        <a:latin typeface="Times New Roman"/>
                      </a:endParaRPr>
                    </a:p>
                  </a:txBody>
                  <a:tcPr anchor="ctr"/>
                </a:tc>
                <a:tc>
                  <a:txBody>
                    <a:bodyPr/>
                    <a:lstStyle/>
                    <a:p>
                      <a:pPr algn="ctr"/>
                      <a:r>
                        <a:rPr lang="en-US" sz="1600" dirty="0">
                          <a:latin typeface="Times New Roman"/>
                        </a:rPr>
                        <a:t>Precision</a:t>
                      </a:r>
                    </a:p>
                  </a:txBody>
                  <a:tcPr anchor="ctr"/>
                </a:tc>
                <a:tc>
                  <a:txBody>
                    <a:bodyPr/>
                    <a:lstStyle/>
                    <a:p>
                      <a:pPr algn="ctr"/>
                      <a:r>
                        <a:rPr lang="en-US" sz="1600" dirty="0">
                          <a:latin typeface="Times New Roman"/>
                        </a:rPr>
                        <a:t>Recall</a:t>
                      </a:r>
                    </a:p>
                  </a:txBody>
                  <a:tcPr anchor="ctr"/>
                </a:tc>
                <a:tc>
                  <a:txBody>
                    <a:bodyPr/>
                    <a:lstStyle/>
                    <a:p>
                      <a:pPr algn="ctr"/>
                      <a:r>
                        <a:rPr lang="en-US" sz="1600" dirty="0">
                          <a:latin typeface="Times New Roman"/>
                        </a:rPr>
                        <a:t>F1-Score</a:t>
                      </a:r>
                    </a:p>
                  </a:txBody>
                  <a:tcPr anchor="ctr"/>
                </a:tc>
                <a:tc>
                  <a:txBody>
                    <a:bodyPr/>
                    <a:lstStyle/>
                    <a:p>
                      <a:pPr algn="ctr"/>
                      <a:r>
                        <a:rPr lang="en-US" sz="1600" dirty="0">
                          <a:latin typeface="Times New Roman"/>
                        </a:rPr>
                        <a:t>Support</a:t>
                      </a:r>
                    </a:p>
                  </a:txBody>
                  <a:tcPr anchor="ctr"/>
                </a:tc>
                <a:extLst>
                  <a:ext uri="{0D108BD9-81ED-4DB2-BD59-A6C34878D82A}">
                    <a16:rowId xmlns:a16="http://schemas.microsoft.com/office/drawing/2014/main" val="2563190095"/>
                  </a:ext>
                </a:extLst>
              </a:tr>
              <a:tr h="370840">
                <a:tc>
                  <a:txBody>
                    <a:bodyPr/>
                    <a:lstStyle/>
                    <a:p>
                      <a:pPr algn="ctr"/>
                      <a:r>
                        <a:rPr lang="en-US" sz="1600" dirty="0">
                          <a:latin typeface="Times New Roman"/>
                        </a:rPr>
                        <a:t>Non-chains</a:t>
                      </a:r>
                    </a:p>
                  </a:txBody>
                  <a:tcPr anchor="ctr"/>
                </a:tc>
                <a:tc>
                  <a:txBody>
                    <a:bodyPr/>
                    <a:lstStyle/>
                    <a:p>
                      <a:pPr algn="ctr"/>
                      <a:r>
                        <a:rPr lang="en-US" sz="1600" dirty="0">
                          <a:latin typeface="Times New Roman"/>
                        </a:rPr>
                        <a:t>100 %</a:t>
                      </a:r>
                    </a:p>
                  </a:txBody>
                  <a:tcPr anchor="ctr"/>
                </a:tc>
                <a:tc>
                  <a:txBody>
                    <a:bodyPr/>
                    <a:lstStyle/>
                    <a:p>
                      <a:pPr algn="ctr"/>
                      <a:r>
                        <a:rPr lang="en-US" sz="1600" dirty="0">
                          <a:latin typeface="Times New Roman"/>
                        </a:rPr>
                        <a:t>100%</a:t>
                      </a:r>
                    </a:p>
                  </a:txBody>
                  <a:tcPr anchor="ctr"/>
                </a:tc>
                <a:tc>
                  <a:txBody>
                    <a:bodyPr/>
                    <a:lstStyle/>
                    <a:p>
                      <a:pPr algn="ctr"/>
                      <a:r>
                        <a:rPr lang="en-US" sz="1600" dirty="0">
                          <a:latin typeface="Times New Roman"/>
                        </a:rPr>
                        <a:t>100%</a:t>
                      </a:r>
                    </a:p>
                  </a:txBody>
                  <a:tcPr anchor="ctr"/>
                </a:tc>
                <a:tc>
                  <a:txBody>
                    <a:bodyPr/>
                    <a:lstStyle/>
                    <a:p>
                      <a:pPr algn="ctr"/>
                      <a:r>
                        <a:rPr lang="en-US" sz="1600" dirty="0">
                          <a:latin typeface="Times New Roman"/>
                        </a:rPr>
                        <a:t>5519</a:t>
                      </a:r>
                    </a:p>
                  </a:txBody>
                  <a:tcPr anchor="ctr"/>
                </a:tc>
                <a:extLst>
                  <a:ext uri="{0D108BD9-81ED-4DB2-BD59-A6C34878D82A}">
                    <a16:rowId xmlns:a16="http://schemas.microsoft.com/office/drawing/2014/main" val="2603295253"/>
                  </a:ext>
                </a:extLst>
              </a:tr>
              <a:tr h="370840">
                <a:tc>
                  <a:txBody>
                    <a:bodyPr/>
                    <a:lstStyle/>
                    <a:p>
                      <a:pPr algn="ctr"/>
                      <a:r>
                        <a:rPr lang="en-US" sz="1600" dirty="0">
                          <a:latin typeface="Times New Roman"/>
                        </a:rPr>
                        <a:t>Chain Aggregates</a:t>
                      </a:r>
                    </a:p>
                  </a:txBody>
                  <a:tcPr anchor="ctr"/>
                </a:tc>
                <a:tc>
                  <a:txBody>
                    <a:bodyPr/>
                    <a:lstStyle/>
                    <a:p>
                      <a:pPr algn="ctr"/>
                      <a:r>
                        <a:rPr lang="en-US" sz="1600" b="1" dirty="0">
                          <a:highlight>
                            <a:srgbClr val="FFFF00"/>
                          </a:highlight>
                          <a:latin typeface="Times New Roman"/>
                        </a:rPr>
                        <a:t>95%</a:t>
                      </a:r>
                    </a:p>
                  </a:txBody>
                  <a:tcPr anchor="ctr"/>
                </a:tc>
                <a:tc>
                  <a:txBody>
                    <a:bodyPr/>
                    <a:lstStyle/>
                    <a:p>
                      <a:pPr algn="ctr"/>
                      <a:r>
                        <a:rPr lang="en-US" sz="1600" dirty="0">
                          <a:latin typeface="Times New Roman"/>
                        </a:rPr>
                        <a:t>80%</a:t>
                      </a:r>
                    </a:p>
                  </a:txBody>
                  <a:tcPr anchor="ctr"/>
                </a:tc>
                <a:tc>
                  <a:txBody>
                    <a:bodyPr/>
                    <a:lstStyle/>
                    <a:p>
                      <a:pPr algn="ctr"/>
                      <a:r>
                        <a:rPr lang="en-US" sz="1600" dirty="0">
                          <a:latin typeface="Times New Roman"/>
                        </a:rPr>
                        <a:t>87%</a:t>
                      </a:r>
                    </a:p>
                  </a:txBody>
                  <a:tcPr anchor="ctr"/>
                </a:tc>
                <a:tc>
                  <a:txBody>
                    <a:bodyPr/>
                    <a:lstStyle/>
                    <a:p>
                      <a:pPr algn="ctr"/>
                      <a:r>
                        <a:rPr lang="en-US" sz="1600" dirty="0">
                          <a:latin typeface="Times New Roman"/>
                        </a:rPr>
                        <a:t>109</a:t>
                      </a:r>
                    </a:p>
                  </a:txBody>
                  <a:tcPr anchor="ctr"/>
                </a:tc>
                <a:extLst>
                  <a:ext uri="{0D108BD9-81ED-4DB2-BD59-A6C34878D82A}">
                    <a16:rowId xmlns:a16="http://schemas.microsoft.com/office/drawing/2014/main" val="3711463653"/>
                  </a:ext>
                </a:extLst>
              </a:tr>
              <a:tr h="370840">
                <a:tc>
                  <a:txBody>
                    <a:bodyPr/>
                    <a:lstStyle/>
                    <a:p>
                      <a:pPr algn="ctr"/>
                      <a:r>
                        <a:rPr lang="en-US" sz="1600" dirty="0">
                          <a:latin typeface="Times New Roman"/>
                        </a:rPr>
                        <a:t>Macro Avg. Accuracy</a:t>
                      </a:r>
                    </a:p>
                  </a:txBody>
                  <a:tcPr anchor="ctr"/>
                </a:tc>
                <a:tc>
                  <a:txBody>
                    <a:bodyPr/>
                    <a:lstStyle/>
                    <a:p>
                      <a:pPr algn="ctr"/>
                      <a:r>
                        <a:rPr lang="en-US" sz="1600" dirty="0">
                          <a:latin typeface="Times New Roman"/>
                        </a:rPr>
                        <a:t>97%</a:t>
                      </a:r>
                    </a:p>
                  </a:txBody>
                  <a:tcPr anchor="ctr"/>
                </a:tc>
                <a:tc>
                  <a:txBody>
                    <a:bodyPr/>
                    <a:lstStyle/>
                    <a:p>
                      <a:pPr algn="ctr"/>
                      <a:r>
                        <a:rPr lang="en-US" sz="1600" dirty="0">
                          <a:latin typeface="Times New Roman"/>
                        </a:rPr>
                        <a:t>90%</a:t>
                      </a:r>
                    </a:p>
                  </a:txBody>
                  <a:tcPr anchor="ctr"/>
                </a:tc>
                <a:tc>
                  <a:txBody>
                    <a:bodyPr/>
                    <a:lstStyle/>
                    <a:p>
                      <a:pPr algn="ctr"/>
                      <a:r>
                        <a:rPr lang="en-US" sz="1600" dirty="0">
                          <a:latin typeface="Times New Roman"/>
                        </a:rPr>
                        <a:t>93%</a:t>
                      </a:r>
                    </a:p>
                  </a:txBody>
                  <a:tcPr anchor="ctr"/>
                </a:tc>
                <a:tc>
                  <a:txBody>
                    <a:bodyPr/>
                    <a:lstStyle/>
                    <a:p>
                      <a:pPr algn="ctr"/>
                      <a:r>
                        <a:rPr lang="en-US" sz="1600" dirty="0">
                          <a:latin typeface="Times New Roman"/>
                        </a:rPr>
                        <a:t>5628</a:t>
                      </a:r>
                    </a:p>
                  </a:txBody>
                  <a:tcPr anchor="ctr"/>
                </a:tc>
                <a:extLst>
                  <a:ext uri="{0D108BD9-81ED-4DB2-BD59-A6C34878D82A}">
                    <a16:rowId xmlns:a16="http://schemas.microsoft.com/office/drawing/2014/main" val="2592094930"/>
                  </a:ext>
                </a:extLst>
              </a:tr>
            </a:tbl>
          </a:graphicData>
        </a:graphic>
      </p:graphicFrame>
      <p:pic>
        <p:nvPicPr>
          <p:cNvPr id="3" name="Picture 2" descr="A graph of a normalized probability histogram&#10;&#10;AI-generated content may be incorrect.">
            <a:extLst>
              <a:ext uri="{FF2B5EF4-FFF2-40B4-BE49-F238E27FC236}">
                <a16:creationId xmlns:a16="http://schemas.microsoft.com/office/drawing/2014/main" id="{6D983FBA-BB92-A6ED-DE95-DA69633D2462}"/>
              </a:ext>
            </a:extLst>
          </p:cNvPr>
          <p:cNvPicPr>
            <a:picLocks noChangeAspect="1"/>
          </p:cNvPicPr>
          <p:nvPr/>
        </p:nvPicPr>
        <p:blipFill>
          <a:blip r:embed="rId3"/>
          <a:stretch>
            <a:fillRect/>
          </a:stretch>
        </p:blipFill>
        <p:spPr>
          <a:xfrm>
            <a:off x="5533292" y="1367693"/>
            <a:ext cx="5931878" cy="3751385"/>
          </a:xfrm>
          <a:prstGeom prst="rect">
            <a:avLst/>
          </a:prstGeom>
        </p:spPr>
      </p:pic>
      <p:pic>
        <p:nvPicPr>
          <p:cNvPr id="4" name="Picture 3" descr="A blue and white diagram&#10;&#10;AI-generated content may be incorrect.">
            <a:extLst>
              <a:ext uri="{FF2B5EF4-FFF2-40B4-BE49-F238E27FC236}">
                <a16:creationId xmlns:a16="http://schemas.microsoft.com/office/drawing/2014/main" id="{1466A8FF-5B89-36CC-CCD1-462D3DCEED33}"/>
              </a:ext>
            </a:extLst>
          </p:cNvPr>
          <p:cNvPicPr>
            <a:picLocks noChangeAspect="1"/>
          </p:cNvPicPr>
          <p:nvPr/>
        </p:nvPicPr>
        <p:blipFill>
          <a:blip r:embed="rId4"/>
          <a:stretch>
            <a:fillRect/>
          </a:stretch>
        </p:blipFill>
        <p:spPr>
          <a:xfrm>
            <a:off x="126023" y="1362807"/>
            <a:ext cx="5031154" cy="3761153"/>
          </a:xfrm>
          <a:prstGeom prst="rect">
            <a:avLst/>
          </a:prstGeom>
        </p:spPr>
      </p:pic>
    </p:spTree>
    <p:extLst>
      <p:ext uri="{BB962C8B-B14F-4D97-AF65-F5344CB8AC3E}">
        <p14:creationId xmlns:p14="http://schemas.microsoft.com/office/powerpoint/2010/main" val="136534855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C3D6-6189-E582-95D3-BE506DABB571}"/>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6C3A48D4-91C5-E1B5-CC9B-31CBB0584C9C}"/>
              </a:ext>
            </a:extLst>
          </p:cNvPr>
          <p:cNvSpPr>
            <a:spLocks noGrp="1"/>
          </p:cNvSpPr>
          <p:nvPr>
            <p:ph type="title"/>
          </p:nvPr>
        </p:nvSpPr>
        <p:spPr>
          <a:prstGeom prst="rect">
            <a:avLst/>
          </a:prstGeom>
        </p:spPr>
        <p:txBody>
          <a:bodyPr/>
          <a:lstStyle/>
          <a:p>
            <a:r>
              <a:rPr lang="en-US">
                <a:latin typeface="Times New Roman"/>
                <a:cs typeface="Arial"/>
              </a:rPr>
              <a:t>Paper 2 – Discussion </a:t>
            </a:r>
            <a:endParaRPr lang="en-US">
              <a:latin typeface="Times New Roman"/>
            </a:endParaRPr>
          </a:p>
        </p:txBody>
      </p:sp>
      <p:sp>
        <p:nvSpPr>
          <p:cNvPr id="4" name="Slide Number">
            <a:extLst>
              <a:ext uri="{FF2B5EF4-FFF2-40B4-BE49-F238E27FC236}">
                <a16:creationId xmlns:a16="http://schemas.microsoft.com/office/drawing/2014/main" id="{DD4F46F4-FAED-BAAB-B895-9EE97874D896}"/>
              </a:ext>
            </a:extLst>
          </p:cNvPr>
          <p:cNvSpPr>
            <a:spLocks noGrp="1"/>
          </p:cNvSpPr>
          <p:nvPr>
            <p:ph type="sldNum" sz="quarter" idx="4"/>
          </p:nvPr>
        </p:nvSpPr>
        <p:spPr>
          <a:prstGeom prst="rect">
            <a:avLst/>
          </a:prstGeom>
        </p:spPr>
        <p:txBody>
          <a:bodyPr/>
          <a:lstStyle/>
          <a:p>
            <a:fld id="{CD824FE9-DCF5-A546-91B8-A1EA6C94E693}" type="slidenum">
              <a:rPr lang="en-US" smtClean="0"/>
              <a:pPr/>
              <a:t>29</a:t>
            </a:fld>
            <a:endParaRPr lang="en-US"/>
          </a:p>
        </p:txBody>
      </p:sp>
      <p:sp>
        <p:nvSpPr>
          <p:cNvPr id="5" name="Slide List">
            <a:extLst>
              <a:ext uri="{FF2B5EF4-FFF2-40B4-BE49-F238E27FC236}">
                <a16:creationId xmlns:a16="http://schemas.microsoft.com/office/drawing/2014/main" id="{418AA145-B4C1-E157-766B-C62D8D47C724}"/>
              </a:ext>
            </a:extLst>
          </p:cNvPr>
          <p:cNvSpPr txBox="1">
            <a:spLocks/>
          </p:cNvSpPr>
          <p:nvPr/>
        </p:nvSpPr>
        <p:spPr>
          <a:xfrm>
            <a:off x="92914" y="895816"/>
            <a:ext cx="12102368" cy="5648710"/>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Bef>
                <a:spcPts val="400"/>
              </a:spcBef>
            </a:pPr>
            <a:r>
              <a:rPr lang="en-US" sz="2400" b="1" dirty="0">
                <a:latin typeface="Times New Roman"/>
                <a:cs typeface="Arial"/>
              </a:rPr>
              <a:t> Calibration &amp; reliability:</a:t>
            </a:r>
            <a:r>
              <a:rPr lang="en-US" sz="2400" dirty="0">
                <a:latin typeface="Times New Roman"/>
                <a:cs typeface="Arial"/>
              </a:rPr>
              <a:t> ResNet34 has the lowest </a:t>
            </a:r>
            <a:r>
              <a:rPr lang="en-US" sz="2400" err="1">
                <a:latin typeface="Times New Roman"/>
                <a:cs typeface="Arial"/>
              </a:rPr>
              <a:t>LogLoss</a:t>
            </a:r>
            <a:r>
              <a:rPr lang="en-US" sz="2400" dirty="0">
                <a:latin typeface="Times New Roman"/>
                <a:cs typeface="Arial"/>
              </a:rPr>
              <a:t>/Brier and tight spread → most reliable across folds.</a:t>
            </a:r>
            <a:endParaRPr lang="en-US" sz="2400">
              <a:latin typeface="Times New Roman"/>
            </a:endParaRPr>
          </a:p>
          <a:p>
            <a:pPr algn="just">
              <a:lnSpc>
                <a:spcPct val="100000"/>
              </a:lnSpc>
              <a:spcBef>
                <a:spcPts val="400"/>
              </a:spcBef>
            </a:pPr>
            <a:r>
              <a:rPr lang="en-US" sz="2400" b="1" dirty="0">
                <a:latin typeface="Times New Roman"/>
                <a:cs typeface="Arial"/>
              </a:rPr>
              <a:t> Discrimination:</a:t>
            </a:r>
            <a:r>
              <a:rPr lang="en-US" sz="2400" dirty="0">
                <a:latin typeface="Times New Roman"/>
                <a:cs typeface="Arial"/>
              </a:rPr>
              <a:t> ResNet101 edges highest PR-AUC in several runs; ResNet34 is a close second but steadier.</a:t>
            </a:r>
          </a:p>
          <a:p>
            <a:pPr algn="just">
              <a:lnSpc>
                <a:spcPct val="100000"/>
              </a:lnSpc>
              <a:spcBef>
                <a:spcPts val="400"/>
              </a:spcBef>
            </a:pPr>
            <a:r>
              <a:rPr lang="en-US" sz="2400" b="1" dirty="0">
                <a:latin typeface="Times New Roman"/>
                <a:cs typeface="Arial"/>
              </a:rPr>
              <a:t> Operational implication:</a:t>
            </a:r>
            <a:r>
              <a:rPr lang="en-US" sz="2400" dirty="0">
                <a:latin typeface="Times New Roman"/>
                <a:cs typeface="Arial"/>
              </a:rPr>
              <a:t> For minimizing false positives, both ResNet34 and ResNet101 are suitable; ResNet34’s stability + calibration makes it </a:t>
            </a:r>
            <a:r>
              <a:rPr lang="en-US" sz="2400" u="sng" dirty="0">
                <a:latin typeface="Times New Roman"/>
                <a:cs typeface="Arial"/>
              </a:rPr>
              <a:t>the safer default.</a:t>
            </a:r>
          </a:p>
          <a:p>
            <a:pPr marL="0" indent="0" algn="just">
              <a:lnSpc>
                <a:spcPct val="100000"/>
              </a:lnSpc>
              <a:spcBef>
                <a:spcPts val="700"/>
              </a:spcBef>
              <a:buNone/>
            </a:pPr>
            <a:r>
              <a:rPr lang="en-US" sz="2400" u="sng" dirty="0">
                <a:latin typeface="Times New Roman"/>
                <a:cs typeface="Times New Roman"/>
              </a:rPr>
              <a:t>Why </a:t>
            </a:r>
            <a:r>
              <a:rPr lang="en-US" sz="2400" u="sng" dirty="0" err="1">
                <a:latin typeface="Times New Roman"/>
                <a:cs typeface="Times New Roman"/>
              </a:rPr>
              <a:t>ResNet</a:t>
            </a:r>
            <a:r>
              <a:rPr lang="en-US" sz="2400" u="sng" dirty="0">
                <a:latin typeface="Times New Roman"/>
                <a:cs typeface="Times New Roman"/>
              </a:rPr>
              <a:t> &gt; VGG?</a:t>
            </a:r>
            <a:endParaRPr lang="en-US" dirty="0"/>
          </a:p>
          <a:p>
            <a:pPr marL="342900" indent="-342900" algn="just">
              <a:lnSpc>
                <a:spcPct val="100000"/>
              </a:lnSpc>
              <a:spcBef>
                <a:spcPts val="700"/>
              </a:spcBef>
            </a:pPr>
            <a:r>
              <a:rPr lang="en-US" sz="2400" dirty="0">
                <a:latin typeface="Times New Roman"/>
                <a:cs typeface="Arial"/>
              </a:rPr>
              <a:t>Residual connections make deeper models easier to train, preserve important fine-scale CPI features, and reduce overfitting, giving better generalization on our limited, highly specialized dataset.</a:t>
            </a:r>
            <a:endParaRPr lang="en-US" sz="2400" dirty="0">
              <a:latin typeface="Times New Roman"/>
              <a:cs typeface="Times New Roman"/>
            </a:endParaRPr>
          </a:p>
          <a:p>
            <a:pPr marL="0" indent="0" algn="just">
              <a:lnSpc>
                <a:spcPct val="100000"/>
              </a:lnSpc>
              <a:spcBef>
                <a:spcPts val="700"/>
              </a:spcBef>
              <a:buNone/>
            </a:pPr>
            <a:r>
              <a:rPr lang="en-US" sz="2400" u="sng" dirty="0">
                <a:latin typeface="Times New Roman"/>
                <a:cs typeface="Arial"/>
              </a:rPr>
              <a:t>Why ResNet34?</a:t>
            </a:r>
            <a:endParaRPr lang="en-US" dirty="0"/>
          </a:p>
          <a:p>
            <a:pPr marL="342900" indent="-342900" algn="just">
              <a:lnSpc>
                <a:spcPct val="100000"/>
              </a:lnSpc>
              <a:spcBef>
                <a:spcPts val="0"/>
              </a:spcBef>
              <a:spcAft>
                <a:spcPts val="200"/>
              </a:spcAft>
            </a:pPr>
            <a:r>
              <a:rPr lang="en-US" sz="2400" dirty="0">
                <a:latin typeface="Times New Roman"/>
                <a:cs typeface="Arial"/>
              </a:rPr>
              <a:t>ResNet18         Over Generalization</a:t>
            </a:r>
          </a:p>
          <a:p>
            <a:pPr marL="342900" indent="-342900" algn="just">
              <a:lnSpc>
                <a:spcPct val="100000"/>
              </a:lnSpc>
              <a:spcBef>
                <a:spcPts val="0"/>
              </a:spcBef>
              <a:spcAft>
                <a:spcPts val="200"/>
              </a:spcAft>
            </a:pPr>
            <a:r>
              <a:rPr lang="en-US" sz="2400" dirty="0">
                <a:latin typeface="Times New Roman"/>
                <a:cs typeface="Arial"/>
              </a:rPr>
              <a:t>&gt; ResNet34          Too Complex (Deep)</a:t>
            </a:r>
          </a:p>
          <a:p>
            <a:pPr marL="0" indent="0" algn="just">
              <a:lnSpc>
                <a:spcPct val="100000"/>
              </a:lnSpc>
              <a:spcBef>
                <a:spcPts val="0"/>
              </a:spcBef>
              <a:spcAft>
                <a:spcPts val="200"/>
              </a:spcAft>
              <a:buNone/>
            </a:pPr>
            <a:endParaRPr lang="en-US" sz="2400" u="sng" dirty="0">
              <a:latin typeface="Times New Roman"/>
              <a:cs typeface="Arial"/>
            </a:endParaRPr>
          </a:p>
          <a:p>
            <a:pPr marL="0" indent="0" algn="just">
              <a:lnSpc>
                <a:spcPct val="100000"/>
              </a:lnSpc>
              <a:spcBef>
                <a:spcPts val="0"/>
              </a:spcBef>
              <a:buNone/>
            </a:pPr>
            <a:endParaRPr lang="en-US" sz="2400">
              <a:latin typeface="Times New Roman"/>
              <a:cs typeface="Times New Roman"/>
            </a:endParaRPr>
          </a:p>
        </p:txBody>
      </p:sp>
      <p:sp>
        <p:nvSpPr>
          <p:cNvPr id="3" name="Arrow: Right 2">
            <a:extLst>
              <a:ext uri="{FF2B5EF4-FFF2-40B4-BE49-F238E27FC236}">
                <a16:creationId xmlns:a16="http://schemas.microsoft.com/office/drawing/2014/main" id="{05615739-1EFC-C762-E401-8EB5D1BB74D7}"/>
              </a:ext>
            </a:extLst>
          </p:cNvPr>
          <p:cNvSpPr/>
          <p:nvPr/>
        </p:nvSpPr>
        <p:spPr>
          <a:xfrm>
            <a:off x="1732760" y="5371396"/>
            <a:ext cx="707300" cy="1702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EECEB8F3-AB89-DFFD-69C2-F52F5F8C563F}"/>
              </a:ext>
            </a:extLst>
          </p:cNvPr>
          <p:cNvSpPr/>
          <p:nvPr/>
        </p:nvSpPr>
        <p:spPr>
          <a:xfrm>
            <a:off x="1908606" y="5771934"/>
            <a:ext cx="707300" cy="1702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45632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77E16-AE51-6AF8-28E2-37A1C0EF0A8B}"/>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5F42A493-4D64-4F8D-7AAB-D7B2CB392975}"/>
              </a:ext>
            </a:extLst>
          </p:cNvPr>
          <p:cNvSpPr>
            <a:spLocks noGrp="1"/>
          </p:cNvSpPr>
          <p:nvPr>
            <p:ph type="title"/>
          </p:nvPr>
        </p:nvSpPr>
        <p:spPr>
          <a:prstGeom prst="rect">
            <a:avLst/>
          </a:prstGeom>
        </p:spPr>
        <p:txBody>
          <a:bodyPr/>
          <a:lstStyle/>
          <a:p>
            <a:r>
              <a:rPr lang="en-US">
                <a:latin typeface="Times New Roman"/>
                <a:cs typeface="Arial"/>
              </a:rPr>
              <a:t>Table of Contents</a:t>
            </a:r>
            <a:endParaRPr lang="en-US">
              <a:latin typeface="Times New Roman"/>
            </a:endParaRPr>
          </a:p>
        </p:txBody>
      </p:sp>
      <p:sp>
        <p:nvSpPr>
          <p:cNvPr id="4" name="Slide List">
            <a:extLst>
              <a:ext uri="{FF2B5EF4-FFF2-40B4-BE49-F238E27FC236}">
                <a16:creationId xmlns:a16="http://schemas.microsoft.com/office/drawing/2014/main" id="{568F84B3-622A-7546-4296-C195FC347DDA}"/>
              </a:ext>
            </a:extLst>
          </p:cNvPr>
          <p:cNvSpPr>
            <a:spLocks noGrp="1"/>
          </p:cNvSpPr>
          <p:nvPr>
            <p:ph type="body" sz="quarter" idx="15"/>
          </p:nvPr>
        </p:nvSpPr>
        <p:spPr>
          <a:xfrm>
            <a:off x="82889" y="915991"/>
            <a:ext cx="12104770" cy="5679665"/>
          </a:xfrm>
        </p:spPr>
        <p:txBody>
          <a:bodyPr lIns="0" tIns="0" rIns="0" bIns="0" anchor="t"/>
          <a:lstStyle/>
          <a:p>
            <a:pPr>
              <a:lnSpc>
                <a:spcPct val="100000"/>
              </a:lnSpc>
              <a:spcAft>
                <a:spcPts val="200"/>
              </a:spcAft>
              <a:buFont typeface="Courier New,monospace" panose="020B0604020202020204" pitchFamily="34" charset="0"/>
              <a:buChar char="o"/>
            </a:pPr>
            <a:r>
              <a:rPr lang="en-US" sz="2300" b="1" dirty="0">
                <a:latin typeface="Times New Roman"/>
                <a:cs typeface="Times New Roman"/>
              </a:rPr>
              <a:t>Paper 2 (</a:t>
            </a:r>
            <a:r>
              <a:rPr lang="en-US" sz="2300" b="1" i="1" dirty="0">
                <a:latin typeface="Times New Roman"/>
                <a:cs typeface="Times New Roman"/>
              </a:rPr>
              <a:t>Chapter 3</a:t>
            </a:r>
            <a:r>
              <a:rPr lang="en-US" sz="2300" b="1" dirty="0">
                <a:latin typeface="Times New Roman"/>
                <a:cs typeface="Times New Roman"/>
              </a:rPr>
              <a:t>): Machine Learning Classification of Ice Crystal Chain Aggregates in Aircraft-Collected Cloud Particle Imagery</a:t>
            </a:r>
            <a:endParaRPr lang="en-US" sz="2300">
              <a:latin typeface="Times New Roman"/>
              <a:cs typeface="Times New Roman"/>
            </a:endParaRPr>
          </a:p>
          <a:p>
            <a:pPr lvl="1">
              <a:lnSpc>
                <a:spcPct val="100000"/>
              </a:lnSpc>
              <a:spcBef>
                <a:spcPts val="0"/>
              </a:spcBef>
              <a:spcAft>
                <a:spcPts val="200"/>
              </a:spcAft>
            </a:pPr>
            <a:r>
              <a:rPr lang="en-US" sz="2000" dirty="0">
                <a:latin typeface="Times New Roman"/>
                <a:cs typeface="Times New Roman"/>
              </a:rPr>
              <a:t>Objectives</a:t>
            </a:r>
          </a:p>
          <a:p>
            <a:pPr lvl="1">
              <a:lnSpc>
                <a:spcPct val="100000"/>
              </a:lnSpc>
              <a:spcBef>
                <a:spcPts val="0"/>
              </a:spcBef>
              <a:spcAft>
                <a:spcPts val="200"/>
              </a:spcAft>
            </a:pPr>
            <a:r>
              <a:rPr lang="en-US" sz="2000" dirty="0">
                <a:latin typeface="Times New Roman"/>
                <a:cs typeface="Times New Roman"/>
              </a:rPr>
              <a:t>Data &amp; Methods</a:t>
            </a:r>
          </a:p>
          <a:p>
            <a:pPr lvl="1">
              <a:lnSpc>
                <a:spcPct val="100000"/>
              </a:lnSpc>
              <a:spcBef>
                <a:spcPts val="0"/>
              </a:spcBef>
              <a:spcAft>
                <a:spcPts val="200"/>
              </a:spcAft>
            </a:pPr>
            <a:r>
              <a:rPr lang="en-US" sz="2000" dirty="0">
                <a:latin typeface="Times New Roman"/>
                <a:cs typeface="Times New Roman"/>
              </a:rPr>
              <a:t>Preliminary Results</a:t>
            </a:r>
          </a:p>
          <a:p>
            <a:pPr lvl="1">
              <a:lnSpc>
                <a:spcPct val="100000"/>
              </a:lnSpc>
              <a:spcBef>
                <a:spcPts val="0"/>
              </a:spcBef>
              <a:spcAft>
                <a:spcPts val="200"/>
              </a:spcAft>
            </a:pPr>
            <a:r>
              <a:rPr lang="en-US" sz="2000" dirty="0">
                <a:latin typeface="Times New Roman"/>
                <a:cs typeface="Times New Roman"/>
              </a:rPr>
              <a:t>Research Contributions</a:t>
            </a:r>
          </a:p>
          <a:p>
            <a:pPr lvl="1">
              <a:lnSpc>
                <a:spcPct val="100000"/>
              </a:lnSpc>
              <a:spcBef>
                <a:spcPts val="0"/>
              </a:spcBef>
              <a:spcAft>
                <a:spcPts val="200"/>
              </a:spcAft>
            </a:pPr>
            <a:r>
              <a:rPr lang="en-US" sz="2000" dirty="0">
                <a:latin typeface="Times New Roman"/>
                <a:cs typeface="Times New Roman"/>
              </a:rPr>
              <a:t>Status</a:t>
            </a:r>
          </a:p>
          <a:p>
            <a:pPr>
              <a:lnSpc>
                <a:spcPct val="100000"/>
              </a:lnSpc>
              <a:spcBef>
                <a:spcPts val="700"/>
              </a:spcBef>
              <a:spcAft>
                <a:spcPts val="0"/>
              </a:spcAft>
              <a:buFont typeface="Courier New" panose="020B0604020202020204" pitchFamily="34" charset="0"/>
              <a:buChar char="o"/>
            </a:pPr>
            <a:r>
              <a:rPr lang="en-US" sz="2300" b="1" dirty="0">
                <a:latin typeface="Times New Roman"/>
                <a:cs typeface="Arial"/>
              </a:rPr>
              <a:t>Paper 3 (</a:t>
            </a:r>
            <a:r>
              <a:rPr lang="en-US" sz="2300" b="1" i="1" dirty="0">
                <a:latin typeface="Times New Roman"/>
                <a:cs typeface="Arial"/>
              </a:rPr>
              <a:t>Chapter 4</a:t>
            </a:r>
            <a:r>
              <a:rPr lang="en-US" sz="2300" b="1" dirty="0">
                <a:latin typeface="Times New Roman"/>
                <a:cs typeface="Arial"/>
              </a:rPr>
              <a:t>): </a:t>
            </a:r>
            <a:r>
              <a:rPr lang="en-US" sz="2300" b="1" i="1" u="sng" dirty="0">
                <a:latin typeface="Times New Roman"/>
                <a:cs typeface="Arial"/>
              </a:rPr>
              <a:t>Ice Crystal Chain Aggregates in Cold-Season Storms: Campaign-Scale Mapping and Contextualization</a:t>
            </a:r>
            <a:r>
              <a:rPr lang="en-US" sz="2300" b="1" dirty="0">
                <a:latin typeface="Times New Roman"/>
                <a:cs typeface="Arial"/>
              </a:rPr>
              <a:t>* or </a:t>
            </a:r>
            <a:r>
              <a:rPr lang="en-US" sz="2300" b="1" i="1" u="sng" dirty="0">
                <a:latin typeface="Times New Roman"/>
                <a:cs typeface="Arial"/>
              </a:rPr>
              <a:t>Investigating the </a:t>
            </a:r>
            <a:r>
              <a:rPr lang="en-US" sz="2300" b="1" i="1" u="sng" dirty="0" err="1">
                <a:latin typeface="Times New Roman"/>
                <a:cs typeface="Arial"/>
              </a:rPr>
              <a:t>Spatio</a:t>
            </a:r>
            <a:r>
              <a:rPr lang="en-US" sz="2300" b="1" i="1" u="sng" dirty="0">
                <a:latin typeface="Times New Roman"/>
                <a:cs typeface="Arial"/>
              </a:rPr>
              <a:t>-Temporal Distribution of Ice Crystal Chain Aggregates in Winter Storms: Findings from the NASA IMPACTS Campaign</a:t>
            </a:r>
            <a:r>
              <a:rPr lang="en-US" sz="2300" b="1" i="1" dirty="0">
                <a:latin typeface="Times New Roman"/>
                <a:cs typeface="Arial"/>
              </a:rPr>
              <a:t>*</a:t>
            </a:r>
            <a:endParaRPr lang="en-US" dirty="0"/>
          </a:p>
          <a:p>
            <a:pPr lvl="1">
              <a:lnSpc>
                <a:spcPct val="100000"/>
              </a:lnSpc>
              <a:spcBef>
                <a:spcPts val="0"/>
              </a:spcBef>
              <a:spcAft>
                <a:spcPts val="200"/>
              </a:spcAft>
            </a:pPr>
            <a:r>
              <a:rPr lang="en-US" sz="2000" dirty="0">
                <a:latin typeface="Times New Roman"/>
                <a:cs typeface="Arial"/>
              </a:rPr>
              <a:t>Objectives</a:t>
            </a:r>
            <a:endParaRPr lang="en-US" sz="2000" dirty="0"/>
          </a:p>
          <a:p>
            <a:pPr lvl="1">
              <a:lnSpc>
                <a:spcPct val="100000"/>
              </a:lnSpc>
              <a:spcBef>
                <a:spcPts val="0"/>
              </a:spcBef>
              <a:spcAft>
                <a:spcPts val="200"/>
              </a:spcAft>
            </a:pPr>
            <a:r>
              <a:rPr lang="en-US" sz="2000" dirty="0">
                <a:latin typeface="Times New Roman"/>
                <a:cs typeface="Arial"/>
              </a:rPr>
              <a:t>Data &amp; Methods</a:t>
            </a:r>
          </a:p>
          <a:p>
            <a:pPr lvl="1">
              <a:lnSpc>
                <a:spcPct val="100000"/>
              </a:lnSpc>
              <a:spcBef>
                <a:spcPts val="0"/>
              </a:spcBef>
              <a:spcAft>
                <a:spcPts val="200"/>
              </a:spcAft>
            </a:pPr>
            <a:r>
              <a:rPr lang="en-US" sz="2000" dirty="0">
                <a:latin typeface="Times New Roman"/>
                <a:cs typeface="Arial"/>
              </a:rPr>
              <a:t>Research Questions</a:t>
            </a:r>
            <a:endParaRPr lang="en-US">
              <a:latin typeface="Times New Roman"/>
              <a:cs typeface="Arial"/>
            </a:endParaRPr>
          </a:p>
          <a:p>
            <a:pPr lvl="1">
              <a:lnSpc>
                <a:spcPct val="100000"/>
              </a:lnSpc>
              <a:spcBef>
                <a:spcPts val="0"/>
              </a:spcBef>
              <a:spcAft>
                <a:spcPts val="200"/>
              </a:spcAft>
            </a:pPr>
            <a:r>
              <a:rPr lang="en-US" sz="2000" dirty="0">
                <a:latin typeface="Times New Roman"/>
                <a:cs typeface="Arial"/>
              </a:rPr>
              <a:t>Preliminary Results</a:t>
            </a:r>
          </a:p>
          <a:p>
            <a:pPr lvl="1">
              <a:lnSpc>
                <a:spcPct val="100000"/>
              </a:lnSpc>
              <a:spcBef>
                <a:spcPts val="0"/>
              </a:spcBef>
              <a:spcAft>
                <a:spcPts val="100"/>
              </a:spcAft>
            </a:pPr>
            <a:r>
              <a:rPr lang="en-US" sz="2000" dirty="0">
                <a:latin typeface="Times New Roman"/>
                <a:cs typeface="Arial"/>
              </a:rPr>
              <a:t>Research Contributions</a:t>
            </a:r>
          </a:p>
          <a:p>
            <a:pPr>
              <a:lnSpc>
                <a:spcPct val="100000"/>
              </a:lnSpc>
              <a:spcBef>
                <a:spcPts val="300"/>
              </a:spcBef>
              <a:buFont typeface="Courier New" panose="020B0604020202020204" pitchFamily="34" charset="0"/>
              <a:buChar char="o"/>
            </a:pPr>
            <a:r>
              <a:rPr lang="en-US" sz="2000" b="1" dirty="0">
                <a:latin typeface="Times New Roman"/>
                <a:cs typeface="Arial"/>
              </a:rPr>
              <a:t>Collaborations (Non-Dissertation)</a:t>
            </a:r>
            <a:endParaRPr lang="en-US" sz="2000"/>
          </a:p>
          <a:p>
            <a:pPr>
              <a:lnSpc>
                <a:spcPct val="100000"/>
              </a:lnSpc>
              <a:spcBef>
                <a:spcPts val="0"/>
              </a:spcBef>
              <a:spcAft>
                <a:spcPts val="200"/>
              </a:spcAft>
              <a:buFont typeface="Courier New" panose="020B0604020202020204" pitchFamily="34" charset="0"/>
              <a:buChar char="o"/>
            </a:pPr>
            <a:r>
              <a:rPr lang="en-US" sz="2000" b="1" dirty="0">
                <a:latin typeface="Times New Roman"/>
                <a:cs typeface="Arial"/>
              </a:rPr>
              <a:t>Timeline to Graduation</a:t>
            </a:r>
            <a:br>
              <a:rPr lang="en-US" dirty="0"/>
            </a:br>
            <a:endParaRPr lang="en-US"/>
          </a:p>
        </p:txBody>
      </p:sp>
      <p:sp>
        <p:nvSpPr>
          <p:cNvPr id="5" name="Slide Number">
            <a:extLst>
              <a:ext uri="{FF2B5EF4-FFF2-40B4-BE49-F238E27FC236}">
                <a16:creationId xmlns:a16="http://schemas.microsoft.com/office/drawing/2014/main" id="{AEB70642-5587-EC95-C90A-3376751A82F6}"/>
              </a:ext>
            </a:extLst>
          </p:cNvPr>
          <p:cNvSpPr>
            <a:spLocks noGrp="1"/>
          </p:cNvSpPr>
          <p:nvPr>
            <p:ph type="sldNum" sz="quarter" idx="4"/>
          </p:nvPr>
        </p:nvSpPr>
        <p:spPr/>
        <p:txBody>
          <a:bodyPr/>
          <a:lstStyle/>
          <a:p>
            <a:fld id="{CD824FE9-DCF5-A546-91B8-A1EA6C94E693}" type="slidenum">
              <a:rPr lang="en-US" smtClean="0"/>
              <a:pPr/>
              <a:t>3</a:t>
            </a:fld>
            <a:endParaRPr lang="en-US"/>
          </a:p>
        </p:txBody>
      </p:sp>
      <p:sp>
        <p:nvSpPr>
          <p:cNvPr id="2" name="TextBox 1">
            <a:extLst>
              <a:ext uri="{FF2B5EF4-FFF2-40B4-BE49-F238E27FC236}">
                <a16:creationId xmlns:a16="http://schemas.microsoft.com/office/drawing/2014/main" id="{F64EF5AD-6CC7-7E84-DA92-F7D349E21F9D}"/>
              </a:ext>
            </a:extLst>
          </p:cNvPr>
          <p:cNvSpPr txBox="1"/>
          <p:nvPr/>
        </p:nvSpPr>
        <p:spPr>
          <a:xfrm>
            <a:off x="10181761" y="658053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Times New Roman"/>
                <a:ea typeface="Calibri" panose="020F0502020204030204"/>
                <a:cs typeface="Calibri" panose="020F0502020204030204"/>
              </a:rPr>
              <a:t>* Subject to change</a:t>
            </a:r>
          </a:p>
        </p:txBody>
      </p:sp>
    </p:spTree>
    <p:extLst>
      <p:ext uri="{BB962C8B-B14F-4D97-AF65-F5344CB8AC3E}">
        <p14:creationId xmlns:p14="http://schemas.microsoft.com/office/powerpoint/2010/main" val="293509961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4324D-C666-B441-1CC0-9A13A74D06CB}"/>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48506069-47E0-7413-E40A-04FF3A288FF4}"/>
              </a:ext>
            </a:extLst>
          </p:cNvPr>
          <p:cNvSpPr>
            <a:spLocks noGrp="1"/>
          </p:cNvSpPr>
          <p:nvPr>
            <p:ph type="title"/>
          </p:nvPr>
        </p:nvSpPr>
        <p:spPr>
          <a:prstGeom prst="rect">
            <a:avLst/>
          </a:prstGeom>
        </p:spPr>
        <p:txBody>
          <a:bodyPr/>
          <a:lstStyle/>
          <a:p>
            <a:r>
              <a:rPr lang="en-US">
                <a:latin typeface="Times New Roman"/>
                <a:cs typeface="Arial"/>
              </a:rPr>
              <a:t>Paper 2 – Conclusion</a:t>
            </a:r>
            <a:endParaRPr lang="en-US">
              <a:latin typeface="Times New Roman"/>
            </a:endParaRPr>
          </a:p>
        </p:txBody>
      </p:sp>
      <p:sp>
        <p:nvSpPr>
          <p:cNvPr id="4" name="Slide Number">
            <a:extLst>
              <a:ext uri="{FF2B5EF4-FFF2-40B4-BE49-F238E27FC236}">
                <a16:creationId xmlns:a16="http://schemas.microsoft.com/office/drawing/2014/main" id="{EADBD237-F973-FBA4-E207-C478243B112A}"/>
              </a:ext>
            </a:extLst>
          </p:cNvPr>
          <p:cNvSpPr>
            <a:spLocks noGrp="1"/>
          </p:cNvSpPr>
          <p:nvPr>
            <p:ph type="sldNum" sz="quarter" idx="4"/>
          </p:nvPr>
        </p:nvSpPr>
        <p:spPr>
          <a:prstGeom prst="rect">
            <a:avLst/>
          </a:prstGeom>
        </p:spPr>
        <p:txBody>
          <a:bodyPr/>
          <a:lstStyle/>
          <a:p>
            <a:fld id="{CD824FE9-DCF5-A546-91B8-A1EA6C94E693}" type="slidenum">
              <a:rPr lang="en-US" smtClean="0"/>
              <a:pPr/>
              <a:t>30</a:t>
            </a:fld>
            <a:endParaRPr lang="en-US"/>
          </a:p>
        </p:txBody>
      </p:sp>
      <p:sp>
        <p:nvSpPr>
          <p:cNvPr id="5" name="Slide List">
            <a:extLst>
              <a:ext uri="{FF2B5EF4-FFF2-40B4-BE49-F238E27FC236}">
                <a16:creationId xmlns:a16="http://schemas.microsoft.com/office/drawing/2014/main" id="{A900059A-7336-1290-973B-FC9648779438}"/>
              </a:ext>
            </a:extLst>
          </p:cNvPr>
          <p:cNvSpPr txBox="1">
            <a:spLocks/>
          </p:cNvSpPr>
          <p:nvPr/>
        </p:nvSpPr>
        <p:spPr>
          <a:xfrm>
            <a:off x="1063" y="1046488"/>
            <a:ext cx="12069114" cy="5614016"/>
          </a:xfrm>
          <a:prstGeom prst="rect">
            <a:avLst/>
          </a:prstGeom>
        </p:spPr>
        <p:txBody>
          <a:bodyPr lIns="0" tIns="0" rIns="0" bIns="0" anchor="t"/>
          <a:lstStyle>
            <a:lvl1pPr marL="285750" indent="-285750" algn="l" defTabSz="685800" rtl="0" eaLnBrk="1" latinLnBrk="0" hangingPunct="1">
              <a:lnSpc>
                <a:spcPts val="3380"/>
              </a:lnSpc>
              <a:spcBef>
                <a:spcPts val="750"/>
              </a:spcBef>
              <a:spcAft>
                <a:spcPts val="600"/>
              </a:spcAft>
              <a:buClr>
                <a:srgbClr val="039A44"/>
              </a:buClr>
              <a:buSzPct val="75000"/>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1pPr>
            <a:lvl2pPr marL="628650" indent="-285750" algn="l" defTabSz="685800" rtl="0" eaLnBrk="1" latinLnBrk="0" hangingPunct="1">
              <a:lnSpc>
                <a:spcPts val="3380"/>
              </a:lnSpc>
              <a:spcBef>
                <a:spcPts val="375"/>
              </a:spcBef>
              <a:spcAft>
                <a:spcPts val="600"/>
              </a:spcAft>
              <a:buClr>
                <a:srgbClr val="039A44"/>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spcAft>
                <a:spcPts val="0"/>
              </a:spcAft>
            </a:pPr>
            <a:r>
              <a:rPr lang="en-US" dirty="0">
                <a:latin typeface="Times New Roman"/>
                <a:cs typeface="Arial"/>
              </a:rPr>
              <a:t>A CNN can reliably separate chain aggregates vs. non-chain CPI images using transfer learning.</a:t>
            </a:r>
            <a:endParaRPr lang="en-US">
              <a:latin typeface="Times New Roman"/>
            </a:endParaRPr>
          </a:p>
          <a:p>
            <a:pPr algn="just">
              <a:lnSpc>
                <a:spcPct val="100000"/>
              </a:lnSpc>
              <a:spcAft>
                <a:spcPts val="0"/>
              </a:spcAft>
              <a:buFont typeface="Courier New" panose="02070309020205020404" pitchFamily="49" charset="0"/>
              <a:buChar char="o"/>
            </a:pPr>
            <a:endParaRPr lang="en-US" dirty="0">
              <a:latin typeface="Times New Roman"/>
              <a:cs typeface="Arial"/>
            </a:endParaRPr>
          </a:p>
          <a:p>
            <a:pPr algn="just">
              <a:lnSpc>
                <a:spcPct val="100000"/>
              </a:lnSpc>
              <a:spcAft>
                <a:spcPts val="0"/>
              </a:spcAft>
            </a:pPr>
            <a:r>
              <a:rPr lang="en-US" b="1" dirty="0">
                <a:latin typeface="Times New Roman"/>
                <a:cs typeface="Arial"/>
              </a:rPr>
              <a:t>ResNet34</a:t>
            </a:r>
            <a:r>
              <a:rPr lang="en-US" dirty="0">
                <a:latin typeface="Times New Roman"/>
                <a:cs typeface="Arial"/>
              </a:rPr>
              <a:t> shows best overall reliability (</a:t>
            </a:r>
            <a:r>
              <a:rPr lang="en-US" dirty="0" err="1">
                <a:latin typeface="Times New Roman"/>
                <a:cs typeface="Arial"/>
              </a:rPr>
              <a:t>LogLoss</a:t>
            </a:r>
            <a:r>
              <a:rPr lang="en-US" dirty="0">
                <a:latin typeface="Times New Roman"/>
                <a:cs typeface="Arial"/>
              </a:rPr>
              <a:t>/Brier) with competitive PR-AUC.</a:t>
            </a:r>
            <a:endParaRPr lang="en-US" dirty="0">
              <a:latin typeface="Times New Roman"/>
            </a:endParaRPr>
          </a:p>
          <a:p>
            <a:pPr algn="just">
              <a:lnSpc>
                <a:spcPct val="100000"/>
              </a:lnSpc>
              <a:spcAft>
                <a:spcPts val="0"/>
              </a:spcAft>
            </a:pPr>
            <a:endParaRPr lang="en-US" dirty="0">
              <a:latin typeface="Times New Roman"/>
              <a:cs typeface="Arial"/>
            </a:endParaRPr>
          </a:p>
          <a:p>
            <a:pPr algn="just">
              <a:lnSpc>
                <a:spcPct val="100000"/>
              </a:lnSpc>
              <a:spcAft>
                <a:spcPts val="0"/>
              </a:spcAft>
            </a:pPr>
            <a:r>
              <a:rPr lang="en-US" dirty="0">
                <a:latin typeface="Times New Roman"/>
                <a:cs typeface="Arial"/>
              </a:rPr>
              <a:t>Calibration-aware selection (min-ECE under a low-loss gate) yields well-tuned epochs for robust external validation.</a:t>
            </a:r>
          </a:p>
          <a:p>
            <a:pPr algn="just">
              <a:lnSpc>
                <a:spcPct val="100000"/>
              </a:lnSpc>
              <a:spcAft>
                <a:spcPts val="0"/>
              </a:spcAft>
            </a:pPr>
            <a:endParaRPr lang="en-US" dirty="0">
              <a:latin typeface="Times New Roman"/>
              <a:cs typeface="Arial"/>
            </a:endParaRPr>
          </a:p>
          <a:p>
            <a:pPr algn="just">
              <a:lnSpc>
                <a:spcPct val="100000"/>
              </a:lnSpc>
              <a:spcAft>
                <a:spcPts val="0"/>
              </a:spcAft>
            </a:pPr>
            <a:r>
              <a:rPr lang="en-US" dirty="0">
                <a:latin typeface="Times New Roman"/>
                <a:cs typeface="Arial"/>
              </a:rPr>
              <a:t>Results from testing the trained ResNet34 model on unseen data verifies that we can be confident in its output.</a:t>
            </a:r>
          </a:p>
          <a:p>
            <a:pPr algn="just">
              <a:lnSpc>
                <a:spcPct val="100000"/>
              </a:lnSpc>
              <a:spcAft>
                <a:spcPts val="0"/>
              </a:spcAft>
            </a:pPr>
            <a:endParaRPr lang="en-US">
              <a:latin typeface="Times New Roman"/>
              <a:cs typeface="Arial"/>
            </a:endParaRPr>
          </a:p>
          <a:p>
            <a:pPr algn="just">
              <a:lnSpc>
                <a:spcPct val="100000"/>
              </a:lnSpc>
              <a:spcAft>
                <a:spcPts val="0"/>
              </a:spcAft>
            </a:pPr>
            <a:endParaRPr lang="en-US">
              <a:latin typeface="Times New Roman"/>
              <a:cs typeface="Times New Roman"/>
            </a:endParaRPr>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cs typeface="Arial"/>
            </a:endParaRPr>
          </a:p>
        </p:txBody>
      </p:sp>
    </p:spTree>
    <p:extLst>
      <p:ext uri="{BB962C8B-B14F-4D97-AF65-F5344CB8AC3E}">
        <p14:creationId xmlns:p14="http://schemas.microsoft.com/office/powerpoint/2010/main" val="26666924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8AE88-B1F7-2BB9-C7FC-1C1789DFCCB5}"/>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4AA907F3-F197-0591-9571-00AD7739A4BF}"/>
              </a:ext>
            </a:extLst>
          </p:cNvPr>
          <p:cNvSpPr>
            <a:spLocks noGrp="1"/>
          </p:cNvSpPr>
          <p:nvPr>
            <p:ph type="title"/>
          </p:nvPr>
        </p:nvSpPr>
        <p:spPr>
          <a:prstGeom prst="rect">
            <a:avLst/>
          </a:prstGeom>
        </p:spPr>
        <p:txBody>
          <a:bodyPr/>
          <a:lstStyle/>
          <a:p>
            <a:r>
              <a:rPr lang="en-US">
                <a:latin typeface="Times New Roman"/>
                <a:cs typeface="Arial"/>
              </a:rPr>
              <a:t>Paper 2 – Research Contribution</a:t>
            </a:r>
            <a:endParaRPr lang="en-US">
              <a:latin typeface="Times New Roman"/>
            </a:endParaRPr>
          </a:p>
        </p:txBody>
      </p:sp>
      <p:sp>
        <p:nvSpPr>
          <p:cNvPr id="4" name="Slide Number">
            <a:extLst>
              <a:ext uri="{FF2B5EF4-FFF2-40B4-BE49-F238E27FC236}">
                <a16:creationId xmlns:a16="http://schemas.microsoft.com/office/drawing/2014/main" id="{55A1BCBE-DB77-31F5-BBE7-D24C4F9ED9CC}"/>
              </a:ext>
            </a:extLst>
          </p:cNvPr>
          <p:cNvSpPr>
            <a:spLocks noGrp="1"/>
          </p:cNvSpPr>
          <p:nvPr>
            <p:ph type="sldNum" sz="quarter" idx="4"/>
          </p:nvPr>
        </p:nvSpPr>
        <p:spPr>
          <a:prstGeom prst="rect">
            <a:avLst/>
          </a:prstGeom>
        </p:spPr>
        <p:txBody>
          <a:bodyPr/>
          <a:lstStyle/>
          <a:p>
            <a:fld id="{CD824FE9-DCF5-A546-91B8-A1EA6C94E693}" type="slidenum">
              <a:rPr lang="en-US" smtClean="0"/>
              <a:pPr/>
              <a:t>31</a:t>
            </a:fld>
            <a:endParaRPr lang="en-US"/>
          </a:p>
        </p:txBody>
      </p:sp>
      <p:sp>
        <p:nvSpPr>
          <p:cNvPr id="5" name="Slide List">
            <a:extLst>
              <a:ext uri="{FF2B5EF4-FFF2-40B4-BE49-F238E27FC236}">
                <a16:creationId xmlns:a16="http://schemas.microsoft.com/office/drawing/2014/main" id="{52628377-7F45-6FC0-198D-20A506098610}"/>
              </a:ext>
            </a:extLst>
          </p:cNvPr>
          <p:cNvSpPr txBox="1">
            <a:spLocks/>
          </p:cNvSpPr>
          <p:nvPr/>
        </p:nvSpPr>
        <p:spPr>
          <a:xfrm>
            <a:off x="92915" y="1002972"/>
            <a:ext cx="11995212" cy="5648710"/>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indent="-514350" algn="just">
              <a:lnSpc>
                <a:spcPct val="100000"/>
              </a:lnSpc>
              <a:spcBef>
                <a:spcPts val="0"/>
              </a:spcBef>
              <a:buAutoNum type="arabicPeriod"/>
            </a:pPr>
            <a:r>
              <a:rPr lang="en-US" sz="2800" dirty="0">
                <a:latin typeface="Times New Roman"/>
                <a:cs typeface="Arial"/>
              </a:rPr>
              <a:t>Validated, calibration-aware CNN pipeline for chain aggregate detection in aircraft CPI imagery.</a:t>
            </a:r>
            <a:endParaRPr lang="en-US" dirty="0">
              <a:latin typeface="Times New Roman"/>
            </a:endParaRPr>
          </a:p>
          <a:p>
            <a:pPr marL="514350" indent="-514350" algn="just">
              <a:lnSpc>
                <a:spcPct val="100000"/>
              </a:lnSpc>
              <a:spcBef>
                <a:spcPts val="0"/>
              </a:spcBef>
              <a:buAutoNum type="arabicPeriod"/>
            </a:pPr>
            <a:endParaRPr lang="en-US" sz="2800">
              <a:latin typeface="Times New Roman"/>
            </a:endParaRPr>
          </a:p>
          <a:p>
            <a:pPr marL="514350" indent="-514350" algn="just">
              <a:lnSpc>
                <a:spcPct val="100000"/>
              </a:lnSpc>
              <a:spcBef>
                <a:spcPts val="0"/>
              </a:spcBef>
              <a:buAutoNum type="arabicPeriod"/>
            </a:pPr>
            <a:r>
              <a:rPr lang="en-US" sz="2800" dirty="0">
                <a:latin typeface="Times New Roman"/>
                <a:cs typeface="Arial"/>
              </a:rPr>
              <a:t>The CNNs are readily available and can be reused by anyone interested in identifying chain aggregate occurrences from CPI images.</a:t>
            </a:r>
          </a:p>
          <a:p>
            <a:pPr marL="514350" indent="-514350" algn="just">
              <a:lnSpc>
                <a:spcPct val="100000"/>
              </a:lnSpc>
              <a:spcBef>
                <a:spcPts val="0"/>
              </a:spcBef>
              <a:buAutoNum type="arabicPeriod"/>
            </a:pPr>
            <a:endParaRPr lang="en-US" sz="2800">
              <a:latin typeface="Times New Roman"/>
              <a:cs typeface="Arial"/>
            </a:endParaRPr>
          </a:p>
          <a:p>
            <a:pPr marL="514350" indent="-514350" algn="just">
              <a:lnSpc>
                <a:spcPct val="100000"/>
              </a:lnSpc>
              <a:spcBef>
                <a:spcPts val="0"/>
              </a:spcBef>
              <a:buAutoNum type="arabicPeriod"/>
            </a:pPr>
            <a:r>
              <a:rPr lang="en-US" sz="2800" dirty="0">
                <a:latin typeface="Times New Roman"/>
                <a:cs typeface="Arial"/>
              </a:rPr>
              <a:t>Work is being done to allow the CNN to be active for real-time in situ sampling.</a:t>
            </a:r>
          </a:p>
          <a:p>
            <a:pPr marL="514350" indent="-514350" algn="ctr">
              <a:lnSpc>
                <a:spcPct val="100000"/>
              </a:lnSpc>
              <a:spcBef>
                <a:spcPts val="0"/>
              </a:spcBef>
              <a:buAutoNum type="arabicPeriod"/>
            </a:pPr>
            <a:endParaRPr lang="en-US" sz="2800" b="1">
              <a:latin typeface="Times New Roman"/>
              <a:cs typeface="Arial"/>
            </a:endParaRPr>
          </a:p>
          <a:p>
            <a:pPr marL="0" indent="0" algn="ctr">
              <a:lnSpc>
                <a:spcPct val="100000"/>
              </a:lnSpc>
              <a:spcBef>
                <a:spcPts val="0"/>
              </a:spcBef>
              <a:buNone/>
            </a:pPr>
            <a:r>
              <a:rPr lang="en-US" sz="2800" b="1" dirty="0">
                <a:latin typeface="Times New Roman"/>
                <a:cs typeface="Arial"/>
              </a:rPr>
              <a:t>This work establishes a dependable, well-calibrated classifier that unlocks campaign-scale chain aggregate analysis.</a:t>
            </a:r>
            <a:endParaRPr lang="en-US" b="1" dirty="0">
              <a:latin typeface="Times New Roman"/>
            </a:endParaRPr>
          </a:p>
        </p:txBody>
      </p:sp>
    </p:spTree>
    <p:extLst>
      <p:ext uri="{BB962C8B-B14F-4D97-AF65-F5344CB8AC3E}">
        <p14:creationId xmlns:p14="http://schemas.microsoft.com/office/powerpoint/2010/main" val="144844695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3EC27-51C0-575B-5BCC-2D852EB5E22D}"/>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0399A534-873F-FEBC-63EF-CBAC1809C4DF}"/>
              </a:ext>
            </a:extLst>
          </p:cNvPr>
          <p:cNvSpPr>
            <a:spLocks noGrp="1"/>
          </p:cNvSpPr>
          <p:nvPr>
            <p:ph type="title"/>
          </p:nvPr>
        </p:nvSpPr>
        <p:spPr>
          <a:prstGeom prst="rect">
            <a:avLst/>
          </a:prstGeom>
        </p:spPr>
        <p:txBody>
          <a:bodyPr/>
          <a:lstStyle/>
          <a:p>
            <a:r>
              <a:rPr lang="en-US">
                <a:latin typeface="Times New Roman"/>
                <a:cs typeface="Arial"/>
              </a:rPr>
              <a:t>Paper 2 – Status</a:t>
            </a:r>
            <a:endParaRPr lang="en-US">
              <a:latin typeface="Times New Roman"/>
            </a:endParaRPr>
          </a:p>
        </p:txBody>
      </p:sp>
      <p:sp>
        <p:nvSpPr>
          <p:cNvPr id="4" name="Slide Number">
            <a:extLst>
              <a:ext uri="{FF2B5EF4-FFF2-40B4-BE49-F238E27FC236}">
                <a16:creationId xmlns:a16="http://schemas.microsoft.com/office/drawing/2014/main" id="{32896FE1-EF90-8566-DF1C-9F15E75B7F5B}"/>
              </a:ext>
            </a:extLst>
          </p:cNvPr>
          <p:cNvSpPr>
            <a:spLocks noGrp="1"/>
          </p:cNvSpPr>
          <p:nvPr>
            <p:ph type="sldNum" sz="quarter" idx="4"/>
          </p:nvPr>
        </p:nvSpPr>
        <p:spPr>
          <a:prstGeom prst="rect">
            <a:avLst/>
          </a:prstGeom>
        </p:spPr>
        <p:txBody>
          <a:bodyPr/>
          <a:lstStyle/>
          <a:p>
            <a:fld id="{CD824FE9-DCF5-A546-91B8-A1EA6C94E693}" type="slidenum">
              <a:rPr lang="en-US" smtClean="0"/>
              <a:pPr/>
              <a:t>32</a:t>
            </a:fld>
            <a:endParaRPr lang="en-US"/>
          </a:p>
        </p:txBody>
      </p:sp>
      <p:sp>
        <p:nvSpPr>
          <p:cNvPr id="5" name="Slide List">
            <a:extLst>
              <a:ext uri="{FF2B5EF4-FFF2-40B4-BE49-F238E27FC236}">
                <a16:creationId xmlns:a16="http://schemas.microsoft.com/office/drawing/2014/main" id="{07EBC1C2-CF84-8760-8837-AE7AF89C4C5F}"/>
              </a:ext>
            </a:extLst>
          </p:cNvPr>
          <p:cNvSpPr txBox="1">
            <a:spLocks/>
          </p:cNvSpPr>
          <p:nvPr/>
        </p:nvSpPr>
        <p:spPr>
          <a:xfrm>
            <a:off x="92915" y="895816"/>
            <a:ext cx="12112137" cy="5648710"/>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US" sz="2800" dirty="0">
                <a:latin typeface="Times New Roman"/>
                <a:cs typeface="Times New Roman"/>
              </a:rPr>
              <a:t>Manuscript Status:</a:t>
            </a:r>
          </a:p>
          <a:p>
            <a:pPr algn="just">
              <a:lnSpc>
                <a:spcPct val="100000"/>
              </a:lnSpc>
              <a:spcBef>
                <a:spcPts val="0"/>
              </a:spcBef>
            </a:pPr>
            <a:r>
              <a:rPr lang="en-US" sz="2800" dirty="0">
                <a:latin typeface="Times New Roman"/>
                <a:cs typeface="Times New Roman"/>
              </a:rPr>
              <a:t>   Introduction, Methods, and Data sections are written.</a:t>
            </a:r>
          </a:p>
          <a:p>
            <a:pPr algn="just">
              <a:lnSpc>
                <a:spcPct val="100000"/>
              </a:lnSpc>
              <a:spcBef>
                <a:spcPts val="0"/>
              </a:spcBef>
            </a:pPr>
            <a:r>
              <a:rPr lang="en-US" sz="2800" dirty="0">
                <a:latin typeface="Times New Roman"/>
                <a:cs typeface="Times New Roman"/>
              </a:rPr>
              <a:t>   Skeleton of the results, discussion, and conclusion sections </a:t>
            </a:r>
          </a:p>
          <a:p>
            <a:pPr algn="just">
              <a:lnSpc>
                <a:spcPct val="100000"/>
              </a:lnSpc>
              <a:spcBef>
                <a:spcPts val="0"/>
              </a:spcBef>
            </a:pPr>
            <a:r>
              <a:rPr lang="en-US" sz="2800" dirty="0">
                <a:latin typeface="Times New Roman"/>
                <a:cs typeface="Times New Roman"/>
              </a:rPr>
              <a:t>   All figures for results and discussion sections have been generated.</a:t>
            </a:r>
          </a:p>
          <a:p>
            <a:pPr algn="just">
              <a:lnSpc>
                <a:spcPct val="100000"/>
              </a:lnSpc>
              <a:spcBef>
                <a:spcPts val="0"/>
              </a:spcBef>
            </a:pPr>
            <a:endParaRPr lang="en-US" sz="2800">
              <a:latin typeface="Times New Roman"/>
              <a:cs typeface="Times New Roman"/>
            </a:endParaRPr>
          </a:p>
          <a:p>
            <a:pPr marL="0" indent="0" algn="just">
              <a:lnSpc>
                <a:spcPct val="100000"/>
              </a:lnSpc>
              <a:spcBef>
                <a:spcPts val="0"/>
              </a:spcBef>
              <a:buNone/>
            </a:pPr>
            <a:endParaRPr lang="en-US" sz="2800">
              <a:latin typeface="Times New Roman"/>
              <a:cs typeface="Times New Roman"/>
            </a:endParaRPr>
          </a:p>
          <a:p>
            <a:pPr marL="0" indent="0" algn="just">
              <a:lnSpc>
                <a:spcPct val="100000"/>
              </a:lnSpc>
              <a:spcBef>
                <a:spcPts val="0"/>
              </a:spcBef>
              <a:buNone/>
            </a:pPr>
            <a:r>
              <a:rPr lang="en-US" sz="2800" dirty="0">
                <a:latin typeface="Times New Roman"/>
                <a:cs typeface="Times New Roman"/>
              </a:rPr>
              <a:t>Estimate date of first draft completed: </a:t>
            </a:r>
            <a:r>
              <a:rPr lang="en-US" sz="2800" b="1" dirty="0">
                <a:latin typeface="Times New Roman"/>
                <a:cs typeface="Times New Roman"/>
              </a:rPr>
              <a:t>February 2026</a:t>
            </a:r>
          </a:p>
          <a:p>
            <a:pPr marL="0" indent="0" algn="just">
              <a:lnSpc>
                <a:spcPct val="100000"/>
              </a:lnSpc>
              <a:spcBef>
                <a:spcPts val="0"/>
              </a:spcBef>
              <a:buNone/>
            </a:pPr>
            <a:endParaRPr lang="en-US" sz="2800" b="1">
              <a:latin typeface="Times New Roman"/>
              <a:cs typeface="Times New Roman"/>
            </a:endParaRPr>
          </a:p>
          <a:p>
            <a:pPr marL="0" indent="0" algn="just">
              <a:lnSpc>
                <a:spcPct val="100000"/>
              </a:lnSpc>
              <a:spcBef>
                <a:spcPts val="0"/>
              </a:spcBef>
              <a:buNone/>
            </a:pPr>
            <a:r>
              <a:rPr lang="en-US" sz="2800" dirty="0">
                <a:latin typeface="Times New Roman"/>
                <a:cs typeface="Times New Roman"/>
              </a:rPr>
              <a:t>Plan to submit manuscript to Journal of Atmospheric and Oceanic Technology (JTECH). </a:t>
            </a:r>
            <a:r>
              <a:rPr lang="en-US" sz="2800" b="1" dirty="0">
                <a:latin typeface="Times New Roman"/>
                <a:cs typeface="Times New Roman"/>
              </a:rPr>
              <a:t>Estimate submission date is March 2026.</a:t>
            </a:r>
            <a:endParaRPr lang="en-US" dirty="0"/>
          </a:p>
        </p:txBody>
      </p:sp>
    </p:spTree>
    <p:extLst>
      <p:ext uri="{BB962C8B-B14F-4D97-AF65-F5344CB8AC3E}">
        <p14:creationId xmlns:p14="http://schemas.microsoft.com/office/powerpoint/2010/main" val="274990923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58ED2-B74F-A483-EB08-0F3B1080AB66}"/>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630027E-7E47-9940-C224-9F4A4332F266}"/>
              </a:ext>
            </a:extLst>
          </p:cNvPr>
          <p:cNvSpPr>
            <a:spLocks noGrp="1"/>
          </p:cNvSpPr>
          <p:nvPr>
            <p:ph type="title"/>
          </p:nvPr>
        </p:nvSpPr>
        <p:spPr>
          <a:xfrm>
            <a:off x="-1880" y="2667835"/>
            <a:ext cx="12195761" cy="885039"/>
          </a:xfrm>
        </p:spPr>
        <p:txBody>
          <a:bodyPr/>
          <a:lstStyle/>
          <a:p>
            <a:pPr>
              <a:lnSpc>
                <a:spcPct val="100000"/>
              </a:lnSpc>
              <a:spcBef>
                <a:spcPts val="0"/>
              </a:spcBef>
            </a:pPr>
            <a:r>
              <a:rPr lang="en-US" sz="3200">
                <a:solidFill>
                  <a:schemeClr val="bg1"/>
                </a:solidFill>
                <a:latin typeface="Times New Roman"/>
                <a:cs typeface="Times New Roman"/>
              </a:rPr>
              <a:t>Ice Crystal Chain Aggregates in Cold-Season Storms: </a:t>
            </a:r>
            <a:br>
              <a:rPr lang="en-US" sz="3200">
                <a:latin typeface="Times New Roman"/>
                <a:cs typeface="Times New Roman"/>
              </a:rPr>
            </a:br>
            <a:r>
              <a:rPr lang="en-US" sz="3200">
                <a:solidFill>
                  <a:schemeClr val="bg1"/>
                </a:solidFill>
                <a:latin typeface="Times New Roman"/>
                <a:cs typeface="Times New Roman"/>
              </a:rPr>
              <a:t>Campaign-Scale Mapping and Contextualization</a:t>
            </a:r>
            <a:endParaRPr lang="en-US">
              <a:solidFill>
                <a:schemeClr val="bg1"/>
              </a:solidFill>
              <a:latin typeface="Times New Roman"/>
            </a:endParaRPr>
          </a:p>
        </p:txBody>
      </p:sp>
      <p:sp>
        <p:nvSpPr>
          <p:cNvPr id="3" name="Subtitle">
            <a:extLst>
              <a:ext uri="{FF2B5EF4-FFF2-40B4-BE49-F238E27FC236}">
                <a16:creationId xmlns:a16="http://schemas.microsoft.com/office/drawing/2014/main" id="{8B981D8E-1FB2-E2E6-56EF-D18A449569F7}"/>
              </a:ext>
            </a:extLst>
          </p:cNvPr>
          <p:cNvSpPr>
            <a:spLocks noGrp="1"/>
          </p:cNvSpPr>
          <p:nvPr>
            <p:ph type="body" sz="quarter" idx="10"/>
          </p:nvPr>
        </p:nvSpPr>
        <p:spPr/>
        <p:txBody>
          <a:bodyPr/>
          <a:lstStyle/>
          <a:p>
            <a:r>
              <a:rPr lang="en-US">
                <a:latin typeface="Times New Roman"/>
                <a:cs typeface="Arial"/>
              </a:rPr>
              <a:t>Paper 3 (Chapter 4)</a:t>
            </a:r>
            <a:endParaRPr lang="en-US">
              <a:latin typeface="Times New Roman"/>
            </a:endParaRPr>
          </a:p>
        </p:txBody>
      </p:sp>
    </p:spTree>
    <p:extLst>
      <p:ext uri="{BB962C8B-B14F-4D97-AF65-F5344CB8AC3E}">
        <p14:creationId xmlns:p14="http://schemas.microsoft.com/office/powerpoint/2010/main" val="265861232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B6D5D-A39C-6777-A659-E5810378B8B6}"/>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C1741DA5-07EE-C221-E201-C5185DB391E8}"/>
              </a:ext>
            </a:extLst>
          </p:cNvPr>
          <p:cNvSpPr>
            <a:spLocks noGrp="1"/>
          </p:cNvSpPr>
          <p:nvPr>
            <p:ph type="title"/>
          </p:nvPr>
        </p:nvSpPr>
        <p:spPr>
          <a:prstGeom prst="rect">
            <a:avLst/>
          </a:prstGeom>
        </p:spPr>
        <p:txBody>
          <a:bodyPr/>
          <a:lstStyle/>
          <a:p>
            <a:r>
              <a:rPr lang="en-US" dirty="0">
                <a:latin typeface="Times New Roman"/>
                <a:cs typeface="Arial"/>
              </a:rPr>
              <a:t>Paper 3 – Objectives</a:t>
            </a:r>
            <a:endParaRPr lang="en-US" dirty="0">
              <a:latin typeface="Times New Roman"/>
            </a:endParaRPr>
          </a:p>
        </p:txBody>
      </p:sp>
      <p:sp>
        <p:nvSpPr>
          <p:cNvPr id="4" name="Slide Number">
            <a:extLst>
              <a:ext uri="{FF2B5EF4-FFF2-40B4-BE49-F238E27FC236}">
                <a16:creationId xmlns:a16="http://schemas.microsoft.com/office/drawing/2014/main" id="{9529CAAA-5571-A4C8-864C-80714873C548}"/>
              </a:ext>
            </a:extLst>
          </p:cNvPr>
          <p:cNvSpPr>
            <a:spLocks noGrp="1"/>
          </p:cNvSpPr>
          <p:nvPr>
            <p:ph type="sldNum" sz="quarter" idx="4"/>
          </p:nvPr>
        </p:nvSpPr>
        <p:spPr>
          <a:prstGeom prst="rect">
            <a:avLst/>
          </a:prstGeom>
        </p:spPr>
        <p:txBody>
          <a:bodyPr/>
          <a:lstStyle/>
          <a:p>
            <a:fld id="{CD824FE9-DCF5-A546-91B8-A1EA6C94E693}" type="slidenum">
              <a:rPr lang="en-US" smtClean="0"/>
              <a:pPr/>
              <a:t>34</a:t>
            </a:fld>
            <a:endParaRPr lang="en-US"/>
          </a:p>
        </p:txBody>
      </p:sp>
      <p:sp>
        <p:nvSpPr>
          <p:cNvPr id="6" name="Text Placeholder 6">
            <a:extLst>
              <a:ext uri="{FF2B5EF4-FFF2-40B4-BE49-F238E27FC236}">
                <a16:creationId xmlns:a16="http://schemas.microsoft.com/office/drawing/2014/main" id="{B126B055-16E2-38B9-B29A-28CD7FD6F111}"/>
              </a:ext>
            </a:extLst>
          </p:cNvPr>
          <p:cNvSpPr txBox="1">
            <a:spLocks/>
          </p:cNvSpPr>
          <p:nvPr/>
        </p:nvSpPr>
        <p:spPr>
          <a:xfrm>
            <a:off x="94376" y="1162554"/>
            <a:ext cx="12085798" cy="5687321"/>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00000"/>
              </a:lnSpc>
              <a:spcBef>
                <a:spcPts val="0"/>
              </a:spcBef>
              <a:spcAft>
                <a:spcPts val="100"/>
              </a:spcAft>
              <a:buAutoNum type="arabicPeriod"/>
            </a:pPr>
            <a:r>
              <a:rPr lang="en-US" sz="2400" dirty="0">
                <a:latin typeface="Times New Roman"/>
                <a:cs typeface="Arial"/>
              </a:rPr>
              <a:t>Use the calibrated CNN from Paper 2 to classify all IMPACTS CPI images as “chain” or “non-chain” and build a campaign-wide database of chain aggregate occurrences.</a:t>
            </a:r>
            <a:endParaRPr lang="en-US" sz="2400" dirty="0">
              <a:latin typeface="Times New Roman"/>
            </a:endParaRPr>
          </a:p>
          <a:p>
            <a:pPr marL="342900" indent="-342900">
              <a:lnSpc>
                <a:spcPct val="100000"/>
              </a:lnSpc>
              <a:spcBef>
                <a:spcPts val="0"/>
              </a:spcBef>
              <a:spcAft>
                <a:spcPts val="100"/>
              </a:spcAft>
              <a:buAutoNum type="arabicPeriod"/>
            </a:pPr>
            <a:endParaRPr lang="en-US" sz="2400" dirty="0">
              <a:latin typeface="Times New Roman"/>
              <a:cs typeface="Arial"/>
            </a:endParaRPr>
          </a:p>
          <a:p>
            <a:pPr marL="342900" indent="-342900">
              <a:lnSpc>
                <a:spcPct val="100000"/>
              </a:lnSpc>
              <a:spcBef>
                <a:spcPts val="0"/>
              </a:spcBef>
              <a:spcAft>
                <a:spcPts val="100"/>
              </a:spcAft>
              <a:buAutoNum type="arabicPeriod"/>
            </a:pPr>
            <a:endParaRPr lang="en-US" sz="2400" dirty="0">
              <a:latin typeface="Times New Roman"/>
              <a:cs typeface="Arial"/>
            </a:endParaRPr>
          </a:p>
          <a:p>
            <a:pPr marL="342900" indent="-342900">
              <a:lnSpc>
                <a:spcPct val="100000"/>
              </a:lnSpc>
              <a:spcBef>
                <a:spcPts val="0"/>
              </a:spcBef>
              <a:spcAft>
                <a:spcPts val="100"/>
              </a:spcAft>
              <a:buAutoNum type="arabicPeriod"/>
            </a:pPr>
            <a:r>
              <a:rPr lang="en-US" sz="2400" dirty="0">
                <a:latin typeface="Times New Roman"/>
                <a:cs typeface="Arial"/>
              </a:rPr>
              <a:t>Merge CNN-identified chains with P-3 in situ measurements, ER-2 radar and lidar, and ancillary fields to place each occurrence in its storm-relative and environmental context.</a:t>
            </a:r>
            <a:endParaRPr lang="en-US" sz="2400">
              <a:latin typeface="Times New Roman"/>
            </a:endParaRPr>
          </a:p>
          <a:p>
            <a:pPr marL="342900" indent="-342900">
              <a:lnSpc>
                <a:spcPct val="100000"/>
              </a:lnSpc>
              <a:spcBef>
                <a:spcPts val="0"/>
              </a:spcBef>
              <a:spcAft>
                <a:spcPts val="100"/>
              </a:spcAft>
              <a:buAutoNum type="arabicPeriod"/>
            </a:pPr>
            <a:endParaRPr lang="en-US" sz="2400" dirty="0">
              <a:latin typeface="Times New Roman"/>
            </a:endParaRPr>
          </a:p>
          <a:p>
            <a:pPr marL="342900" indent="-342900">
              <a:lnSpc>
                <a:spcPct val="100000"/>
              </a:lnSpc>
              <a:spcBef>
                <a:spcPts val="0"/>
              </a:spcBef>
              <a:spcAft>
                <a:spcPts val="100"/>
              </a:spcAft>
              <a:buAutoNum type="arabicPeriod"/>
            </a:pPr>
            <a:endParaRPr lang="en-US" sz="2400" dirty="0">
              <a:latin typeface="Times New Roman"/>
              <a:cs typeface="Arial"/>
            </a:endParaRPr>
          </a:p>
          <a:p>
            <a:pPr marL="342900" indent="-342900">
              <a:lnSpc>
                <a:spcPct val="100000"/>
              </a:lnSpc>
              <a:spcBef>
                <a:spcPts val="0"/>
              </a:spcBef>
              <a:spcAft>
                <a:spcPts val="100"/>
              </a:spcAft>
              <a:buAutoNum type="arabicPeriod"/>
            </a:pPr>
            <a:r>
              <a:rPr lang="en-US" sz="2400" dirty="0">
                <a:latin typeface="Times New Roman"/>
                <a:cs typeface="Arial"/>
              </a:rPr>
              <a:t>Map and analyze chain aggregate frequency and characteristics across meteorological scales from synoptic to particle scale to determine where, when, and under what conditions chains are most common.</a:t>
            </a:r>
            <a:endParaRPr lang="en-US"/>
          </a:p>
          <a:p>
            <a:pPr marL="342900" indent="-342900">
              <a:lnSpc>
                <a:spcPct val="100000"/>
              </a:lnSpc>
              <a:spcBef>
                <a:spcPts val="0"/>
              </a:spcBef>
              <a:spcAft>
                <a:spcPts val="100"/>
              </a:spcAft>
              <a:buAutoNum type="arabicPeriod"/>
            </a:pPr>
            <a:endParaRPr lang="en-US" sz="1800" dirty="0">
              <a:latin typeface="Times New Roman"/>
            </a:endParaRPr>
          </a:p>
          <a:p>
            <a:pPr marL="342900" indent="-342900">
              <a:lnSpc>
                <a:spcPct val="100000"/>
              </a:lnSpc>
              <a:spcBef>
                <a:spcPts val="0"/>
              </a:spcBef>
              <a:spcAft>
                <a:spcPts val="100"/>
              </a:spcAft>
              <a:buAutoNum type="arabicPeriod"/>
            </a:pPr>
            <a:endParaRPr lang="en-US" sz="1800" dirty="0">
              <a:latin typeface="Times New Roman"/>
            </a:endParaRPr>
          </a:p>
          <a:p>
            <a:pPr>
              <a:lnSpc>
                <a:spcPct val="100000"/>
              </a:lnSpc>
              <a:spcBef>
                <a:spcPts val="0"/>
              </a:spcBef>
              <a:spcAft>
                <a:spcPts val="100"/>
              </a:spcAft>
              <a:buAutoNum type="arabicPeriod"/>
            </a:pPr>
            <a:endParaRPr lang="en-US">
              <a:latin typeface="Times New Roman"/>
            </a:endParaRPr>
          </a:p>
          <a:p>
            <a:pPr>
              <a:lnSpc>
                <a:spcPct val="100000"/>
              </a:lnSpc>
              <a:spcBef>
                <a:spcPts val="0"/>
              </a:spcBef>
              <a:spcAft>
                <a:spcPts val="100"/>
              </a:spcAft>
              <a:buAutoNum type="arabicPeriod"/>
            </a:pPr>
            <a:endParaRPr lang="en-US">
              <a:latin typeface="Times New Roman"/>
            </a:endParaRPr>
          </a:p>
          <a:p>
            <a:pPr>
              <a:lnSpc>
                <a:spcPct val="100000"/>
              </a:lnSpc>
              <a:spcBef>
                <a:spcPts val="0"/>
              </a:spcBef>
              <a:spcAft>
                <a:spcPts val="100"/>
              </a:spcAft>
              <a:buAutoNum type="arabicPeriod"/>
            </a:pPr>
            <a:endParaRPr lang="en-US">
              <a:latin typeface="Times New Roman"/>
            </a:endParaRPr>
          </a:p>
          <a:p>
            <a:pPr>
              <a:lnSpc>
                <a:spcPct val="100000"/>
              </a:lnSpc>
              <a:spcBef>
                <a:spcPts val="0"/>
              </a:spcBef>
              <a:spcAft>
                <a:spcPts val="100"/>
              </a:spcAft>
              <a:buAutoNum type="arabicPeriod"/>
            </a:pPr>
            <a:endParaRPr lang="en-US" sz="1600">
              <a:latin typeface="Times New Roman"/>
            </a:endParaRPr>
          </a:p>
        </p:txBody>
      </p:sp>
    </p:spTree>
    <p:extLst>
      <p:ext uri="{BB962C8B-B14F-4D97-AF65-F5344CB8AC3E}">
        <p14:creationId xmlns:p14="http://schemas.microsoft.com/office/powerpoint/2010/main" val="249066310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0163A-3C98-E101-579C-AFA0FC545F18}"/>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F0C5637A-6303-C56B-3CE4-38AB088DE858}"/>
              </a:ext>
            </a:extLst>
          </p:cNvPr>
          <p:cNvSpPr>
            <a:spLocks noGrp="1"/>
          </p:cNvSpPr>
          <p:nvPr>
            <p:ph type="title"/>
          </p:nvPr>
        </p:nvSpPr>
        <p:spPr>
          <a:prstGeom prst="rect">
            <a:avLst/>
          </a:prstGeom>
        </p:spPr>
        <p:txBody>
          <a:bodyPr/>
          <a:lstStyle/>
          <a:p>
            <a:r>
              <a:rPr lang="en-US" dirty="0">
                <a:latin typeface="Times New Roman"/>
                <a:cs typeface="Arial"/>
              </a:rPr>
              <a:t>Paper 3 – Data</a:t>
            </a:r>
            <a:endParaRPr lang="en-US" dirty="0">
              <a:latin typeface="Times New Roman"/>
            </a:endParaRPr>
          </a:p>
        </p:txBody>
      </p:sp>
      <p:sp>
        <p:nvSpPr>
          <p:cNvPr id="4" name="Slide List">
            <a:extLst>
              <a:ext uri="{FF2B5EF4-FFF2-40B4-BE49-F238E27FC236}">
                <a16:creationId xmlns:a16="http://schemas.microsoft.com/office/drawing/2014/main" id="{834EF726-0819-52BC-9C1F-767ABB9AF477}"/>
              </a:ext>
            </a:extLst>
          </p:cNvPr>
          <p:cNvSpPr>
            <a:spLocks noGrp="1"/>
          </p:cNvSpPr>
          <p:nvPr>
            <p:ph type="body" sz="quarter" idx="15"/>
          </p:nvPr>
        </p:nvSpPr>
        <p:spPr>
          <a:xfrm>
            <a:off x="-316" y="1018839"/>
            <a:ext cx="12172767" cy="5842066"/>
          </a:xfrm>
        </p:spPr>
        <p:txBody>
          <a:bodyPr lIns="0" tIns="0" rIns="0" bIns="0" anchor="t"/>
          <a:lstStyle/>
          <a:p>
            <a:pPr algn="just">
              <a:lnSpc>
                <a:spcPct val="100000"/>
              </a:lnSpc>
              <a:spcBef>
                <a:spcPts val="700"/>
              </a:spcBef>
              <a:spcAft>
                <a:spcPts val="2400"/>
              </a:spcAft>
            </a:pPr>
            <a:r>
              <a:rPr lang="en-US" b="1" dirty="0">
                <a:latin typeface="Times New Roman"/>
                <a:cs typeface="Arial"/>
              </a:rPr>
              <a:t>IMPACTS dataset:</a:t>
            </a:r>
            <a:r>
              <a:rPr lang="en-US" dirty="0">
                <a:latin typeface="Times New Roman"/>
                <a:cs typeface="Arial"/>
              </a:rPr>
              <a:t> 33 Intensive Operating Periods (IOPs); 34 including flight to WP-AFB</a:t>
            </a:r>
            <a:endParaRPr lang="en-US"/>
          </a:p>
          <a:p>
            <a:pPr algn="just">
              <a:lnSpc>
                <a:spcPct val="100000"/>
              </a:lnSpc>
              <a:spcBef>
                <a:spcPts val="700"/>
              </a:spcBef>
              <a:spcAft>
                <a:spcPts val="2400"/>
              </a:spcAft>
            </a:pPr>
            <a:r>
              <a:rPr lang="en-US" b="1" dirty="0">
                <a:latin typeface="Times New Roman"/>
                <a:cs typeface="Arial"/>
              </a:rPr>
              <a:t>CNN inputs:</a:t>
            </a:r>
            <a:r>
              <a:rPr lang="en-US" dirty="0">
                <a:latin typeface="Times New Roman"/>
                <a:cs typeface="Arial"/>
              </a:rPr>
              <a:t> All CPI particle images from 2020, 2022, and 2023, including periods with and without chain aggregates.</a:t>
            </a:r>
          </a:p>
          <a:p>
            <a:pPr algn="just">
              <a:lnSpc>
                <a:spcPct val="100000"/>
              </a:lnSpc>
              <a:spcBef>
                <a:spcPts val="700"/>
              </a:spcBef>
              <a:spcAft>
                <a:spcPts val="2400"/>
              </a:spcAft>
            </a:pPr>
            <a:r>
              <a:rPr lang="en-US" b="1" dirty="0">
                <a:latin typeface="Times New Roman"/>
                <a:cs typeface="Arial"/>
              </a:rPr>
              <a:t>Collocated ER-2 remote sensing:</a:t>
            </a:r>
            <a:r>
              <a:rPr lang="en-US" dirty="0">
                <a:latin typeface="Times New Roman"/>
                <a:cs typeface="Arial"/>
              </a:rPr>
              <a:t> CRS radar reflectivity, Doppler velocity, and linear depolarization ratio; CPL backscatter and depolarization ratio.</a:t>
            </a:r>
            <a:endParaRPr lang="en-US">
              <a:latin typeface="Times New Roman"/>
              <a:cs typeface="Arial"/>
            </a:endParaRPr>
          </a:p>
          <a:p>
            <a:pPr algn="just">
              <a:lnSpc>
                <a:spcPct val="100000"/>
              </a:lnSpc>
              <a:spcBef>
                <a:spcPts val="700"/>
              </a:spcBef>
              <a:spcAft>
                <a:spcPts val="2400"/>
              </a:spcAft>
            </a:pPr>
            <a:r>
              <a:rPr lang="en-US" b="1" dirty="0">
                <a:latin typeface="Times New Roman"/>
                <a:cs typeface="Arial"/>
              </a:rPr>
              <a:t>Environmental fields:</a:t>
            </a:r>
            <a:r>
              <a:rPr lang="en-US" dirty="0">
                <a:latin typeface="Times New Roman"/>
                <a:cs typeface="Arial"/>
              </a:rPr>
              <a:t> Thermodynamic and kinematic fields from reanalysis (temperature, RH, vertical motion, frontogenesis, shear).</a:t>
            </a:r>
            <a:endParaRPr lang="en-US">
              <a:latin typeface="Times New Roman"/>
              <a:cs typeface="Arial"/>
            </a:endParaRPr>
          </a:p>
          <a:p>
            <a:pPr algn="just">
              <a:lnSpc>
                <a:spcPct val="100000"/>
              </a:lnSpc>
              <a:spcBef>
                <a:spcPts val="700"/>
              </a:spcBef>
              <a:spcAft>
                <a:spcPts val="2400"/>
              </a:spcAft>
            </a:pPr>
            <a:r>
              <a:rPr lang="en-US" b="1" dirty="0">
                <a:latin typeface="Times New Roman"/>
                <a:cs typeface="Arial"/>
              </a:rPr>
              <a:t>Storm-scale context:</a:t>
            </a:r>
            <a:r>
              <a:rPr lang="en-US" dirty="0">
                <a:latin typeface="Times New Roman"/>
                <a:cs typeface="Arial"/>
              </a:rPr>
              <a:t> Radar mosaics and satellite imagery (e.g., NEXRAD composites, GOES) to identify cyclone structure, snow bands, and storm phase for each case.</a:t>
            </a:r>
          </a:p>
        </p:txBody>
      </p:sp>
      <p:sp>
        <p:nvSpPr>
          <p:cNvPr id="5" name="Slide Number">
            <a:extLst>
              <a:ext uri="{FF2B5EF4-FFF2-40B4-BE49-F238E27FC236}">
                <a16:creationId xmlns:a16="http://schemas.microsoft.com/office/drawing/2014/main" id="{485840F1-DDD5-5B76-DBCE-C5EDAF901181}"/>
              </a:ext>
            </a:extLst>
          </p:cNvPr>
          <p:cNvSpPr>
            <a:spLocks noGrp="1"/>
          </p:cNvSpPr>
          <p:nvPr>
            <p:ph type="sldNum" sz="quarter" idx="4"/>
          </p:nvPr>
        </p:nvSpPr>
        <p:spPr>
          <a:xfrm>
            <a:off x="11554728" y="6217920"/>
            <a:ext cx="640080" cy="640080"/>
          </a:xfrm>
        </p:spPr>
        <p:txBody>
          <a:bodyPr/>
          <a:lstStyle/>
          <a:p>
            <a:fld id="{CD824FE9-DCF5-A546-91B8-A1EA6C94E693}" type="slidenum">
              <a:rPr lang="en-US" smtClean="0"/>
              <a:pPr/>
              <a:t>35</a:t>
            </a:fld>
            <a:endParaRPr lang="en-US"/>
          </a:p>
        </p:txBody>
      </p:sp>
    </p:spTree>
    <p:extLst>
      <p:ext uri="{BB962C8B-B14F-4D97-AF65-F5344CB8AC3E}">
        <p14:creationId xmlns:p14="http://schemas.microsoft.com/office/powerpoint/2010/main" val="222667633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2BB4-8C1A-1EC7-C2AF-EB425D191732}"/>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42FAE3F5-2A08-CD80-A9B6-DB9F343DC4AE}"/>
              </a:ext>
            </a:extLst>
          </p:cNvPr>
          <p:cNvSpPr>
            <a:spLocks noGrp="1"/>
          </p:cNvSpPr>
          <p:nvPr>
            <p:ph type="title"/>
          </p:nvPr>
        </p:nvSpPr>
        <p:spPr>
          <a:prstGeom prst="rect">
            <a:avLst/>
          </a:prstGeom>
        </p:spPr>
        <p:txBody>
          <a:bodyPr/>
          <a:lstStyle/>
          <a:p>
            <a:r>
              <a:rPr lang="en-US" dirty="0">
                <a:latin typeface="Times New Roman"/>
                <a:cs typeface="Arial"/>
              </a:rPr>
              <a:t>Paper 3 – Methods</a:t>
            </a:r>
            <a:endParaRPr lang="en-US" dirty="0">
              <a:latin typeface="Times New Roman"/>
            </a:endParaRPr>
          </a:p>
        </p:txBody>
      </p:sp>
      <p:sp>
        <p:nvSpPr>
          <p:cNvPr id="4" name="Slide List">
            <a:extLst>
              <a:ext uri="{FF2B5EF4-FFF2-40B4-BE49-F238E27FC236}">
                <a16:creationId xmlns:a16="http://schemas.microsoft.com/office/drawing/2014/main" id="{2F16CDCC-9F67-5F66-6DDD-326A01EC6D3C}"/>
              </a:ext>
            </a:extLst>
          </p:cNvPr>
          <p:cNvSpPr>
            <a:spLocks noGrp="1"/>
          </p:cNvSpPr>
          <p:nvPr>
            <p:ph type="body" sz="quarter" idx="15"/>
          </p:nvPr>
        </p:nvSpPr>
        <p:spPr>
          <a:xfrm>
            <a:off x="-316" y="1009071"/>
            <a:ext cx="6301460" cy="5959296"/>
          </a:xfrm>
        </p:spPr>
        <p:txBody>
          <a:bodyPr lIns="0" tIns="0" rIns="0" bIns="0" anchor="t"/>
          <a:lstStyle/>
          <a:p>
            <a:pPr algn="just">
              <a:lnSpc>
                <a:spcPct val="100000"/>
              </a:lnSpc>
              <a:spcAft>
                <a:spcPts val="0"/>
              </a:spcAft>
            </a:pPr>
            <a:r>
              <a:rPr lang="en-US" dirty="0">
                <a:latin typeface="Times New Roman"/>
                <a:cs typeface="Arial"/>
              </a:rPr>
              <a:t>Run the CNN (Paper 2) on all IMPACTS CPI images to get chain/non-chain labels and probabilities.</a:t>
            </a:r>
            <a:endParaRPr lang="en-US" dirty="0">
              <a:latin typeface="Times New Roman"/>
            </a:endParaRPr>
          </a:p>
          <a:p>
            <a:pPr algn="just">
              <a:lnSpc>
                <a:spcPct val="100000"/>
              </a:lnSpc>
              <a:spcAft>
                <a:spcPts val="0"/>
              </a:spcAft>
            </a:pPr>
            <a:endParaRPr lang="en-US" dirty="0">
              <a:latin typeface="Times New Roman"/>
              <a:cs typeface="Arial"/>
            </a:endParaRPr>
          </a:p>
          <a:p>
            <a:pPr algn="just">
              <a:lnSpc>
                <a:spcPct val="100000"/>
              </a:lnSpc>
              <a:spcAft>
                <a:spcPts val="0"/>
              </a:spcAft>
            </a:pPr>
            <a:r>
              <a:rPr lang="en-US" dirty="0">
                <a:latin typeface="Times New Roman"/>
                <a:cs typeface="Arial"/>
              </a:rPr>
              <a:t>Analyze chain occurrence and properties within a nested meteorological scale framework.</a:t>
            </a:r>
            <a:endParaRPr lang="en-US"/>
          </a:p>
          <a:p>
            <a:pPr algn="just">
              <a:lnSpc>
                <a:spcPct val="100000"/>
              </a:lnSpc>
              <a:spcAft>
                <a:spcPts val="0"/>
              </a:spcAft>
            </a:pPr>
            <a:endParaRPr lang="en-US" dirty="0">
              <a:latin typeface="Times New Roman"/>
              <a:cs typeface="Arial"/>
            </a:endParaRPr>
          </a:p>
          <a:p>
            <a:pPr algn="just">
              <a:lnSpc>
                <a:spcPct val="100000"/>
              </a:lnSpc>
              <a:spcAft>
                <a:spcPts val="0"/>
              </a:spcAft>
            </a:pPr>
            <a:r>
              <a:rPr lang="en-US" dirty="0">
                <a:latin typeface="Times New Roman"/>
                <a:cs typeface="Arial"/>
              </a:rPr>
              <a:t>Map detections into storm-relative coordinates (cyclone center, fronts, conveyor belts; warm sector, wrap-around, dry slot).</a:t>
            </a:r>
            <a:endParaRPr lang="en-US">
              <a:latin typeface="Times New Roman"/>
              <a:cs typeface="Times New Roman"/>
            </a:endParaRPr>
          </a:p>
          <a:p>
            <a:pPr algn="just">
              <a:lnSpc>
                <a:spcPct val="100000"/>
              </a:lnSpc>
              <a:spcAft>
                <a:spcPts val="0"/>
              </a:spcAft>
            </a:pPr>
            <a:endParaRPr lang="en-US" dirty="0">
              <a:latin typeface="Times New Roman"/>
              <a:cs typeface="Arial"/>
            </a:endParaRPr>
          </a:p>
          <a:p>
            <a:pPr algn="just">
              <a:lnSpc>
                <a:spcPct val="100000"/>
              </a:lnSpc>
              <a:spcAft>
                <a:spcPts val="0"/>
              </a:spcAft>
            </a:pPr>
            <a:r>
              <a:rPr lang="en-US" dirty="0">
                <a:latin typeface="Times New Roman"/>
                <a:cs typeface="Arial"/>
              </a:rPr>
              <a:t>Bin detections in space and time for P3/ER-2 collocation analysis (Mesoscale-</a:t>
            </a:r>
            <a:r>
              <a:rPr lang="en-US" dirty="0">
                <a:latin typeface="Times New Roman"/>
                <a:cs typeface="Times New Roman"/>
              </a:rPr>
              <a:t>γ to Microscale-</a:t>
            </a:r>
            <a:r>
              <a:rPr lang="en-US" dirty="0">
                <a:latin typeface="Times New Roman"/>
                <a:cs typeface="Arial"/>
              </a:rPr>
              <a:t>β.</a:t>
            </a:r>
            <a:endParaRPr lang="en-US"/>
          </a:p>
          <a:p>
            <a:pPr algn="just">
              <a:lnSpc>
                <a:spcPct val="100000"/>
              </a:lnSpc>
              <a:spcAft>
                <a:spcPts val="0"/>
              </a:spcAft>
            </a:pPr>
            <a:endParaRPr lang="en-US" dirty="0">
              <a:latin typeface="Arial"/>
            </a:endParaRPr>
          </a:p>
          <a:p>
            <a:pPr algn="just">
              <a:lnSpc>
                <a:spcPct val="100000"/>
              </a:lnSpc>
              <a:spcAft>
                <a:spcPts val="0"/>
              </a:spcAft>
            </a:pPr>
            <a:endParaRPr lang="en-US" dirty="0">
              <a:latin typeface="Times New Roman"/>
            </a:endParaRPr>
          </a:p>
          <a:p>
            <a:pPr algn="just">
              <a:lnSpc>
                <a:spcPct val="100000"/>
              </a:lnSpc>
              <a:spcAft>
                <a:spcPts val="0"/>
              </a:spcAft>
            </a:pPr>
            <a:endParaRPr lang="en-US" dirty="0">
              <a:latin typeface="Times New Roman"/>
            </a:endParaRPr>
          </a:p>
          <a:p>
            <a:pPr>
              <a:lnSpc>
                <a:spcPct val="100000"/>
              </a:lnSpc>
              <a:spcAft>
                <a:spcPts val="0"/>
              </a:spcAft>
            </a:pPr>
            <a:endParaRPr lang="en-US" dirty="0">
              <a:latin typeface="Times New Roman"/>
              <a:cs typeface="Arial"/>
            </a:endParaRPr>
          </a:p>
        </p:txBody>
      </p:sp>
      <p:sp>
        <p:nvSpPr>
          <p:cNvPr id="5" name="Slide Number">
            <a:extLst>
              <a:ext uri="{FF2B5EF4-FFF2-40B4-BE49-F238E27FC236}">
                <a16:creationId xmlns:a16="http://schemas.microsoft.com/office/drawing/2014/main" id="{110F1F23-228D-5681-9B77-33C7B976AB12}"/>
              </a:ext>
            </a:extLst>
          </p:cNvPr>
          <p:cNvSpPr>
            <a:spLocks noGrp="1"/>
          </p:cNvSpPr>
          <p:nvPr>
            <p:ph type="sldNum" sz="quarter" idx="4"/>
          </p:nvPr>
        </p:nvSpPr>
        <p:spPr>
          <a:xfrm>
            <a:off x="11554728" y="6217920"/>
            <a:ext cx="640080" cy="640080"/>
          </a:xfrm>
        </p:spPr>
        <p:txBody>
          <a:bodyPr/>
          <a:lstStyle/>
          <a:p>
            <a:fld id="{CD824FE9-DCF5-A546-91B8-A1EA6C94E693}" type="slidenum">
              <a:rPr lang="en-US" smtClean="0"/>
              <a:pPr/>
              <a:t>36</a:t>
            </a:fld>
            <a:endParaRPr lang="en-US"/>
          </a:p>
        </p:txBody>
      </p:sp>
      <p:sp>
        <p:nvSpPr>
          <p:cNvPr id="7" name="Trapezoid 6">
            <a:extLst>
              <a:ext uri="{FF2B5EF4-FFF2-40B4-BE49-F238E27FC236}">
                <a16:creationId xmlns:a16="http://schemas.microsoft.com/office/drawing/2014/main" id="{6407725F-9F13-2462-40CB-405566FE1E64}"/>
              </a:ext>
            </a:extLst>
          </p:cNvPr>
          <p:cNvSpPr/>
          <p:nvPr/>
        </p:nvSpPr>
        <p:spPr>
          <a:xfrm rot="10800000">
            <a:off x="6061503" y="19173"/>
            <a:ext cx="6107946" cy="847820"/>
          </a:xfrm>
          <a:prstGeom prst="trapezoid">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8" name="Trapezoid 7">
            <a:extLst>
              <a:ext uri="{FF2B5EF4-FFF2-40B4-BE49-F238E27FC236}">
                <a16:creationId xmlns:a16="http://schemas.microsoft.com/office/drawing/2014/main" id="{138919F8-0C70-D567-6AB5-4C6ADAD1DC44}"/>
              </a:ext>
            </a:extLst>
          </p:cNvPr>
          <p:cNvSpPr/>
          <p:nvPr/>
        </p:nvSpPr>
        <p:spPr>
          <a:xfrm rot="10800000">
            <a:off x="6292109" y="869529"/>
            <a:ext cx="5656760" cy="817741"/>
          </a:xfrm>
          <a:prstGeom prst="trapezoid">
            <a:avLst/>
          </a:prstGeom>
          <a:solidFill>
            <a:schemeClr val="accent5">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56EB72A4-9FAF-1850-657C-6C1B0022202B}"/>
              </a:ext>
            </a:extLst>
          </p:cNvPr>
          <p:cNvSpPr/>
          <p:nvPr/>
        </p:nvSpPr>
        <p:spPr>
          <a:xfrm rot="10800000">
            <a:off x="6512690" y="1701712"/>
            <a:ext cx="5235653" cy="877896"/>
          </a:xfrm>
          <a:prstGeom prst="trapezoid">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8408A03-965C-4A1A-22A0-371979A99C5D}"/>
              </a:ext>
            </a:extLst>
          </p:cNvPr>
          <p:cNvSpPr/>
          <p:nvPr/>
        </p:nvSpPr>
        <p:spPr>
          <a:xfrm rot="10800000">
            <a:off x="6733267" y="2574001"/>
            <a:ext cx="4794496" cy="877896"/>
          </a:xfrm>
          <a:prstGeom prst="trapezoid">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40B413-6580-3721-7F75-9DE4B8D78DB9}"/>
              </a:ext>
            </a:extLst>
          </p:cNvPr>
          <p:cNvSpPr txBox="1"/>
          <p:nvPr/>
        </p:nvSpPr>
        <p:spPr>
          <a:xfrm>
            <a:off x="7137900" y="60323"/>
            <a:ext cx="405527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Times New Roman"/>
                <a:ea typeface="Calibri"/>
                <a:cs typeface="Calibri"/>
              </a:rPr>
              <a:t>Synoptic (Large-scale)</a:t>
            </a:r>
          </a:p>
          <a:p>
            <a:pPr marL="285750" indent="-285750" algn="ctr">
              <a:buFont typeface="Arial"/>
              <a:buChar char="•"/>
            </a:pPr>
            <a:r>
              <a:rPr lang="en-US" sz="1400">
                <a:latin typeface="Times New Roman"/>
                <a:ea typeface="+mn-lt"/>
                <a:cs typeface="+mn-lt"/>
              </a:rPr>
              <a:t>Midlatitude cyclone type/pattern</a:t>
            </a:r>
          </a:p>
          <a:p>
            <a:pPr marL="285750" indent="-285750" algn="ctr">
              <a:buFont typeface="Arial"/>
              <a:buChar char="•"/>
            </a:pPr>
            <a:r>
              <a:rPr lang="en-US" sz="1400">
                <a:latin typeface="Times New Roman"/>
                <a:ea typeface="+mn-lt"/>
                <a:cs typeface="+mn-lt"/>
              </a:rPr>
              <a:t>Jet configuration; conveyor belts (WCB/CCB)</a:t>
            </a:r>
            <a:endParaRPr lang="en-US"/>
          </a:p>
        </p:txBody>
      </p:sp>
      <p:sp>
        <p:nvSpPr>
          <p:cNvPr id="13" name="TextBox 12">
            <a:extLst>
              <a:ext uri="{FF2B5EF4-FFF2-40B4-BE49-F238E27FC236}">
                <a16:creationId xmlns:a16="http://schemas.microsoft.com/office/drawing/2014/main" id="{8CDF3B89-CB3C-FB38-E343-366BB42DFFFE}"/>
              </a:ext>
            </a:extLst>
          </p:cNvPr>
          <p:cNvSpPr txBox="1"/>
          <p:nvPr/>
        </p:nvSpPr>
        <p:spPr>
          <a:xfrm>
            <a:off x="6596479" y="912560"/>
            <a:ext cx="49476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Times New Roman"/>
                <a:ea typeface="Calibri"/>
                <a:cs typeface="Calibri"/>
              </a:rPr>
              <a:t>Sub-synoptic/Mesoscale-α (Cyclone Relative)</a:t>
            </a:r>
          </a:p>
          <a:p>
            <a:pPr algn="ctr"/>
            <a:r>
              <a:rPr lang="en-US" sz="1400">
                <a:latin typeface="Times New Roman"/>
                <a:ea typeface="+mn-lt"/>
                <a:cs typeface="+mn-lt"/>
              </a:rPr>
              <a:t>• Quadrants (warm sector, wraparound/comma head, dry slot)</a:t>
            </a:r>
            <a:br>
              <a:rPr lang="en-US" sz="1400">
                <a:latin typeface="Times New Roman"/>
                <a:ea typeface="+mn-lt"/>
                <a:cs typeface="+mn-lt"/>
              </a:rPr>
            </a:br>
            <a:r>
              <a:rPr lang="en-US" sz="1400">
                <a:latin typeface="Times New Roman"/>
                <a:ea typeface="+mn-lt"/>
                <a:cs typeface="+mn-lt"/>
              </a:rPr>
              <a:t> • Frontal/deformation/TROWAL zones; baroclinic corridors</a:t>
            </a:r>
          </a:p>
        </p:txBody>
      </p:sp>
      <p:sp>
        <p:nvSpPr>
          <p:cNvPr id="14" name="TextBox 13">
            <a:extLst>
              <a:ext uri="{FF2B5EF4-FFF2-40B4-BE49-F238E27FC236}">
                <a16:creationId xmlns:a16="http://schemas.microsoft.com/office/drawing/2014/main" id="{75F26BFE-BC73-0257-ED73-D0D70BC19AE5}"/>
              </a:ext>
            </a:extLst>
          </p:cNvPr>
          <p:cNvSpPr txBox="1"/>
          <p:nvPr/>
        </p:nvSpPr>
        <p:spPr>
          <a:xfrm>
            <a:off x="6606505" y="1774823"/>
            <a:ext cx="49476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Times New Roman"/>
                <a:ea typeface="Calibri"/>
                <a:cs typeface="Calibri"/>
              </a:rPr>
              <a:t>Mesoscale-β </a:t>
            </a:r>
            <a:r>
              <a:rPr lang="en-US" sz="1400" b="1">
                <a:latin typeface="Times New Roman"/>
                <a:ea typeface="+mn-lt"/>
                <a:cs typeface="+mn-lt"/>
              </a:rPr>
              <a:t>(20–200 km, 1–6 h)</a:t>
            </a:r>
            <a:endParaRPr lang="en-US" sz="1400" b="1">
              <a:latin typeface="Times New Roman"/>
              <a:ea typeface="Calibri"/>
              <a:cs typeface="Calibri"/>
            </a:endParaRPr>
          </a:p>
          <a:p>
            <a:pPr algn="ctr"/>
            <a:r>
              <a:rPr lang="en-US" sz="1400">
                <a:latin typeface="Times New Roman"/>
                <a:ea typeface="+mn-lt"/>
                <a:cs typeface="+mn-lt"/>
              </a:rPr>
              <a:t>• Snow band width/spacing; multiband vs. single-band structure</a:t>
            </a:r>
            <a:br>
              <a:rPr lang="en-US" sz="1400">
                <a:latin typeface="Times New Roman"/>
                <a:ea typeface="+mn-lt"/>
                <a:cs typeface="+mn-lt"/>
              </a:rPr>
            </a:br>
            <a:r>
              <a:rPr lang="en-US" sz="1400">
                <a:latin typeface="Times New Roman"/>
                <a:ea typeface="+mn-lt"/>
                <a:cs typeface="+mn-lt"/>
              </a:rPr>
              <a:t> • Frontogenesis &amp; secondary circulations</a:t>
            </a:r>
          </a:p>
        </p:txBody>
      </p:sp>
      <p:sp>
        <p:nvSpPr>
          <p:cNvPr id="15" name="TextBox 14">
            <a:extLst>
              <a:ext uri="{FF2B5EF4-FFF2-40B4-BE49-F238E27FC236}">
                <a16:creationId xmlns:a16="http://schemas.microsoft.com/office/drawing/2014/main" id="{8B308078-40B4-C7AB-5731-E8C3D9A822F5}"/>
              </a:ext>
            </a:extLst>
          </p:cNvPr>
          <p:cNvSpPr txBox="1"/>
          <p:nvPr/>
        </p:nvSpPr>
        <p:spPr>
          <a:xfrm>
            <a:off x="6947399" y="2576927"/>
            <a:ext cx="436609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Times New Roman"/>
                <a:ea typeface="Calibri"/>
                <a:cs typeface="Calibri"/>
              </a:rPr>
              <a:t>Mesoscale-</a:t>
            </a:r>
            <a:r>
              <a:rPr lang="en-US" sz="1400" b="1">
                <a:latin typeface="Times New Roman"/>
                <a:ea typeface="+mn-lt"/>
                <a:cs typeface="+mn-lt"/>
              </a:rPr>
              <a:t>γ (2–20 km, 10–60 min)</a:t>
            </a:r>
            <a:endParaRPr lang="en-US" sz="1400" b="1">
              <a:latin typeface="Times New Roman"/>
              <a:ea typeface="Calibri"/>
              <a:cs typeface="Calibri"/>
            </a:endParaRPr>
          </a:p>
          <a:p>
            <a:pPr algn="ctr"/>
            <a:r>
              <a:rPr lang="en-US" sz="1400">
                <a:latin typeface="Times New Roman"/>
                <a:ea typeface="+mn-lt"/>
                <a:cs typeface="+mn-lt"/>
              </a:rPr>
              <a:t>• Embedded Cells, Stratiform flanks</a:t>
            </a:r>
            <a:endParaRPr lang="en-US" sz="1400">
              <a:latin typeface="Times New Roman"/>
              <a:ea typeface="Calibri"/>
              <a:cs typeface="Calibri"/>
            </a:endParaRPr>
          </a:p>
          <a:p>
            <a:pPr algn="ctr"/>
            <a:r>
              <a:rPr lang="en-US" sz="1400">
                <a:latin typeface="Times New Roman"/>
                <a:ea typeface="+mn-lt"/>
                <a:cs typeface="+mn-lt"/>
              </a:rPr>
              <a:t>• Local Shear/Eddies</a:t>
            </a:r>
            <a:endParaRPr lang="en-US" sz="1400">
              <a:latin typeface="Times New Roman"/>
              <a:cs typeface="Times New Roman"/>
            </a:endParaRPr>
          </a:p>
        </p:txBody>
      </p:sp>
      <p:sp>
        <p:nvSpPr>
          <p:cNvPr id="17" name="Trapezoid 16">
            <a:extLst>
              <a:ext uri="{FF2B5EF4-FFF2-40B4-BE49-F238E27FC236}">
                <a16:creationId xmlns:a16="http://schemas.microsoft.com/office/drawing/2014/main" id="{294DB6DE-D877-A68F-3854-DEB4B1EBC5A9}"/>
              </a:ext>
            </a:extLst>
          </p:cNvPr>
          <p:cNvSpPr/>
          <p:nvPr/>
        </p:nvSpPr>
        <p:spPr>
          <a:xfrm rot="10800000">
            <a:off x="6943820" y="3446291"/>
            <a:ext cx="4373391" cy="837791"/>
          </a:xfrm>
          <a:prstGeom prst="trapezoid">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8AC8894C-9104-B954-36B5-D53E3B1926D4}"/>
              </a:ext>
            </a:extLst>
          </p:cNvPr>
          <p:cNvSpPr/>
          <p:nvPr/>
        </p:nvSpPr>
        <p:spPr>
          <a:xfrm rot="10800000">
            <a:off x="7154371" y="4278475"/>
            <a:ext cx="3942260" cy="837791"/>
          </a:xfrm>
          <a:prstGeom prst="trapezoid">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B154DAFA-5134-B9CA-7854-DF1BA38C8404}"/>
              </a:ext>
            </a:extLst>
          </p:cNvPr>
          <p:cNvSpPr/>
          <p:nvPr/>
        </p:nvSpPr>
        <p:spPr>
          <a:xfrm rot="10800000">
            <a:off x="7382115" y="5124140"/>
            <a:ext cx="3503464" cy="1739297"/>
          </a:xfrm>
          <a:prstGeom prst="triangl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21" name="TextBox 20">
            <a:extLst>
              <a:ext uri="{FF2B5EF4-FFF2-40B4-BE49-F238E27FC236}">
                <a16:creationId xmlns:a16="http://schemas.microsoft.com/office/drawing/2014/main" id="{552E8D7A-2923-CE23-ADD8-111B5FA69A4B}"/>
              </a:ext>
            </a:extLst>
          </p:cNvPr>
          <p:cNvSpPr txBox="1"/>
          <p:nvPr/>
        </p:nvSpPr>
        <p:spPr>
          <a:xfrm>
            <a:off x="6947399" y="3499348"/>
            <a:ext cx="436609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Times New Roman"/>
                <a:ea typeface="Calibri"/>
                <a:cs typeface="Calibri"/>
              </a:rPr>
              <a:t>Microscale-</a:t>
            </a:r>
            <a:r>
              <a:rPr lang="en-US" sz="1400" b="1">
                <a:latin typeface="Times New Roman"/>
                <a:ea typeface="+mn-lt"/>
                <a:cs typeface="Times New Roman"/>
              </a:rPr>
              <a:t>α</a:t>
            </a:r>
            <a:r>
              <a:rPr lang="en-US" sz="1400" b="1">
                <a:latin typeface="Times New Roman"/>
                <a:ea typeface="+mn-lt"/>
                <a:cs typeface="+mn-lt"/>
              </a:rPr>
              <a:t> (200 m–2 km; 1–10 min)</a:t>
            </a:r>
          </a:p>
          <a:p>
            <a:pPr algn="ctr"/>
            <a:r>
              <a:rPr lang="en-US" sz="1400">
                <a:latin typeface="Times New Roman"/>
                <a:ea typeface="+mn-lt"/>
                <a:cs typeface="+mn-lt"/>
              </a:rPr>
              <a:t>• Cloud-layer Turbulence &amp; Mixing Structure</a:t>
            </a:r>
          </a:p>
          <a:p>
            <a:pPr algn="ctr"/>
            <a:r>
              <a:rPr lang="en-US" sz="1400">
                <a:latin typeface="Times New Roman"/>
                <a:ea typeface="+mn-lt"/>
                <a:cs typeface="+mn-lt"/>
              </a:rPr>
              <a:t>• Entrainment Interfaces; Up/Downdraft Structure</a:t>
            </a:r>
            <a:endParaRPr lang="en-US" sz="1400">
              <a:latin typeface="Times New Roman"/>
              <a:cs typeface="Times New Roman"/>
            </a:endParaRPr>
          </a:p>
        </p:txBody>
      </p:sp>
      <p:sp>
        <p:nvSpPr>
          <p:cNvPr id="22" name="TextBox 21">
            <a:extLst>
              <a:ext uri="{FF2B5EF4-FFF2-40B4-BE49-F238E27FC236}">
                <a16:creationId xmlns:a16="http://schemas.microsoft.com/office/drawing/2014/main" id="{BE613327-D9BC-5BD0-91E4-AF26107036D6}"/>
              </a:ext>
            </a:extLst>
          </p:cNvPr>
          <p:cNvSpPr txBox="1"/>
          <p:nvPr/>
        </p:nvSpPr>
        <p:spPr>
          <a:xfrm>
            <a:off x="6947399" y="4301453"/>
            <a:ext cx="43660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Times New Roman"/>
                <a:ea typeface="Calibri"/>
                <a:cs typeface="Calibri"/>
              </a:rPr>
              <a:t>Microscale-</a:t>
            </a:r>
            <a:r>
              <a:rPr lang="en-US" sz="1400" b="1">
                <a:latin typeface="Times New Roman"/>
                <a:ea typeface="+mn-lt"/>
                <a:cs typeface="Times New Roman"/>
              </a:rPr>
              <a:t>β</a:t>
            </a:r>
            <a:r>
              <a:rPr lang="en-US" sz="1400" b="1">
                <a:latin typeface="Times New Roman"/>
                <a:ea typeface="+mn-lt"/>
                <a:cs typeface="+mn-lt"/>
              </a:rPr>
              <a:t> (2–200 m; 1–300 s)</a:t>
            </a:r>
          </a:p>
          <a:p>
            <a:pPr marL="285750" indent="-285750" algn="ctr">
              <a:buFont typeface="Arial"/>
              <a:buChar char="•"/>
            </a:pPr>
            <a:r>
              <a:rPr lang="en-US" sz="1400">
                <a:latin typeface="Times New Roman"/>
                <a:ea typeface="+mn-lt"/>
                <a:cs typeface="+mn-lt"/>
              </a:rPr>
              <a:t>T; RH; Particle Concentration Fluctuations</a:t>
            </a:r>
            <a:endParaRPr lang="en-US" sz="1400">
              <a:latin typeface="Times New Roman"/>
              <a:ea typeface="Calibri"/>
              <a:cs typeface="Calibri"/>
            </a:endParaRPr>
          </a:p>
        </p:txBody>
      </p:sp>
      <p:sp>
        <p:nvSpPr>
          <p:cNvPr id="23" name="TextBox 22">
            <a:extLst>
              <a:ext uri="{FF2B5EF4-FFF2-40B4-BE49-F238E27FC236}">
                <a16:creationId xmlns:a16="http://schemas.microsoft.com/office/drawing/2014/main" id="{052BC695-B322-EB49-50B7-8F433CE2A946}"/>
              </a:ext>
            </a:extLst>
          </p:cNvPr>
          <p:cNvSpPr txBox="1"/>
          <p:nvPr/>
        </p:nvSpPr>
        <p:spPr>
          <a:xfrm>
            <a:off x="7378530" y="5123612"/>
            <a:ext cx="351385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latin typeface="Times New Roman"/>
                <a:ea typeface="Calibri"/>
                <a:cs typeface="Calibri"/>
              </a:rPr>
              <a:t>Particle Scale (1 µm – 1 cm, ~</a:t>
            </a:r>
            <a:r>
              <a:rPr lang="en-US" sz="1400" b="1" err="1">
                <a:latin typeface="Times New Roman"/>
                <a:ea typeface="Calibri"/>
                <a:cs typeface="Calibri"/>
              </a:rPr>
              <a:t>ms</a:t>
            </a:r>
            <a:r>
              <a:rPr lang="en-US" sz="1400" b="1">
                <a:latin typeface="Times New Roman"/>
                <a:ea typeface="Calibri"/>
                <a:cs typeface="Calibri"/>
              </a:rPr>
              <a:t>–mins)</a:t>
            </a:r>
          </a:p>
          <a:p>
            <a:pPr marL="285750" indent="-285750" algn="ctr">
              <a:buFont typeface="Arial"/>
              <a:buChar char="•"/>
            </a:pPr>
            <a:r>
              <a:rPr lang="en-US" sz="1400">
                <a:latin typeface="Times New Roman"/>
                <a:ea typeface="Calibri"/>
                <a:cs typeface="Calibri"/>
              </a:rPr>
              <a:t>Habit; Number of Monomers</a:t>
            </a:r>
          </a:p>
          <a:p>
            <a:pPr marL="285750" indent="-285750" algn="ctr">
              <a:buFont typeface="Arial"/>
              <a:buChar char="•"/>
            </a:pPr>
            <a:r>
              <a:rPr lang="en-US" sz="1400">
                <a:latin typeface="Times New Roman"/>
                <a:ea typeface="Calibri"/>
                <a:cs typeface="Calibri"/>
              </a:rPr>
              <a:t>Pristine? Sublimating?</a:t>
            </a:r>
          </a:p>
          <a:p>
            <a:pPr marL="285750" indent="-285750" algn="ctr">
              <a:buFont typeface="Arial"/>
              <a:buChar char="•"/>
            </a:pPr>
            <a:r>
              <a:rPr lang="en-US" sz="1400">
                <a:latin typeface="Times New Roman"/>
                <a:ea typeface="Calibri"/>
                <a:cs typeface="Calibri"/>
              </a:rPr>
              <a:t>Particle Morphology</a:t>
            </a:r>
          </a:p>
        </p:txBody>
      </p:sp>
    </p:spTree>
    <p:extLst>
      <p:ext uri="{BB962C8B-B14F-4D97-AF65-F5344CB8AC3E}">
        <p14:creationId xmlns:p14="http://schemas.microsoft.com/office/powerpoint/2010/main" val="407058018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319EC-96E4-2D8E-EF49-1195B0E9E842}"/>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C5DFA468-33E7-DBF2-197C-09BD370BA0F3}"/>
              </a:ext>
            </a:extLst>
          </p:cNvPr>
          <p:cNvSpPr>
            <a:spLocks noGrp="1"/>
          </p:cNvSpPr>
          <p:nvPr>
            <p:ph type="title"/>
          </p:nvPr>
        </p:nvSpPr>
        <p:spPr>
          <a:xfrm>
            <a:off x="647332" y="0"/>
            <a:ext cx="9144000" cy="910355"/>
          </a:xfrm>
          <a:prstGeom prst="rect">
            <a:avLst/>
          </a:prstGeom>
        </p:spPr>
        <p:txBody>
          <a:bodyPr/>
          <a:lstStyle/>
          <a:p>
            <a:r>
              <a:rPr lang="en-US">
                <a:latin typeface="Times New Roman"/>
                <a:cs typeface="Arial"/>
              </a:rPr>
              <a:t>Paper 3 – Preliminary Results</a:t>
            </a:r>
            <a:endParaRPr lang="en-US" err="1">
              <a:latin typeface="Times New Roman"/>
            </a:endParaRPr>
          </a:p>
        </p:txBody>
      </p:sp>
      <p:sp>
        <p:nvSpPr>
          <p:cNvPr id="5" name="Slide Number">
            <a:extLst>
              <a:ext uri="{FF2B5EF4-FFF2-40B4-BE49-F238E27FC236}">
                <a16:creationId xmlns:a16="http://schemas.microsoft.com/office/drawing/2014/main" id="{E7400574-EF0D-0255-7420-9AFEEA7A06FE}"/>
              </a:ext>
            </a:extLst>
          </p:cNvPr>
          <p:cNvSpPr>
            <a:spLocks noGrp="1"/>
          </p:cNvSpPr>
          <p:nvPr>
            <p:ph type="sldNum" sz="quarter" idx="4"/>
          </p:nvPr>
        </p:nvSpPr>
        <p:spPr>
          <a:xfrm>
            <a:off x="5665" y="6217920"/>
            <a:ext cx="640080" cy="640080"/>
          </a:xfrm>
        </p:spPr>
        <p:txBody>
          <a:bodyPr/>
          <a:lstStyle/>
          <a:p>
            <a:fld id="{CD824FE9-DCF5-A546-91B8-A1EA6C94E693}" type="slidenum">
              <a:rPr lang="en-US" smtClean="0"/>
              <a:pPr/>
              <a:t>37</a:t>
            </a:fld>
            <a:endParaRPr lang="en-US"/>
          </a:p>
        </p:txBody>
      </p:sp>
      <p:pic>
        <p:nvPicPr>
          <p:cNvPr id="2" name="Picture 1" descr="A map of the united states&#10;&#10;AI-generated content may be incorrect.">
            <a:extLst>
              <a:ext uri="{FF2B5EF4-FFF2-40B4-BE49-F238E27FC236}">
                <a16:creationId xmlns:a16="http://schemas.microsoft.com/office/drawing/2014/main" id="{B2055AA4-176F-41F5-B00B-3EF6CDEF7472}"/>
              </a:ext>
            </a:extLst>
          </p:cNvPr>
          <p:cNvPicPr>
            <a:picLocks noChangeAspect="1"/>
          </p:cNvPicPr>
          <p:nvPr/>
        </p:nvPicPr>
        <p:blipFill>
          <a:blip r:embed="rId3"/>
          <a:stretch>
            <a:fillRect/>
          </a:stretch>
        </p:blipFill>
        <p:spPr>
          <a:xfrm>
            <a:off x="6595191" y="0"/>
            <a:ext cx="5597681" cy="6858000"/>
          </a:xfrm>
          <a:prstGeom prst="rect">
            <a:avLst/>
          </a:prstGeom>
        </p:spPr>
      </p:pic>
    </p:spTree>
    <p:extLst>
      <p:ext uri="{BB962C8B-B14F-4D97-AF65-F5344CB8AC3E}">
        <p14:creationId xmlns:p14="http://schemas.microsoft.com/office/powerpoint/2010/main" val="78077465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0079-51DA-6576-9D50-30719E5A4ED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ED5DF713-239B-5BAC-57ED-8028DF393300}"/>
              </a:ext>
            </a:extLst>
          </p:cNvPr>
          <p:cNvSpPr/>
          <p:nvPr/>
        </p:nvSpPr>
        <p:spPr>
          <a:xfrm>
            <a:off x="7398327" y="5888182"/>
            <a:ext cx="4793673" cy="969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EAB1CBB-ABF2-8A9A-5076-793C02131082}"/>
              </a:ext>
            </a:extLst>
          </p:cNvPr>
          <p:cNvSpPr txBox="1">
            <a:spLocks/>
          </p:cNvSpPr>
          <p:nvPr/>
        </p:nvSpPr>
        <p:spPr>
          <a:xfrm>
            <a:off x="-1966" y="-4461"/>
            <a:ext cx="7588127" cy="7012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sz="3200" b="1">
                <a:latin typeface="Times New Roman"/>
                <a:cs typeface="Times New Roman"/>
              </a:rPr>
              <a:t>Applying CNN on IMPACTS Flight</a:t>
            </a:r>
          </a:p>
        </p:txBody>
      </p:sp>
      <p:sp>
        <p:nvSpPr>
          <p:cNvPr id="23" name="Slide Number Placeholder 3">
            <a:extLst>
              <a:ext uri="{FF2B5EF4-FFF2-40B4-BE49-F238E27FC236}">
                <a16:creationId xmlns:a16="http://schemas.microsoft.com/office/drawing/2014/main" id="{78686775-DE5C-B21D-9FCD-711A54B423ED}"/>
              </a:ext>
            </a:extLst>
          </p:cNvPr>
          <p:cNvSpPr>
            <a:spLocks noGrp="1"/>
          </p:cNvSpPr>
          <p:nvPr>
            <p:ph type="sldNum" sz="quarter" idx="12"/>
          </p:nvPr>
        </p:nvSpPr>
        <p:spPr>
          <a:xfrm>
            <a:off x="-2455101" y="6551097"/>
            <a:ext cx="2743200" cy="365125"/>
          </a:xfrm>
        </p:spPr>
        <p:txBody>
          <a:bodyPr/>
          <a:lstStyle/>
          <a:p>
            <a:fld id="{CDFFE814-68E4-0C4A-BCC3-703C26BE2070}" type="slidenum">
              <a:rPr lang="en-US" sz="1200" dirty="0" smtClean="0">
                <a:latin typeface="Times New Roman"/>
                <a:cs typeface="Times New Roman"/>
              </a:rPr>
              <a:pPr/>
              <a:t>38</a:t>
            </a:fld>
            <a:endParaRPr lang="en-US" sz="1200">
              <a:cs typeface="Times New Roman" panose="02020603050405020304" pitchFamily="18" charset="0"/>
            </a:endParaRPr>
          </a:p>
        </p:txBody>
      </p:sp>
      <p:pic>
        <p:nvPicPr>
          <p:cNvPr id="6" name="Picture 5" descr="A map of the weather&#10;&#10;AI-generated content may be incorrect.">
            <a:extLst>
              <a:ext uri="{FF2B5EF4-FFF2-40B4-BE49-F238E27FC236}">
                <a16:creationId xmlns:a16="http://schemas.microsoft.com/office/drawing/2014/main" id="{6AFB6CBD-DB76-18C1-25FB-A4C10BA0A386}"/>
              </a:ext>
            </a:extLst>
          </p:cNvPr>
          <p:cNvPicPr>
            <a:picLocks noChangeAspect="1"/>
          </p:cNvPicPr>
          <p:nvPr/>
        </p:nvPicPr>
        <p:blipFill>
          <a:blip r:embed="rId2"/>
          <a:stretch>
            <a:fillRect/>
          </a:stretch>
        </p:blipFill>
        <p:spPr>
          <a:xfrm>
            <a:off x="4567" y="696147"/>
            <a:ext cx="3021558" cy="3666782"/>
          </a:xfrm>
          <a:prstGeom prst="rect">
            <a:avLst/>
          </a:prstGeom>
        </p:spPr>
      </p:pic>
      <p:sp>
        <p:nvSpPr>
          <p:cNvPr id="2" name="Rectangle 1">
            <a:extLst>
              <a:ext uri="{FF2B5EF4-FFF2-40B4-BE49-F238E27FC236}">
                <a16:creationId xmlns:a16="http://schemas.microsoft.com/office/drawing/2014/main" id="{D5AE3FEC-CABF-5C35-BFC8-F387A9B4D162}"/>
              </a:ext>
            </a:extLst>
          </p:cNvPr>
          <p:cNvSpPr/>
          <p:nvPr/>
        </p:nvSpPr>
        <p:spPr>
          <a:xfrm>
            <a:off x="663593" y="1709420"/>
            <a:ext cx="1457144" cy="11728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A8FF4461-59A0-D780-CEE2-42400232B052}"/>
              </a:ext>
            </a:extLst>
          </p:cNvPr>
          <p:cNvCxnSpPr>
            <a:cxnSpLocks/>
          </p:cNvCxnSpPr>
          <p:nvPr/>
        </p:nvCxnSpPr>
        <p:spPr>
          <a:xfrm flipV="1">
            <a:off x="669469" y="1055675"/>
            <a:ext cx="2622218" cy="657575"/>
          </a:xfrm>
          <a:prstGeom prst="straightConnector1">
            <a:avLst/>
          </a:prstGeom>
          <a:ln w="28575">
            <a:solidFill>
              <a:srgbClr val="FF0004"/>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EEF7E83-0496-04D7-AB38-1CC4D17D31C0}"/>
              </a:ext>
            </a:extLst>
          </p:cNvPr>
          <p:cNvCxnSpPr>
            <a:cxnSpLocks/>
          </p:cNvCxnSpPr>
          <p:nvPr/>
        </p:nvCxnSpPr>
        <p:spPr>
          <a:xfrm>
            <a:off x="678876" y="2889175"/>
            <a:ext cx="2603404" cy="1098224"/>
          </a:xfrm>
          <a:prstGeom prst="straightConnector1">
            <a:avLst/>
          </a:prstGeom>
          <a:ln w="28575">
            <a:solidFill>
              <a:srgbClr val="FF0004"/>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B09357-6A9E-592D-0051-7C9FD73ABD98}"/>
              </a:ext>
            </a:extLst>
          </p:cNvPr>
          <p:cNvCxnSpPr>
            <a:cxnSpLocks/>
          </p:cNvCxnSpPr>
          <p:nvPr/>
        </p:nvCxnSpPr>
        <p:spPr>
          <a:xfrm>
            <a:off x="2118209" y="2879767"/>
            <a:ext cx="4560143" cy="1098225"/>
          </a:xfrm>
          <a:prstGeom prst="straightConnector1">
            <a:avLst/>
          </a:prstGeom>
          <a:ln w="12700">
            <a:solidFill>
              <a:srgbClr val="FF0004"/>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9A3C5AA-AF58-06A7-FE46-9F671D9EC917}"/>
              </a:ext>
            </a:extLst>
          </p:cNvPr>
          <p:cNvCxnSpPr>
            <a:cxnSpLocks/>
          </p:cNvCxnSpPr>
          <p:nvPr/>
        </p:nvCxnSpPr>
        <p:spPr>
          <a:xfrm flipV="1">
            <a:off x="2108802" y="1055675"/>
            <a:ext cx="4569551" cy="657575"/>
          </a:xfrm>
          <a:prstGeom prst="straightConnector1">
            <a:avLst/>
          </a:prstGeom>
          <a:ln w="12700">
            <a:solidFill>
              <a:srgbClr val="FF0004"/>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descr="A map of the united states&#10;&#10;AI-generated content may be incorrect.">
            <a:extLst>
              <a:ext uri="{FF2B5EF4-FFF2-40B4-BE49-F238E27FC236}">
                <a16:creationId xmlns:a16="http://schemas.microsoft.com/office/drawing/2014/main" id="{B4ACF4BB-E8B6-3352-CD8B-31734263BBB4}"/>
              </a:ext>
            </a:extLst>
          </p:cNvPr>
          <p:cNvPicPr>
            <a:picLocks noChangeAspect="1"/>
          </p:cNvPicPr>
          <p:nvPr/>
        </p:nvPicPr>
        <p:blipFill>
          <a:blip r:embed="rId3"/>
          <a:stretch>
            <a:fillRect/>
          </a:stretch>
        </p:blipFill>
        <p:spPr>
          <a:xfrm>
            <a:off x="3303909" y="1045956"/>
            <a:ext cx="3393282" cy="2957513"/>
          </a:xfrm>
          <a:prstGeom prst="rect">
            <a:avLst/>
          </a:prstGeom>
        </p:spPr>
      </p:pic>
      <p:sp>
        <p:nvSpPr>
          <p:cNvPr id="10" name="Rectangle 9">
            <a:extLst>
              <a:ext uri="{FF2B5EF4-FFF2-40B4-BE49-F238E27FC236}">
                <a16:creationId xmlns:a16="http://schemas.microsoft.com/office/drawing/2014/main" id="{BA065C57-A1A1-70BA-1285-B6A05D49A4CB}"/>
              </a:ext>
            </a:extLst>
          </p:cNvPr>
          <p:cNvSpPr/>
          <p:nvPr/>
        </p:nvSpPr>
        <p:spPr>
          <a:xfrm>
            <a:off x="3307074" y="1041494"/>
            <a:ext cx="3395069" cy="2969710"/>
          </a:xfrm>
          <a:prstGeom prst="rect">
            <a:avLst/>
          </a:prstGeom>
          <a:noFill/>
          <a:ln w="28575">
            <a:solidFill>
              <a:srgbClr val="FF0000"/>
            </a:solidFill>
          </a:ln>
          <a:effectLst>
            <a:outerShdw blurRad="63500" dist="50800" dir="8040000">
              <a:srgbClr val="000000">
                <a:alpha val="4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and white image of a letter z&#10;&#10;AI-generated content may be incorrect.">
            <a:extLst>
              <a:ext uri="{FF2B5EF4-FFF2-40B4-BE49-F238E27FC236}">
                <a16:creationId xmlns:a16="http://schemas.microsoft.com/office/drawing/2014/main" id="{6B4AC4F9-5DB0-A8A0-5D01-7FE7CF1A75C5}"/>
              </a:ext>
            </a:extLst>
          </p:cNvPr>
          <p:cNvPicPr>
            <a:picLocks noChangeAspect="1"/>
          </p:cNvPicPr>
          <p:nvPr/>
        </p:nvPicPr>
        <p:blipFill>
          <a:blip r:embed="rId4"/>
          <a:srcRect l="34705" t="16815" r="34705" b="21428"/>
          <a:stretch>
            <a:fillRect/>
          </a:stretch>
        </p:blipFill>
        <p:spPr>
          <a:xfrm>
            <a:off x="7756408" y="75260"/>
            <a:ext cx="1097296" cy="2222076"/>
          </a:xfrm>
          <a:prstGeom prst="rect">
            <a:avLst/>
          </a:prstGeom>
        </p:spPr>
      </p:pic>
      <p:sp>
        <p:nvSpPr>
          <p:cNvPr id="20" name="Arrow: Right 19">
            <a:extLst>
              <a:ext uri="{FF2B5EF4-FFF2-40B4-BE49-F238E27FC236}">
                <a16:creationId xmlns:a16="http://schemas.microsoft.com/office/drawing/2014/main" id="{A3DDC5DC-95B6-6BB8-D9FF-EEA603574E18}"/>
              </a:ext>
            </a:extLst>
          </p:cNvPr>
          <p:cNvSpPr/>
          <p:nvPr/>
        </p:nvSpPr>
        <p:spPr>
          <a:xfrm>
            <a:off x="4997312" y="2190617"/>
            <a:ext cx="2392475" cy="127693"/>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Bracket 20">
            <a:extLst>
              <a:ext uri="{FF2B5EF4-FFF2-40B4-BE49-F238E27FC236}">
                <a16:creationId xmlns:a16="http://schemas.microsoft.com/office/drawing/2014/main" id="{5AAAF40D-E1D5-7B5D-6941-9AB2EE0ACCDB}"/>
              </a:ext>
            </a:extLst>
          </p:cNvPr>
          <p:cNvSpPr/>
          <p:nvPr/>
        </p:nvSpPr>
        <p:spPr>
          <a:xfrm rot="840000">
            <a:off x="4747205" y="2052591"/>
            <a:ext cx="241747" cy="358867"/>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a:extLst>
              <a:ext uri="{FF2B5EF4-FFF2-40B4-BE49-F238E27FC236}">
                <a16:creationId xmlns:a16="http://schemas.microsoft.com/office/drawing/2014/main" id="{3FA57489-DB21-E338-D91C-EFECF644BAF9}"/>
              </a:ext>
            </a:extLst>
          </p:cNvPr>
          <p:cNvSpPr/>
          <p:nvPr/>
        </p:nvSpPr>
        <p:spPr>
          <a:xfrm>
            <a:off x="7402770" y="70592"/>
            <a:ext cx="371118" cy="432026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id="{B6B85D05-9F07-E7B0-C816-E1F193DEA503}"/>
              </a:ext>
            </a:extLst>
          </p:cNvPr>
          <p:cNvPicPr>
            <a:picLocks noChangeAspect="1"/>
          </p:cNvPicPr>
          <p:nvPr/>
        </p:nvPicPr>
        <p:blipFill>
          <a:blip r:embed="rId5"/>
          <a:srcRect l="24870" t="34102" r="24611" b="35128"/>
          <a:stretch>
            <a:fillRect/>
          </a:stretch>
        </p:blipFill>
        <p:spPr>
          <a:xfrm>
            <a:off x="8969963" y="47037"/>
            <a:ext cx="1836377" cy="1132619"/>
          </a:xfrm>
          <a:prstGeom prst="rect">
            <a:avLst/>
          </a:prstGeom>
        </p:spPr>
      </p:pic>
      <p:pic>
        <p:nvPicPr>
          <p:cNvPr id="25" name="Picture 24" descr="A group of objects on a white background&#10;&#10;AI-generated content may be incorrect.">
            <a:extLst>
              <a:ext uri="{FF2B5EF4-FFF2-40B4-BE49-F238E27FC236}">
                <a16:creationId xmlns:a16="http://schemas.microsoft.com/office/drawing/2014/main" id="{106EF53E-3B17-8522-0826-EEDBECB74DA6}"/>
              </a:ext>
            </a:extLst>
          </p:cNvPr>
          <p:cNvPicPr>
            <a:picLocks noChangeAspect="1"/>
          </p:cNvPicPr>
          <p:nvPr/>
        </p:nvPicPr>
        <p:blipFill>
          <a:blip r:embed="rId6"/>
          <a:srcRect l="8572" t="31733" r="8823" b="31611"/>
          <a:stretch>
            <a:fillRect/>
          </a:stretch>
        </p:blipFill>
        <p:spPr>
          <a:xfrm>
            <a:off x="8973436" y="1238750"/>
            <a:ext cx="2911483" cy="1293551"/>
          </a:xfrm>
          <a:prstGeom prst="rect">
            <a:avLst/>
          </a:prstGeom>
        </p:spPr>
      </p:pic>
      <p:pic>
        <p:nvPicPr>
          <p:cNvPr id="26" name="Picture 25" descr="A group of objects on a white background&#10;&#10;AI-generated content may be incorrect.">
            <a:extLst>
              <a:ext uri="{FF2B5EF4-FFF2-40B4-BE49-F238E27FC236}">
                <a16:creationId xmlns:a16="http://schemas.microsoft.com/office/drawing/2014/main" id="{22DF73E1-116E-BE26-B630-5D98DBAA5254}"/>
              </a:ext>
            </a:extLst>
          </p:cNvPr>
          <p:cNvPicPr>
            <a:picLocks noChangeAspect="1"/>
          </p:cNvPicPr>
          <p:nvPr/>
        </p:nvPicPr>
        <p:blipFill>
          <a:blip r:embed="rId7"/>
          <a:srcRect l="23105" t="27436" r="19797" b="27436"/>
          <a:stretch>
            <a:fillRect/>
          </a:stretch>
        </p:blipFill>
        <p:spPr>
          <a:xfrm>
            <a:off x="9423051" y="2609847"/>
            <a:ext cx="2114172" cy="1656287"/>
          </a:xfrm>
          <a:prstGeom prst="rect">
            <a:avLst/>
          </a:prstGeom>
        </p:spPr>
      </p:pic>
      <p:pic>
        <p:nvPicPr>
          <p:cNvPr id="27" name="Picture 26" descr="A black and white image of a plant&#10;&#10;AI-generated content may be incorrect.">
            <a:extLst>
              <a:ext uri="{FF2B5EF4-FFF2-40B4-BE49-F238E27FC236}">
                <a16:creationId xmlns:a16="http://schemas.microsoft.com/office/drawing/2014/main" id="{F5109FE1-810F-EE35-6D62-918A6C5B1201}"/>
              </a:ext>
            </a:extLst>
          </p:cNvPr>
          <p:cNvPicPr>
            <a:picLocks noChangeAspect="1"/>
          </p:cNvPicPr>
          <p:nvPr/>
        </p:nvPicPr>
        <p:blipFill>
          <a:blip r:embed="rId8"/>
          <a:srcRect l="33247" t="24345" r="32990" b="23999"/>
          <a:stretch>
            <a:fillRect/>
          </a:stretch>
        </p:blipFill>
        <p:spPr>
          <a:xfrm>
            <a:off x="7683368" y="2409410"/>
            <a:ext cx="1232022" cy="1858739"/>
          </a:xfrm>
          <a:prstGeom prst="rect">
            <a:avLst/>
          </a:prstGeom>
        </p:spPr>
      </p:pic>
      <p:sp>
        <p:nvSpPr>
          <p:cNvPr id="28" name="Right Bracket 27">
            <a:extLst>
              <a:ext uri="{FF2B5EF4-FFF2-40B4-BE49-F238E27FC236}">
                <a16:creationId xmlns:a16="http://schemas.microsoft.com/office/drawing/2014/main" id="{8F5CFA9C-BE67-16C2-955E-3E4EEB5CE91E}"/>
              </a:ext>
            </a:extLst>
          </p:cNvPr>
          <p:cNvSpPr/>
          <p:nvPr/>
        </p:nvSpPr>
        <p:spPr>
          <a:xfrm rot="840000">
            <a:off x="4697685" y="2512261"/>
            <a:ext cx="194709" cy="180126"/>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row: Right 28">
            <a:extLst>
              <a:ext uri="{FF2B5EF4-FFF2-40B4-BE49-F238E27FC236}">
                <a16:creationId xmlns:a16="http://schemas.microsoft.com/office/drawing/2014/main" id="{DF482EC0-75E0-19FA-3A5F-21E8A3A67B05}"/>
              </a:ext>
            </a:extLst>
          </p:cNvPr>
          <p:cNvSpPr/>
          <p:nvPr/>
        </p:nvSpPr>
        <p:spPr>
          <a:xfrm rot="4380000">
            <a:off x="3793735" y="4051452"/>
            <a:ext cx="3013365" cy="146508"/>
          </a:xfrm>
          <a:prstGeom prst="rightArrow">
            <a:avLst/>
          </a:prstGeom>
          <a:solidFill>
            <a:srgbClr val="FF0000"/>
          </a:solidFill>
          <a:ln>
            <a:solidFill>
              <a:srgbClr val="FF00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Brace 29">
            <a:extLst>
              <a:ext uri="{FF2B5EF4-FFF2-40B4-BE49-F238E27FC236}">
                <a16:creationId xmlns:a16="http://schemas.microsoft.com/office/drawing/2014/main" id="{EF96DF85-CD88-B55E-2CA2-1E1F55634D72}"/>
              </a:ext>
            </a:extLst>
          </p:cNvPr>
          <p:cNvSpPr/>
          <p:nvPr/>
        </p:nvSpPr>
        <p:spPr>
          <a:xfrm>
            <a:off x="5803510" y="4520295"/>
            <a:ext cx="295860" cy="2081307"/>
          </a:xfrm>
          <a:prstGeom prst="leftBrace">
            <a:avLst/>
          </a:prstGeom>
          <a:ln w="28575">
            <a:solidFill>
              <a:srgbClr val="FF000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 name="Picture 3" descr="A black and white image of a black arrow&#10;&#10;AI-generated content may be incorrect.">
            <a:extLst>
              <a:ext uri="{FF2B5EF4-FFF2-40B4-BE49-F238E27FC236}">
                <a16:creationId xmlns:a16="http://schemas.microsoft.com/office/drawing/2014/main" id="{3905D21B-EE5A-7DBA-DF26-908EF2C54FB1}"/>
              </a:ext>
            </a:extLst>
          </p:cNvPr>
          <p:cNvPicPr>
            <a:picLocks noChangeAspect="1"/>
          </p:cNvPicPr>
          <p:nvPr/>
        </p:nvPicPr>
        <p:blipFill>
          <a:blip r:embed="rId9"/>
          <a:srcRect l="39781" t="34428" r="38589" b="38641"/>
          <a:stretch>
            <a:fillRect/>
          </a:stretch>
        </p:blipFill>
        <p:spPr>
          <a:xfrm>
            <a:off x="6006629" y="4559200"/>
            <a:ext cx="834332" cy="1036685"/>
          </a:xfrm>
          <a:prstGeom prst="rect">
            <a:avLst/>
          </a:prstGeom>
        </p:spPr>
      </p:pic>
      <p:pic>
        <p:nvPicPr>
          <p:cNvPr id="15" name="Picture 14" descr="A black spider on a white background&#10;&#10;AI-generated content may be incorrect.">
            <a:extLst>
              <a:ext uri="{FF2B5EF4-FFF2-40B4-BE49-F238E27FC236}">
                <a16:creationId xmlns:a16="http://schemas.microsoft.com/office/drawing/2014/main" id="{00C0FFBE-0B2B-4873-DE7C-7DBAF302BC22}"/>
              </a:ext>
            </a:extLst>
          </p:cNvPr>
          <p:cNvPicPr>
            <a:picLocks noChangeAspect="1"/>
          </p:cNvPicPr>
          <p:nvPr/>
        </p:nvPicPr>
        <p:blipFill>
          <a:blip r:embed="rId10"/>
          <a:srcRect l="38557" t="39250" r="39690" b="37750"/>
          <a:stretch>
            <a:fillRect/>
          </a:stretch>
        </p:blipFill>
        <p:spPr>
          <a:xfrm>
            <a:off x="5990309" y="5687351"/>
            <a:ext cx="823008" cy="866065"/>
          </a:xfrm>
          <a:prstGeom prst="rect">
            <a:avLst/>
          </a:prstGeom>
        </p:spPr>
      </p:pic>
      <p:pic>
        <p:nvPicPr>
          <p:cNvPr id="16" name="Picture 15" descr="A black object with a white background&#10;&#10;AI-generated content may be incorrect.">
            <a:extLst>
              <a:ext uri="{FF2B5EF4-FFF2-40B4-BE49-F238E27FC236}">
                <a16:creationId xmlns:a16="http://schemas.microsoft.com/office/drawing/2014/main" id="{616276F8-8F7E-3230-14C5-4EEB3963E322}"/>
              </a:ext>
            </a:extLst>
          </p:cNvPr>
          <p:cNvPicPr>
            <a:picLocks noChangeAspect="1"/>
          </p:cNvPicPr>
          <p:nvPr/>
        </p:nvPicPr>
        <p:blipFill>
          <a:blip r:embed="rId11"/>
          <a:srcRect l="32095" t="33668" r="32915" b="33668"/>
          <a:stretch>
            <a:fillRect/>
          </a:stretch>
        </p:blipFill>
        <p:spPr>
          <a:xfrm>
            <a:off x="6809525" y="4915468"/>
            <a:ext cx="1309155" cy="1223949"/>
          </a:xfrm>
          <a:prstGeom prst="rect">
            <a:avLst/>
          </a:prstGeom>
        </p:spPr>
      </p:pic>
      <p:pic>
        <p:nvPicPr>
          <p:cNvPr id="17" name="Picture 16" descr="A black blotch on a grey background&#10;&#10;AI-generated content may be incorrect.">
            <a:extLst>
              <a:ext uri="{FF2B5EF4-FFF2-40B4-BE49-F238E27FC236}">
                <a16:creationId xmlns:a16="http://schemas.microsoft.com/office/drawing/2014/main" id="{3AA50A69-9EEF-2D0D-2A21-FCD6EACEBCE3}"/>
              </a:ext>
            </a:extLst>
          </p:cNvPr>
          <p:cNvPicPr>
            <a:picLocks noChangeAspect="1"/>
          </p:cNvPicPr>
          <p:nvPr/>
        </p:nvPicPr>
        <p:blipFill>
          <a:blip r:embed="rId12"/>
          <a:srcRect l="19668" t="9836" r="20222" b="9764"/>
          <a:stretch>
            <a:fillRect/>
          </a:stretch>
        </p:blipFill>
        <p:spPr>
          <a:xfrm rot="5400000">
            <a:off x="8525251" y="4189833"/>
            <a:ext cx="2040995" cy="2764872"/>
          </a:xfrm>
          <a:prstGeom prst="rect">
            <a:avLst/>
          </a:prstGeom>
        </p:spPr>
      </p:pic>
      <p:cxnSp>
        <p:nvCxnSpPr>
          <p:cNvPr id="18" name="Straight Arrow Connector 17">
            <a:extLst>
              <a:ext uri="{FF2B5EF4-FFF2-40B4-BE49-F238E27FC236}">
                <a16:creationId xmlns:a16="http://schemas.microsoft.com/office/drawing/2014/main" id="{08225398-7BD9-ED61-C418-D3A05149E7FC}"/>
              </a:ext>
            </a:extLst>
          </p:cNvPr>
          <p:cNvCxnSpPr/>
          <p:nvPr/>
        </p:nvCxnSpPr>
        <p:spPr>
          <a:xfrm>
            <a:off x="7769998" y="4400994"/>
            <a:ext cx="4409039" cy="3688"/>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descr="A black and white image of a letter&#10;&#10;AI-generated content may be incorrect.">
            <a:extLst>
              <a:ext uri="{FF2B5EF4-FFF2-40B4-BE49-F238E27FC236}">
                <a16:creationId xmlns:a16="http://schemas.microsoft.com/office/drawing/2014/main" id="{5600E8C1-2F37-842A-8C69-8DAF179F05C9}"/>
              </a:ext>
            </a:extLst>
          </p:cNvPr>
          <p:cNvPicPr>
            <a:picLocks noChangeAspect="1"/>
          </p:cNvPicPr>
          <p:nvPr/>
        </p:nvPicPr>
        <p:blipFill>
          <a:blip r:embed="rId13"/>
          <a:srcRect l="34474" t="35697" r="35208" b="35697"/>
          <a:stretch>
            <a:fillRect/>
          </a:stretch>
        </p:blipFill>
        <p:spPr>
          <a:xfrm>
            <a:off x="10994104" y="4550048"/>
            <a:ext cx="1166103" cy="1100228"/>
          </a:xfrm>
          <a:prstGeom prst="rect">
            <a:avLst/>
          </a:prstGeom>
        </p:spPr>
      </p:pic>
      <p:cxnSp>
        <p:nvCxnSpPr>
          <p:cNvPr id="31" name="Straight Arrow Connector 30">
            <a:extLst>
              <a:ext uri="{FF2B5EF4-FFF2-40B4-BE49-F238E27FC236}">
                <a16:creationId xmlns:a16="http://schemas.microsoft.com/office/drawing/2014/main" id="{4F2F0D60-D126-C263-8833-AA3F5A4673F2}"/>
              </a:ext>
            </a:extLst>
          </p:cNvPr>
          <p:cNvCxnSpPr>
            <a:cxnSpLocks/>
          </p:cNvCxnSpPr>
          <p:nvPr/>
        </p:nvCxnSpPr>
        <p:spPr>
          <a:xfrm>
            <a:off x="6151924" y="4513882"/>
            <a:ext cx="6038395" cy="3688"/>
          </a:xfrm>
          <a:prstGeom prst="straightConnector1">
            <a:avLst/>
          </a:prstGeom>
          <a:ln w="28575">
            <a:solidFill>
              <a:srgbClr val="FF0004"/>
            </a:solidFill>
            <a:prstDash val="dash"/>
          </a:ln>
        </p:spPr>
        <p:style>
          <a:lnRef idx="1">
            <a:schemeClr val="accent1"/>
          </a:lnRef>
          <a:fillRef idx="0">
            <a:schemeClr val="accent1"/>
          </a:fillRef>
          <a:effectRef idx="0">
            <a:schemeClr val="accent1"/>
          </a:effectRef>
          <a:fontRef idx="minor">
            <a:schemeClr val="tx1"/>
          </a:fontRef>
        </p:style>
      </p:cxnSp>
      <p:pic>
        <p:nvPicPr>
          <p:cNvPr id="32" name="Picture 31" descr="A black and white image of a hexagon&#10;&#10;AI-generated content may be incorrect.">
            <a:extLst>
              <a:ext uri="{FF2B5EF4-FFF2-40B4-BE49-F238E27FC236}">
                <a16:creationId xmlns:a16="http://schemas.microsoft.com/office/drawing/2014/main" id="{FEE412F0-65ED-E8C4-C464-341C6BD70D6A}"/>
              </a:ext>
            </a:extLst>
          </p:cNvPr>
          <p:cNvPicPr>
            <a:picLocks noChangeAspect="1"/>
          </p:cNvPicPr>
          <p:nvPr/>
        </p:nvPicPr>
        <p:blipFill>
          <a:blip r:embed="rId14"/>
          <a:srcRect l="33853" t="38199" r="34370" b="37504"/>
          <a:stretch>
            <a:fillRect/>
          </a:stretch>
        </p:blipFill>
        <p:spPr>
          <a:xfrm>
            <a:off x="10936677" y="5741323"/>
            <a:ext cx="1238632" cy="947013"/>
          </a:xfrm>
          <a:prstGeom prst="rect">
            <a:avLst/>
          </a:prstGeom>
        </p:spPr>
      </p:pic>
      <p:sp>
        <p:nvSpPr>
          <p:cNvPr id="34" name="Rectangle 33">
            <a:extLst>
              <a:ext uri="{FF2B5EF4-FFF2-40B4-BE49-F238E27FC236}">
                <a16:creationId xmlns:a16="http://schemas.microsoft.com/office/drawing/2014/main" id="{E0E9E923-9EA8-03F8-5D5A-CD9CC0B6D4BE}"/>
              </a:ext>
            </a:extLst>
          </p:cNvPr>
          <p:cNvSpPr/>
          <p:nvPr/>
        </p:nvSpPr>
        <p:spPr>
          <a:xfrm>
            <a:off x="4185569" y="3234502"/>
            <a:ext cx="439144" cy="36755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CECAE799-6AB6-3001-3D3E-0BC0D4679426}"/>
              </a:ext>
            </a:extLst>
          </p:cNvPr>
          <p:cNvSpPr/>
          <p:nvPr/>
        </p:nvSpPr>
        <p:spPr>
          <a:xfrm rot="8820000">
            <a:off x="2676257" y="3974971"/>
            <a:ext cx="1645920" cy="127693"/>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Brace 35">
            <a:extLst>
              <a:ext uri="{FF2B5EF4-FFF2-40B4-BE49-F238E27FC236}">
                <a16:creationId xmlns:a16="http://schemas.microsoft.com/office/drawing/2014/main" id="{6FC62175-6FC3-F88E-5528-F1E3D6D831ED}"/>
              </a:ext>
            </a:extLst>
          </p:cNvPr>
          <p:cNvSpPr/>
          <p:nvPr/>
        </p:nvSpPr>
        <p:spPr>
          <a:xfrm rot="5400000">
            <a:off x="2473289" y="1914444"/>
            <a:ext cx="408748" cy="526100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7" name="Picture 36" descr="A black and white image of a map&#10;&#10;AI-generated content may be incorrect.">
            <a:extLst>
              <a:ext uri="{FF2B5EF4-FFF2-40B4-BE49-F238E27FC236}">
                <a16:creationId xmlns:a16="http://schemas.microsoft.com/office/drawing/2014/main" id="{135127D2-9A5B-FB80-DF73-DEBA065596AE}"/>
              </a:ext>
            </a:extLst>
          </p:cNvPr>
          <p:cNvPicPr>
            <a:picLocks noChangeAspect="1"/>
          </p:cNvPicPr>
          <p:nvPr/>
        </p:nvPicPr>
        <p:blipFill>
          <a:blip r:embed="rId15"/>
          <a:srcRect l="21494" t="16797" r="22163" b="15946"/>
          <a:stretch>
            <a:fillRect/>
          </a:stretch>
        </p:blipFill>
        <p:spPr>
          <a:xfrm rot="5400000">
            <a:off x="287517" y="4402695"/>
            <a:ext cx="2009464" cy="2394212"/>
          </a:xfrm>
          <a:prstGeom prst="rect">
            <a:avLst/>
          </a:prstGeom>
        </p:spPr>
      </p:pic>
      <p:pic>
        <p:nvPicPr>
          <p:cNvPr id="38" name="Picture 37" descr="A black object with a white background&#10;&#10;AI-generated content may be incorrect.">
            <a:extLst>
              <a:ext uri="{FF2B5EF4-FFF2-40B4-BE49-F238E27FC236}">
                <a16:creationId xmlns:a16="http://schemas.microsoft.com/office/drawing/2014/main" id="{DB3D0DDF-115D-76E3-5A3E-839898E825B2}"/>
              </a:ext>
            </a:extLst>
          </p:cNvPr>
          <p:cNvPicPr>
            <a:picLocks noChangeAspect="1"/>
          </p:cNvPicPr>
          <p:nvPr/>
        </p:nvPicPr>
        <p:blipFill>
          <a:blip r:embed="rId16"/>
          <a:srcRect l="32278" t="21566" r="32596" b="25372"/>
          <a:stretch>
            <a:fillRect/>
          </a:stretch>
        </p:blipFill>
        <p:spPr>
          <a:xfrm>
            <a:off x="2509965" y="4572000"/>
            <a:ext cx="1289497" cy="1923867"/>
          </a:xfrm>
          <a:prstGeom prst="rect">
            <a:avLst/>
          </a:prstGeom>
        </p:spPr>
      </p:pic>
      <p:pic>
        <p:nvPicPr>
          <p:cNvPr id="39" name="Picture 38" descr="A black silhouette of a bed&#10;&#10;AI-generated content may be incorrect.">
            <a:extLst>
              <a:ext uri="{FF2B5EF4-FFF2-40B4-BE49-F238E27FC236}">
                <a16:creationId xmlns:a16="http://schemas.microsoft.com/office/drawing/2014/main" id="{45BCE13F-AF35-B0E3-9C0A-F0C371157E32}"/>
              </a:ext>
            </a:extLst>
          </p:cNvPr>
          <p:cNvPicPr>
            <a:picLocks noChangeAspect="1"/>
          </p:cNvPicPr>
          <p:nvPr/>
        </p:nvPicPr>
        <p:blipFill>
          <a:blip r:embed="rId17"/>
          <a:srcRect l="30688" t="35182" r="31217" b="34726"/>
          <a:stretch>
            <a:fillRect/>
          </a:stretch>
        </p:blipFill>
        <p:spPr>
          <a:xfrm>
            <a:off x="3837743" y="4589956"/>
            <a:ext cx="1356735" cy="1084585"/>
          </a:xfrm>
          <a:prstGeom prst="rect">
            <a:avLst/>
          </a:prstGeom>
        </p:spPr>
      </p:pic>
      <p:pic>
        <p:nvPicPr>
          <p:cNvPr id="40" name="Picture 39" descr="A close-up of a black object&#10;&#10;AI-generated content may be incorrect.">
            <a:extLst>
              <a:ext uri="{FF2B5EF4-FFF2-40B4-BE49-F238E27FC236}">
                <a16:creationId xmlns:a16="http://schemas.microsoft.com/office/drawing/2014/main" id="{4328C776-CD66-651A-830E-BD98111584C8}"/>
              </a:ext>
            </a:extLst>
          </p:cNvPr>
          <p:cNvPicPr>
            <a:picLocks noChangeAspect="1"/>
          </p:cNvPicPr>
          <p:nvPr/>
        </p:nvPicPr>
        <p:blipFill>
          <a:blip r:embed="rId18"/>
          <a:srcRect l="25000" t="35646" r="25579" b="35496"/>
          <a:stretch>
            <a:fillRect/>
          </a:stretch>
        </p:blipFill>
        <p:spPr>
          <a:xfrm>
            <a:off x="3833519" y="5738518"/>
            <a:ext cx="1841211" cy="1073338"/>
          </a:xfrm>
          <a:prstGeom prst="rect">
            <a:avLst/>
          </a:prstGeom>
        </p:spPr>
      </p:pic>
    </p:spTree>
    <p:extLst>
      <p:ext uri="{BB962C8B-B14F-4D97-AF65-F5344CB8AC3E}">
        <p14:creationId xmlns:p14="http://schemas.microsoft.com/office/powerpoint/2010/main" val="77701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10"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par>
                                <p:cTn id="78" presetID="10"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par>
                                <p:cTn id="92" presetID="10" presetClass="entr" presetSubtype="0" fill="hold" nodeType="with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par>
                                <p:cTn id="95" presetID="10" presetClass="entr" presetSubtype="0"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par>
                                <p:cTn id="98" presetID="10" presetClass="entr" presetSubtype="0" fill="hold"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500"/>
                                        <p:tgtEl>
                                          <p:spTgt spid="18"/>
                                        </p:tgtEl>
                                      </p:cBhvr>
                                    </p:animEffect>
                                  </p:childTnLst>
                                </p:cTn>
                              </p:par>
                              <p:par>
                                <p:cTn id="101" presetID="10" presetClass="entr" presetSubtype="0" fill="hold"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cTn>
                              </p:par>
                              <p:par>
                                <p:cTn id="104" presetID="10" presetClass="entr" presetSubtype="0" fill="hold"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fade">
                                      <p:cBhvr>
                                        <p:cTn id="106" dur="500"/>
                                        <p:tgtEl>
                                          <p:spTgt spid="25"/>
                                        </p:tgtEl>
                                      </p:cBhvr>
                                    </p:animEffect>
                                  </p:childTnLst>
                                </p:cTn>
                              </p:par>
                              <p:par>
                                <p:cTn id="107" presetID="10" presetClass="entr" presetSubtype="0" fill="hold"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fade">
                                      <p:cBhvr>
                                        <p:cTn id="10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20" grpId="0" animBg="1"/>
      <p:bldP spid="21" grpId="0" animBg="1"/>
      <p:bldP spid="22" grpId="0" animBg="1"/>
      <p:bldP spid="28" grpId="0" animBg="1"/>
      <p:bldP spid="29" grpId="0" animBg="1"/>
      <p:bldP spid="30" grpId="0" animBg="1"/>
      <p:bldP spid="34" grpId="0" animBg="1"/>
      <p:bldP spid="35"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D425-DE4A-E154-B905-E213686E9E6A}"/>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E4382B5C-E5DA-0917-A586-D9A0FC94CA87}"/>
              </a:ext>
            </a:extLst>
          </p:cNvPr>
          <p:cNvSpPr>
            <a:spLocks noGrp="1"/>
          </p:cNvSpPr>
          <p:nvPr>
            <p:ph type="title"/>
          </p:nvPr>
        </p:nvSpPr>
        <p:spPr>
          <a:prstGeom prst="rect">
            <a:avLst/>
          </a:prstGeom>
        </p:spPr>
        <p:txBody>
          <a:bodyPr/>
          <a:lstStyle/>
          <a:p>
            <a:r>
              <a:rPr lang="en-US">
                <a:latin typeface="Times New Roman"/>
                <a:cs typeface="Arial"/>
              </a:rPr>
              <a:t>Paper 3 – Preliminary Results</a:t>
            </a:r>
            <a:endParaRPr lang="en-US">
              <a:latin typeface="Times New Roman"/>
            </a:endParaRPr>
          </a:p>
        </p:txBody>
      </p:sp>
      <p:sp>
        <p:nvSpPr>
          <p:cNvPr id="4" name="Slide List">
            <a:extLst>
              <a:ext uri="{FF2B5EF4-FFF2-40B4-BE49-F238E27FC236}">
                <a16:creationId xmlns:a16="http://schemas.microsoft.com/office/drawing/2014/main" id="{D48AC2A9-5C62-985F-D556-17A8CEC8D257}"/>
              </a:ext>
            </a:extLst>
          </p:cNvPr>
          <p:cNvSpPr>
            <a:spLocks noGrp="1"/>
          </p:cNvSpPr>
          <p:nvPr>
            <p:ph type="body" sz="quarter" idx="15"/>
          </p:nvPr>
        </p:nvSpPr>
        <p:spPr>
          <a:xfrm>
            <a:off x="68068" y="5465976"/>
            <a:ext cx="12004554" cy="759929"/>
          </a:xfrm>
        </p:spPr>
        <p:txBody>
          <a:bodyPr lIns="0" tIns="0" rIns="0" bIns="0" anchor="t"/>
          <a:lstStyle/>
          <a:p>
            <a:pPr algn="just">
              <a:lnSpc>
                <a:spcPct val="100000"/>
              </a:lnSpc>
              <a:spcAft>
                <a:spcPts val="0"/>
              </a:spcAft>
            </a:pPr>
            <a:r>
              <a:rPr lang="en-US" dirty="0">
                <a:latin typeface="Times New Roman"/>
                <a:cs typeface="Times New Roman"/>
              </a:rPr>
              <a:t>CNN normalized chain aggregate rates </a:t>
            </a:r>
            <a:r>
              <a:rPr lang="en-US" dirty="0" err="1">
                <a:latin typeface="Times New Roman"/>
                <a:cs typeface="Times New Roman"/>
              </a:rPr>
              <a:t>w.r.t.</a:t>
            </a:r>
            <a:r>
              <a:rPr lang="en-US" dirty="0">
                <a:latin typeface="Times New Roman"/>
                <a:cs typeface="Times New Roman"/>
              </a:rPr>
              <a:t> temperature show peaks at ~ 30 °C.</a:t>
            </a:r>
            <a:endParaRPr lang="en-US" dirty="0"/>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endParaRPr>
          </a:p>
        </p:txBody>
      </p:sp>
      <p:sp>
        <p:nvSpPr>
          <p:cNvPr id="5" name="Slide Number">
            <a:extLst>
              <a:ext uri="{FF2B5EF4-FFF2-40B4-BE49-F238E27FC236}">
                <a16:creationId xmlns:a16="http://schemas.microsoft.com/office/drawing/2014/main" id="{9C79F8EF-7108-7F3E-CA14-E38C647F9098}"/>
              </a:ext>
            </a:extLst>
          </p:cNvPr>
          <p:cNvSpPr>
            <a:spLocks noGrp="1"/>
          </p:cNvSpPr>
          <p:nvPr>
            <p:ph type="sldNum" sz="quarter" idx="4"/>
          </p:nvPr>
        </p:nvSpPr>
        <p:spPr>
          <a:xfrm>
            <a:off x="11554728" y="6217920"/>
            <a:ext cx="640080" cy="640080"/>
          </a:xfrm>
        </p:spPr>
        <p:txBody>
          <a:bodyPr/>
          <a:lstStyle/>
          <a:p>
            <a:fld id="{CD824FE9-DCF5-A546-91B8-A1EA6C94E693}" type="slidenum">
              <a:rPr lang="en-US" smtClean="0"/>
              <a:pPr/>
              <a:t>39</a:t>
            </a:fld>
            <a:endParaRPr lang="en-US"/>
          </a:p>
        </p:txBody>
      </p:sp>
      <p:pic>
        <p:nvPicPr>
          <p:cNvPr id="3" name="Picture 2" descr="A graph showing the temperature of a plane&#10;&#10;AI-generated content may be incorrect.">
            <a:extLst>
              <a:ext uri="{FF2B5EF4-FFF2-40B4-BE49-F238E27FC236}">
                <a16:creationId xmlns:a16="http://schemas.microsoft.com/office/drawing/2014/main" id="{457BE2D8-0215-4D7A-AC12-544E10DE25BF}"/>
              </a:ext>
            </a:extLst>
          </p:cNvPr>
          <p:cNvPicPr>
            <a:picLocks noChangeAspect="1"/>
          </p:cNvPicPr>
          <p:nvPr/>
        </p:nvPicPr>
        <p:blipFill>
          <a:blip r:embed="rId3"/>
          <a:stretch>
            <a:fillRect/>
          </a:stretch>
        </p:blipFill>
        <p:spPr>
          <a:xfrm>
            <a:off x="64721" y="1002567"/>
            <a:ext cx="5915025" cy="4114800"/>
          </a:xfrm>
          <a:prstGeom prst="rect">
            <a:avLst/>
          </a:prstGeom>
        </p:spPr>
      </p:pic>
      <p:pic>
        <p:nvPicPr>
          <p:cNvPr id="7" name="Picture 6" descr="A graph of different colored bars&#10;&#10;AI-generated content may be incorrect.">
            <a:extLst>
              <a:ext uri="{FF2B5EF4-FFF2-40B4-BE49-F238E27FC236}">
                <a16:creationId xmlns:a16="http://schemas.microsoft.com/office/drawing/2014/main" id="{E74BCD6D-8BBF-4AE7-5FA7-0B17737C05A5}"/>
              </a:ext>
            </a:extLst>
          </p:cNvPr>
          <p:cNvPicPr>
            <a:picLocks noChangeAspect="1"/>
          </p:cNvPicPr>
          <p:nvPr/>
        </p:nvPicPr>
        <p:blipFill>
          <a:blip r:embed="rId4"/>
          <a:stretch>
            <a:fillRect/>
          </a:stretch>
        </p:blipFill>
        <p:spPr>
          <a:xfrm>
            <a:off x="5971442" y="992492"/>
            <a:ext cx="6219825" cy="4114800"/>
          </a:xfrm>
          <a:prstGeom prst="rect">
            <a:avLst/>
          </a:prstGeom>
        </p:spPr>
      </p:pic>
    </p:spTree>
    <p:extLst>
      <p:ext uri="{BB962C8B-B14F-4D97-AF65-F5344CB8AC3E}">
        <p14:creationId xmlns:p14="http://schemas.microsoft.com/office/powerpoint/2010/main" val="17624834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FB918-B796-5B83-A87A-5469314DBADC}"/>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DC54534C-772E-F087-51F9-ECD3CF896693}"/>
              </a:ext>
            </a:extLst>
          </p:cNvPr>
          <p:cNvSpPr>
            <a:spLocks noGrp="1"/>
          </p:cNvSpPr>
          <p:nvPr>
            <p:ph type="title"/>
          </p:nvPr>
        </p:nvSpPr>
        <p:spPr>
          <a:prstGeom prst="rect">
            <a:avLst/>
          </a:prstGeom>
        </p:spPr>
        <p:txBody>
          <a:bodyPr/>
          <a:lstStyle/>
          <a:p>
            <a:r>
              <a:rPr lang="en-US">
                <a:latin typeface="Times New Roman"/>
                <a:cs typeface="Arial"/>
              </a:rPr>
              <a:t>Introduction – Big Picture</a:t>
            </a:r>
            <a:endParaRPr lang="en-US"/>
          </a:p>
        </p:txBody>
      </p:sp>
      <p:sp>
        <p:nvSpPr>
          <p:cNvPr id="4" name="Slide List">
            <a:extLst>
              <a:ext uri="{FF2B5EF4-FFF2-40B4-BE49-F238E27FC236}">
                <a16:creationId xmlns:a16="http://schemas.microsoft.com/office/drawing/2014/main" id="{0CA28A16-D6ED-FCE1-C3DD-CF12207E65C5}"/>
              </a:ext>
            </a:extLst>
          </p:cNvPr>
          <p:cNvSpPr>
            <a:spLocks noGrp="1"/>
          </p:cNvSpPr>
          <p:nvPr>
            <p:ph type="body" sz="quarter" idx="15"/>
          </p:nvPr>
        </p:nvSpPr>
        <p:spPr>
          <a:xfrm>
            <a:off x="92915" y="1066386"/>
            <a:ext cx="7655066" cy="5679665"/>
          </a:xfrm>
        </p:spPr>
        <p:txBody>
          <a:bodyPr lIns="0" tIns="0" rIns="0" bIns="0" anchor="t"/>
          <a:lstStyle/>
          <a:p>
            <a:pPr algn="just">
              <a:lnSpc>
                <a:spcPct val="100000"/>
              </a:lnSpc>
              <a:spcBef>
                <a:spcPts val="2000"/>
              </a:spcBef>
              <a:spcAft>
                <a:spcPts val="0"/>
              </a:spcAft>
            </a:pPr>
            <a:r>
              <a:rPr lang="en-US">
                <a:latin typeface="Times New Roman"/>
                <a:cs typeface="Arial"/>
              </a:rPr>
              <a:t>Ice aggregates form through aerodynamic, inertial, and gravitational interactions </a:t>
            </a:r>
            <a:r>
              <a:rPr lang="en-US" sz="1400">
                <a:latin typeface="Times New Roman"/>
                <a:cs typeface="Arial"/>
              </a:rPr>
              <a:t>(Finnegan &amp; Pitter, 1988)</a:t>
            </a:r>
            <a:r>
              <a:rPr lang="en-US">
                <a:latin typeface="Times New Roman"/>
                <a:cs typeface="Arial"/>
              </a:rPr>
              <a:t>.</a:t>
            </a:r>
          </a:p>
          <a:p>
            <a:pPr algn="just">
              <a:lnSpc>
                <a:spcPct val="100000"/>
              </a:lnSpc>
              <a:spcBef>
                <a:spcPts val="2000"/>
              </a:spcBef>
              <a:spcAft>
                <a:spcPts val="0"/>
              </a:spcAft>
            </a:pPr>
            <a:r>
              <a:rPr lang="en-US">
                <a:latin typeface="Times New Roman"/>
                <a:cs typeface="Arial"/>
              </a:rPr>
              <a:t>Lab work shows elongated chain aggregates when strong electric fields are applied (Fig. 1).</a:t>
            </a:r>
          </a:p>
          <a:p>
            <a:pPr algn="just">
              <a:lnSpc>
                <a:spcPct val="100000"/>
              </a:lnSpc>
              <a:spcBef>
                <a:spcPts val="2000"/>
              </a:spcBef>
              <a:spcAft>
                <a:spcPts val="0"/>
              </a:spcAft>
            </a:pPr>
            <a:r>
              <a:rPr lang="en-US">
                <a:latin typeface="Times New Roman"/>
                <a:cs typeface="Arial"/>
              </a:rPr>
              <a:t>Recent in-situ observations show chain aggregates (Fig. 2) across diverse cloud regimes and regions, in both summer and winter storms.</a:t>
            </a:r>
          </a:p>
          <a:p>
            <a:pPr algn="just">
              <a:lnSpc>
                <a:spcPct val="100000"/>
              </a:lnSpc>
              <a:spcBef>
                <a:spcPts val="2000"/>
              </a:spcBef>
              <a:spcAft>
                <a:spcPts val="0"/>
              </a:spcAft>
            </a:pPr>
            <a:r>
              <a:rPr lang="en-US">
                <a:latin typeface="Times New Roman"/>
                <a:cs typeface="Arial"/>
              </a:rPr>
              <a:t>Gap in understanding: Strong E-Field lab result ≠ broad winter occurrence in observations </a:t>
            </a:r>
            <a:r>
              <a:rPr lang="en-US">
                <a:latin typeface="Arial"/>
                <a:cs typeface="Arial"/>
              </a:rPr>
              <a:t>→ </a:t>
            </a:r>
            <a:r>
              <a:rPr lang="en-US">
                <a:latin typeface="Times New Roman"/>
                <a:cs typeface="Arial"/>
              </a:rPr>
              <a:t>our current picture is incomplete.</a:t>
            </a:r>
          </a:p>
          <a:p>
            <a:pPr algn="just">
              <a:lnSpc>
                <a:spcPct val="100000"/>
              </a:lnSpc>
              <a:spcBef>
                <a:spcPts val="2000"/>
              </a:spcBef>
              <a:spcAft>
                <a:spcPts val="0"/>
              </a:spcAft>
            </a:pPr>
            <a:r>
              <a:rPr lang="en-US" b="1">
                <a:latin typeface="Times New Roman"/>
                <a:cs typeface="Arial"/>
              </a:rPr>
              <a:t>We still don’t know when/where they form in cloud systems or how to recognize them reliably at scale.</a:t>
            </a:r>
          </a:p>
          <a:p>
            <a:pPr algn="just">
              <a:lnSpc>
                <a:spcPts val="3379"/>
              </a:lnSpc>
              <a:spcAft>
                <a:spcPts val="0"/>
              </a:spcAft>
            </a:pPr>
            <a:endParaRPr lang="en-US">
              <a:latin typeface="Times New Roman"/>
            </a:endParaRPr>
          </a:p>
        </p:txBody>
      </p:sp>
      <p:sp>
        <p:nvSpPr>
          <p:cNvPr id="5" name="Slide Number">
            <a:extLst>
              <a:ext uri="{FF2B5EF4-FFF2-40B4-BE49-F238E27FC236}">
                <a16:creationId xmlns:a16="http://schemas.microsoft.com/office/drawing/2014/main" id="{216D608B-2783-0DED-D661-4A6AC387CE2F}"/>
              </a:ext>
            </a:extLst>
          </p:cNvPr>
          <p:cNvSpPr>
            <a:spLocks noGrp="1"/>
          </p:cNvSpPr>
          <p:nvPr>
            <p:ph type="sldNum" sz="quarter" idx="4"/>
          </p:nvPr>
        </p:nvSpPr>
        <p:spPr>
          <a:xfrm>
            <a:off x="-141487" y="6321401"/>
            <a:ext cx="640080" cy="640080"/>
          </a:xfrm>
        </p:spPr>
        <p:txBody>
          <a:bodyPr/>
          <a:lstStyle/>
          <a:p>
            <a:fld id="{CD824FE9-DCF5-A546-91B8-A1EA6C94E693}" type="slidenum">
              <a:rPr lang="en-US" smtClean="0"/>
              <a:pPr/>
              <a:t>4</a:t>
            </a:fld>
            <a:endParaRPr lang="en-US"/>
          </a:p>
        </p:txBody>
      </p:sp>
      <p:pic>
        <p:nvPicPr>
          <p:cNvPr id="3" name="Picture 2" descr="A close-up of a black and white photo&#10;&#10;AI-generated content may be incorrect.">
            <a:extLst>
              <a:ext uri="{FF2B5EF4-FFF2-40B4-BE49-F238E27FC236}">
                <a16:creationId xmlns:a16="http://schemas.microsoft.com/office/drawing/2014/main" id="{A9656105-8F24-0281-FC89-84D64647A32F}"/>
              </a:ext>
            </a:extLst>
          </p:cNvPr>
          <p:cNvPicPr>
            <a:picLocks noChangeAspect="1"/>
          </p:cNvPicPr>
          <p:nvPr/>
        </p:nvPicPr>
        <p:blipFill>
          <a:blip r:embed="rId3"/>
          <a:stretch>
            <a:fillRect/>
          </a:stretch>
        </p:blipFill>
        <p:spPr>
          <a:xfrm>
            <a:off x="8367300" y="1064330"/>
            <a:ext cx="3698288" cy="2452747"/>
          </a:xfrm>
          <a:prstGeom prst="rect">
            <a:avLst/>
          </a:prstGeom>
        </p:spPr>
      </p:pic>
      <p:sp>
        <p:nvSpPr>
          <p:cNvPr id="7" name="TextBox 6">
            <a:extLst>
              <a:ext uri="{FF2B5EF4-FFF2-40B4-BE49-F238E27FC236}">
                <a16:creationId xmlns:a16="http://schemas.microsoft.com/office/drawing/2014/main" id="{7F05B039-5909-724D-CE39-FA2BD71C3B4E}"/>
              </a:ext>
            </a:extLst>
          </p:cNvPr>
          <p:cNvSpPr txBox="1"/>
          <p:nvPr/>
        </p:nvSpPr>
        <p:spPr>
          <a:xfrm>
            <a:off x="8354498" y="3535728"/>
            <a:ext cx="37018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latin typeface="Times New Roman"/>
                <a:ea typeface="Calibri"/>
                <a:cs typeface="Calibri"/>
              </a:rPr>
              <a:t>Fig. 1) Chains of ice crystals formed in the Manchester cloud chamber at –12 °C under a high (120 kV m</a:t>
            </a:r>
            <a:r>
              <a:rPr lang="en-US" sz="1200" baseline="30000">
                <a:latin typeface="Times New Roman"/>
                <a:ea typeface="Calibri"/>
                <a:cs typeface="Calibri"/>
              </a:rPr>
              <a:t>-1</a:t>
            </a:r>
            <a:r>
              <a:rPr lang="en-US" sz="1200">
                <a:latin typeface="Times New Roman"/>
                <a:ea typeface="Calibri"/>
                <a:cs typeface="Calibri"/>
              </a:rPr>
              <a:t>) electric field. Adapted from Saunders and Wahab, 1975.</a:t>
            </a:r>
            <a:endParaRPr lang="en-US" sz="1600">
              <a:latin typeface="Times New Roman"/>
              <a:cs typeface="Times New Roman"/>
            </a:endParaRPr>
          </a:p>
        </p:txBody>
      </p:sp>
      <p:pic>
        <p:nvPicPr>
          <p:cNvPr id="9" name="Picture 8" descr="A black and white image of a metal object&#10;&#10;AI-generated content may be incorrect.">
            <a:extLst>
              <a:ext uri="{FF2B5EF4-FFF2-40B4-BE49-F238E27FC236}">
                <a16:creationId xmlns:a16="http://schemas.microsoft.com/office/drawing/2014/main" id="{5FCFE244-91CF-AB1B-D928-8BCCB5539E1F}"/>
              </a:ext>
            </a:extLst>
          </p:cNvPr>
          <p:cNvPicPr>
            <a:picLocks noChangeAspect="1"/>
          </p:cNvPicPr>
          <p:nvPr/>
        </p:nvPicPr>
        <p:blipFill>
          <a:blip r:embed="rId4"/>
          <a:srcRect l="35135" t="35897" r="6907" b="12720"/>
          <a:stretch>
            <a:fillRect/>
          </a:stretch>
        </p:blipFill>
        <p:spPr>
          <a:xfrm>
            <a:off x="7913765" y="4190847"/>
            <a:ext cx="1818634" cy="1317905"/>
          </a:xfrm>
          <a:prstGeom prst="rect">
            <a:avLst/>
          </a:prstGeom>
        </p:spPr>
      </p:pic>
      <p:grpSp>
        <p:nvGrpSpPr>
          <p:cNvPr id="16" name="Group 15">
            <a:extLst>
              <a:ext uri="{FF2B5EF4-FFF2-40B4-BE49-F238E27FC236}">
                <a16:creationId xmlns:a16="http://schemas.microsoft.com/office/drawing/2014/main" id="{4D2203C1-4C58-F5A1-4495-C56CF8397501}"/>
              </a:ext>
            </a:extLst>
          </p:cNvPr>
          <p:cNvGrpSpPr/>
          <p:nvPr/>
        </p:nvGrpSpPr>
        <p:grpSpPr>
          <a:xfrm>
            <a:off x="8002316" y="5147489"/>
            <a:ext cx="446932" cy="133869"/>
            <a:chOff x="8632612" y="4277456"/>
            <a:chExt cx="446932" cy="133869"/>
          </a:xfrm>
        </p:grpSpPr>
        <p:cxnSp>
          <p:nvCxnSpPr>
            <p:cNvPr id="12" name="Straight Arrow Connector 11">
              <a:extLst>
                <a:ext uri="{FF2B5EF4-FFF2-40B4-BE49-F238E27FC236}">
                  <a16:creationId xmlns:a16="http://schemas.microsoft.com/office/drawing/2014/main" id="{41ACF377-D67D-CAE7-1D14-6D4EF38304F3}"/>
                </a:ext>
              </a:extLst>
            </p:cNvPr>
            <p:cNvCxnSpPr/>
            <p:nvPr/>
          </p:nvCxnSpPr>
          <p:spPr>
            <a:xfrm flipV="1">
              <a:off x="8642019" y="4343308"/>
              <a:ext cx="437525" cy="2165"/>
            </a:xfrm>
            <a:prstGeom prst="straightConnector1">
              <a:avLst/>
            </a:prstGeom>
            <a:ln w="28575">
              <a:solidFill>
                <a:srgbClr val="0015FF"/>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146639-055B-1502-EEDF-E3A25B65A861}"/>
                </a:ext>
              </a:extLst>
            </p:cNvPr>
            <p:cNvCxnSpPr>
              <a:cxnSpLocks/>
            </p:cNvCxnSpPr>
            <p:nvPr/>
          </p:nvCxnSpPr>
          <p:spPr>
            <a:xfrm flipV="1">
              <a:off x="8632612" y="4277456"/>
              <a:ext cx="2151" cy="133869"/>
            </a:xfrm>
            <a:prstGeom prst="straightConnector1">
              <a:avLst/>
            </a:prstGeom>
            <a:ln w="28575">
              <a:solidFill>
                <a:srgbClr val="0015FF"/>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26B8AA0-471E-BB50-E6F0-F77EF3C3AA9D}"/>
                </a:ext>
              </a:extLst>
            </p:cNvPr>
            <p:cNvCxnSpPr>
              <a:cxnSpLocks/>
            </p:cNvCxnSpPr>
            <p:nvPr/>
          </p:nvCxnSpPr>
          <p:spPr>
            <a:xfrm flipV="1">
              <a:off x="9065353" y="4277456"/>
              <a:ext cx="2151" cy="133869"/>
            </a:xfrm>
            <a:prstGeom prst="straightConnector1">
              <a:avLst/>
            </a:prstGeom>
            <a:ln w="28575">
              <a:solidFill>
                <a:srgbClr val="0015FF"/>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3040122B-A05C-E2BB-3483-D06AEA9EA8FD}"/>
              </a:ext>
            </a:extLst>
          </p:cNvPr>
          <p:cNvSpPr txBox="1"/>
          <p:nvPr/>
        </p:nvSpPr>
        <p:spPr>
          <a:xfrm>
            <a:off x="7914348" y="5223759"/>
            <a:ext cx="731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0015FF"/>
                </a:solidFill>
                <a:latin typeface="Times New Roman"/>
                <a:ea typeface="Calibri"/>
                <a:cs typeface="Calibri"/>
              </a:rPr>
              <a:t>200 µm</a:t>
            </a:r>
            <a:endParaRPr lang="en-US" sz="1100" b="1">
              <a:solidFill>
                <a:srgbClr val="0015FF"/>
              </a:solidFill>
              <a:latin typeface="Times New Roman"/>
              <a:cs typeface="Times New Roman"/>
            </a:endParaRPr>
          </a:p>
        </p:txBody>
      </p:sp>
      <p:sp>
        <p:nvSpPr>
          <p:cNvPr id="18" name="TextBox 17">
            <a:extLst>
              <a:ext uri="{FF2B5EF4-FFF2-40B4-BE49-F238E27FC236}">
                <a16:creationId xmlns:a16="http://schemas.microsoft.com/office/drawing/2014/main" id="{E03D576C-ADE0-10BC-BADF-27AC7C884A52}"/>
              </a:ext>
            </a:extLst>
          </p:cNvPr>
          <p:cNvSpPr txBox="1"/>
          <p:nvPr/>
        </p:nvSpPr>
        <p:spPr>
          <a:xfrm>
            <a:off x="7833999" y="4142515"/>
            <a:ext cx="4466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a:ea typeface="Calibri"/>
                <a:cs typeface="Calibri"/>
              </a:rPr>
              <a:t>(a)</a:t>
            </a:r>
            <a:endParaRPr lang="en-US" sz="1600">
              <a:latin typeface="Times New Roman"/>
              <a:cs typeface="Times New Roman"/>
            </a:endParaRPr>
          </a:p>
        </p:txBody>
      </p:sp>
      <p:pic>
        <p:nvPicPr>
          <p:cNvPr id="8" name="Picture 7" descr="A group of black objects&#10;&#10;AI-generated content may be incorrect.">
            <a:extLst>
              <a:ext uri="{FF2B5EF4-FFF2-40B4-BE49-F238E27FC236}">
                <a16:creationId xmlns:a16="http://schemas.microsoft.com/office/drawing/2014/main" id="{65AD7823-EAE7-78CB-8CEA-08F849A9BA9B}"/>
              </a:ext>
            </a:extLst>
          </p:cNvPr>
          <p:cNvPicPr>
            <a:picLocks noChangeAspect="1"/>
          </p:cNvPicPr>
          <p:nvPr/>
        </p:nvPicPr>
        <p:blipFill>
          <a:blip r:embed="rId5"/>
          <a:srcRect l="16952" t="26978" r="17313" b="27184"/>
          <a:stretch>
            <a:fillRect/>
          </a:stretch>
        </p:blipFill>
        <p:spPr>
          <a:xfrm>
            <a:off x="9733220" y="4194579"/>
            <a:ext cx="2408293" cy="1679949"/>
          </a:xfrm>
          <a:prstGeom prst="rect">
            <a:avLst/>
          </a:prstGeom>
        </p:spPr>
      </p:pic>
      <p:grpSp>
        <p:nvGrpSpPr>
          <p:cNvPr id="11" name="Group 10">
            <a:extLst>
              <a:ext uri="{FF2B5EF4-FFF2-40B4-BE49-F238E27FC236}">
                <a16:creationId xmlns:a16="http://schemas.microsoft.com/office/drawing/2014/main" id="{BEA9270F-0692-B2B3-8CA6-3386BC9BDE12}"/>
              </a:ext>
            </a:extLst>
          </p:cNvPr>
          <p:cNvGrpSpPr/>
          <p:nvPr/>
        </p:nvGrpSpPr>
        <p:grpSpPr>
          <a:xfrm>
            <a:off x="9807721" y="5506564"/>
            <a:ext cx="760012" cy="133869"/>
            <a:chOff x="8632612" y="4277456"/>
            <a:chExt cx="760012" cy="133869"/>
          </a:xfrm>
        </p:grpSpPr>
        <p:cxnSp>
          <p:nvCxnSpPr>
            <p:cNvPr id="15" name="Straight Arrow Connector 14">
              <a:extLst>
                <a:ext uri="{FF2B5EF4-FFF2-40B4-BE49-F238E27FC236}">
                  <a16:creationId xmlns:a16="http://schemas.microsoft.com/office/drawing/2014/main" id="{39416606-74E8-049F-723A-228B02B97C76}"/>
                </a:ext>
              </a:extLst>
            </p:cNvPr>
            <p:cNvCxnSpPr>
              <a:cxnSpLocks/>
            </p:cNvCxnSpPr>
            <p:nvPr/>
          </p:nvCxnSpPr>
          <p:spPr>
            <a:xfrm flipV="1">
              <a:off x="8642019" y="4343308"/>
              <a:ext cx="750452" cy="2165"/>
            </a:xfrm>
            <a:prstGeom prst="straightConnector1">
              <a:avLst/>
            </a:prstGeom>
            <a:ln w="28575">
              <a:solidFill>
                <a:srgbClr val="0015FF"/>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142EA29-A80C-D795-4EC9-3CA4E7E74D57}"/>
                </a:ext>
              </a:extLst>
            </p:cNvPr>
            <p:cNvCxnSpPr>
              <a:cxnSpLocks/>
            </p:cNvCxnSpPr>
            <p:nvPr/>
          </p:nvCxnSpPr>
          <p:spPr>
            <a:xfrm flipV="1">
              <a:off x="8632612" y="4277456"/>
              <a:ext cx="2151" cy="133869"/>
            </a:xfrm>
            <a:prstGeom prst="straightConnector1">
              <a:avLst/>
            </a:prstGeom>
            <a:ln w="28575">
              <a:solidFill>
                <a:srgbClr val="0015FF"/>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815CA8D-EC0F-2FBC-E944-6EB2974EF5B2}"/>
                </a:ext>
              </a:extLst>
            </p:cNvPr>
            <p:cNvCxnSpPr>
              <a:cxnSpLocks/>
            </p:cNvCxnSpPr>
            <p:nvPr/>
          </p:nvCxnSpPr>
          <p:spPr>
            <a:xfrm flipV="1">
              <a:off x="9390473" y="4277456"/>
              <a:ext cx="2151" cy="133869"/>
            </a:xfrm>
            <a:prstGeom prst="straightConnector1">
              <a:avLst/>
            </a:prstGeom>
            <a:ln w="28575">
              <a:solidFill>
                <a:srgbClr val="0015FF"/>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11AD1192-3EFE-CC31-8848-6760A77143A6}"/>
              </a:ext>
            </a:extLst>
          </p:cNvPr>
          <p:cNvSpPr txBox="1"/>
          <p:nvPr/>
        </p:nvSpPr>
        <p:spPr>
          <a:xfrm>
            <a:off x="9837410" y="5574278"/>
            <a:ext cx="7312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0015FF"/>
                </a:solidFill>
                <a:latin typeface="Times New Roman"/>
                <a:ea typeface="Calibri"/>
                <a:cs typeface="Calibri"/>
              </a:rPr>
              <a:t>500 µm</a:t>
            </a:r>
            <a:endParaRPr lang="en-US" sz="1100" b="1">
              <a:solidFill>
                <a:srgbClr val="0015FF"/>
              </a:solidFill>
              <a:latin typeface="Times New Roman"/>
              <a:cs typeface="Times New Roman"/>
            </a:endParaRPr>
          </a:p>
        </p:txBody>
      </p:sp>
      <p:sp>
        <p:nvSpPr>
          <p:cNvPr id="22" name="TextBox 21">
            <a:extLst>
              <a:ext uri="{FF2B5EF4-FFF2-40B4-BE49-F238E27FC236}">
                <a16:creationId xmlns:a16="http://schemas.microsoft.com/office/drawing/2014/main" id="{F0426403-CDCC-050C-595E-B176C92A128B}"/>
              </a:ext>
            </a:extLst>
          </p:cNvPr>
          <p:cNvSpPr txBox="1"/>
          <p:nvPr/>
        </p:nvSpPr>
        <p:spPr>
          <a:xfrm>
            <a:off x="9688199" y="4142514"/>
            <a:ext cx="44667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Times New Roman"/>
                <a:ea typeface="Calibri"/>
                <a:cs typeface="Calibri"/>
              </a:rPr>
              <a:t>(b)</a:t>
            </a:r>
            <a:endParaRPr lang="en-US" sz="1600">
              <a:latin typeface="Times New Roman"/>
              <a:cs typeface="Times New Roman"/>
            </a:endParaRPr>
          </a:p>
        </p:txBody>
      </p:sp>
      <p:sp>
        <p:nvSpPr>
          <p:cNvPr id="23" name="TextBox 22">
            <a:extLst>
              <a:ext uri="{FF2B5EF4-FFF2-40B4-BE49-F238E27FC236}">
                <a16:creationId xmlns:a16="http://schemas.microsoft.com/office/drawing/2014/main" id="{6DF36C2F-4FCD-1FE4-E424-B48E44E3339F}"/>
              </a:ext>
            </a:extLst>
          </p:cNvPr>
          <p:cNvSpPr txBox="1"/>
          <p:nvPr/>
        </p:nvSpPr>
        <p:spPr>
          <a:xfrm>
            <a:off x="7835694" y="5876979"/>
            <a:ext cx="4356048" cy="863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a:latin typeface="Times New Roman"/>
                <a:ea typeface="Calibri"/>
                <a:cs typeface="Calibri"/>
              </a:rPr>
              <a:t>Fig. 2) Ice crystal chain aggregates observed in-situ during (a) the CapeEx19 Field Campaign on 3 August 2019 and (b) the Investigation of Microphysics and Precipitation for Atlantic Coast-Threatening Snowstorms (IMPACTS) on 15 February 2023.</a:t>
            </a:r>
          </a:p>
        </p:txBody>
      </p:sp>
    </p:spTree>
    <p:extLst>
      <p:ext uri="{BB962C8B-B14F-4D97-AF65-F5344CB8AC3E}">
        <p14:creationId xmlns:p14="http://schemas.microsoft.com/office/powerpoint/2010/main" val="224181746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31B69-8CA1-F9AF-7054-D974BF4627F2}"/>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C798D8B1-4E9E-0CC2-A8BB-AD57556502CB}"/>
              </a:ext>
            </a:extLst>
          </p:cNvPr>
          <p:cNvSpPr>
            <a:spLocks noGrp="1"/>
          </p:cNvSpPr>
          <p:nvPr>
            <p:ph type="title"/>
          </p:nvPr>
        </p:nvSpPr>
        <p:spPr>
          <a:prstGeom prst="rect">
            <a:avLst/>
          </a:prstGeom>
        </p:spPr>
        <p:txBody>
          <a:bodyPr/>
          <a:lstStyle/>
          <a:p>
            <a:r>
              <a:rPr lang="en-US" dirty="0">
                <a:latin typeface="Times New Roman"/>
                <a:cs typeface="Arial"/>
              </a:rPr>
              <a:t>Paper 3 – Research Contributions</a:t>
            </a:r>
            <a:endParaRPr lang="en-US" dirty="0">
              <a:latin typeface="Times New Roman"/>
            </a:endParaRPr>
          </a:p>
        </p:txBody>
      </p:sp>
      <p:sp>
        <p:nvSpPr>
          <p:cNvPr id="4" name="Slide List">
            <a:extLst>
              <a:ext uri="{FF2B5EF4-FFF2-40B4-BE49-F238E27FC236}">
                <a16:creationId xmlns:a16="http://schemas.microsoft.com/office/drawing/2014/main" id="{1B0426DA-B78E-A211-9C46-A440119C280A}"/>
              </a:ext>
            </a:extLst>
          </p:cNvPr>
          <p:cNvSpPr>
            <a:spLocks noGrp="1"/>
          </p:cNvSpPr>
          <p:nvPr>
            <p:ph type="body" sz="quarter" idx="15"/>
          </p:nvPr>
        </p:nvSpPr>
        <p:spPr>
          <a:xfrm>
            <a:off x="-317" y="1089361"/>
            <a:ext cx="12004554" cy="4843467"/>
          </a:xfrm>
        </p:spPr>
        <p:txBody>
          <a:bodyPr lIns="0" tIns="0" rIns="0" bIns="0" anchor="t"/>
          <a:lstStyle/>
          <a:p>
            <a:pPr algn="just">
              <a:lnSpc>
                <a:spcPct val="100000"/>
              </a:lnSpc>
              <a:spcAft>
                <a:spcPts val="0"/>
              </a:spcAft>
            </a:pPr>
            <a:r>
              <a:rPr lang="en-US" dirty="0">
                <a:latin typeface="Times New Roman"/>
                <a:cs typeface="Arial"/>
              </a:rPr>
              <a:t>Demonstrate a transferable workflow that combines CNN classification with in-situ and remote sensing data for cloud microphysics studies.</a:t>
            </a:r>
          </a:p>
          <a:p>
            <a:pPr algn="just">
              <a:lnSpc>
                <a:spcPct val="100000"/>
              </a:lnSpc>
              <a:spcAft>
                <a:spcPts val="0"/>
              </a:spcAft>
            </a:pPr>
            <a:endParaRPr lang="en-US" dirty="0">
              <a:latin typeface="Times New Roman"/>
              <a:cs typeface="Arial"/>
            </a:endParaRPr>
          </a:p>
          <a:p>
            <a:pPr algn="just">
              <a:lnSpc>
                <a:spcPct val="100000"/>
              </a:lnSpc>
              <a:spcAft>
                <a:spcPts val="0"/>
              </a:spcAft>
            </a:pPr>
            <a:r>
              <a:rPr lang="en-US" dirty="0">
                <a:latin typeface="Times New Roman"/>
                <a:cs typeface="Arial"/>
              </a:rPr>
              <a:t>Link chain aggregate occurrence to storm-relative structure.</a:t>
            </a:r>
          </a:p>
          <a:p>
            <a:pPr algn="just">
              <a:lnSpc>
                <a:spcPct val="100000"/>
              </a:lnSpc>
              <a:spcAft>
                <a:spcPts val="0"/>
              </a:spcAft>
            </a:pPr>
            <a:endParaRPr lang="en-US" dirty="0">
              <a:latin typeface="Times New Roman"/>
              <a:cs typeface="Arial"/>
            </a:endParaRPr>
          </a:p>
          <a:p>
            <a:pPr algn="just">
              <a:lnSpc>
                <a:spcPct val="100000"/>
              </a:lnSpc>
              <a:spcAft>
                <a:spcPts val="0"/>
              </a:spcAft>
            </a:pPr>
            <a:r>
              <a:rPr lang="en-US" dirty="0">
                <a:latin typeface="Times New Roman"/>
                <a:cs typeface="Arial"/>
              </a:rPr>
              <a:t>Advance understanding of (chain) aggregation processes to support better ice microphysics parameterizations in models.</a:t>
            </a:r>
            <a:endParaRPr lang="en-US"/>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endParaRPr>
          </a:p>
        </p:txBody>
      </p:sp>
      <p:sp>
        <p:nvSpPr>
          <p:cNvPr id="5" name="Slide Number">
            <a:extLst>
              <a:ext uri="{FF2B5EF4-FFF2-40B4-BE49-F238E27FC236}">
                <a16:creationId xmlns:a16="http://schemas.microsoft.com/office/drawing/2014/main" id="{F081EA6A-1333-2FB6-F5DA-89AFDA2EE663}"/>
              </a:ext>
            </a:extLst>
          </p:cNvPr>
          <p:cNvSpPr>
            <a:spLocks noGrp="1"/>
          </p:cNvSpPr>
          <p:nvPr>
            <p:ph type="sldNum" sz="quarter" idx="4"/>
          </p:nvPr>
        </p:nvSpPr>
        <p:spPr>
          <a:xfrm>
            <a:off x="11554728" y="6217920"/>
            <a:ext cx="640080" cy="640080"/>
          </a:xfrm>
        </p:spPr>
        <p:txBody>
          <a:bodyPr/>
          <a:lstStyle/>
          <a:p>
            <a:fld id="{CD824FE9-DCF5-A546-91B8-A1EA6C94E693}" type="slidenum">
              <a:rPr lang="en-US" smtClean="0"/>
              <a:pPr/>
              <a:t>40</a:t>
            </a:fld>
            <a:endParaRPr lang="en-US"/>
          </a:p>
        </p:txBody>
      </p:sp>
    </p:spTree>
    <p:extLst>
      <p:ext uri="{BB962C8B-B14F-4D97-AF65-F5344CB8AC3E}">
        <p14:creationId xmlns:p14="http://schemas.microsoft.com/office/powerpoint/2010/main" val="346724108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CED72-52E2-A66C-9D60-5C2AB612C7CF}"/>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C734C585-28D0-4241-C4D4-4DBDA00A3C19}"/>
              </a:ext>
            </a:extLst>
          </p:cNvPr>
          <p:cNvSpPr>
            <a:spLocks noGrp="1"/>
          </p:cNvSpPr>
          <p:nvPr>
            <p:ph type="title"/>
          </p:nvPr>
        </p:nvSpPr>
        <p:spPr>
          <a:prstGeom prst="rect">
            <a:avLst/>
          </a:prstGeom>
        </p:spPr>
        <p:txBody>
          <a:bodyPr/>
          <a:lstStyle/>
          <a:p>
            <a:r>
              <a:rPr lang="en-US" dirty="0">
                <a:latin typeface="Times New Roman"/>
                <a:cs typeface="Arial"/>
              </a:rPr>
              <a:t>Summary</a:t>
            </a:r>
            <a:endParaRPr lang="en-US" dirty="0">
              <a:latin typeface="Times New Roman"/>
            </a:endParaRPr>
          </a:p>
        </p:txBody>
      </p:sp>
      <p:sp>
        <p:nvSpPr>
          <p:cNvPr id="4" name="Slide List">
            <a:extLst>
              <a:ext uri="{FF2B5EF4-FFF2-40B4-BE49-F238E27FC236}">
                <a16:creationId xmlns:a16="http://schemas.microsoft.com/office/drawing/2014/main" id="{47645626-56AD-D9EA-F45D-495633CB296A}"/>
              </a:ext>
            </a:extLst>
          </p:cNvPr>
          <p:cNvSpPr>
            <a:spLocks noGrp="1"/>
          </p:cNvSpPr>
          <p:nvPr>
            <p:ph type="body" sz="quarter" idx="15"/>
          </p:nvPr>
        </p:nvSpPr>
        <p:spPr>
          <a:xfrm>
            <a:off x="-317" y="1089361"/>
            <a:ext cx="12004554" cy="4843467"/>
          </a:xfrm>
        </p:spPr>
        <p:txBody>
          <a:bodyPr lIns="0" tIns="0" rIns="0" bIns="0" anchor="t"/>
          <a:lstStyle/>
          <a:p>
            <a:pPr algn="just">
              <a:lnSpc>
                <a:spcPts val="3379"/>
              </a:lnSpc>
            </a:pPr>
            <a:r>
              <a:rPr lang="en-US" b="1" dirty="0">
                <a:latin typeface="Times New Roman"/>
                <a:cs typeface="Times New Roman"/>
              </a:rPr>
              <a:t>Document</a:t>
            </a:r>
            <a:r>
              <a:rPr lang="en-US" dirty="0">
                <a:latin typeface="Times New Roman"/>
                <a:cs typeface="Times New Roman"/>
              </a:rPr>
              <a:t> in situ evidence of chain aggregates in winter storms and clarify observational signatures. (</a:t>
            </a:r>
            <a:r>
              <a:rPr lang="en-US" i="1" dirty="0">
                <a:latin typeface="Times New Roman"/>
                <a:cs typeface="Times New Roman"/>
              </a:rPr>
              <a:t>Paper 1</a:t>
            </a:r>
            <a:r>
              <a:rPr lang="en-US" dirty="0">
                <a:latin typeface="Times New Roman"/>
                <a:cs typeface="Times New Roman"/>
              </a:rPr>
              <a:t>)</a:t>
            </a:r>
          </a:p>
          <a:p>
            <a:pPr lvl="1" algn="just">
              <a:lnSpc>
                <a:spcPts val="3379"/>
              </a:lnSpc>
            </a:pPr>
            <a:r>
              <a:rPr lang="en-US" dirty="0">
                <a:solidFill>
                  <a:srgbClr val="FF0000"/>
                </a:solidFill>
                <a:latin typeface="Times New Roman"/>
                <a:cs typeface="Times New Roman"/>
              </a:rPr>
              <a:t>Foundational paper motivating further analysis. </a:t>
            </a:r>
          </a:p>
          <a:p>
            <a:pPr lvl="1" algn="just">
              <a:lnSpc>
                <a:spcPts val="3379"/>
              </a:lnSpc>
              <a:buFont typeface="Arial" panose="02070309020205020404" pitchFamily="49" charset="0"/>
              <a:buChar char="•"/>
            </a:pPr>
            <a:endParaRPr lang="en-US" dirty="0">
              <a:latin typeface="Times New Roman"/>
              <a:cs typeface="Times New Roman"/>
            </a:endParaRPr>
          </a:p>
          <a:p>
            <a:pPr marL="342900" indent="-342900" algn="just">
              <a:lnSpc>
                <a:spcPts val="3379"/>
              </a:lnSpc>
            </a:pPr>
            <a:r>
              <a:rPr lang="en-US" b="1" dirty="0">
                <a:latin typeface="Times New Roman"/>
                <a:cs typeface="Times New Roman"/>
              </a:rPr>
              <a:t>Build and validate</a:t>
            </a:r>
            <a:r>
              <a:rPr lang="en-US" dirty="0">
                <a:latin typeface="Times New Roman"/>
                <a:cs typeface="Times New Roman"/>
              </a:rPr>
              <a:t> an automated classifier for chain vs. Non-chain aggregates in CPI imagery. (</a:t>
            </a:r>
            <a:r>
              <a:rPr lang="en-US" i="1" dirty="0">
                <a:latin typeface="Times New Roman"/>
                <a:cs typeface="Times New Roman"/>
              </a:rPr>
              <a:t>Paper 2</a:t>
            </a:r>
            <a:r>
              <a:rPr lang="en-US" dirty="0">
                <a:latin typeface="Times New Roman"/>
                <a:cs typeface="Times New Roman"/>
              </a:rPr>
              <a:t>)</a:t>
            </a:r>
          </a:p>
          <a:p>
            <a:pPr marL="685800" lvl="1" indent="-342900" algn="just">
              <a:lnSpc>
                <a:spcPts val="3379"/>
              </a:lnSpc>
              <a:buFont typeface="Arial" panose="02070309020205020404" pitchFamily="49" charset="0"/>
              <a:buChar char="•"/>
            </a:pPr>
            <a:r>
              <a:rPr lang="en-US" dirty="0">
                <a:solidFill>
                  <a:srgbClr val="FF0000"/>
                </a:solidFill>
                <a:latin typeface="Times New Roman"/>
                <a:cs typeface="Times New Roman"/>
              </a:rPr>
              <a:t>Tools Paper </a:t>
            </a:r>
          </a:p>
          <a:p>
            <a:pPr marL="685800" lvl="1" indent="-342900" algn="just">
              <a:lnSpc>
                <a:spcPts val="3379"/>
              </a:lnSpc>
              <a:buFont typeface="Arial,Sans-Serif" panose="02070309020205020404" pitchFamily="49" charset="0"/>
              <a:buChar char="•"/>
            </a:pPr>
            <a:endParaRPr lang="en-US" dirty="0">
              <a:latin typeface="Times New Roman"/>
              <a:cs typeface="Times New Roman"/>
            </a:endParaRPr>
          </a:p>
          <a:p>
            <a:pPr algn="just">
              <a:lnSpc>
                <a:spcPct val="100000"/>
              </a:lnSpc>
              <a:spcBef>
                <a:spcPts val="700"/>
              </a:spcBef>
            </a:pPr>
            <a:r>
              <a:rPr lang="en-US" b="1" dirty="0">
                <a:latin typeface="Times New Roman"/>
                <a:cs typeface="Times New Roman"/>
              </a:rPr>
              <a:t>Map and contextualize</a:t>
            </a:r>
            <a:r>
              <a:rPr lang="en-US" dirty="0">
                <a:latin typeface="Times New Roman"/>
                <a:cs typeface="Times New Roman"/>
              </a:rPr>
              <a:t> chain aggregate occurrence across the IMPACTS campaign: along-track, 3-D placement with ER-2 context, storm lifecycle, and environment. (</a:t>
            </a:r>
            <a:r>
              <a:rPr lang="en-US" i="1" dirty="0">
                <a:latin typeface="Times New Roman"/>
                <a:cs typeface="Times New Roman"/>
              </a:rPr>
              <a:t>Paper 3</a:t>
            </a:r>
            <a:r>
              <a:rPr lang="en-US" dirty="0">
                <a:latin typeface="Times New Roman"/>
                <a:cs typeface="Times New Roman"/>
              </a:rPr>
              <a:t>)</a:t>
            </a:r>
            <a:endParaRPr lang="en-US" dirty="0">
              <a:cs typeface="Times New Roman"/>
            </a:endParaRPr>
          </a:p>
          <a:p>
            <a:pPr lvl="1" algn="just">
              <a:lnSpc>
                <a:spcPct val="100000"/>
              </a:lnSpc>
              <a:spcBef>
                <a:spcPts val="700"/>
              </a:spcBef>
            </a:pPr>
            <a:r>
              <a:rPr lang="en-US" dirty="0">
                <a:solidFill>
                  <a:srgbClr val="FF0000"/>
                </a:solidFill>
                <a:latin typeface="Times New Roman"/>
                <a:cs typeface="Times New Roman"/>
              </a:rPr>
              <a:t>Meteorological Paper</a:t>
            </a:r>
          </a:p>
          <a:p>
            <a:pPr lvl="1" algn="just">
              <a:lnSpc>
                <a:spcPct val="100000"/>
              </a:lnSpc>
              <a:spcBef>
                <a:spcPts val="700"/>
              </a:spcBef>
              <a:buFont typeface="Arial,Sans-Serif" panose="02070309020205020404" pitchFamily="49" charset="0"/>
              <a:buChar char="•"/>
            </a:pPr>
            <a:endParaRPr lang="en-US" dirty="0">
              <a:latin typeface="Times New Roman"/>
              <a:cs typeface="Times New Roman"/>
            </a:endParaRPr>
          </a:p>
          <a:p>
            <a:pPr algn="just">
              <a:lnSpc>
                <a:spcPct val="100000"/>
              </a:lnSpc>
              <a:spcAft>
                <a:spcPts val="0"/>
              </a:spcAft>
            </a:pPr>
            <a:endParaRPr lang="en-US">
              <a:latin typeface="Times New Roman"/>
            </a:endParaRPr>
          </a:p>
          <a:p>
            <a:pPr algn="just">
              <a:lnSpc>
                <a:spcPct val="100000"/>
              </a:lnSpc>
              <a:spcAft>
                <a:spcPts val="0"/>
              </a:spcAft>
            </a:pPr>
            <a:endParaRPr lang="en-US">
              <a:latin typeface="Times New Roman"/>
            </a:endParaRPr>
          </a:p>
          <a:p>
            <a:pPr>
              <a:lnSpc>
                <a:spcPct val="100000"/>
              </a:lnSpc>
              <a:spcAft>
                <a:spcPts val="0"/>
              </a:spcAft>
            </a:pPr>
            <a:endParaRPr lang="en-US">
              <a:latin typeface="Times New Roman"/>
            </a:endParaRPr>
          </a:p>
        </p:txBody>
      </p:sp>
      <p:sp>
        <p:nvSpPr>
          <p:cNvPr id="5" name="Slide Number">
            <a:extLst>
              <a:ext uri="{FF2B5EF4-FFF2-40B4-BE49-F238E27FC236}">
                <a16:creationId xmlns:a16="http://schemas.microsoft.com/office/drawing/2014/main" id="{77E3508E-E696-A5A3-7FB0-C0ED073163D7}"/>
              </a:ext>
            </a:extLst>
          </p:cNvPr>
          <p:cNvSpPr>
            <a:spLocks noGrp="1"/>
          </p:cNvSpPr>
          <p:nvPr>
            <p:ph type="sldNum" sz="quarter" idx="4"/>
          </p:nvPr>
        </p:nvSpPr>
        <p:spPr>
          <a:xfrm>
            <a:off x="11554728" y="6217920"/>
            <a:ext cx="640080" cy="640080"/>
          </a:xfrm>
        </p:spPr>
        <p:txBody>
          <a:bodyPr/>
          <a:lstStyle/>
          <a:p>
            <a:fld id="{CD824FE9-DCF5-A546-91B8-A1EA6C94E693}" type="slidenum">
              <a:rPr lang="en-US" smtClean="0"/>
              <a:pPr/>
              <a:t>41</a:t>
            </a:fld>
            <a:endParaRPr lang="en-US"/>
          </a:p>
        </p:txBody>
      </p:sp>
    </p:spTree>
    <p:extLst>
      <p:ext uri="{BB962C8B-B14F-4D97-AF65-F5344CB8AC3E}">
        <p14:creationId xmlns:p14="http://schemas.microsoft.com/office/powerpoint/2010/main" val="270019304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04254-793F-2A69-8B49-5B4FAE6E5823}"/>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7027FBA1-1B00-2676-C089-F45AF0F94B62}"/>
              </a:ext>
            </a:extLst>
          </p:cNvPr>
          <p:cNvSpPr>
            <a:spLocks noGrp="1"/>
          </p:cNvSpPr>
          <p:nvPr>
            <p:ph type="title"/>
          </p:nvPr>
        </p:nvSpPr>
        <p:spPr>
          <a:prstGeom prst="rect">
            <a:avLst/>
          </a:prstGeom>
        </p:spPr>
        <p:txBody>
          <a:bodyPr/>
          <a:lstStyle/>
          <a:p>
            <a:r>
              <a:rPr lang="en-US">
                <a:latin typeface="Times New Roman"/>
                <a:cs typeface="Arial"/>
              </a:rPr>
              <a:t>Collaborations – Non-dissertation Research</a:t>
            </a:r>
            <a:endParaRPr lang="en-US"/>
          </a:p>
        </p:txBody>
      </p:sp>
      <p:sp>
        <p:nvSpPr>
          <p:cNvPr id="4" name="Slide Number">
            <a:extLst>
              <a:ext uri="{FF2B5EF4-FFF2-40B4-BE49-F238E27FC236}">
                <a16:creationId xmlns:a16="http://schemas.microsoft.com/office/drawing/2014/main" id="{E67FC231-E237-A7E4-B37E-BDB0027A2160}"/>
              </a:ext>
            </a:extLst>
          </p:cNvPr>
          <p:cNvSpPr>
            <a:spLocks noGrp="1"/>
          </p:cNvSpPr>
          <p:nvPr>
            <p:ph type="sldNum" sz="quarter" idx="4"/>
          </p:nvPr>
        </p:nvSpPr>
        <p:spPr>
          <a:prstGeom prst="rect">
            <a:avLst/>
          </a:prstGeom>
        </p:spPr>
        <p:txBody>
          <a:bodyPr/>
          <a:lstStyle/>
          <a:p>
            <a:fld id="{CD824FE9-DCF5-A546-91B8-A1EA6C94E693}" type="slidenum">
              <a:rPr lang="en-US" smtClean="0"/>
              <a:pPr/>
              <a:t>42</a:t>
            </a:fld>
            <a:endParaRPr lang="en-US"/>
          </a:p>
        </p:txBody>
      </p:sp>
      <p:sp>
        <p:nvSpPr>
          <p:cNvPr id="5" name="Slide List">
            <a:extLst>
              <a:ext uri="{FF2B5EF4-FFF2-40B4-BE49-F238E27FC236}">
                <a16:creationId xmlns:a16="http://schemas.microsoft.com/office/drawing/2014/main" id="{2AF8AB6B-10DA-C6EA-1684-631AF15E8C01}"/>
              </a:ext>
            </a:extLst>
          </p:cNvPr>
          <p:cNvSpPr txBox="1">
            <a:spLocks/>
          </p:cNvSpPr>
          <p:nvPr/>
        </p:nvSpPr>
        <p:spPr>
          <a:xfrm>
            <a:off x="6651" y="910193"/>
            <a:ext cx="12170936" cy="5624564"/>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indent="-514350" algn="just">
              <a:lnSpc>
                <a:spcPct val="100000"/>
              </a:lnSpc>
              <a:spcBef>
                <a:spcPts val="0"/>
              </a:spcBef>
              <a:buAutoNum type="arabicPeriod"/>
            </a:pPr>
            <a:endParaRPr lang="en-US" sz="2800">
              <a:latin typeface="Times New Roman"/>
              <a:cs typeface="Times New Roman"/>
            </a:endParaRPr>
          </a:p>
        </p:txBody>
      </p:sp>
      <p:sp>
        <p:nvSpPr>
          <p:cNvPr id="11" name="Slide List">
            <a:extLst>
              <a:ext uri="{FF2B5EF4-FFF2-40B4-BE49-F238E27FC236}">
                <a16:creationId xmlns:a16="http://schemas.microsoft.com/office/drawing/2014/main" id="{25B0AE33-1752-EABA-FC91-DA40BEA99E0C}"/>
              </a:ext>
            </a:extLst>
          </p:cNvPr>
          <p:cNvSpPr txBox="1">
            <a:spLocks/>
          </p:cNvSpPr>
          <p:nvPr/>
        </p:nvSpPr>
        <p:spPr>
          <a:xfrm>
            <a:off x="6652" y="910193"/>
            <a:ext cx="11998408" cy="5624564"/>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US" sz="2400">
                <a:latin typeface="Times New Roman"/>
                <a:cs typeface="Arial"/>
              </a:rPr>
              <a:t>2022</a:t>
            </a:r>
          </a:p>
          <a:p>
            <a:pPr marL="514350" indent="-514350" algn="just">
              <a:lnSpc>
                <a:spcPct val="100000"/>
              </a:lnSpc>
              <a:spcBef>
                <a:spcPts val="0"/>
              </a:spcBef>
              <a:buAutoNum type="arabicPeriod"/>
            </a:pPr>
            <a:r>
              <a:rPr lang="en-US" sz="1600">
                <a:latin typeface="Times New Roman"/>
                <a:cs typeface="Arial"/>
              </a:rPr>
              <a:t>Delene et al. (2022). </a:t>
            </a:r>
            <a:r>
              <a:rPr lang="en-US" sz="1600" b="1">
                <a:latin typeface="Times New Roman"/>
                <a:cs typeface="Arial"/>
              </a:rPr>
              <a:t>Particle Shattering Analysis of Airborne Microphysical Probes Using IMPACTS Observations</a:t>
            </a:r>
            <a:endParaRPr lang="en-US" sz="1600" b="1">
              <a:latin typeface="Times New Roman"/>
            </a:endParaRPr>
          </a:p>
          <a:p>
            <a:pPr marL="514350" indent="-514350" algn="just">
              <a:lnSpc>
                <a:spcPct val="100000"/>
              </a:lnSpc>
              <a:spcBef>
                <a:spcPts val="0"/>
              </a:spcBef>
              <a:buAutoNum type="arabicPeriod"/>
            </a:pPr>
            <a:r>
              <a:rPr lang="en-US" sz="1600">
                <a:latin typeface="Times New Roman"/>
                <a:cs typeface="Arial"/>
              </a:rPr>
              <a:t>Majdi et al. (2022). </a:t>
            </a:r>
            <a:r>
              <a:rPr lang="en-US" sz="1600" b="1">
                <a:latin typeface="Times New Roman"/>
                <a:cs typeface="Arial"/>
              </a:rPr>
              <a:t>An Evaluation of a Convolutional Neural Network for Classifying Images from In-situ Cloud Probes</a:t>
            </a:r>
          </a:p>
          <a:p>
            <a:pPr marL="0" indent="0" algn="just">
              <a:lnSpc>
                <a:spcPct val="100000"/>
              </a:lnSpc>
              <a:spcBef>
                <a:spcPts val="0"/>
              </a:spcBef>
              <a:buNone/>
            </a:pPr>
            <a:r>
              <a:rPr lang="en-US" sz="2400">
                <a:latin typeface="Times New Roman"/>
                <a:cs typeface="Arial"/>
              </a:rPr>
              <a:t>2023</a:t>
            </a:r>
          </a:p>
          <a:p>
            <a:pPr marL="457200" indent="-457200" algn="just">
              <a:lnSpc>
                <a:spcPct val="100000"/>
              </a:lnSpc>
              <a:spcBef>
                <a:spcPts val="0"/>
              </a:spcBef>
              <a:buAutoNum type="arabicPeriod"/>
            </a:pPr>
            <a:r>
              <a:rPr lang="en-US" sz="1600">
                <a:latin typeface="Times New Roman"/>
                <a:cs typeface="Arial"/>
              </a:rPr>
              <a:t>Finlon et al (2023). </a:t>
            </a:r>
            <a:r>
              <a:rPr lang="en-US" sz="1600" b="1">
                <a:latin typeface="Times New Roman"/>
                <a:cs typeface="Arial"/>
              </a:rPr>
              <a:t>Relating Lidar Measurements to Cloud Microphysical Properties During IMPACTS</a:t>
            </a:r>
          </a:p>
          <a:p>
            <a:pPr marL="0" indent="0" algn="just">
              <a:lnSpc>
                <a:spcPct val="100000"/>
              </a:lnSpc>
              <a:spcBef>
                <a:spcPts val="0"/>
              </a:spcBef>
              <a:buNone/>
            </a:pPr>
            <a:r>
              <a:rPr lang="en-US" sz="2400">
                <a:latin typeface="Times New Roman"/>
                <a:cs typeface="Arial"/>
              </a:rPr>
              <a:t>2024</a:t>
            </a:r>
          </a:p>
          <a:p>
            <a:pPr marL="457200" indent="-457200" algn="just">
              <a:lnSpc>
                <a:spcPct val="100000"/>
              </a:lnSpc>
              <a:spcBef>
                <a:spcPts val="0"/>
              </a:spcBef>
              <a:buAutoNum type="arabicPeriod"/>
            </a:pPr>
            <a:r>
              <a:rPr lang="en-US" sz="1600">
                <a:latin typeface="Times New Roman"/>
                <a:cs typeface="Arial"/>
              </a:rPr>
              <a:t>Finlon et al. (2024). </a:t>
            </a:r>
            <a:r>
              <a:rPr lang="en-US" sz="1600" b="1">
                <a:latin typeface="Times New Roman"/>
                <a:cs typeface="Arial"/>
              </a:rPr>
              <a:t>Disentangling Cloud Microphysical Properties from Lidar Backscatter and Depolarization Measurements in Winter Storms During the IMPACTS Field Campaign</a:t>
            </a:r>
          </a:p>
          <a:p>
            <a:pPr marL="457200" indent="-457200" algn="just">
              <a:lnSpc>
                <a:spcPct val="100000"/>
              </a:lnSpc>
              <a:spcBef>
                <a:spcPts val="0"/>
              </a:spcBef>
              <a:buAutoNum type="arabicPeriod"/>
            </a:pPr>
            <a:r>
              <a:rPr lang="en-US" sz="1600">
                <a:solidFill>
                  <a:srgbClr val="222222"/>
                </a:solidFill>
                <a:latin typeface="Times New Roman"/>
                <a:cs typeface="Arial"/>
              </a:rPr>
              <a:t>McFarquhar et al. (2024). </a:t>
            </a:r>
            <a:r>
              <a:rPr lang="en-US" sz="1600" b="1">
                <a:solidFill>
                  <a:srgbClr val="222222"/>
                </a:solidFill>
                <a:latin typeface="Times New Roman"/>
                <a:cs typeface="Arial"/>
              </a:rPr>
              <a:t>Use of In-Situ Airborne Measurements of Cloud Microphysical Properties to Quantify Processes Occurring in Wintertime Snow Storms</a:t>
            </a:r>
          </a:p>
          <a:p>
            <a:pPr marL="457200" indent="-457200" algn="just">
              <a:lnSpc>
                <a:spcPct val="100000"/>
              </a:lnSpc>
              <a:spcBef>
                <a:spcPts val="0"/>
              </a:spcBef>
              <a:buAutoNum type="arabicPeriod"/>
            </a:pPr>
            <a:r>
              <a:rPr lang="en-US" sz="1600" err="1">
                <a:solidFill>
                  <a:srgbClr val="222222"/>
                </a:solidFill>
                <a:latin typeface="Times New Roman"/>
                <a:cs typeface="Arial"/>
              </a:rPr>
              <a:t>Dunnavan</a:t>
            </a:r>
            <a:r>
              <a:rPr lang="en-US" sz="1600">
                <a:solidFill>
                  <a:srgbClr val="222222"/>
                </a:solidFill>
                <a:latin typeface="Times New Roman"/>
                <a:cs typeface="Arial"/>
              </a:rPr>
              <a:t> et al. (2024). </a:t>
            </a:r>
            <a:r>
              <a:rPr lang="en-US" sz="1600" b="1">
                <a:solidFill>
                  <a:srgbClr val="222222"/>
                </a:solidFill>
                <a:latin typeface="Times New Roman"/>
                <a:cs typeface="Arial"/>
              </a:rPr>
              <a:t>Improving Understanding of Ice Particle Shapes and Orientations: Reconciling 2D-S Cloud Probe Observations with Theoretical Simulations – </a:t>
            </a:r>
            <a:r>
              <a:rPr lang="en-US" sz="1600" i="1">
                <a:solidFill>
                  <a:srgbClr val="222222"/>
                </a:solidFill>
                <a:latin typeface="Times New Roman"/>
                <a:cs typeface="Arial"/>
              </a:rPr>
              <a:t>In Prep</a:t>
            </a:r>
          </a:p>
          <a:p>
            <a:pPr marL="457200" indent="-457200" algn="just">
              <a:lnSpc>
                <a:spcPct val="100000"/>
              </a:lnSpc>
              <a:spcBef>
                <a:spcPts val="0"/>
              </a:spcBef>
              <a:buAutoNum type="arabicPeriod"/>
            </a:pPr>
            <a:r>
              <a:rPr lang="en-US" sz="1600">
                <a:solidFill>
                  <a:srgbClr val="222222"/>
                </a:solidFill>
                <a:latin typeface="Times New Roman"/>
                <a:cs typeface="Arial"/>
              </a:rPr>
              <a:t>Co-authored NASA MOSAICS proposal. </a:t>
            </a:r>
            <a:r>
              <a:rPr lang="en-US" sz="1600" b="1">
                <a:solidFill>
                  <a:srgbClr val="222222"/>
                </a:solidFill>
                <a:latin typeface="Times New Roman"/>
                <a:cs typeface="Times New Roman"/>
              </a:rPr>
              <a:t>Unveiling Ice Crystal Chain Aggregates in Winter Storms: Contextualization using In-situ and Remote-sensing Observations –</a:t>
            </a:r>
            <a:r>
              <a:rPr lang="en-US" sz="1600" b="1" i="1">
                <a:solidFill>
                  <a:srgbClr val="222222"/>
                </a:solidFill>
                <a:latin typeface="Times New Roman"/>
                <a:cs typeface="Times New Roman"/>
              </a:rPr>
              <a:t> </a:t>
            </a:r>
            <a:r>
              <a:rPr lang="en-US" sz="1600" i="1">
                <a:solidFill>
                  <a:srgbClr val="222222"/>
                </a:solidFill>
                <a:latin typeface="Times New Roman"/>
                <a:cs typeface="Times New Roman"/>
              </a:rPr>
              <a:t>Funded, Dollar Value - $399,995;  Project Duration 05/16/2025 - 05/15/2027</a:t>
            </a:r>
            <a:r>
              <a:rPr lang="en-US" sz="1600" b="1">
                <a:solidFill>
                  <a:srgbClr val="222222"/>
                </a:solidFill>
                <a:latin typeface="Times New Roman"/>
                <a:cs typeface="Times New Roman"/>
              </a:rPr>
              <a:t> </a:t>
            </a:r>
            <a:endParaRPr lang="en-US" sz="1600">
              <a:solidFill>
                <a:srgbClr val="222222"/>
              </a:solidFill>
              <a:latin typeface="Times New Roman"/>
              <a:cs typeface="Arial"/>
            </a:endParaRPr>
          </a:p>
          <a:p>
            <a:pPr marL="0" indent="0" algn="just">
              <a:lnSpc>
                <a:spcPct val="100000"/>
              </a:lnSpc>
              <a:spcBef>
                <a:spcPts val="0"/>
              </a:spcBef>
              <a:buNone/>
            </a:pPr>
            <a:r>
              <a:rPr lang="en-US" sz="2400">
                <a:solidFill>
                  <a:srgbClr val="222222"/>
                </a:solidFill>
                <a:latin typeface="Times New Roman"/>
                <a:cs typeface="Arial"/>
              </a:rPr>
              <a:t>2025</a:t>
            </a:r>
          </a:p>
          <a:p>
            <a:pPr marL="457200" indent="-457200" algn="just">
              <a:lnSpc>
                <a:spcPct val="100000"/>
              </a:lnSpc>
              <a:spcBef>
                <a:spcPts val="0"/>
              </a:spcBef>
              <a:buAutoNum type="arabicPeriod"/>
            </a:pPr>
            <a:r>
              <a:rPr lang="en-US" sz="1600">
                <a:latin typeface="Times New Roman"/>
                <a:cs typeface="Arial"/>
              </a:rPr>
              <a:t>Osmani et al. (2025). </a:t>
            </a:r>
            <a:r>
              <a:rPr lang="en-US" sz="1600" b="1">
                <a:latin typeface="Times New Roman"/>
                <a:cs typeface="Arial"/>
              </a:rPr>
              <a:t>Investigating Atmospheric Ice Crystal Formation and Their Impacts on Hypersonic Vehicles – </a:t>
            </a:r>
            <a:r>
              <a:rPr lang="en-US" sz="1600" i="1">
                <a:latin typeface="Times New Roman"/>
                <a:cs typeface="Arial"/>
              </a:rPr>
              <a:t>Published </a:t>
            </a:r>
          </a:p>
          <a:p>
            <a:pPr marL="457200" indent="-457200" algn="just">
              <a:lnSpc>
                <a:spcPct val="100000"/>
              </a:lnSpc>
              <a:spcBef>
                <a:spcPts val="0"/>
              </a:spcBef>
              <a:buAutoNum type="arabicPeriod"/>
            </a:pPr>
            <a:r>
              <a:rPr lang="en-US" sz="1600">
                <a:latin typeface="Times New Roman"/>
                <a:cs typeface="Arial"/>
              </a:rPr>
              <a:t>Finlon et al. (2025). </a:t>
            </a:r>
            <a:r>
              <a:rPr lang="en-US" sz="1600" b="1">
                <a:latin typeface="Times New Roman"/>
                <a:cs typeface="Arial"/>
              </a:rPr>
              <a:t>Influence of Cloud Microphysical Properties on Airborne Lidar Measurements: Results from the IMPACTS Field Campaign </a:t>
            </a:r>
            <a:r>
              <a:rPr lang="en-US" sz="1600" i="1">
                <a:latin typeface="Times New Roman"/>
                <a:cs typeface="Arial"/>
              </a:rPr>
              <a:t>– Published</a:t>
            </a:r>
          </a:p>
          <a:p>
            <a:pPr marL="457200" indent="-457200" algn="just">
              <a:lnSpc>
                <a:spcPct val="100000"/>
              </a:lnSpc>
              <a:spcBef>
                <a:spcPts val="0"/>
              </a:spcBef>
              <a:buAutoNum type="arabicPeriod"/>
            </a:pPr>
            <a:r>
              <a:rPr lang="en-US" sz="1600">
                <a:latin typeface="Times New Roman"/>
                <a:cs typeface="Arial"/>
              </a:rPr>
              <a:t>Delene et al. (2025). </a:t>
            </a:r>
            <a:r>
              <a:rPr lang="en-US" sz="1600" b="1">
                <a:latin typeface="Times New Roman"/>
                <a:cs typeface="Arial"/>
              </a:rPr>
              <a:t>Cloud Microphysical Observations of Seeded Clouds during the Saudi Arabia </a:t>
            </a:r>
            <a:r>
              <a:rPr lang="en-US" sz="1600" b="1" err="1">
                <a:latin typeface="Times New Roman"/>
                <a:cs typeface="Arial"/>
              </a:rPr>
              <a:t>AeRosol</a:t>
            </a:r>
            <a:r>
              <a:rPr lang="en-US" sz="1600" b="1">
                <a:latin typeface="Times New Roman"/>
                <a:cs typeface="Arial"/>
              </a:rPr>
              <a:t>-Cloud-Precipitation Enhancement Campaign (SARPEC)</a:t>
            </a:r>
            <a:r>
              <a:rPr lang="en-US" sz="1600">
                <a:latin typeface="Times New Roman"/>
                <a:cs typeface="Arial"/>
              </a:rPr>
              <a:t> - </a:t>
            </a:r>
            <a:r>
              <a:rPr lang="en-US" sz="1600" i="1">
                <a:latin typeface="Times New Roman"/>
                <a:cs typeface="Arial"/>
              </a:rPr>
              <a:t>In Review</a:t>
            </a:r>
          </a:p>
          <a:p>
            <a:pPr marL="457200" indent="-457200" algn="just">
              <a:lnSpc>
                <a:spcPct val="100000"/>
              </a:lnSpc>
              <a:spcBef>
                <a:spcPts val="0"/>
              </a:spcBef>
              <a:buAutoNum type="arabicPeriod"/>
            </a:pPr>
            <a:r>
              <a:rPr lang="en-US" sz="1600">
                <a:latin typeface="Times New Roman"/>
                <a:cs typeface="Arial"/>
              </a:rPr>
              <a:t>Ojo et al. (2025).</a:t>
            </a:r>
            <a:r>
              <a:rPr lang="en-US" sz="1600" b="1">
                <a:latin typeface="Times New Roman"/>
                <a:cs typeface="Arial"/>
              </a:rPr>
              <a:t> A Low Temperature Dual Balance Electrodynamic Trap (LT-DBET) for Atmospheric Ice Crystal Aggregation</a:t>
            </a:r>
          </a:p>
          <a:p>
            <a:pPr marL="457200" indent="-457200" algn="just">
              <a:lnSpc>
                <a:spcPct val="100000"/>
              </a:lnSpc>
              <a:spcBef>
                <a:spcPts val="0"/>
              </a:spcBef>
              <a:buAutoNum type="arabicPeriod"/>
            </a:pPr>
            <a:r>
              <a:rPr lang="en-US" sz="1600">
                <a:latin typeface="Times New Roman"/>
                <a:cs typeface="Arial"/>
              </a:rPr>
              <a:t>Delene et al. (2025).</a:t>
            </a:r>
            <a:r>
              <a:rPr lang="en-US" sz="1600" b="1">
                <a:latin typeface="Times New Roman"/>
                <a:cs typeface="Arial"/>
              </a:rPr>
              <a:t> Quantification of Chain Aggregate Morphology in Recent Field Campaigns</a:t>
            </a:r>
            <a:endParaRPr lang="en-US" sz="1600" b="1">
              <a:latin typeface="Times New Roman"/>
            </a:endParaRPr>
          </a:p>
        </p:txBody>
      </p:sp>
    </p:spTree>
    <p:extLst>
      <p:ext uri="{BB962C8B-B14F-4D97-AF65-F5344CB8AC3E}">
        <p14:creationId xmlns:p14="http://schemas.microsoft.com/office/powerpoint/2010/main" val="35405169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B64DC-78CF-69A4-B853-1300F42092AD}"/>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CA715CB1-A96E-E52C-F4CD-8CEBBF44D55B}"/>
              </a:ext>
            </a:extLst>
          </p:cNvPr>
          <p:cNvSpPr>
            <a:spLocks noGrp="1"/>
          </p:cNvSpPr>
          <p:nvPr>
            <p:ph type="title"/>
          </p:nvPr>
        </p:nvSpPr>
        <p:spPr>
          <a:prstGeom prst="rect">
            <a:avLst/>
          </a:prstGeom>
        </p:spPr>
        <p:txBody>
          <a:bodyPr/>
          <a:lstStyle/>
          <a:p>
            <a:r>
              <a:rPr lang="en-US">
                <a:latin typeface="Times New Roman"/>
                <a:cs typeface="Arial"/>
              </a:rPr>
              <a:t>Collaborations – Non-dissertation Research</a:t>
            </a:r>
            <a:endParaRPr lang="en-US"/>
          </a:p>
        </p:txBody>
      </p:sp>
      <p:sp>
        <p:nvSpPr>
          <p:cNvPr id="4" name="Slide Number">
            <a:extLst>
              <a:ext uri="{FF2B5EF4-FFF2-40B4-BE49-F238E27FC236}">
                <a16:creationId xmlns:a16="http://schemas.microsoft.com/office/drawing/2014/main" id="{F9FDBFFE-3D49-7FD8-9CDB-D1A89EBE3CE6}"/>
              </a:ext>
            </a:extLst>
          </p:cNvPr>
          <p:cNvSpPr>
            <a:spLocks noGrp="1"/>
          </p:cNvSpPr>
          <p:nvPr>
            <p:ph type="sldNum" sz="quarter" idx="4"/>
          </p:nvPr>
        </p:nvSpPr>
        <p:spPr>
          <a:prstGeom prst="rect">
            <a:avLst/>
          </a:prstGeom>
        </p:spPr>
        <p:txBody>
          <a:bodyPr/>
          <a:lstStyle/>
          <a:p>
            <a:fld id="{CD824FE9-DCF5-A546-91B8-A1EA6C94E693}" type="slidenum">
              <a:rPr lang="en-US" smtClean="0"/>
              <a:pPr/>
              <a:t>43</a:t>
            </a:fld>
            <a:endParaRPr lang="en-US"/>
          </a:p>
        </p:txBody>
      </p:sp>
      <p:sp>
        <p:nvSpPr>
          <p:cNvPr id="5" name="Slide List">
            <a:extLst>
              <a:ext uri="{FF2B5EF4-FFF2-40B4-BE49-F238E27FC236}">
                <a16:creationId xmlns:a16="http://schemas.microsoft.com/office/drawing/2014/main" id="{FD0A1AFE-9942-7ED5-23BD-8571DDE15C10}"/>
              </a:ext>
            </a:extLst>
          </p:cNvPr>
          <p:cNvSpPr txBox="1">
            <a:spLocks/>
          </p:cNvSpPr>
          <p:nvPr/>
        </p:nvSpPr>
        <p:spPr>
          <a:xfrm>
            <a:off x="6651" y="910193"/>
            <a:ext cx="12170936" cy="5624564"/>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indent="-514350" algn="just">
              <a:lnSpc>
                <a:spcPct val="100000"/>
              </a:lnSpc>
              <a:spcBef>
                <a:spcPts val="0"/>
              </a:spcBef>
              <a:buAutoNum type="arabicPeriod"/>
            </a:pPr>
            <a:endParaRPr lang="en-US" sz="2800">
              <a:latin typeface="Times New Roman"/>
              <a:cs typeface="Times New Roman"/>
            </a:endParaRPr>
          </a:p>
        </p:txBody>
      </p:sp>
      <p:sp>
        <p:nvSpPr>
          <p:cNvPr id="11" name="Slide List">
            <a:extLst>
              <a:ext uri="{FF2B5EF4-FFF2-40B4-BE49-F238E27FC236}">
                <a16:creationId xmlns:a16="http://schemas.microsoft.com/office/drawing/2014/main" id="{D0E3E2AC-D085-E186-93FE-1154D04C51AF}"/>
              </a:ext>
            </a:extLst>
          </p:cNvPr>
          <p:cNvSpPr txBox="1">
            <a:spLocks/>
          </p:cNvSpPr>
          <p:nvPr/>
        </p:nvSpPr>
        <p:spPr>
          <a:xfrm>
            <a:off x="-3117" y="1564732"/>
            <a:ext cx="12008177" cy="1970872"/>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None/>
            </a:pPr>
            <a:r>
              <a:rPr lang="en-US" sz="2400" dirty="0">
                <a:latin typeface="Times New Roman"/>
                <a:cs typeface="Arial"/>
              </a:rPr>
              <a:t>For complete listing see:</a:t>
            </a:r>
            <a:endParaRPr lang="en-US" sz="2400" dirty="0">
              <a:latin typeface="Times New Roman"/>
            </a:endParaRPr>
          </a:p>
          <a:p>
            <a:pPr marL="0" indent="0" algn="ctr">
              <a:lnSpc>
                <a:spcPct val="100000"/>
              </a:lnSpc>
              <a:spcBef>
                <a:spcPts val="0"/>
              </a:spcBef>
              <a:buNone/>
            </a:pPr>
            <a:r>
              <a:rPr lang="en-US" sz="2400" dirty="0">
                <a:latin typeface="Times New Roman"/>
                <a:cs typeface="Arial"/>
                <a:hlinkClick r:id="rId3"/>
              </a:rPr>
              <a:t>Full List of Collaborations</a:t>
            </a:r>
            <a:endParaRPr lang="en-US" sz="2400">
              <a:latin typeface="Times New Roman"/>
            </a:endParaRPr>
          </a:p>
          <a:p>
            <a:pPr marL="0" indent="0" algn="just">
              <a:lnSpc>
                <a:spcPct val="100000"/>
              </a:lnSpc>
              <a:spcBef>
                <a:spcPts val="0"/>
              </a:spcBef>
              <a:buNone/>
            </a:pPr>
            <a:endParaRPr lang="en-US" sz="2400" dirty="0"/>
          </a:p>
        </p:txBody>
      </p:sp>
    </p:spTree>
    <p:extLst>
      <p:ext uri="{BB962C8B-B14F-4D97-AF65-F5344CB8AC3E}">
        <p14:creationId xmlns:p14="http://schemas.microsoft.com/office/powerpoint/2010/main" val="421842753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64D75-2EB7-6610-3412-15A0CD201E8C}"/>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411ED3EA-5F21-C859-5BFB-2A89F4EC77C4}"/>
              </a:ext>
            </a:extLst>
          </p:cNvPr>
          <p:cNvSpPr>
            <a:spLocks noGrp="1"/>
          </p:cNvSpPr>
          <p:nvPr>
            <p:ph type="title"/>
          </p:nvPr>
        </p:nvSpPr>
        <p:spPr>
          <a:prstGeom prst="rect">
            <a:avLst/>
          </a:prstGeom>
        </p:spPr>
        <p:txBody>
          <a:bodyPr/>
          <a:lstStyle/>
          <a:p>
            <a:r>
              <a:rPr lang="en-US" dirty="0">
                <a:latin typeface="Times New Roman"/>
                <a:cs typeface="Arial"/>
              </a:rPr>
              <a:t>Timeline to Graduation</a:t>
            </a:r>
            <a:endParaRPr lang="en-US" dirty="0"/>
          </a:p>
        </p:txBody>
      </p:sp>
      <p:sp>
        <p:nvSpPr>
          <p:cNvPr id="4" name="Slide Number">
            <a:extLst>
              <a:ext uri="{FF2B5EF4-FFF2-40B4-BE49-F238E27FC236}">
                <a16:creationId xmlns:a16="http://schemas.microsoft.com/office/drawing/2014/main" id="{4E05FC47-465C-E578-0C7C-0CAEDDF782BF}"/>
              </a:ext>
            </a:extLst>
          </p:cNvPr>
          <p:cNvSpPr>
            <a:spLocks noGrp="1"/>
          </p:cNvSpPr>
          <p:nvPr>
            <p:ph type="sldNum" sz="quarter" idx="4"/>
          </p:nvPr>
        </p:nvSpPr>
        <p:spPr>
          <a:prstGeom prst="rect">
            <a:avLst/>
          </a:prstGeom>
        </p:spPr>
        <p:txBody>
          <a:bodyPr/>
          <a:lstStyle/>
          <a:p>
            <a:fld id="{CD824FE9-DCF5-A546-91B8-A1EA6C94E693}" type="slidenum">
              <a:rPr lang="en-US" smtClean="0"/>
              <a:pPr/>
              <a:t>44</a:t>
            </a:fld>
            <a:endParaRPr lang="en-US"/>
          </a:p>
        </p:txBody>
      </p:sp>
      <p:sp>
        <p:nvSpPr>
          <p:cNvPr id="5" name="Slide List">
            <a:extLst>
              <a:ext uri="{FF2B5EF4-FFF2-40B4-BE49-F238E27FC236}">
                <a16:creationId xmlns:a16="http://schemas.microsoft.com/office/drawing/2014/main" id="{1895D19C-BDC3-20A7-563C-C018E349C77D}"/>
              </a:ext>
            </a:extLst>
          </p:cNvPr>
          <p:cNvSpPr txBox="1">
            <a:spLocks/>
          </p:cNvSpPr>
          <p:nvPr/>
        </p:nvSpPr>
        <p:spPr>
          <a:xfrm>
            <a:off x="6651" y="910193"/>
            <a:ext cx="12170936" cy="5624564"/>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indent="-514350" algn="just">
              <a:lnSpc>
                <a:spcPct val="100000"/>
              </a:lnSpc>
              <a:spcBef>
                <a:spcPts val="0"/>
              </a:spcBef>
              <a:buAutoNum type="arabicPeriod"/>
            </a:pPr>
            <a:endParaRPr lang="en-US" sz="2800">
              <a:latin typeface="Times New Roman"/>
              <a:cs typeface="Times New Roman"/>
            </a:endParaRPr>
          </a:p>
        </p:txBody>
      </p:sp>
      <p:pic>
        <p:nvPicPr>
          <p:cNvPr id="7" name="Picture 6" descr="A graph with colorful bars&#10;&#10;AI-generated content may be incorrect.">
            <a:extLst>
              <a:ext uri="{FF2B5EF4-FFF2-40B4-BE49-F238E27FC236}">
                <a16:creationId xmlns:a16="http://schemas.microsoft.com/office/drawing/2014/main" id="{AADB9B89-6A26-F476-5F02-D9F8C087A737}"/>
              </a:ext>
            </a:extLst>
          </p:cNvPr>
          <p:cNvPicPr>
            <a:picLocks noChangeAspect="1"/>
          </p:cNvPicPr>
          <p:nvPr/>
        </p:nvPicPr>
        <p:blipFill>
          <a:blip r:embed="rId3"/>
          <a:stretch>
            <a:fillRect/>
          </a:stretch>
        </p:blipFill>
        <p:spPr>
          <a:xfrm>
            <a:off x="14378" y="1093680"/>
            <a:ext cx="11171207" cy="5633920"/>
          </a:xfrm>
          <a:prstGeom prst="rect">
            <a:avLst/>
          </a:prstGeom>
        </p:spPr>
      </p:pic>
    </p:spTree>
    <p:extLst>
      <p:ext uri="{BB962C8B-B14F-4D97-AF65-F5344CB8AC3E}">
        <p14:creationId xmlns:p14="http://schemas.microsoft.com/office/powerpoint/2010/main" val="267470214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ECAB-717F-8E40-C5B0-7B2C8D88B4C1}"/>
            </a:ext>
          </a:extLst>
        </p:cNvPr>
        <p:cNvGrpSpPr/>
        <p:nvPr/>
      </p:nvGrpSpPr>
      <p:grpSpPr>
        <a:xfrm>
          <a:off x="0" y="0"/>
          <a:ext cx="0" cy="0"/>
          <a:chOff x="0" y="0"/>
          <a:chExt cx="0" cy="0"/>
        </a:xfrm>
      </p:grpSpPr>
      <p:sp>
        <p:nvSpPr>
          <p:cNvPr id="2" name="Slide Title">
            <a:extLst>
              <a:ext uri="{FF2B5EF4-FFF2-40B4-BE49-F238E27FC236}">
                <a16:creationId xmlns:a16="http://schemas.microsoft.com/office/drawing/2014/main" id="{AC8B6531-C12C-7BAB-B984-18BB68AD8505}"/>
              </a:ext>
            </a:extLst>
          </p:cNvPr>
          <p:cNvSpPr>
            <a:spLocks noGrp="1"/>
          </p:cNvSpPr>
          <p:nvPr>
            <p:ph type="title"/>
          </p:nvPr>
        </p:nvSpPr>
        <p:spPr>
          <a:prstGeom prst="rect">
            <a:avLst/>
          </a:prstGeom>
        </p:spPr>
        <p:txBody>
          <a:bodyPr/>
          <a:lstStyle/>
          <a:p>
            <a:r>
              <a:rPr lang="en-US">
                <a:latin typeface="Times New Roman"/>
                <a:cs typeface="Arial"/>
              </a:rPr>
              <a:t>References</a:t>
            </a:r>
            <a:endParaRPr lang="en-US">
              <a:latin typeface="Times New Roman"/>
            </a:endParaRPr>
          </a:p>
        </p:txBody>
      </p:sp>
      <p:sp>
        <p:nvSpPr>
          <p:cNvPr id="4" name="Slide Number">
            <a:extLst>
              <a:ext uri="{FF2B5EF4-FFF2-40B4-BE49-F238E27FC236}">
                <a16:creationId xmlns:a16="http://schemas.microsoft.com/office/drawing/2014/main" id="{AE08030A-E844-A41F-9C81-8E830843616D}"/>
              </a:ext>
            </a:extLst>
          </p:cNvPr>
          <p:cNvSpPr>
            <a:spLocks noGrp="1"/>
          </p:cNvSpPr>
          <p:nvPr>
            <p:ph type="sldNum" sz="quarter" idx="4"/>
          </p:nvPr>
        </p:nvSpPr>
        <p:spPr>
          <a:prstGeom prst="rect">
            <a:avLst/>
          </a:prstGeom>
        </p:spPr>
        <p:txBody>
          <a:bodyPr/>
          <a:lstStyle/>
          <a:p>
            <a:fld id="{CD824FE9-DCF5-A546-91B8-A1EA6C94E693}" type="slidenum">
              <a:rPr lang="en-US" smtClean="0"/>
              <a:pPr/>
              <a:t>45</a:t>
            </a:fld>
            <a:endParaRPr lang="en-US"/>
          </a:p>
        </p:txBody>
      </p:sp>
      <p:sp>
        <p:nvSpPr>
          <p:cNvPr id="5" name="Slide List">
            <a:extLst>
              <a:ext uri="{FF2B5EF4-FFF2-40B4-BE49-F238E27FC236}">
                <a16:creationId xmlns:a16="http://schemas.microsoft.com/office/drawing/2014/main" id="{E6B261AA-E638-0209-E01E-FE3379C05EBB}"/>
              </a:ext>
            </a:extLst>
          </p:cNvPr>
          <p:cNvSpPr txBox="1">
            <a:spLocks/>
          </p:cNvSpPr>
          <p:nvPr/>
        </p:nvSpPr>
        <p:spPr>
          <a:xfrm>
            <a:off x="92915" y="954431"/>
            <a:ext cx="12102368" cy="5648710"/>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914400" algn="just">
              <a:lnSpc>
                <a:spcPct val="100000"/>
              </a:lnSpc>
              <a:spcBef>
                <a:spcPts val="0"/>
              </a:spcBef>
              <a:spcAft>
                <a:spcPts val="200"/>
              </a:spcAft>
              <a:buNone/>
            </a:pPr>
            <a:r>
              <a:rPr lang="en-US" sz="1400" dirty="0">
                <a:latin typeface="Times New Roman"/>
                <a:cs typeface="Arial"/>
              </a:rPr>
              <a:t>Baran, A. J. (2012). From the single-scattering properties of ice crystals to climate prediction: A way forward. Atmospheric Research, 112, 45–69. https://doi.org/10.1016/j.atmosres.2012.04.010</a:t>
            </a:r>
            <a:endParaRPr lang="en-US">
              <a:latin typeface="Times New Roman"/>
            </a:endParaRPr>
          </a:p>
          <a:p>
            <a:pPr indent="-914400" algn="just">
              <a:lnSpc>
                <a:spcPct val="100000"/>
              </a:lnSpc>
              <a:spcBef>
                <a:spcPts val="0"/>
              </a:spcBef>
              <a:spcAft>
                <a:spcPts val="200"/>
              </a:spcAft>
              <a:buNone/>
            </a:pPr>
            <a:r>
              <a:rPr lang="en-US" sz="1400" dirty="0">
                <a:latin typeface="Times New Roman"/>
                <a:cs typeface="Arial"/>
              </a:rPr>
              <a:t>Connolly, P. J., Saunders, C. P. R., Gallagher, M. W., Bower, K. N., Flynn, M. J., </a:t>
            </a:r>
            <a:r>
              <a:rPr lang="en-US" sz="1400" err="1">
                <a:latin typeface="Times New Roman"/>
                <a:cs typeface="Arial"/>
              </a:rPr>
              <a:t>Choularton</a:t>
            </a:r>
            <a:r>
              <a:rPr lang="en-US" sz="1400" dirty="0">
                <a:latin typeface="Times New Roman"/>
                <a:cs typeface="Arial"/>
              </a:rPr>
              <a:t>, T. W., et al. (2005), Aircraft observations of the influence of electric fields on the aggregation of ice crystals. Quarterly Journal of the Royal Meteorological Society, 131(608), 1695–1712. </a:t>
            </a:r>
            <a:r>
              <a:rPr lang="en-US" sz="1400" dirty="0">
                <a:latin typeface="Times New Roman"/>
                <a:cs typeface="Arial"/>
                <a:hlinkClick r:id="rId3"/>
              </a:rPr>
              <a:t>https://doi.org/10.1256/qj.03.217</a:t>
            </a:r>
            <a:r>
              <a:rPr lang="en-US" sz="1400" dirty="0">
                <a:latin typeface="Times New Roman"/>
                <a:cs typeface="Arial"/>
              </a:rPr>
              <a:t>.</a:t>
            </a:r>
            <a:endParaRPr lang="en-US">
              <a:latin typeface="Times New Roman"/>
            </a:endParaRPr>
          </a:p>
          <a:p>
            <a:pPr algn="just">
              <a:lnSpc>
                <a:spcPct val="100000"/>
              </a:lnSpc>
              <a:spcBef>
                <a:spcPts val="0"/>
              </a:spcBef>
              <a:spcAft>
                <a:spcPts val="200"/>
              </a:spcAft>
              <a:buNone/>
            </a:pPr>
            <a:r>
              <a:rPr lang="en-US" sz="1400" dirty="0">
                <a:latin typeface="Times New Roman"/>
                <a:cs typeface="Arial"/>
              </a:rPr>
              <a:t>Dye, J. E., Bansemer A. (2019), Electrification in Mesoscale Updrafts of Deep Stratiform and Anvil Clouds in Florida. Journal of Geophysical Research: Atmospheres, 124(2), 1021–1049, </a:t>
            </a:r>
            <a:r>
              <a:rPr lang="en-US" sz="1400" dirty="0">
                <a:latin typeface="Times New Roman"/>
                <a:cs typeface="Arial"/>
                <a:hlinkClick r:id="rId4"/>
              </a:rPr>
              <a:t>https://doi.org/10.1029/2018JD029130</a:t>
            </a:r>
            <a:endParaRPr lang="en-US">
              <a:latin typeface="Times New Roman"/>
              <a:cs typeface="Arial"/>
            </a:endParaRPr>
          </a:p>
          <a:p>
            <a:pPr indent="-914400" algn="just">
              <a:lnSpc>
                <a:spcPct val="100000"/>
              </a:lnSpc>
              <a:spcBef>
                <a:spcPts val="0"/>
              </a:spcBef>
              <a:spcAft>
                <a:spcPts val="200"/>
              </a:spcAft>
              <a:buNone/>
            </a:pPr>
            <a:r>
              <a:rPr lang="en-US" sz="1400" dirty="0">
                <a:latin typeface="Times New Roman"/>
                <a:cs typeface="Arial"/>
              </a:rPr>
              <a:t>Dye, J. E., Bateman, M. G., Christian, H. J., Defer, E., Grainger, C. A., Hall, W. D., et al. (2007), Electric fields, cloud microphysics, and reflectivity in anvils of Florida thunderstorms. Journal of Geophysical Research: Atmospheres, 112(D11). </a:t>
            </a:r>
            <a:r>
              <a:rPr lang="en-US" sz="1400" dirty="0">
                <a:latin typeface="Times New Roman"/>
                <a:cs typeface="Arial"/>
                <a:hlinkClick r:id="rId5"/>
              </a:rPr>
              <a:t>https://doi.org/10.1029/2006JD007550</a:t>
            </a:r>
            <a:endParaRPr lang="en-US">
              <a:latin typeface="Times New Roman"/>
              <a:cs typeface="Arial"/>
            </a:endParaRPr>
          </a:p>
          <a:p>
            <a:pPr indent="-914400" algn="just">
              <a:lnSpc>
                <a:spcPct val="100000"/>
              </a:lnSpc>
              <a:spcBef>
                <a:spcPts val="0"/>
              </a:spcBef>
              <a:spcAft>
                <a:spcPts val="200"/>
              </a:spcAft>
              <a:buNone/>
            </a:pPr>
            <a:r>
              <a:rPr lang="en-US" sz="1400" dirty="0">
                <a:latin typeface="Times New Roman"/>
                <a:cs typeface="Arial"/>
              </a:rPr>
              <a:t>Finnegan, W. G., &amp; Pitter, R. L. (1988), A postulate of electric multipoles in growing ice crystals: Their role in the formation of ice crystal aggregates. Atmospheric Research, 22(3), 235–250. </a:t>
            </a:r>
            <a:r>
              <a:rPr lang="en-US" sz="1400" dirty="0">
                <a:latin typeface="Times New Roman"/>
                <a:cs typeface="Arial"/>
                <a:hlinkClick r:id="rId6"/>
              </a:rPr>
              <a:t>https://doi.org/10.1016/0169-8095(88)90019-1</a:t>
            </a:r>
            <a:endParaRPr lang="en-US">
              <a:latin typeface="Times New Roman"/>
            </a:endParaRPr>
          </a:p>
          <a:p>
            <a:pPr indent="-914400" algn="just">
              <a:lnSpc>
                <a:spcPct val="100000"/>
              </a:lnSpc>
              <a:spcBef>
                <a:spcPts val="0"/>
              </a:spcBef>
              <a:spcAft>
                <a:spcPts val="200"/>
              </a:spcAft>
              <a:buNone/>
            </a:pPr>
            <a:r>
              <a:rPr lang="en-US" sz="1400" err="1">
                <a:latin typeface="Times New Roman"/>
                <a:cs typeface="Arial"/>
              </a:rPr>
              <a:t>Gayet</a:t>
            </a:r>
            <a:r>
              <a:rPr lang="en-US" sz="1400" dirty="0">
                <a:latin typeface="Times New Roman"/>
                <a:cs typeface="Arial"/>
              </a:rPr>
              <a:t>, J.-F., </a:t>
            </a:r>
            <a:r>
              <a:rPr lang="en-US" sz="1400" err="1">
                <a:latin typeface="Times New Roman"/>
                <a:cs typeface="Arial"/>
              </a:rPr>
              <a:t>Mioche</a:t>
            </a:r>
            <a:r>
              <a:rPr lang="en-US" sz="1400" dirty="0">
                <a:latin typeface="Times New Roman"/>
                <a:cs typeface="Arial"/>
              </a:rPr>
              <a:t>, G., Bugliaro, L., </a:t>
            </a:r>
            <a:r>
              <a:rPr lang="en-US" sz="1400" err="1">
                <a:latin typeface="Times New Roman"/>
                <a:cs typeface="Arial"/>
              </a:rPr>
              <a:t>Protat</a:t>
            </a:r>
            <a:r>
              <a:rPr lang="en-US" sz="1400" dirty="0">
                <a:latin typeface="Times New Roman"/>
                <a:cs typeface="Arial"/>
              </a:rPr>
              <a:t>, A., Minikin, A., Wirth, M., et al. (2012), On the observation of unusual high concentration of small chain-like aggregate ice crystals and large ice water contents near the top of a deep convective cloud during the CIRCLE-2 experiment. Atmospheric Chemistry and Physics, 12(2), 727–744. </a:t>
            </a:r>
            <a:r>
              <a:rPr lang="en-US" sz="1400" dirty="0">
                <a:latin typeface="Times New Roman"/>
                <a:cs typeface="Arial"/>
                <a:hlinkClick r:id="rId7"/>
              </a:rPr>
              <a:t>https://doi.org/10.5194/acp-12-727-2012</a:t>
            </a:r>
            <a:endParaRPr lang="en-US">
              <a:latin typeface="Times New Roman"/>
            </a:endParaRPr>
          </a:p>
          <a:p>
            <a:pPr algn="just">
              <a:lnSpc>
                <a:spcPct val="100000"/>
              </a:lnSpc>
              <a:spcBef>
                <a:spcPts val="0"/>
              </a:spcBef>
              <a:spcAft>
                <a:spcPts val="200"/>
              </a:spcAft>
              <a:buNone/>
            </a:pPr>
            <a:r>
              <a:rPr lang="en-US" sz="1400" dirty="0">
                <a:latin typeface="Times New Roman"/>
                <a:cs typeface="Arial"/>
              </a:rPr>
              <a:t>Nairy, C. M. (2022), Observations of Chain Aggregates in Florida Cirrus Cloud Anvils on 3 August 2019 during CAPEEX19 (Master’s thesis), Dept. of Atmospheric Sciences, University of North Dakota, Grand Forks, North Dakota. Retrieved from </a:t>
            </a:r>
            <a:r>
              <a:rPr lang="en-US" sz="1400" dirty="0">
                <a:latin typeface="Times New Roman"/>
                <a:cs typeface="Arial"/>
                <a:hlinkClick r:id="rId8"/>
              </a:rPr>
              <a:t>https://commons.und.edu/theses/4363/</a:t>
            </a:r>
            <a:endParaRPr lang="en-US">
              <a:latin typeface="Times New Roman"/>
            </a:endParaRPr>
          </a:p>
          <a:p>
            <a:pPr algn="just">
              <a:lnSpc>
                <a:spcPct val="100000"/>
              </a:lnSpc>
              <a:spcBef>
                <a:spcPts val="0"/>
              </a:spcBef>
              <a:spcAft>
                <a:spcPts val="200"/>
              </a:spcAft>
              <a:buNone/>
            </a:pPr>
            <a:r>
              <a:rPr lang="en-US" sz="1400" dirty="0">
                <a:latin typeface="Times New Roman"/>
                <a:cs typeface="Arial"/>
              </a:rPr>
              <a:t>NCAR/EOL. (2020). IMPACTS 2020 Field Catalog. </a:t>
            </a:r>
            <a:r>
              <a:rPr lang="en-US" sz="1400" dirty="0">
                <a:latin typeface="Times New Roman"/>
                <a:cs typeface="Arial"/>
                <a:hlinkClick r:id="rId9"/>
              </a:rPr>
              <a:t>https://catalog.eol.ucar.edu/impacts_2020/</a:t>
            </a:r>
            <a:endParaRPr lang="en-US">
              <a:latin typeface="Times New Roman"/>
              <a:cs typeface="Arial"/>
            </a:endParaRPr>
          </a:p>
          <a:p>
            <a:pPr algn="just">
              <a:lnSpc>
                <a:spcPct val="100000"/>
              </a:lnSpc>
              <a:spcBef>
                <a:spcPts val="0"/>
              </a:spcBef>
              <a:spcAft>
                <a:spcPts val="200"/>
              </a:spcAft>
              <a:buNone/>
            </a:pPr>
            <a:r>
              <a:rPr lang="en-US" sz="1400" dirty="0">
                <a:latin typeface="Times New Roman"/>
                <a:cs typeface="Arial"/>
              </a:rPr>
              <a:t>NCAR/EOL. (2022). IMPACTS 2022 Field Catalog. </a:t>
            </a:r>
            <a:r>
              <a:rPr lang="en-US" sz="1400" dirty="0">
                <a:latin typeface="Times New Roman"/>
                <a:cs typeface="Arial"/>
                <a:hlinkClick r:id="rId10"/>
              </a:rPr>
              <a:t>https://catalog.eol.ucar.edu/impacts_2022/</a:t>
            </a:r>
            <a:endParaRPr lang="en-US">
              <a:latin typeface="Times New Roman"/>
              <a:cs typeface="Arial"/>
            </a:endParaRPr>
          </a:p>
          <a:p>
            <a:pPr indent="-914400" algn="just">
              <a:lnSpc>
                <a:spcPct val="100000"/>
              </a:lnSpc>
              <a:spcBef>
                <a:spcPts val="0"/>
              </a:spcBef>
              <a:spcAft>
                <a:spcPts val="200"/>
              </a:spcAft>
              <a:buNone/>
            </a:pPr>
            <a:r>
              <a:rPr lang="en-US" sz="1400" dirty="0">
                <a:latin typeface="Times New Roman"/>
                <a:cs typeface="Arial"/>
              </a:rPr>
              <a:t>NCAR/EOL. (2023). IMPACTS 2023 Field Catalog. </a:t>
            </a:r>
            <a:r>
              <a:rPr lang="en-US" sz="1400" dirty="0">
                <a:latin typeface="Times New Roman"/>
                <a:cs typeface="Arial"/>
                <a:hlinkClick r:id="rId11"/>
              </a:rPr>
              <a:t>https://catalog.eol.ucar.edu/impacts_2023/</a:t>
            </a:r>
            <a:endParaRPr lang="en-US">
              <a:latin typeface="Times New Roman"/>
              <a:cs typeface="Arial"/>
            </a:endParaRPr>
          </a:p>
          <a:p>
            <a:pPr indent="-914400" algn="just">
              <a:lnSpc>
                <a:spcPct val="100000"/>
              </a:lnSpc>
              <a:spcBef>
                <a:spcPts val="0"/>
              </a:spcBef>
              <a:spcAft>
                <a:spcPts val="200"/>
              </a:spcAft>
              <a:buNone/>
            </a:pPr>
            <a:r>
              <a:rPr lang="en-US" sz="1400" dirty="0">
                <a:latin typeface="Times New Roman"/>
                <a:cs typeface="Arial"/>
              </a:rPr>
              <a:t>Pasquier, J. T., Henneberger, J., Korolev, A., Ramelli, F., Wieder, J., Lauber, A., et al. (2023). Understanding the History of Two Complex Ice Crystal Habits Deduced From a Holographic Imager. Geophysical Research Letters, 50(1). https://doi.org/10.1029/2022GL100247</a:t>
            </a:r>
            <a:endParaRPr lang="en-US" dirty="0">
              <a:latin typeface="Times New Roman"/>
            </a:endParaRPr>
          </a:p>
          <a:p>
            <a:pPr indent="-914400" algn="just">
              <a:lnSpc>
                <a:spcPct val="100000"/>
              </a:lnSpc>
              <a:spcBef>
                <a:spcPts val="0"/>
              </a:spcBef>
              <a:spcAft>
                <a:spcPts val="200"/>
              </a:spcAft>
              <a:buNone/>
            </a:pPr>
            <a:r>
              <a:rPr lang="en-US" sz="1400" dirty="0">
                <a:latin typeface="Times New Roman"/>
                <a:cs typeface="Arial"/>
              </a:rPr>
              <a:t>Um, J., &amp; McFarquhar, G. M. (2009). Single-scattering properties of aggregates of plates. Quarterly Journal of the Royal Meteorological Society, 135(639), 291–304. https://doi.org/10.1002/qj.378</a:t>
            </a:r>
            <a:endParaRPr lang="en-US" dirty="0">
              <a:latin typeface="Times New Roman"/>
              <a:cs typeface="Arial"/>
            </a:endParaRPr>
          </a:p>
          <a:p>
            <a:pPr indent="-914400" algn="just">
              <a:lnSpc>
                <a:spcPct val="100000"/>
              </a:lnSpc>
              <a:spcBef>
                <a:spcPts val="0"/>
              </a:spcBef>
              <a:buNone/>
            </a:pPr>
            <a:endParaRPr lang="en-US" sz="1400" dirty="0">
              <a:latin typeface="Times New Roman"/>
              <a:cs typeface="Arial"/>
            </a:endParaRPr>
          </a:p>
        </p:txBody>
      </p:sp>
    </p:spTree>
    <p:extLst>
      <p:ext uri="{BB962C8B-B14F-4D97-AF65-F5344CB8AC3E}">
        <p14:creationId xmlns:p14="http://schemas.microsoft.com/office/powerpoint/2010/main" val="408606930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1EF75AF8-A6C0-71F4-AEDB-61BC0DC45CBF}"/>
              </a:ext>
            </a:extLst>
          </p:cNvPr>
          <p:cNvSpPr>
            <a:spLocks noGrp="1"/>
          </p:cNvSpPr>
          <p:nvPr>
            <p:ph type="title"/>
          </p:nvPr>
        </p:nvSpPr>
        <p:spPr>
          <a:prstGeom prst="rect">
            <a:avLst/>
          </a:prstGeom>
        </p:spPr>
        <p:txBody>
          <a:bodyPr/>
          <a:lstStyle/>
          <a:p>
            <a:r>
              <a:rPr lang="en-US">
                <a:latin typeface="Times New Roman"/>
                <a:cs typeface="Arial"/>
              </a:rPr>
              <a:t>Background (More Specifics)</a:t>
            </a:r>
            <a:endParaRPr lang="en-US">
              <a:latin typeface="Times New Roman"/>
            </a:endParaRPr>
          </a:p>
        </p:txBody>
      </p:sp>
      <p:sp>
        <p:nvSpPr>
          <p:cNvPr id="4" name="Slide Number">
            <a:extLst>
              <a:ext uri="{FF2B5EF4-FFF2-40B4-BE49-F238E27FC236}">
                <a16:creationId xmlns:a16="http://schemas.microsoft.com/office/drawing/2014/main" id="{E7EE92C3-0106-C9E7-A8CE-DBA67B713076}"/>
              </a:ext>
            </a:extLst>
          </p:cNvPr>
          <p:cNvSpPr>
            <a:spLocks noGrp="1"/>
          </p:cNvSpPr>
          <p:nvPr>
            <p:ph type="sldNum" sz="quarter" idx="4"/>
          </p:nvPr>
        </p:nvSpPr>
        <p:spPr>
          <a:xfrm>
            <a:off x="-161660" y="6343025"/>
            <a:ext cx="640080" cy="640080"/>
          </a:xfrm>
          <a:prstGeom prst="rect">
            <a:avLst/>
          </a:prstGeom>
        </p:spPr>
        <p:txBody>
          <a:bodyPr/>
          <a:lstStyle/>
          <a:p>
            <a:fld id="{CD824FE9-DCF5-A546-91B8-A1EA6C94E693}" type="slidenum">
              <a:rPr lang="en-US" smtClean="0"/>
              <a:pPr/>
              <a:t>5</a:t>
            </a:fld>
            <a:endParaRPr lang="en-US"/>
          </a:p>
        </p:txBody>
      </p:sp>
      <p:grpSp>
        <p:nvGrpSpPr>
          <p:cNvPr id="11" name="Group 10">
            <a:extLst>
              <a:ext uri="{FF2B5EF4-FFF2-40B4-BE49-F238E27FC236}">
                <a16:creationId xmlns:a16="http://schemas.microsoft.com/office/drawing/2014/main" id="{2C3AAE6B-744F-9262-6FD1-FC922C0DDA7C}"/>
              </a:ext>
            </a:extLst>
          </p:cNvPr>
          <p:cNvGrpSpPr>
            <a:grpSpLocks noChangeAspect="1"/>
          </p:cNvGrpSpPr>
          <p:nvPr/>
        </p:nvGrpSpPr>
        <p:grpSpPr>
          <a:xfrm>
            <a:off x="9346815" y="4860624"/>
            <a:ext cx="2748783" cy="1838207"/>
            <a:chOff x="9415054" y="4610415"/>
            <a:chExt cx="1714500" cy="1181100"/>
          </a:xfrm>
        </p:grpSpPr>
        <p:pic>
          <p:nvPicPr>
            <p:cNvPr id="15" name="Picture 14" descr="A close-up of a snowflake&#10;&#10;Description automatically generated">
              <a:extLst>
                <a:ext uri="{FF2B5EF4-FFF2-40B4-BE49-F238E27FC236}">
                  <a16:creationId xmlns:a16="http://schemas.microsoft.com/office/drawing/2014/main" id="{15C74230-3B64-DB84-451E-72ACA806B030}"/>
                </a:ext>
              </a:extLst>
            </p:cNvPr>
            <p:cNvPicPr>
              <a:picLocks noChangeAspect="1"/>
            </p:cNvPicPr>
            <p:nvPr/>
          </p:nvPicPr>
          <p:blipFill rotWithShape="1">
            <a:blip r:embed="rId3"/>
            <a:srcRect l="36044" t="39748" r="7045" b="12413"/>
            <a:stretch/>
          </p:blipFill>
          <p:spPr>
            <a:xfrm>
              <a:off x="9415054" y="4610415"/>
              <a:ext cx="1714500" cy="1181100"/>
            </a:xfrm>
            <a:prstGeom prst="rect">
              <a:avLst/>
            </a:prstGeom>
          </p:spPr>
        </p:pic>
        <p:cxnSp>
          <p:nvCxnSpPr>
            <p:cNvPr id="16" name="Straight Connector 15">
              <a:extLst>
                <a:ext uri="{FF2B5EF4-FFF2-40B4-BE49-F238E27FC236}">
                  <a16:creationId xmlns:a16="http://schemas.microsoft.com/office/drawing/2014/main" id="{3622C8F9-CA58-525D-D438-C07D9FD6CC98}"/>
                </a:ext>
              </a:extLst>
            </p:cNvPr>
            <p:cNvCxnSpPr>
              <a:cxnSpLocks/>
            </p:cNvCxnSpPr>
            <p:nvPr/>
          </p:nvCxnSpPr>
          <p:spPr>
            <a:xfrm>
              <a:off x="9501662" y="5679294"/>
              <a:ext cx="4445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DD46A3-C538-F4B7-F5A9-CD232D277F09}"/>
                </a:ext>
              </a:extLst>
            </p:cNvPr>
            <p:cNvCxnSpPr>
              <a:cxnSpLocks/>
            </p:cNvCxnSpPr>
            <p:nvPr/>
          </p:nvCxnSpPr>
          <p:spPr>
            <a:xfrm flipV="1">
              <a:off x="9504837" y="5609444"/>
              <a:ext cx="0" cy="1371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CFD604B-A1DD-6111-4E0E-A00E50C4E6B9}"/>
                </a:ext>
              </a:extLst>
            </p:cNvPr>
            <p:cNvCxnSpPr>
              <a:cxnSpLocks/>
            </p:cNvCxnSpPr>
            <p:nvPr/>
          </p:nvCxnSpPr>
          <p:spPr>
            <a:xfrm flipV="1">
              <a:off x="9942987" y="5609444"/>
              <a:ext cx="0" cy="13716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3">
              <a:extLst>
                <a:ext uri="{FF2B5EF4-FFF2-40B4-BE49-F238E27FC236}">
                  <a16:creationId xmlns:a16="http://schemas.microsoft.com/office/drawing/2014/main" id="{073A38E9-CF70-9BEC-14A5-0CC60AF50133}"/>
                </a:ext>
              </a:extLst>
            </p:cNvPr>
            <p:cNvSpPr txBox="1"/>
            <p:nvPr/>
          </p:nvSpPr>
          <p:spPr>
            <a:xfrm>
              <a:off x="9482287" y="5479251"/>
              <a:ext cx="512327" cy="19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FF0000"/>
                  </a:solidFill>
                  <a:latin typeface="Times New Roman" panose="02020603050405020304" pitchFamily="18" charset="0"/>
                  <a:cs typeface="Times New Roman" panose="02020603050405020304" pitchFamily="18" charset="0"/>
                </a:rPr>
                <a:t>200 </a:t>
              </a:r>
              <a:r>
                <a:rPr lang="el-GR" sz="1400">
                  <a:solidFill>
                    <a:srgbClr val="FF0000"/>
                  </a:solidFill>
                  <a:latin typeface="Times New Roman" panose="02020603050405020304" pitchFamily="18" charset="0"/>
                  <a:cs typeface="Times New Roman" panose="02020603050405020304" pitchFamily="18" charset="0"/>
                </a:rPr>
                <a:t>μ</a:t>
              </a:r>
              <a:r>
                <a:rPr lang="en-US" sz="1400">
                  <a:solidFill>
                    <a:srgbClr val="FF0000"/>
                  </a:solidFill>
                  <a:latin typeface="Times New Roman" panose="02020603050405020304" pitchFamily="18" charset="0"/>
                  <a:cs typeface="Times New Roman" panose="02020603050405020304" pitchFamily="18" charset="0"/>
                </a:rPr>
                <a:t>m</a:t>
              </a:r>
            </a:p>
          </p:txBody>
        </p:sp>
      </p:grpSp>
      <p:pic>
        <p:nvPicPr>
          <p:cNvPr id="12" name="Content Placeholder 9" descr="A picture containing text, fabric&#10;&#10;Description automatically generated">
            <a:extLst>
              <a:ext uri="{FF2B5EF4-FFF2-40B4-BE49-F238E27FC236}">
                <a16:creationId xmlns:a16="http://schemas.microsoft.com/office/drawing/2014/main" id="{C7CE273A-4773-80EB-AC90-3C00A2386A6D}"/>
              </a:ext>
            </a:extLst>
          </p:cNvPr>
          <p:cNvPicPr>
            <a:picLocks noChangeAspect="1"/>
          </p:cNvPicPr>
          <p:nvPr/>
        </p:nvPicPr>
        <p:blipFill>
          <a:blip r:embed="rId4"/>
          <a:srcRect l="26148" r="300" b="28866"/>
          <a:stretch>
            <a:fillRect/>
          </a:stretch>
        </p:blipFill>
        <p:spPr>
          <a:xfrm>
            <a:off x="9339169" y="2564004"/>
            <a:ext cx="2745610" cy="1824101"/>
          </a:xfrm>
          <a:prstGeom prst="rect">
            <a:avLst/>
          </a:prstGeom>
        </p:spPr>
      </p:pic>
      <p:cxnSp>
        <p:nvCxnSpPr>
          <p:cNvPr id="13" name="Straight Arrow Connector 12">
            <a:extLst>
              <a:ext uri="{FF2B5EF4-FFF2-40B4-BE49-F238E27FC236}">
                <a16:creationId xmlns:a16="http://schemas.microsoft.com/office/drawing/2014/main" id="{3B94AC3C-34D1-0607-FA7B-F2841DE4A43A}"/>
              </a:ext>
            </a:extLst>
          </p:cNvPr>
          <p:cNvCxnSpPr/>
          <p:nvPr/>
        </p:nvCxnSpPr>
        <p:spPr>
          <a:xfrm>
            <a:off x="6181333" y="3453666"/>
            <a:ext cx="2987425" cy="14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8E98317-FC81-EACE-1FEB-D0671F5C236C}"/>
              </a:ext>
            </a:extLst>
          </p:cNvPr>
          <p:cNvCxnSpPr>
            <a:cxnSpLocks/>
          </p:cNvCxnSpPr>
          <p:nvPr/>
        </p:nvCxnSpPr>
        <p:spPr>
          <a:xfrm>
            <a:off x="7390249" y="5260923"/>
            <a:ext cx="1941153" cy="76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lide List">
            <a:extLst>
              <a:ext uri="{FF2B5EF4-FFF2-40B4-BE49-F238E27FC236}">
                <a16:creationId xmlns:a16="http://schemas.microsoft.com/office/drawing/2014/main" id="{47AB5F38-919E-DABD-AF81-2C4FF8D7808D}"/>
              </a:ext>
            </a:extLst>
          </p:cNvPr>
          <p:cNvSpPr txBox="1">
            <a:spLocks/>
          </p:cNvSpPr>
          <p:nvPr/>
        </p:nvSpPr>
        <p:spPr>
          <a:xfrm>
            <a:off x="4139" y="1032470"/>
            <a:ext cx="9149887" cy="5821519"/>
          </a:xfrm>
          <a:prstGeom prst="rect">
            <a:avLst/>
          </a:prstGeom>
        </p:spPr>
        <p:txBody>
          <a:bodyPr lIns="0" tIns="0" rIns="0" bIns="0" anchor="t"/>
          <a:lstStyle>
            <a:lvl1pPr marL="171450" indent="-171450" algn="l" defTabSz="685800" rtl="0" eaLnBrk="1" latinLnBrk="0" hangingPunct="1">
              <a:lnSpc>
                <a:spcPct val="150000"/>
              </a:lnSpc>
              <a:spcBef>
                <a:spcPts val="750"/>
              </a:spcBef>
              <a:buClr>
                <a:srgbClr val="039A44"/>
              </a:buClr>
              <a:buFont typeface="Courier New" panose="02070309020205020404" pitchFamily="49" charset="0"/>
              <a:buChar char="o"/>
              <a:defRPr sz="135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50000"/>
              </a:lnSpc>
              <a:spcBef>
                <a:spcPts val="375"/>
              </a:spcBef>
              <a:buClr>
                <a:srgbClr val="039A44"/>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gn="just">
              <a:lnSpc>
                <a:spcPct val="90000"/>
              </a:lnSpc>
              <a:spcBef>
                <a:spcPts val="1000"/>
              </a:spcBef>
            </a:pPr>
            <a:r>
              <a:rPr lang="en-US" sz="2400" dirty="0">
                <a:latin typeface="Times New Roman"/>
                <a:cs typeface="Times New Roman"/>
              </a:rPr>
              <a:t>Chain Aggregate: Unusually elongated, quasi-linear ice crystal aggregate consisting of three or more discernable ice monomers joined together end-to-end or by small joints </a:t>
            </a:r>
            <a:r>
              <a:rPr lang="en-US" sz="1400" dirty="0">
                <a:latin typeface="Times New Roman"/>
                <a:cs typeface="Times New Roman"/>
              </a:rPr>
              <a:t>(Nairy, 2022)</a:t>
            </a:r>
            <a:r>
              <a:rPr lang="en-US" sz="2400" dirty="0">
                <a:latin typeface="Times New Roman"/>
                <a:cs typeface="Times New Roman"/>
              </a:rPr>
              <a:t>.</a:t>
            </a:r>
            <a:endParaRPr lang="en-US" dirty="0"/>
          </a:p>
          <a:p>
            <a:pPr marL="342900" indent="-342900" algn="just">
              <a:lnSpc>
                <a:spcPct val="90000"/>
              </a:lnSpc>
              <a:spcBef>
                <a:spcPts val="1000"/>
              </a:spcBef>
            </a:pPr>
            <a:endParaRPr lang="en-US" sz="2400">
              <a:latin typeface="Times New Roman"/>
              <a:cs typeface="Times New Roman"/>
            </a:endParaRPr>
          </a:p>
          <a:p>
            <a:pPr marL="342900" indent="-342900" algn="just">
              <a:lnSpc>
                <a:spcPct val="90000"/>
              </a:lnSpc>
              <a:spcBef>
                <a:spcPts val="1000"/>
              </a:spcBef>
            </a:pPr>
            <a:r>
              <a:rPr lang="en-US" sz="2400" dirty="0">
                <a:latin typeface="Times New Roman"/>
                <a:cs typeface="Times New Roman"/>
              </a:rPr>
              <a:t>Laboratory experiments show that chain aggregation occurs in the presence of strong electric fields (&gt;60 kV m</a:t>
            </a:r>
            <a:r>
              <a:rPr lang="en-US" sz="2400" baseline="30000" dirty="0">
                <a:latin typeface="Times New Roman"/>
                <a:cs typeface="Times New Roman"/>
              </a:rPr>
              <a:t>-1</a:t>
            </a:r>
            <a:r>
              <a:rPr lang="en-US" sz="2400" dirty="0">
                <a:latin typeface="Times New Roman"/>
                <a:cs typeface="Times New Roman"/>
              </a:rPr>
              <a:t>) between -5 and -37 °C (Maximum efficiency at -8 °C) </a:t>
            </a:r>
            <a:r>
              <a:rPr lang="en-US" sz="1400" dirty="0">
                <a:latin typeface="Times New Roman"/>
                <a:cs typeface="Times New Roman"/>
              </a:rPr>
              <a:t>[Saunders &amp; Wahab, 1975]</a:t>
            </a:r>
            <a:r>
              <a:rPr lang="en-US" sz="2400" dirty="0">
                <a:latin typeface="Times New Roman"/>
                <a:cs typeface="Times New Roman"/>
              </a:rPr>
              <a:t>.</a:t>
            </a:r>
          </a:p>
          <a:p>
            <a:pPr marL="685800" lvl="1" algn="just">
              <a:lnSpc>
                <a:spcPct val="90000"/>
              </a:lnSpc>
              <a:spcBef>
                <a:spcPts val="1000"/>
              </a:spcBef>
              <a:buFont typeface="Arial" panose="02070309020205020404" pitchFamily="49" charset="0"/>
              <a:buChar char="•"/>
            </a:pPr>
            <a:r>
              <a:rPr lang="en-US" sz="2000" dirty="0">
                <a:latin typeface="Times New Roman"/>
                <a:cs typeface="Times New Roman"/>
              </a:rPr>
              <a:t>Chain aggregation efficiency found to be temperature depended.</a:t>
            </a:r>
            <a:endParaRPr lang="en-US" dirty="0"/>
          </a:p>
          <a:p>
            <a:pPr marL="285750" indent="-285750" algn="just">
              <a:lnSpc>
                <a:spcPct val="90000"/>
              </a:lnSpc>
              <a:spcBef>
                <a:spcPts val="1000"/>
              </a:spcBef>
            </a:pPr>
            <a:endParaRPr lang="en-US" sz="1600">
              <a:latin typeface="Times New Roman"/>
              <a:cs typeface="Times New Roman"/>
            </a:endParaRPr>
          </a:p>
          <a:p>
            <a:pPr marL="342900" indent="-342900" algn="just">
              <a:lnSpc>
                <a:spcPct val="90000"/>
              </a:lnSpc>
              <a:spcBef>
                <a:spcPts val="1000"/>
              </a:spcBef>
            </a:pPr>
            <a:r>
              <a:rPr lang="en-US" sz="2400" dirty="0">
                <a:latin typeface="Times New Roman"/>
                <a:cs typeface="Times New Roman"/>
              </a:rPr>
              <a:t>Chains are observed in mid- to upper-level tropical, subtropical, and midlatitude summertime storms.</a:t>
            </a:r>
          </a:p>
          <a:p>
            <a:pPr marL="400050" lvl="1" indent="-285750" algn="just">
              <a:lnSpc>
                <a:spcPct val="90000"/>
              </a:lnSpc>
              <a:spcBef>
                <a:spcPts val="500"/>
              </a:spcBef>
              <a:buSzPct val="75000"/>
            </a:pPr>
            <a:r>
              <a:rPr lang="en-US" sz="1800" dirty="0">
                <a:latin typeface="Times New Roman"/>
                <a:cs typeface="Times New Roman"/>
              </a:rPr>
              <a:t>Cirrus anvils during CapeEx19 (Florida) </a:t>
            </a:r>
            <a:r>
              <a:rPr lang="en-US" sz="1800" i="1" dirty="0">
                <a:latin typeface="Times New Roman"/>
                <a:cs typeface="Times New Roman"/>
              </a:rPr>
              <a:t>where in-situ E-Fields &lt; 60 kV m</a:t>
            </a:r>
            <a:r>
              <a:rPr lang="en-US" sz="1800" i="1" baseline="30000" dirty="0">
                <a:latin typeface="Times New Roman"/>
                <a:cs typeface="Times New Roman"/>
              </a:rPr>
              <a:t>-1</a:t>
            </a:r>
            <a:r>
              <a:rPr lang="en-US" sz="1800" dirty="0">
                <a:latin typeface="Times New Roman"/>
                <a:cs typeface="Times New Roman"/>
              </a:rPr>
              <a:t>.</a:t>
            </a:r>
          </a:p>
          <a:p>
            <a:pPr marL="400050" lvl="1" indent="-285750" algn="just">
              <a:lnSpc>
                <a:spcPct val="90000"/>
              </a:lnSpc>
              <a:spcBef>
                <a:spcPts val="500"/>
              </a:spcBef>
              <a:buSzPct val="75000"/>
            </a:pPr>
            <a:r>
              <a:rPr lang="en-US" sz="1800" dirty="0">
                <a:latin typeface="Times New Roman"/>
                <a:cs typeface="Times New Roman"/>
              </a:rPr>
              <a:t>Deep stratiform cirrus anvils during ABFM-II (Florida) </a:t>
            </a:r>
            <a:r>
              <a:rPr lang="en-US" sz="1800" i="1" dirty="0">
                <a:latin typeface="Times New Roman"/>
                <a:cs typeface="Times New Roman"/>
              </a:rPr>
              <a:t>where in-situ E-Fields &lt; 60 kV m</a:t>
            </a:r>
            <a:r>
              <a:rPr lang="en-US" sz="1800" i="1" baseline="30000" dirty="0">
                <a:latin typeface="Times New Roman"/>
                <a:cs typeface="Times New Roman"/>
              </a:rPr>
              <a:t>-1</a:t>
            </a:r>
            <a:r>
              <a:rPr lang="en-US" sz="1800" dirty="0">
                <a:latin typeface="Times New Roman"/>
                <a:cs typeface="Times New Roman"/>
              </a:rPr>
              <a:t>.</a:t>
            </a:r>
            <a:endParaRPr lang="en-US" dirty="0"/>
          </a:p>
          <a:p>
            <a:pPr lvl="1" algn="just">
              <a:lnSpc>
                <a:spcPct val="90000"/>
              </a:lnSpc>
              <a:spcBef>
                <a:spcPts val="500"/>
              </a:spcBef>
            </a:pPr>
            <a:r>
              <a:rPr lang="en-US" sz="1800" dirty="0">
                <a:latin typeface="Times New Roman"/>
                <a:cs typeface="Times New Roman"/>
              </a:rPr>
              <a:t>Cirrus outflow during EMERALD-II (Darwin)</a:t>
            </a:r>
          </a:p>
          <a:p>
            <a:pPr lvl="1" algn="just">
              <a:lnSpc>
                <a:spcPct val="90000"/>
              </a:lnSpc>
              <a:spcBef>
                <a:spcPts val="500"/>
              </a:spcBef>
            </a:pPr>
            <a:r>
              <a:rPr lang="en-US" sz="1800" dirty="0">
                <a:latin typeface="Times New Roman"/>
                <a:cs typeface="Times New Roman"/>
              </a:rPr>
              <a:t>Convective cloud tops during CIRCLE-II (western Europe)</a:t>
            </a:r>
          </a:p>
          <a:p>
            <a:pPr lvl="1" algn="just">
              <a:lnSpc>
                <a:spcPct val="90000"/>
              </a:lnSpc>
              <a:spcBef>
                <a:spcPts val="500"/>
              </a:spcBef>
            </a:pPr>
            <a:r>
              <a:rPr lang="en-US" sz="1800" dirty="0">
                <a:latin typeface="Times New Roman"/>
                <a:cs typeface="Times New Roman"/>
              </a:rPr>
              <a:t>Overshooting tops during DC3 (eastern Colorado)</a:t>
            </a:r>
            <a:endParaRPr lang="en-US" sz="1800" dirty="0"/>
          </a:p>
        </p:txBody>
      </p:sp>
    </p:spTree>
    <p:extLst>
      <p:ext uri="{BB962C8B-B14F-4D97-AF65-F5344CB8AC3E}">
        <p14:creationId xmlns:p14="http://schemas.microsoft.com/office/powerpoint/2010/main" val="39145087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E074A486-DBF7-5D6B-806F-CAADDCB75446}"/>
              </a:ext>
            </a:extLst>
          </p:cNvPr>
          <p:cNvSpPr>
            <a:spLocks noGrp="1"/>
          </p:cNvSpPr>
          <p:nvPr>
            <p:ph type="title"/>
          </p:nvPr>
        </p:nvSpPr>
        <p:spPr>
          <a:prstGeom prst="rect">
            <a:avLst/>
          </a:prstGeom>
        </p:spPr>
        <p:txBody>
          <a:bodyPr/>
          <a:lstStyle/>
          <a:p>
            <a:r>
              <a:rPr lang="en-US">
                <a:latin typeface="Times New Roman"/>
                <a:cs typeface="Arial"/>
              </a:rPr>
              <a:t>Motivation</a:t>
            </a:r>
            <a:endParaRPr lang="en-US">
              <a:latin typeface="Times New Roman"/>
            </a:endParaRPr>
          </a:p>
        </p:txBody>
      </p:sp>
      <p:sp>
        <p:nvSpPr>
          <p:cNvPr id="4" name="Slide List">
            <a:extLst>
              <a:ext uri="{FF2B5EF4-FFF2-40B4-BE49-F238E27FC236}">
                <a16:creationId xmlns:a16="http://schemas.microsoft.com/office/drawing/2014/main" id="{B64AA181-C79B-342F-10E7-955E08A9C323}"/>
              </a:ext>
            </a:extLst>
          </p:cNvPr>
          <p:cNvSpPr>
            <a:spLocks noGrp="1"/>
          </p:cNvSpPr>
          <p:nvPr>
            <p:ph type="body" sz="quarter" idx="15"/>
          </p:nvPr>
        </p:nvSpPr>
        <p:spPr>
          <a:xfrm>
            <a:off x="4139" y="1152786"/>
            <a:ext cx="9611098" cy="4869019"/>
          </a:xfrm>
        </p:spPr>
        <p:txBody>
          <a:bodyPr lIns="0" tIns="0" rIns="0" bIns="0" anchor="t"/>
          <a:lstStyle/>
          <a:p>
            <a:pPr algn="just">
              <a:lnSpc>
                <a:spcPct val="100000"/>
              </a:lnSpc>
              <a:spcBef>
                <a:spcPts val="0"/>
              </a:spcBef>
              <a:spcAft>
                <a:spcPts val="0"/>
              </a:spcAft>
            </a:pPr>
            <a:r>
              <a:rPr lang="en-US" sz="2800">
                <a:latin typeface="Times New Roman"/>
                <a:cs typeface="Times New Roman"/>
              </a:rPr>
              <a:t>The chain aggregation process is still not well understood.</a:t>
            </a:r>
          </a:p>
          <a:p>
            <a:pPr lvl="1">
              <a:lnSpc>
                <a:spcPct val="90000"/>
              </a:lnSpc>
              <a:spcBef>
                <a:spcPts val="500"/>
              </a:spcBef>
              <a:spcAft>
                <a:spcPts val="0"/>
              </a:spcAft>
            </a:pPr>
            <a:r>
              <a:rPr lang="en-US">
                <a:latin typeface="Times New Roman"/>
                <a:cs typeface="Times New Roman"/>
              </a:rPr>
              <a:t>Where and how do these aggregates form?</a:t>
            </a:r>
          </a:p>
          <a:p>
            <a:pPr lvl="1">
              <a:lnSpc>
                <a:spcPct val="90000"/>
              </a:lnSpc>
              <a:spcBef>
                <a:spcPts val="500"/>
              </a:spcBef>
              <a:spcAft>
                <a:spcPts val="0"/>
              </a:spcAft>
            </a:pPr>
            <a:r>
              <a:rPr lang="en-US">
                <a:latin typeface="Times New Roman"/>
                <a:cs typeface="Times New Roman"/>
              </a:rPr>
              <a:t>Laboratory results and aircraft observations are not in agreement.</a:t>
            </a:r>
          </a:p>
          <a:p>
            <a:pPr marL="285750" lvl="1">
              <a:lnSpc>
                <a:spcPct val="90000"/>
              </a:lnSpc>
              <a:spcBef>
                <a:spcPts val="500"/>
              </a:spcBef>
              <a:spcAft>
                <a:spcPts val="0"/>
              </a:spcAft>
              <a:buSzPct val="75000"/>
              <a:buFont typeface="Courier New" panose="02070309020205020404" pitchFamily="49" charset="0"/>
              <a:buChar char="o"/>
            </a:pPr>
            <a:r>
              <a:rPr lang="en-US">
                <a:latin typeface="Times New Roman"/>
                <a:cs typeface="Times New Roman"/>
              </a:rPr>
              <a:t>Chain aggregates are not represented in current cloud models.</a:t>
            </a:r>
          </a:p>
          <a:p>
            <a:pPr lvl="0" algn="just">
              <a:lnSpc>
                <a:spcPct val="100000"/>
              </a:lnSpc>
              <a:spcBef>
                <a:spcPts val="0"/>
              </a:spcBef>
              <a:spcAft>
                <a:spcPts val="0"/>
              </a:spcAft>
            </a:pPr>
            <a:endParaRPr lang="en-US" sz="2800">
              <a:latin typeface="Times New Roman"/>
              <a:cs typeface="Times New Roman"/>
            </a:endParaRPr>
          </a:p>
          <a:p>
            <a:pPr algn="just">
              <a:lnSpc>
                <a:spcPct val="100000"/>
              </a:lnSpc>
              <a:spcBef>
                <a:spcPts val="0"/>
              </a:spcBef>
              <a:spcAft>
                <a:spcPts val="0"/>
              </a:spcAft>
            </a:pPr>
            <a:endParaRPr lang="en-US" sz="2800">
              <a:latin typeface="Times New Roman"/>
              <a:cs typeface="Times New Roman"/>
            </a:endParaRPr>
          </a:p>
          <a:p>
            <a:pPr algn="just">
              <a:lnSpc>
                <a:spcPct val="100000"/>
              </a:lnSpc>
              <a:spcBef>
                <a:spcPts val="0"/>
              </a:spcBef>
              <a:spcAft>
                <a:spcPts val="0"/>
              </a:spcAft>
            </a:pPr>
            <a:r>
              <a:rPr lang="en-US" sz="2800">
                <a:latin typeface="Times New Roman"/>
                <a:cs typeface="Times New Roman"/>
              </a:rPr>
              <a:t>Recent observations of chain aggregates in cold-season storms (NASA IMPACTS) challenge existing theories and add uncertainty to our understanding.</a:t>
            </a:r>
            <a:endParaRPr lang="en-US"/>
          </a:p>
        </p:txBody>
      </p:sp>
      <p:sp>
        <p:nvSpPr>
          <p:cNvPr id="5" name="Slide Number">
            <a:extLst>
              <a:ext uri="{FF2B5EF4-FFF2-40B4-BE49-F238E27FC236}">
                <a16:creationId xmlns:a16="http://schemas.microsoft.com/office/drawing/2014/main" id="{BE191460-073E-0014-87AF-A704F02157D6}"/>
              </a:ext>
            </a:extLst>
          </p:cNvPr>
          <p:cNvSpPr>
            <a:spLocks noGrp="1"/>
          </p:cNvSpPr>
          <p:nvPr>
            <p:ph type="sldNum" sz="quarter" idx="4"/>
          </p:nvPr>
        </p:nvSpPr>
        <p:spPr>
          <a:xfrm>
            <a:off x="1604" y="6217920"/>
            <a:ext cx="640080" cy="640080"/>
          </a:xfrm>
        </p:spPr>
        <p:txBody>
          <a:bodyPr/>
          <a:lstStyle/>
          <a:p>
            <a:fld id="{CD824FE9-DCF5-A546-91B8-A1EA6C94E693}" type="slidenum">
              <a:rPr lang="en-US" smtClean="0"/>
              <a:pPr/>
              <a:t>6</a:t>
            </a:fld>
            <a:endParaRPr lang="en-US"/>
          </a:p>
        </p:txBody>
      </p:sp>
      <p:pic>
        <p:nvPicPr>
          <p:cNvPr id="16" name="Picture 15" descr="A collage of images of various shapes&#10;&#10;Description automatically generated">
            <a:extLst>
              <a:ext uri="{FF2B5EF4-FFF2-40B4-BE49-F238E27FC236}">
                <a16:creationId xmlns:a16="http://schemas.microsoft.com/office/drawing/2014/main" id="{A8329E9F-60F8-CF3A-5BC5-6C5A63EFBAE4}"/>
              </a:ext>
            </a:extLst>
          </p:cNvPr>
          <p:cNvPicPr>
            <a:picLocks noChangeAspect="1"/>
          </p:cNvPicPr>
          <p:nvPr/>
        </p:nvPicPr>
        <p:blipFill rotWithShape="1">
          <a:blip r:embed="rId3"/>
          <a:srcRect l="49319"/>
          <a:stretch/>
        </p:blipFill>
        <p:spPr>
          <a:xfrm>
            <a:off x="9844186" y="1063746"/>
            <a:ext cx="2345025" cy="5834359"/>
          </a:xfrm>
          <a:prstGeom prst="rect">
            <a:avLst/>
          </a:prstGeom>
        </p:spPr>
      </p:pic>
      <p:sp>
        <p:nvSpPr>
          <p:cNvPr id="18" name="TextBox 7">
            <a:extLst>
              <a:ext uri="{FF2B5EF4-FFF2-40B4-BE49-F238E27FC236}">
                <a16:creationId xmlns:a16="http://schemas.microsoft.com/office/drawing/2014/main" id="{7C3F5C0A-27D1-73A4-0C3C-407258A4A9D9}"/>
              </a:ext>
            </a:extLst>
          </p:cNvPr>
          <p:cNvSpPr txBox="1"/>
          <p:nvPr/>
        </p:nvSpPr>
        <p:spPr>
          <a:xfrm>
            <a:off x="10108218" y="840607"/>
            <a:ext cx="176683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Times New Roman" panose="02020603050405020304" pitchFamily="18" charset="0"/>
                <a:cs typeface="Times New Roman" panose="02020603050405020304" pitchFamily="18" charset="0"/>
              </a:rPr>
              <a:t>Hawkeye-CPI Images</a:t>
            </a:r>
          </a:p>
        </p:txBody>
      </p:sp>
    </p:spTree>
    <p:extLst>
      <p:ext uri="{BB962C8B-B14F-4D97-AF65-F5344CB8AC3E}">
        <p14:creationId xmlns:p14="http://schemas.microsoft.com/office/powerpoint/2010/main" val="283698965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185D2-4A7B-6AA8-BF55-539CA950D3D0}"/>
            </a:ext>
          </a:extLst>
        </p:cNvPr>
        <p:cNvGrpSpPr/>
        <p:nvPr/>
      </p:nvGrpSpPr>
      <p:grpSpPr>
        <a:xfrm>
          <a:off x="0" y="0"/>
          <a:ext cx="0" cy="0"/>
          <a:chOff x="0" y="0"/>
          <a:chExt cx="0" cy="0"/>
        </a:xfrm>
      </p:grpSpPr>
      <p:sp>
        <p:nvSpPr>
          <p:cNvPr id="4" name="Slide List">
            <a:extLst>
              <a:ext uri="{FF2B5EF4-FFF2-40B4-BE49-F238E27FC236}">
                <a16:creationId xmlns:a16="http://schemas.microsoft.com/office/drawing/2014/main" id="{D8CE1682-35CD-EA64-2167-E98659ADCB36}"/>
              </a:ext>
            </a:extLst>
          </p:cNvPr>
          <p:cNvSpPr>
            <a:spLocks noGrp="1"/>
          </p:cNvSpPr>
          <p:nvPr>
            <p:ph type="body" sz="quarter" idx="15"/>
          </p:nvPr>
        </p:nvSpPr>
        <p:spPr>
          <a:xfrm>
            <a:off x="92915" y="915868"/>
            <a:ext cx="12084549" cy="5632207"/>
          </a:xfrm>
        </p:spPr>
        <p:txBody>
          <a:bodyPr lIns="0" tIns="0" rIns="0" bIns="0" anchor="t"/>
          <a:lstStyle/>
          <a:p>
            <a:pPr marL="0" indent="0" algn="just">
              <a:lnSpc>
                <a:spcPct val="100000"/>
              </a:lnSpc>
              <a:spcBef>
                <a:spcPts val="0"/>
              </a:spcBef>
              <a:spcAft>
                <a:spcPts val="0"/>
              </a:spcAft>
              <a:buNone/>
            </a:pPr>
            <a:r>
              <a:rPr lang="en-US" b="1" i="1" u="sng" dirty="0">
                <a:latin typeface="Times New Roman"/>
                <a:cs typeface="Arial"/>
              </a:rPr>
              <a:t>Precipitation Formation</a:t>
            </a:r>
            <a:endParaRPr lang="en-US" u="sng" dirty="0"/>
          </a:p>
          <a:p>
            <a:pPr algn="just">
              <a:lnSpc>
                <a:spcPct val="100000"/>
              </a:lnSpc>
              <a:spcBef>
                <a:spcPts val="0"/>
              </a:spcBef>
              <a:spcAft>
                <a:spcPts val="0"/>
              </a:spcAft>
            </a:pPr>
            <a:r>
              <a:rPr lang="en-US" sz="2000" dirty="0">
                <a:latin typeface="Times New Roman"/>
                <a:cs typeface="Arial"/>
              </a:rPr>
              <a:t>Aggregation changes size/shape/fall speed</a:t>
            </a:r>
            <a:r>
              <a:rPr lang="en-US" sz="1800" dirty="0">
                <a:latin typeface="Arial"/>
                <a:cs typeface="Arial"/>
              </a:rPr>
              <a:t> </a:t>
            </a:r>
            <a:r>
              <a:rPr lang="en-US" dirty="0">
                <a:latin typeface="Arial"/>
                <a:cs typeface="Arial"/>
              </a:rPr>
              <a:t>→ </a:t>
            </a:r>
            <a:r>
              <a:rPr lang="en-US" sz="2000" dirty="0">
                <a:latin typeface="Times New Roman"/>
                <a:cs typeface="Arial"/>
              </a:rPr>
              <a:t>affects SIP, snowfall rates, and precipitation efficiency </a:t>
            </a:r>
            <a:r>
              <a:rPr lang="en-US" sz="1400" dirty="0">
                <a:latin typeface="Times New Roman"/>
                <a:cs typeface="Arial"/>
              </a:rPr>
              <a:t>(Pasquier et al. 2023)</a:t>
            </a:r>
            <a:r>
              <a:rPr lang="en-US" sz="2000" dirty="0">
                <a:latin typeface="Times New Roman"/>
                <a:cs typeface="Arial"/>
              </a:rPr>
              <a:t>.</a:t>
            </a:r>
            <a:endParaRPr lang="en-US" sz="1600" dirty="0">
              <a:latin typeface="Times New Roman"/>
            </a:endParaRPr>
          </a:p>
          <a:p>
            <a:pPr marL="0" indent="0" algn="just">
              <a:lnSpc>
                <a:spcPct val="100000"/>
              </a:lnSpc>
              <a:spcBef>
                <a:spcPts val="0"/>
              </a:spcBef>
              <a:spcAft>
                <a:spcPts val="0"/>
              </a:spcAft>
              <a:buNone/>
            </a:pPr>
            <a:endParaRPr lang="en-US" sz="2000">
              <a:latin typeface="Times New Roman"/>
              <a:cs typeface="Arial"/>
            </a:endParaRPr>
          </a:p>
          <a:p>
            <a:pPr marL="0" indent="0" algn="just">
              <a:lnSpc>
                <a:spcPct val="100000"/>
              </a:lnSpc>
              <a:spcBef>
                <a:spcPts val="0"/>
              </a:spcBef>
              <a:spcAft>
                <a:spcPts val="0"/>
              </a:spcAft>
              <a:buNone/>
            </a:pPr>
            <a:r>
              <a:rPr lang="en-US" b="1" i="1" u="sng" dirty="0">
                <a:latin typeface="Times New Roman"/>
                <a:cs typeface="Arial"/>
              </a:rPr>
              <a:t>Radiative Impacts</a:t>
            </a:r>
            <a:endParaRPr lang="en-US" b="1" i="1" u="sng" dirty="0">
              <a:latin typeface="Times New Roman"/>
            </a:endParaRPr>
          </a:p>
          <a:p>
            <a:pPr algn="just">
              <a:lnSpc>
                <a:spcPct val="100000"/>
              </a:lnSpc>
              <a:spcBef>
                <a:spcPts val="0"/>
              </a:spcBef>
              <a:spcAft>
                <a:spcPts val="0"/>
              </a:spcAft>
            </a:pPr>
            <a:r>
              <a:rPr lang="en-US" sz="2000" dirty="0">
                <a:latin typeface="Times New Roman"/>
                <a:cs typeface="Arial"/>
              </a:rPr>
              <a:t>Elongated chains may have distinct optical properties vs. compact aggregates &amp; single crystals </a:t>
            </a:r>
            <a:r>
              <a:rPr lang="en-US" dirty="0">
                <a:latin typeface="Arial"/>
                <a:cs typeface="Arial"/>
              </a:rPr>
              <a:t>→ </a:t>
            </a:r>
            <a:r>
              <a:rPr lang="en-US" sz="2000" dirty="0">
                <a:latin typeface="Times New Roman"/>
                <a:cs typeface="Arial"/>
              </a:rPr>
              <a:t>If so, can alter cloud radiative transfer and atmospheric energy balance</a:t>
            </a:r>
            <a:r>
              <a:rPr lang="en-US" sz="1800" dirty="0">
                <a:latin typeface="Times New Roman"/>
                <a:cs typeface="Arial"/>
              </a:rPr>
              <a:t> </a:t>
            </a:r>
            <a:r>
              <a:rPr lang="en-US" sz="1400" dirty="0">
                <a:latin typeface="Times New Roman"/>
                <a:cs typeface="Arial"/>
              </a:rPr>
              <a:t>(Baran, 2012; Um &amp; McFarquhar, 2009)</a:t>
            </a:r>
            <a:r>
              <a:rPr lang="en-US" sz="2000" dirty="0">
                <a:latin typeface="Times New Roman"/>
                <a:cs typeface="Arial"/>
              </a:rPr>
              <a:t>.</a:t>
            </a:r>
            <a:endParaRPr lang="en-US" sz="2000" dirty="0">
              <a:latin typeface="Times New Roman"/>
            </a:endParaRPr>
          </a:p>
          <a:p>
            <a:pPr marL="0" indent="0" algn="just">
              <a:lnSpc>
                <a:spcPct val="100000"/>
              </a:lnSpc>
              <a:spcBef>
                <a:spcPts val="0"/>
              </a:spcBef>
              <a:spcAft>
                <a:spcPts val="0"/>
              </a:spcAft>
              <a:buNone/>
            </a:pPr>
            <a:endParaRPr lang="en-US" sz="2000">
              <a:latin typeface="Times New Roman"/>
              <a:cs typeface="Arial"/>
            </a:endParaRPr>
          </a:p>
          <a:p>
            <a:pPr marL="0" indent="0" algn="just">
              <a:lnSpc>
                <a:spcPct val="100000"/>
              </a:lnSpc>
              <a:spcBef>
                <a:spcPts val="0"/>
              </a:spcBef>
              <a:spcAft>
                <a:spcPts val="0"/>
              </a:spcAft>
              <a:buNone/>
            </a:pPr>
            <a:r>
              <a:rPr lang="en-US" b="1" i="1" u="sng" dirty="0">
                <a:latin typeface="Times New Roman"/>
                <a:cs typeface="Arial"/>
              </a:rPr>
              <a:t>Remote Sensing Interpretation</a:t>
            </a:r>
            <a:endParaRPr lang="en-US" b="1" u="sng" dirty="0">
              <a:latin typeface="Times New Roman"/>
            </a:endParaRPr>
          </a:p>
          <a:p>
            <a:pPr algn="just">
              <a:lnSpc>
                <a:spcPct val="100000"/>
              </a:lnSpc>
              <a:spcBef>
                <a:spcPts val="0"/>
              </a:spcBef>
              <a:spcAft>
                <a:spcPts val="0"/>
              </a:spcAft>
            </a:pPr>
            <a:r>
              <a:rPr lang="en-US" sz="2000" dirty="0">
                <a:latin typeface="Times New Roman"/>
                <a:cs typeface="Arial"/>
              </a:rPr>
              <a:t>The unique morphology of chains impacts radar and lidar retrievals, introducing biases in cloud microphysical retrievals </a:t>
            </a:r>
            <a:r>
              <a:rPr lang="en-US" sz="1400" dirty="0">
                <a:latin typeface="Times New Roman"/>
                <a:cs typeface="Arial"/>
              </a:rPr>
              <a:t>(Westbrook et al. 2007)</a:t>
            </a:r>
            <a:r>
              <a:rPr lang="en-US" sz="2000" dirty="0">
                <a:latin typeface="Times New Roman"/>
                <a:cs typeface="Arial"/>
              </a:rPr>
              <a:t>.</a:t>
            </a:r>
            <a:endParaRPr lang="en-US" sz="2000" dirty="0">
              <a:latin typeface="Times New Roman"/>
            </a:endParaRPr>
          </a:p>
          <a:p>
            <a:pPr marL="0" indent="0" algn="just">
              <a:lnSpc>
                <a:spcPct val="100000"/>
              </a:lnSpc>
              <a:spcBef>
                <a:spcPts val="0"/>
              </a:spcBef>
              <a:spcAft>
                <a:spcPts val="0"/>
              </a:spcAft>
              <a:buNone/>
            </a:pPr>
            <a:endParaRPr lang="en-US" sz="2000">
              <a:latin typeface="Times New Roman"/>
              <a:cs typeface="Arial"/>
            </a:endParaRPr>
          </a:p>
          <a:p>
            <a:pPr marL="0" indent="0" algn="just">
              <a:lnSpc>
                <a:spcPct val="100000"/>
              </a:lnSpc>
              <a:spcBef>
                <a:spcPts val="0"/>
              </a:spcBef>
              <a:spcAft>
                <a:spcPts val="0"/>
              </a:spcAft>
              <a:buNone/>
            </a:pPr>
            <a:r>
              <a:rPr lang="en-US" b="1" i="1" u="sng" dirty="0">
                <a:latin typeface="Times New Roman"/>
                <a:cs typeface="Arial"/>
              </a:rPr>
              <a:t>Forecasting Uncertainties</a:t>
            </a:r>
            <a:endParaRPr lang="en-US" dirty="0">
              <a:latin typeface="Times New Roman"/>
            </a:endParaRPr>
          </a:p>
          <a:p>
            <a:pPr algn="just">
              <a:lnSpc>
                <a:spcPct val="100000"/>
              </a:lnSpc>
              <a:spcBef>
                <a:spcPts val="0"/>
              </a:spcBef>
              <a:spcAft>
                <a:spcPts val="0"/>
              </a:spcAft>
            </a:pPr>
            <a:r>
              <a:rPr lang="en-US" sz="2000" dirty="0">
                <a:latin typeface="Times New Roman"/>
                <a:cs typeface="Arial"/>
              </a:rPr>
              <a:t>NWP microphysics schemes partition ice among a few assumed habits; if chains occur, fall-speed and scattering assumptions are incomplete, leading to systematic bias </a:t>
            </a:r>
            <a:r>
              <a:rPr lang="en-US" sz="1400" dirty="0">
                <a:latin typeface="Times New Roman"/>
                <a:cs typeface="Arial"/>
              </a:rPr>
              <a:t>(</a:t>
            </a:r>
            <a:r>
              <a:rPr lang="en-US" sz="1400" dirty="0" err="1">
                <a:latin typeface="Times New Roman"/>
                <a:cs typeface="Arial"/>
              </a:rPr>
              <a:t>Hashino</a:t>
            </a:r>
            <a:r>
              <a:rPr lang="en-US" sz="1400" dirty="0">
                <a:latin typeface="Times New Roman"/>
                <a:cs typeface="Arial"/>
              </a:rPr>
              <a:t>, 2007; </a:t>
            </a:r>
            <a:r>
              <a:rPr lang="en-US" sz="1400" dirty="0">
                <a:latin typeface="Times New Roman"/>
                <a:cs typeface="Times New Roman"/>
              </a:rPr>
              <a:t>Karrer et al., 2021</a:t>
            </a:r>
            <a:r>
              <a:rPr lang="en-US" sz="1400" dirty="0">
                <a:latin typeface="Times New Roman"/>
                <a:cs typeface="Arial"/>
              </a:rPr>
              <a:t>)</a:t>
            </a:r>
            <a:r>
              <a:rPr lang="en-US" sz="2000" dirty="0">
                <a:latin typeface="Times New Roman"/>
                <a:cs typeface="Arial"/>
              </a:rPr>
              <a:t>.</a:t>
            </a:r>
            <a:endParaRPr lang="en-US" sz="2000" dirty="0">
              <a:latin typeface="Times New Roman"/>
            </a:endParaRPr>
          </a:p>
        </p:txBody>
      </p:sp>
      <p:sp>
        <p:nvSpPr>
          <p:cNvPr id="5" name="Slide Number">
            <a:extLst>
              <a:ext uri="{FF2B5EF4-FFF2-40B4-BE49-F238E27FC236}">
                <a16:creationId xmlns:a16="http://schemas.microsoft.com/office/drawing/2014/main" id="{A8761DB0-340E-5AEC-FABC-14BDBB34A4CC}"/>
              </a:ext>
            </a:extLst>
          </p:cNvPr>
          <p:cNvSpPr>
            <a:spLocks noGrp="1"/>
          </p:cNvSpPr>
          <p:nvPr>
            <p:ph type="sldNum" sz="quarter" idx="4"/>
          </p:nvPr>
        </p:nvSpPr>
        <p:spPr>
          <a:xfrm>
            <a:off x="11551920" y="6217919"/>
            <a:ext cx="640080" cy="640080"/>
          </a:xfrm>
        </p:spPr>
        <p:txBody>
          <a:bodyPr/>
          <a:lstStyle/>
          <a:p>
            <a:fld id="{CD824FE9-DCF5-A546-91B8-A1EA6C94E693}" type="slidenum">
              <a:rPr lang="en-US" smtClean="0"/>
              <a:pPr/>
              <a:t>7</a:t>
            </a:fld>
            <a:endParaRPr lang="en-US"/>
          </a:p>
        </p:txBody>
      </p:sp>
      <p:sp>
        <p:nvSpPr>
          <p:cNvPr id="3" name="Title 2">
            <a:extLst>
              <a:ext uri="{FF2B5EF4-FFF2-40B4-BE49-F238E27FC236}">
                <a16:creationId xmlns:a16="http://schemas.microsoft.com/office/drawing/2014/main" id="{9D7C0D80-D655-7D6B-8AC1-29E67EB48EF7}"/>
              </a:ext>
            </a:extLst>
          </p:cNvPr>
          <p:cNvSpPr>
            <a:spLocks noGrp="1"/>
          </p:cNvSpPr>
          <p:nvPr>
            <p:ph type="title"/>
          </p:nvPr>
        </p:nvSpPr>
        <p:spPr/>
        <p:txBody>
          <a:bodyPr/>
          <a:lstStyle/>
          <a:p>
            <a:r>
              <a:rPr lang="en-US">
                <a:latin typeface="Times New Roman"/>
                <a:cs typeface="Arial"/>
              </a:rPr>
              <a:t>Motivation</a:t>
            </a:r>
            <a:endParaRPr lang="en-US">
              <a:latin typeface="Times New Roman"/>
            </a:endParaRPr>
          </a:p>
        </p:txBody>
      </p:sp>
    </p:spTree>
    <p:extLst>
      <p:ext uri="{BB962C8B-B14F-4D97-AF65-F5344CB8AC3E}">
        <p14:creationId xmlns:p14="http://schemas.microsoft.com/office/powerpoint/2010/main" val="381110456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AAC76-E9E9-46F4-C662-42C87BACEA8E}"/>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54BD9861-6E51-B876-5C99-429F7B5255B2}"/>
              </a:ext>
            </a:extLst>
          </p:cNvPr>
          <p:cNvSpPr>
            <a:spLocks noGrp="1"/>
          </p:cNvSpPr>
          <p:nvPr>
            <p:ph type="title"/>
          </p:nvPr>
        </p:nvSpPr>
        <p:spPr>
          <a:prstGeom prst="rect">
            <a:avLst/>
          </a:prstGeom>
        </p:spPr>
        <p:txBody>
          <a:bodyPr/>
          <a:lstStyle/>
          <a:p>
            <a:r>
              <a:rPr lang="en-US">
                <a:latin typeface="Times New Roman"/>
                <a:cs typeface="Arial"/>
              </a:rPr>
              <a:t>Dissertation Objectives</a:t>
            </a:r>
            <a:endParaRPr lang="en-US">
              <a:latin typeface="Times New Roman"/>
            </a:endParaRPr>
          </a:p>
        </p:txBody>
      </p:sp>
      <p:sp>
        <p:nvSpPr>
          <p:cNvPr id="4" name="Slide List">
            <a:extLst>
              <a:ext uri="{FF2B5EF4-FFF2-40B4-BE49-F238E27FC236}">
                <a16:creationId xmlns:a16="http://schemas.microsoft.com/office/drawing/2014/main" id="{304BB66F-8C43-8B3D-E31F-F375C27A5AE9}"/>
              </a:ext>
            </a:extLst>
          </p:cNvPr>
          <p:cNvSpPr>
            <a:spLocks noGrp="1"/>
          </p:cNvSpPr>
          <p:nvPr>
            <p:ph type="body" sz="quarter" idx="15"/>
          </p:nvPr>
        </p:nvSpPr>
        <p:spPr>
          <a:xfrm>
            <a:off x="4139" y="1253049"/>
            <a:ext cx="12177834" cy="5490651"/>
          </a:xfrm>
        </p:spPr>
        <p:txBody>
          <a:bodyPr lIns="0" tIns="0" rIns="0" bIns="0" anchor="t"/>
          <a:lstStyle/>
          <a:p>
            <a:pPr algn="just"/>
            <a:r>
              <a:rPr lang="en-US" b="1">
                <a:latin typeface="Times New Roman"/>
                <a:cs typeface="Arial"/>
              </a:rPr>
              <a:t>Document</a:t>
            </a:r>
            <a:r>
              <a:rPr lang="en-US">
                <a:latin typeface="Times New Roman"/>
                <a:cs typeface="Arial"/>
              </a:rPr>
              <a:t> in-situ evidence of chain aggregates in winter storms and clarify observational signatures. (</a:t>
            </a:r>
            <a:r>
              <a:rPr lang="en-US" i="1">
                <a:latin typeface="Times New Roman"/>
                <a:cs typeface="Arial"/>
              </a:rPr>
              <a:t>Paper 1</a:t>
            </a:r>
            <a:r>
              <a:rPr lang="en-US">
                <a:latin typeface="Times New Roman"/>
                <a:cs typeface="Arial"/>
              </a:rPr>
              <a:t>)</a:t>
            </a:r>
            <a:endParaRPr lang="en-US">
              <a:latin typeface="Times New Roman"/>
            </a:endParaRPr>
          </a:p>
          <a:p>
            <a:pPr lvl="1" algn="just">
              <a:lnSpc>
                <a:spcPts val="3379"/>
              </a:lnSpc>
            </a:pPr>
            <a:endParaRPr lang="en-US">
              <a:latin typeface="Times New Roman"/>
            </a:endParaRPr>
          </a:p>
          <a:p>
            <a:pPr marL="342900" indent="-342900" algn="just">
              <a:lnSpc>
                <a:spcPts val="3379"/>
              </a:lnSpc>
            </a:pPr>
            <a:r>
              <a:rPr lang="en-US" b="1">
                <a:latin typeface="Times New Roman"/>
                <a:cs typeface="Arial"/>
              </a:rPr>
              <a:t>Build and validate</a:t>
            </a:r>
            <a:r>
              <a:rPr lang="en-US">
                <a:latin typeface="Times New Roman"/>
                <a:cs typeface="Arial"/>
              </a:rPr>
              <a:t> an automated classifier for chain vs. Non-chain aggregates in CPI imagery. (</a:t>
            </a:r>
            <a:r>
              <a:rPr lang="en-US" i="1">
                <a:latin typeface="Times New Roman"/>
                <a:cs typeface="Arial"/>
              </a:rPr>
              <a:t>Paper 2</a:t>
            </a:r>
            <a:r>
              <a:rPr lang="en-US">
                <a:latin typeface="Times New Roman"/>
                <a:cs typeface="Arial"/>
              </a:rPr>
              <a:t>)</a:t>
            </a:r>
            <a:endParaRPr lang="en-US">
              <a:latin typeface="Times New Roman"/>
            </a:endParaRPr>
          </a:p>
          <a:p>
            <a:pPr marL="685800" lvl="1" indent="-342900" algn="just">
              <a:lnSpc>
                <a:spcPts val="3379"/>
              </a:lnSpc>
              <a:buFont typeface="Arial" panose="02070309020205020404" pitchFamily="49" charset="0"/>
              <a:buChar char="•"/>
            </a:pPr>
            <a:endParaRPr lang="en-US">
              <a:latin typeface="Times New Roman"/>
              <a:cs typeface="Arial"/>
            </a:endParaRPr>
          </a:p>
          <a:p>
            <a:pPr algn="just"/>
            <a:r>
              <a:rPr lang="en-US" b="1">
                <a:latin typeface="Times New Roman"/>
                <a:cs typeface="Arial"/>
              </a:rPr>
              <a:t>Map and contextualize</a:t>
            </a:r>
            <a:r>
              <a:rPr lang="en-US">
                <a:latin typeface="Times New Roman"/>
                <a:cs typeface="Arial"/>
              </a:rPr>
              <a:t> chain aggregate occurrence across the IMPACTS campaign: along-track, 3-D placement with ER-2 context, storm lifecycle, and environment. (</a:t>
            </a:r>
            <a:r>
              <a:rPr lang="en-US" i="1">
                <a:latin typeface="Times New Roman"/>
                <a:cs typeface="Arial"/>
              </a:rPr>
              <a:t>Paper 3</a:t>
            </a:r>
            <a:r>
              <a:rPr lang="en-US">
                <a:latin typeface="Times New Roman"/>
                <a:cs typeface="Arial"/>
              </a:rPr>
              <a:t>)</a:t>
            </a:r>
          </a:p>
        </p:txBody>
      </p:sp>
      <p:sp>
        <p:nvSpPr>
          <p:cNvPr id="5" name="Slide Number">
            <a:extLst>
              <a:ext uri="{FF2B5EF4-FFF2-40B4-BE49-F238E27FC236}">
                <a16:creationId xmlns:a16="http://schemas.microsoft.com/office/drawing/2014/main" id="{6C89CF6D-8EF3-7869-9178-1BD85B3973DE}"/>
              </a:ext>
            </a:extLst>
          </p:cNvPr>
          <p:cNvSpPr>
            <a:spLocks noGrp="1"/>
          </p:cNvSpPr>
          <p:nvPr>
            <p:ph type="sldNum" sz="quarter" idx="4"/>
          </p:nvPr>
        </p:nvSpPr>
        <p:spPr/>
        <p:txBody>
          <a:bodyPr/>
          <a:lstStyle/>
          <a:p>
            <a:fld id="{CD824FE9-DCF5-A546-91B8-A1EA6C94E693}" type="slidenum">
              <a:rPr lang="en-US" smtClean="0"/>
              <a:pPr/>
              <a:t>8</a:t>
            </a:fld>
            <a:endParaRPr lang="en-US"/>
          </a:p>
        </p:txBody>
      </p:sp>
    </p:spTree>
    <p:extLst>
      <p:ext uri="{BB962C8B-B14F-4D97-AF65-F5344CB8AC3E}">
        <p14:creationId xmlns:p14="http://schemas.microsoft.com/office/powerpoint/2010/main" val="11523659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FFD9-D9E6-1922-5833-53A54A6E8D94}"/>
            </a:ext>
          </a:extLst>
        </p:cNvPr>
        <p:cNvGrpSpPr/>
        <p:nvPr/>
      </p:nvGrpSpPr>
      <p:grpSpPr>
        <a:xfrm>
          <a:off x="0" y="0"/>
          <a:ext cx="0" cy="0"/>
          <a:chOff x="0" y="0"/>
          <a:chExt cx="0" cy="0"/>
        </a:xfrm>
      </p:grpSpPr>
      <p:sp>
        <p:nvSpPr>
          <p:cNvPr id="6" name="Slide Title">
            <a:extLst>
              <a:ext uri="{FF2B5EF4-FFF2-40B4-BE49-F238E27FC236}">
                <a16:creationId xmlns:a16="http://schemas.microsoft.com/office/drawing/2014/main" id="{36560B9D-1BE4-43AF-3A86-52CE3BD0EC88}"/>
              </a:ext>
            </a:extLst>
          </p:cNvPr>
          <p:cNvSpPr>
            <a:spLocks noGrp="1"/>
          </p:cNvSpPr>
          <p:nvPr>
            <p:ph type="title"/>
          </p:nvPr>
        </p:nvSpPr>
        <p:spPr>
          <a:prstGeom prst="rect">
            <a:avLst/>
          </a:prstGeom>
        </p:spPr>
        <p:txBody>
          <a:bodyPr/>
          <a:lstStyle/>
          <a:p>
            <a:r>
              <a:rPr lang="en-US">
                <a:latin typeface="Times New Roman"/>
                <a:cs typeface="Arial"/>
              </a:rPr>
              <a:t>Main Hypotheses</a:t>
            </a:r>
            <a:endParaRPr lang="en-US">
              <a:latin typeface="Times New Roman"/>
            </a:endParaRPr>
          </a:p>
        </p:txBody>
      </p:sp>
      <p:sp>
        <p:nvSpPr>
          <p:cNvPr id="4" name="Slide List">
            <a:extLst>
              <a:ext uri="{FF2B5EF4-FFF2-40B4-BE49-F238E27FC236}">
                <a16:creationId xmlns:a16="http://schemas.microsoft.com/office/drawing/2014/main" id="{1F8E64EA-7EDE-CB2C-DB32-5965E1B71FFD}"/>
              </a:ext>
            </a:extLst>
          </p:cNvPr>
          <p:cNvSpPr>
            <a:spLocks noGrp="1"/>
          </p:cNvSpPr>
          <p:nvPr>
            <p:ph type="body" sz="quarter" idx="15"/>
          </p:nvPr>
        </p:nvSpPr>
        <p:spPr>
          <a:xfrm>
            <a:off x="4139" y="1253049"/>
            <a:ext cx="11754501" cy="5490651"/>
          </a:xfrm>
        </p:spPr>
        <p:txBody>
          <a:bodyPr lIns="0" tIns="0" rIns="0" bIns="0" anchor="t"/>
          <a:lstStyle/>
          <a:p>
            <a:pPr marL="457200" indent="-457200" algn="just">
              <a:lnSpc>
                <a:spcPct val="100000"/>
              </a:lnSpc>
              <a:spcAft>
                <a:spcPts val="500"/>
              </a:spcAft>
              <a:buAutoNum type="arabicPeriod"/>
            </a:pPr>
            <a:r>
              <a:rPr lang="en-US" sz="2000" b="1" dirty="0">
                <a:latin typeface="Times New Roman"/>
                <a:cs typeface="Times New Roman"/>
              </a:rPr>
              <a:t>Paper 1</a:t>
            </a:r>
            <a:r>
              <a:rPr lang="en-US" sz="2000" b="1" i="1" dirty="0">
                <a:latin typeface="Times New Roman"/>
                <a:cs typeface="Times New Roman"/>
              </a:rPr>
              <a:t> </a:t>
            </a:r>
            <a:r>
              <a:rPr lang="en-US" sz="2000" b="1" dirty="0">
                <a:latin typeface="Times New Roman"/>
                <a:cs typeface="Times New Roman"/>
              </a:rPr>
              <a:t>(</a:t>
            </a:r>
            <a:r>
              <a:rPr lang="en-US" sz="2000" b="1" i="1" dirty="0">
                <a:latin typeface="Times New Roman"/>
                <a:cs typeface="Times New Roman"/>
              </a:rPr>
              <a:t>Chapter 2</a:t>
            </a:r>
            <a:r>
              <a:rPr lang="en-US" sz="2000" b="1" dirty="0">
                <a:latin typeface="Times New Roman"/>
                <a:cs typeface="Times New Roman"/>
              </a:rPr>
              <a:t>): In situ Observations of Ice Crystal Chain Aggregates in Winter Storms</a:t>
            </a:r>
            <a:endParaRPr lang="en-US" sz="2000" dirty="0">
              <a:latin typeface="Times New Roman"/>
            </a:endParaRPr>
          </a:p>
          <a:p>
            <a:pPr marL="800100" lvl="1" indent="-457200" algn="just">
              <a:lnSpc>
                <a:spcPct val="100000"/>
              </a:lnSpc>
              <a:spcBef>
                <a:spcPts val="300"/>
              </a:spcBef>
              <a:spcAft>
                <a:spcPts val="100"/>
              </a:spcAft>
              <a:buAutoNum type="alphaLcPeriod"/>
            </a:pPr>
            <a:r>
              <a:rPr lang="en-US" sz="1600" dirty="0">
                <a:latin typeface="Times New Roman"/>
                <a:cs typeface="Arial"/>
              </a:rPr>
              <a:t>In situ chain aggregates occur commonly in </a:t>
            </a:r>
            <a:r>
              <a:rPr lang="en-US" sz="1600" b="1" dirty="0">
                <a:latin typeface="Times New Roman"/>
                <a:cs typeface="Arial"/>
              </a:rPr>
              <a:t>weakly electrified winter storms</a:t>
            </a:r>
            <a:r>
              <a:rPr lang="en-US" sz="1600" dirty="0">
                <a:latin typeface="Times New Roman"/>
                <a:cs typeface="Arial"/>
              </a:rPr>
              <a:t>, not just in strongly electrified deep convection.</a:t>
            </a:r>
            <a:endParaRPr lang="en-US" sz="2000" b="1">
              <a:latin typeface="Times New Roman"/>
              <a:cs typeface="Times New Roman"/>
            </a:endParaRPr>
          </a:p>
          <a:p>
            <a:pPr marL="800100" lvl="1" indent="-457200" algn="just">
              <a:lnSpc>
                <a:spcPct val="100000"/>
              </a:lnSpc>
              <a:spcBef>
                <a:spcPts val="300"/>
              </a:spcBef>
              <a:spcAft>
                <a:spcPts val="500"/>
              </a:spcAft>
              <a:buAutoNum type="alphaLcPeriod"/>
            </a:pPr>
            <a:r>
              <a:rPr lang="en-US" sz="1600" dirty="0">
                <a:latin typeface="Times New Roman"/>
                <a:cs typeface="Arial"/>
              </a:rPr>
              <a:t>Chain aggregates appear across a </a:t>
            </a:r>
            <a:r>
              <a:rPr lang="en-US" sz="1600" b="1" dirty="0">
                <a:latin typeface="Times New Roman"/>
                <a:cs typeface="Arial"/>
              </a:rPr>
              <a:t>wide temperature/altitude range</a:t>
            </a:r>
            <a:r>
              <a:rPr lang="en-US" sz="1600" dirty="0">
                <a:latin typeface="Times New Roman"/>
                <a:cs typeface="Arial"/>
              </a:rPr>
              <a:t> and show </a:t>
            </a:r>
            <a:r>
              <a:rPr lang="en-US" sz="1600" b="1" dirty="0">
                <a:latin typeface="Times New Roman"/>
                <a:cs typeface="Arial"/>
              </a:rPr>
              <a:t>consistent plate/column morphology </a:t>
            </a:r>
            <a:r>
              <a:rPr lang="en-US" sz="1600" dirty="0">
                <a:latin typeface="Times New Roman"/>
                <a:cs typeface="Arial"/>
              </a:rPr>
              <a:t>(i.e., they're not confided to a narrow/specific cloud regime).</a:t>
            </a:r>
          </a:p>
          <a:p>
            <a:pPr marL="342900" lvl="1" indent="0" algn="just">
              <a:lnSpc>
                <a:spcPct val="100000"/>
              </a:lnSpc>
              <a:spcBef>
                <a:spcPts val="300"/>
              </a:spcBef>
              <a:spcAft>
                <a:spcPts val="500"/>
              </a:spcAft>
              <a:buNone/>
            </a:pPr>
            <a:endParaRPr lang="en-US" sz="1600">
              <a:latin typeface="Times New Roman"/>
              <a:cs typeface="Arial"/>
            </a:endParaRPr>
          </a:p>
          <a:p>
            <a:pPr marL="457200" indent="-457200" algn="just">
              <a:lnSpc>
                <a:spcPct val="100000"/>
              </a:lnSpc>
              <a:spcAft>
                <a:spcPts val="500"/>
              </a:spcAft>
              <a:buAutoNum type="arabicPeriod"/>
            </a:pPr>
            <a:r>
              <a:rPr lang="en-US" sz="2000" b="1" dirty="0">
                <a:latin typeface="Times New Roman"/>
                <a:cs typeface="Times New Roman"/>
              </a:rPr>
              <a:t>Paper 2 (</a:t>
            </a:r>
            <a:r>
              <a:rPr lang="en-US" sz="2000" b="1" i="1" dirty="0">
                <a:latin typeface="Times New Roman"/>
                <a:cs typeface="Times New Roman"/>
              </a:rPr>
              <a:t>Chapter 3</a:t>
            </a:r>
            <a:r>
              <a:rPr lang="en-US" sz="2000" b="1" dirty="0">
                <a:latin typeface="Times New Roman"/>
                <a:cs typeface="Times New Roman"/>
              </a:rPr>
              <a:t>): Machine Learning Classification of Ice Crystal Chain Aggregates in Aircraft-Collected Cloud Particle Imagery</a:t>
            </a:r>
            <a:endParaRPr lang="en-US" sz="2000" dirty="0">
              <a:latin typeface="Times New Roman"/>
            </a:endParaRPr>
          </a:p>
          <a:p>
            <a:pPr marL="800100" lvl="1" indent="-457200" algn="just">
              <a:lnSpc>
                <a:spcPct val="100000"/>
              </a:lnSpc>
              <a:spcBef>
                <a:spcPts val="300"/>
              </a:spcBef>
              <a:spcAft>
                <a:spcPts val="0"/>
              </a:spcAft>
              <a:buAutoNum type="alphaLcPeriod"/>
            </a:pPr>
            <a:r>
              <a:rPr lang="en-US" sz="1600" dirty="0">
                <a:latin typeface="Times New Roman"/>
                <a:cs typeface="Arial"/>
              </a:rPr>
              <a:t>A CNN trained on CPI imagery </a:t>
            </a:r>
            <a:r>
              <a:rPr lang="en-US" sz="1600" b="1" dirty="0">
                <a:latin typeface="Times New Roman"/>
                <a:cs typeface="Arial"/>
              </a:rPr>
              <a:t>can reliably distinguish chain aggregates</a:t>
            </a:r>
            <a:r>
              <a:rPr lang="en-US" sz="1600" dirty="0">
                <a:latin typeface="Times New Roman"/>
                <a:cs typeface="Arial"/>
              </a:rPr>
              <a:t> from other particle habits.</a:t>
            </a:r>
            <a:endParaRPr lang="en-US" sz="1600" b="1" dirty="0">
              <a:latin typeface="Times New Roman"/>
              <a:cs typeface="Times New Roman"/>
            </a:endParaRPr>
          </a:p>
          <a:p>
            <a:pPr marL="800100" lvl="1" indent="-457200" algn="just">
              <a:lnSpc>
                <a:spcPct val="100000"/>
              </a:lnSpc>
              <a:spcBef>
                <a:spcPts val="300"/>
              </a:spcBef>
              <a:spcAft>
                <a:spcPts val="500"/>
              </a:spcAft>
              <a:buAutoNum type="alphaLcPeriod"/>
            </a:pPr>
            <a:r>
              <a:rPr lang="en-US" sz="1600" dirty="0">
                <a:latin typeface="Times New Roman"/>
                <a:cs typeface="Arial"/>
              </a:rPr>
              <a:t>The CNN’s performance and probability calibration hold on unseen flights/years, enabling threshold tuning to </a:t>
            </a:r>
            <a:r>
              <a:rPr lang="en-US" sz="1600" b="1" dirty="0">
                <a:latin typeface="Times New Roman"/>
                <a:cs typeface="Arial"/>
              </a:rPr>
              <a:t>minimize missed detections</a:t>
            </a:r>
            <a:r>
              <a:rPr lang="en-US" sz="1600" dirty="0">
                <a:latin typeface="Times New Roman"/>
                <a:cs typeface="Arial"/>
              </a:rPr>
              <a:t> without a disproportionate rise in false positives.</a:t>
            </a:r>
          </a:p>
          <a:p>
            <a:pPr marL="342900" lvl="1" indent="0" algn="just">
              <a:lnSpc>
                <a:spcPct val="100000"/>
              </a:lnSpc>
              <a:spcBef>
                <a:spcPts val="300"/>
              </a:spcBef>
              <a:spcAft>
                <a:spcPts val="500"/>
              </a:spcAft>
              <a:buNone/>
            </a:pPr>
            <a:endParaRPr lang="en-US" sz="1600">
              <a:latin typeface="Times New Roman"/>
              <a:cs typeface="Arial"/>
            </a:endParaRPr>
          </a:p>
          <a:p>
            <a:pPr marL="457200" indent="-457200" algn="just">
              <a:lnSpc>
                <a:spcPct val="100000"/>
              </a:lnSpc>
              <a:spcBef>
                <a:spcPts val="700"/>
              </a:spcBef>
              <a:spcAft>
                <a:spcPts val="500"/>
              </a:spcAft>
              <a:buAutoNum type="arabicPeriod"/>
            </a:pPr>
            <a:r>
              <a:rPr lang="en-US" sz="2000" b="1" dirty="0">
                <a:latin typeface="Times New Roman"/>
                <a:cs typeface="Times New Roman"/>
              </a:rPr>
              <a:t>Paper 3 (</a:t>
            </a:r>
            <a:r>
              <a:rPr lang="en-US" sz="2000" b="1" i="1" dirty="0">
                <a:latin typeface="Times New Roman"/>
                <a:cs typeface="Times New Roman"/>
              </a:rPr>
              <a:t>Chapter 4</a:t>
            </a:r>
            <a:r>
              <a:rPr lang="en-US" sz="2000" b="1" dirty="0">
                <a:latin typeface="Times New Roman"/>
                <a:cs typeface="Times New Roman"/>
              </a:rPr>
              <a:t>): Ice Crystal Chain Aggregates in Cold-Season Storms: Campaign-Scale Mapping and Contextualization</a:t>
            </a:r>
          </a:p>
          <a:p>
            <a:pPr marL="800100" lvl="1" indent="-457200" algn="just">
              <a:lnSpc>
                <a:spcPct val="100000"/>
              </a:lnSpc>
              <a:spcBef>
                <a:spcPts val="300"/>
              </a:spcBef>
              <a:spcAft>
                <a:spcPts val="0"/>
              </a:spcAft>
              <a:buAutoNum type="alphaLcPeriod"/>
            </a:pPr>
            <a:r>
              <a:rPr lang="en-US" sz="1600" b="1" dirty="0">
                <a:latin typeface="Times New Roman"/>
                <a:cs typeface="Arial"/>
              </a:rPr>
              <a:t>Chains peak</a:t>
            </a:r>
            <a:r>
              <a:rPr lang="en-US" sz="1600" dirty="0">
                <a:latin typeface="Times New Roman"/>
                <a:cs typeface="Arial"/>
              </a:rPr>
              <a:t> in </a:t>
            </a:r>
            <a:r>
              <a:rPr lang="en-US" sz="1600" b="1" dirty="0">
                <a:latin typeface="Times New Roman"/>
                <a:cs typeface="Arial"/>
              </a:rPr>
              <a:t>specific winter-storm regimes</a:t>
            </a:r>
            <a:r>
              <a:rPr lang="en-US" sz="1600" dirty="0">
                <a:latin typeface="Times New Roman"/>
                <a:cs typeface="Arial"/>
              </a:rPr>
              <a:t> and </a:t>
            </a:r>
            <a:r>
              <a:rPr lang="en-US" sz="1600" b="1" dirty="0">
                <a:latin typeface="Times New Roman"/>
                <a:cs typeface="Arial"/>
              </a:rPr>
              <a:t>storm-relative zones</a:t>
            </a:r>
            <a:r>
              <a:rPr lang="en-US" sz="1600" dirty="0">
                <a:latin typeface="Times New Roman"/>
                <a:cs typeface="Arial"/>
              </a:rPr>
              <a:t>, largely independent of strong electrification (lightning).</a:t>
            </a:r>
            <a:endParaRPr lang="en-US" sz="1600" b="1" dirty="0">
              <a:latin typeface="Times New Roman"/>
              <a:cs typeface="Times New Roman"/>
            </a:endParaRPr>
          </a:p>
          <a:p>
            <a:pPr marL="800100" lvl="1" indent="-457200" algn="just">
              <a:lnSpc>
                <a:spcPct val="100000"/>
              </a:lnSpc>
              <a:spcBef>
                <a:spcPts val="300"/>
              </a:spcBef>
              <a:spcAft>
                <a:spcPts val="0"/>
              </a:spcAft>
              <a:buAutoNum type="alphaLcPeriod"/>
            </a:pPr>
            <a:r>
              <a:rPr lang="en-US" sz="1600" b="1" dirty="0">
                <a:latin typeface="Times New Roman"/>
                <a:cs typeface="Arial"/>
              </a:rPr>
              <a:t>High chain frequency aligns</a:t>
            </a:r>
            <a:r>
              <a:rPr lang="en-US" sz="1600" dirty="0">
                <a:latin typeface="Times New Roman"/>
                <a:cs typeface="Arial"/>
              </a:rPr>
              <a:t> with </a:t>
            </a:r>
            <a:r>
              <a:rPr lang="en-US" sz="1600" b="1" dirty="0">
                <a:latin typeface="Times New Roman"/>
                <a:cs typeface="Arial"/>
              </a:rPr>
              <a:t>coherent ER-2 radar/lidar signatures</a:t>
            </a:r>
            <a:r>
              <a:rPr lang="en-US" sz="1600" dirty="0">
                <a:latin typeface="Times New Roman"/>
                <a:cs typeface="Arial"/>
              </a:rPr>
              <a:t> usable for contextual prediction.</a:t>
            </a:r>
          </a:p>
          <a:p>
            <a:pPr marL="800100" lvl="1" indent="-457200">
              <a:lnSpc>
                <a:spcPct val="100000"/>
              </a:lnSpc>
              <a:spcBef>
                <a:spcPts val="700"/>
              </a:spcBef>
              <a:spcAft>
                <a:spcPts val="500"/>
              </a:spcAft>
              <a:buAutoNum type="alphaLcPeriod"/>
            </a:pPr>
            <a:endParaRPr lang="en-US" sz="1600">
              <a:latin typeface="Times New Roman"/>
              <a:cs typeface="Arial"/>
            </a:endParaRPr>
          </a:p>
          <a:p>
            <a:pPr lvl="1">
              <a:lnSpc>
                <a:spcPts val="3379"/>
              </a:lnSpc>
              <a:buSzPct val="75000"/>
              <a:buAutoNum type="alphaLcPeriod"/>
            </a:pPr>
            <a:endParaRPr lang="en-US" sz="2000" b="1">
              <a:latin typeface="Times New Roman"/>
              <a:cs typeface="Times New Roman"/>
            </a:endParaRPr>
          </a:p>
          <a:p>
            <a:pPr marL="800100" lvl="1" indent="-457200">
              <a:lnSpc>
                <a:spcPct val="100000"/>
              </a:lnSpc>
              <a:spcBef>
                <a:spcPts val="700"/>
              </a:spcBef>
              <a:spcAft>
                <a:spcPts val="500"/>
              </a:spcAft>
              <a:buAutoNum type="alphaLcPeriod"/>
            </a:pPr>
            <a:endParaRPr lang="en-US" sz="2000" b="1">
              <a:latin typeface="Times New Roman"/>
              <a:cs typeface="Times New Roman"/>
            </a:endParaRPr>
          </a:p>
          <a:p>
            <a:pPr lvl="1">
              <a:lnSpc>
                <a:spcPct val="100000"/>
              </a:lnSpc>
              <a:spcBef>
                <a:spcPts val="700"/>
              </a:spcBef>
              <a:spcAft>
                <a:spcPts val="500"/>
              </a:spcAft>
              <a:buAutoNum type="alphaLcPeriod"/>
            </a:pPr>
            <a:endParaRPr lang="en-US" sz="1600" b="1">
              <a:latin typeface="Times New Roman"/>
              <a:cs typeface="Times New Roman"/>
            </a:endParaRPr>
          </a:p>
        </p:txBody>
      </p:sp>
      <p:sp>
        <p:nvSpPr>
          <p:cNvPr id="5" name="Slide Number">
            <a:extLst>
              <a:ext uri="{FF2B5EF4-FFF2-40B4-BE49-F238E27FC236}">
                <a16:creationId xmlns:a16="http://schemas.microsoft.com/office/drawing/2014/main" id="{00D71B86-B363-75B0-2F98-9E9F48D76542}"/>
              </a:ext>
            </a:extLst>
          </p:cNvPr>
          <p:cNvSpPr>
            <a:spLocks noGrp="1"/>
          </p:cNvSpPr>
          <p:nvPr>
            <p:ph type="sldNum" sz="quarter" idx="4"/>
          </p:nvPr>
        </p:nvSpPr>
        <p:spPr/>
        <p:txBody>
          <a:bodyPr/>
          <a:lstStyle/>
          <a:p>
            <a:fld id="{CD824FE9-DCF5-A546-91B8-A1EA6C94E693}" type="slidenum">
              <a:rPr lang="en-US" smtClean="0"/>
              <a:pPr/>
              <a:t>9</a:t>
            </a:fld>
            <a:endParaRPr lang="en-US"/>
          </a:p>
        </p:txBody>
      </p:sp>
    </p:spTree>
    <p:extLst>
      <p:ext uri="{BB962C8B-B14F-4D97-AF65-F5344CB8AC3E}">
        <p14:creationId xmlns:p14="http://schemas.microsoft.com/office/powerpoint/2010/main" val="3284603082"/>
      </p:ext>
    </p:extLst>
  </p:cSld>
  <p:clrMapOvr>
    <a:masterClrMapping/>
  </p:clrMapOvr>
  <p:transition>
    <p:fade/>
  </p:transition>
</p:sld>
</file>

<file path=ppt/theme/theme1.xml><?xml version="1.0" encoding="utf-8"?>
<a:theme xmlns:a="http://schemas.openxmlformats.org/drawingml/2006/main" name="Title Slides">
  <a:themeElements>
    <a:clrScheme name="UND Brand Theme">
      <a:dk1>
        <a:srgbClr val="000000"/>
      </a:dk1>
      <a:lt1>
        <a:srgbClr val="FFFFFF"/>
      </a:lt1>
      <a:dk2>
        <a:srgbClr val="00AC43"/>
      </a:dk2>
      <a:lt2>
        <a:srgbClr val="B6B6B6"/>
      </a:lt2>
      <a:accent1>
        <a:srgbClr val="00AC43"/>
      </a:accent1>
      <a:accent2>
        <a:srgbClr val="008545"/>
      </a:accent2>
      <a:accent3>
        <a:srgbClr val="FEFFFF"/>
      </a:accent3>
      <a:accent4>
        <a:srgbClr val="B6B6B6"/>
      </a:accent4>
      <a:accent5>
        <a:srgbClr val="808586"/>
      </a:accent5>
      <a:accent6>
        <a:srgbClr val="000000"/>
      </a:accent6>
      <a:hlink>
        <a:srgbClr val="000000"/>
      </a:hlink>
      <a:folHlink>
        <a:srgbClr val="00AC4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5-Widescreen_v1" id="{17B1C10B-6656-934A-9AE2-1CBCA31860FF}" vid="{7AE00A1D-FA1A-4A4E-898A-E8709763FE76}"/>
    </a:ext>
  </a:extLst>
</a:theme>
</file>

<file path=ppt/theme/theme2.xml><?xml version="1.0" encoding="utf-8"?>
<a:theme xmlns:a="http://schemas.openxmlformats.org/drawingml/2006/main" name="Tex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CoreTone-2025-Widescreen_v1" id="{17B1C10B-6656-934A-9AE2-1CBCA31860FF}" vid="{4E8A7116-A1F9-AF48-B97A-6F6818C82565}"/>
    </a:ext>
  </a:extLst>
</a:theme>
</file>

<file path=ppt/theme/theme3.xml><?xml version="1.0" encoding="utf-8"?>
<a:theme xmlns:a="http://schemas.openxmlformats.org/drawingml/2006/main" name="Title Slide - Green +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45</Slides>
  <Notes>44</Notes>
  <HiddenSlides>0</HiddenSlide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Title Slides</vt:lpstr>
      <vt:lpstr>Text Slides</vt:lpstr>
      <vt:lpstr>Title Slide - Green + Logo</vt:lpstr>
      <vt:lpstr>PhD Prospectus</vt:lpstr>
      <vt:lpstr>Table of Contents</vt:lpstr>
      <vt:lpstr>Table of Contents</vt:lpstr>
      <vt:lpstr>Introduction – Big Picture</vt:lpstr>
      <vt:lpstr>Background (More Specifics)</vt:lpstr>
      <vt:lpstr>Motivation</vt:lpstr>
      <vt:lpstr>Motivation</vt:lpstr>
      <vt:lpstr>Dissertation Objectives</vt:lpstr>
      <vt:lpstr>Main Hypotheses</vt:lpstr>
      <vt:lpstr>In situ Observations of Ice Crystal Chain Aggregates in Winter Storms</vt:lpstr>
      <vt:lpstr>Paper 1 - Overview</vt:lpstr>
      <vt:lpstr>Paper 1 – Data &amp; Methods</vt:lpstr>
      <vt:lpstr>Paper 1 – Results</vt:lpstr>
      <vt:lpstr>Paper 1 – Results</vt:lpstr>
      <vt:lpstr>Paper 1 – Discussion</vt:lpstr>
      <vt:lpstr>Paper 1 – Discussion</vt:lpstr>
      <vt:lpstr>Paper 1 – Status</vt:lpstr>
      <vt:lpstr>Machine Learning Classification of Ice Crystal  Chain Aggregates in Aircraft-Collected Cloud Particle Imagery</vt:lpstr>
      <vt:lpstr>Paper 2 – Objective</vt:lpstr>
      <vt:lpstr>Paper 2 – Data &amp; Methods</vt:lpstr>
      <vt:lpstr>Paper 2 – Data &amp; Methods</vt:lpstr>
      <vt:lpstr>Paper 2 – Data &amp; Methods </vt:lpstr>
      <vt:lpstr>Paper 2 – Data &amp; Methods</vt:lpstr>
      <vt:lpstr>Paper 2 – Results</vt:lpstr>
      <vt:lpstr>Paper 2 – Results</vt:lpstr>
      <vt:lpstr>Paper 2 – Results</vt:lpstr>
      <vt:lpstr>Paper 2 – Results</vt:lpstr>
      <vt:lpstr>Paper 2 – Results</vt:lpstr>
      <vt:lpstr>Paper 2 – Discussion </vt:lpstr>
      <vt:lpstr>Paper 2 – Conclusion</vt:lpstr>
      <vt:lpstr>Paper 2 – Research Contribution</vt:lpstr>
      <vt:lpstr>Paper 2 – Status</vt:lpstr>
      <vt:lpstr>Ice Crystal Chain Aggregates in Cold-Season Storms:  Campaign-Scale Mapping and Contextualization</vt:lpstr>
      <vt:lpstr>Paper 3 – Objectives</vt:lpstr>
      <vt:lpstr>Paper 3 – Data</vt:lpstr>
      <vt:lpstr>Paper 3 – Methods</vt:lpstr>
      <vt:lpstr>Paper 3 – Preliminary Results</vt:lpstr>
      <vt:lpstr>PowerPoint Presentation</vt:lpstr>
      <vt:lpstr>Paper 3 – Preliminary Results</vt:lpstr>
      <vt:lpstr>Paper 3 – Research Contributions</vt:lpstr>
      <vt:lpstr>Summary</vt:lpstr>
      <vt:lpstr>Collaborations – Non-dissertation Research</vt:lpstr>
      <vt:lpstr>Collaborations – Non-dissertation Research</vt:lpstr>
      <vt:lpstr>Timeline to Graduation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648</cp:revision>
  <dcterms:created xsi:type="dcterms:W3CDTF">2025-10-02T16:07:55Z</dcterms:created>
  <dcterms:modified xsi:type="dcterms:W3CDTF">2025-12-10T17:59:20Z</dcterms:modified>
</cp:coreProperties>
</file>