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notesMasterIdLst>
    <p:notesMasterId r:id="rId32"/>
  </p:notesMasterIdLst>
  <p:sldIdLst>
    <p:sldId id="256" r:id="rId2"/>
    <p:sldId id="257" r:id="rId3"/>
    <p:sldId id="259" r:id="rId4"/>
    <p:sldId id="272" r:id="rId5"/>
    <p:sldId id="258" r:id="rId6"/>
    <p:sldId id="263" r:id="rId7"/>
    <p:sldId id="286" r:id="rId8"/>
    <p:sldId id="260" r:id="rId9"/>
    <p:sldId id="261" r:id="rId10"/>
    <p:sldId id="264" r:id="rId11"/>
    <p:sldId id="265" r:id="rId12"/>
    <p:sldId id="266" r:id="rId13"/>
    <p:sldId id="285" r:id="rId14"/>
    <p:sldId id="267" r:id="rId15"/>
    <p:sldId id="268" r:id="rId16"/>
    <p:sldId id="269" r:id="rId17"/>
    <p:sldId id="270" r:id="rId18"/>
    <p:sldId id="271" r:id="rId19"/>
    <p:sldId id="287" r:id="rId20"/>
    <p:sldId id="262" r:id="rId21"/>
    <p:sldId id="283" r:id="rId22"/>
    <p:sldId id="274" r:id="rId23"/>
    <p:sldId id="275" r:id="rId24"/>
    <p:sldId id="277" r:id="rId25"/>
    <p:sldId id="278" r:id="rId26"/>
    <p:sldId id="279" r:id="rId27"/>
    <p:sldId id="280" r:id="rId28"/>
    <p:sldId id="281" r:id="rId29"/>
    <p:sldId id="282" r:id="rId30"/>
    <p:sldId id="284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2460" y="10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180A99-47D2-43E5-8666-D9DC20A65918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C2ADDE-1A67-40BC-9A71-070D31EDB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89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Research on testing efficiency have been done before.  Goal of this project is to verify past results conducted using the Colorado State, Expansion type Cloud Chamber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2ADDE-1A67-40BC-9A71-070D31EDB4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610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Adiabatic expansion simulates a parcel rising in the atmosphere</a:t>
            </a:r>
          </a:p>
          <a:p>
            <a:r>
              <a:rPr lang="en-US" dirty="0"/>
              <a:t>Temperature differencing is the method of forcing a temperature difference between the top and the bottom of the chamber.  This allows a simulated cloud to be maintained for a much greater amount of time.  This project was done using this method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2ADDE-1A67-40BC-9A71-070D31EDB4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440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Particle injection system developed to burn an </a:t>
            </a:r>
            <a:r>
              <a:rPr lang="en-US" dirty="0" err="1"/>
              <a:t>AgI</a:t>
            </a:r>
            <a:r>
              <a:rPr lang="en-US" dirty="0"/>
              <a:t> flare and collect its particles in a collection tank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2ADDE-1A67-40BC-9A71-070D31EDB4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414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Deposition Nucleation is the process of water vapor condensing onto an IN(ice nuclei) </a:t>
            </a:r>
          </a:p>
          <a:p>
            <a:r>
              <a:rPr lang="en-US" dirty="0"/>
              <a:t>Condensation/Immersion Nucleation occurs when an condensed water droplet contains an IN and activates upon reaching cold enough temp.</a:t>
            </a:r>
          </a:p>
          <a:p>
            <a:r>
              <a:rPr lang="en-US" dirty="0"/>
              <a:t>Contact Nucleation is the process of an IN colliding with a super-cooled drop causing it to freeze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2ADDE-1A67-40BC-9A71-070D31EDB4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474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 500/cm^3  Low 80/cm^3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2ADDE-1A67-40BC-9A71-070D31EDB4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210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Ice sizes 20-45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µ</a:t>
            </a:r>
            <a:r>
              <a:rPr lang="en-US" i="1" dirty="0">
                <a:effectLst/>
              </a:rPr>
              <a:t>m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2ADDE-1A67-40BC-9A71-070D31EDB4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128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Droplet seizes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µ</a:t>
            </a:r>
            <a:r>
              <a:rPr lang="en-US" i="1" dirty="0">
                <a:effectLst/>
              </a:rPr>
              <a:t>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10 µ</a:t>
            </a:r>
            <a:r>
              <a:rPr lang="en-US" i="1" dirty="0">
                <a:effectLst/>
              </a:rPr>
              <a:t>m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2ADDE-1A67-40BC-9A71-070D31EDB4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996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 µm to 105 µm.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2ADDE-1A67-40BC-9A71-070D31EDB4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854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µm to 10 µm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2ADDE-1A67-40BC-9A71-070D31EDB4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148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B0A1C-37C1-4607-AFED-CCFE20F7BE9C}" type="datetime1">
              <a:rPr lang="en-US" smtClean="0"/>
              <a:t>3/25/2019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A8D27-3D15-47AE-99F4-A550D45067AB}" type="datetime1">
              <a:rPr lang="en-US" smtClean="0"/>
              <a:t>3/25/2019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9612A-94E8-4D96-B93C-A82B7A28E2DA}" type="datetime1">
              <a:rPr lang="en-US" smtClean="0"/>
              <a:t>3/25/2019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D1C22-5E64-47B1-86B9-B904E5CE0086}" type="datetime1">
              <a:rPr lang="en-US" smtClean="0"/>
              <a:t>3/25/2019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C14F7-D176-4203-A45C-DC9EAC61DB95}" type="datetime1">
              <a:rPr lang="en-US" smtClean="0"/>
              <a:t>3/25/2019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6198F-831B-4F99-9339-C534CC0E1F8B}" type="datetime1">
              <a:rPr lang="en-US" smtClean="0"/>
              <a:t>3/25/2019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86361-7C3E-40FA-9558-8D47370E4A65}" type="datetime1">
              <a:rPr lang="en-US" smtClean="0"/>
              <a:t>3/25/2019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4E964-2E83-4BAE-93E8-AD1CB3BD6838}" type="datetime1">
              <a:rPr lang="en-US" smtClean="0"/>
              <a:t>3/25/2019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4BBFA-FE7A-452E-BCDE-FCD8D991CF91}" type="datetime1">
              <a:rPr lang="en-US" smtClean="0"/>
              <a:t>3/25/2019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68D65-F794-4762-AA86-200C69FD3800}" type="datetime1">
              <a:rPr lang="en-US" smtClean="0"/>
              <a:t>3/25/2019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36F6E33A-7843-4514-9B70-7739289B73C9}" type="datetime1">
              <a:rPr lang="en-US" smtClean="0"/>
              <a:t>3/25/2019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B04893AC-11BD-40B6-9794-97BA2B8E1036}" type="datetime1">
              <a:rPr lang="en-US" smtClean="0"/>
              <a:t>3/25/2019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BFBD9-26BD-44B7-B695-A439976114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Testing Nucleation Effectiveness and Type of </a:t>
            </a:r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AgI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Flares Using the Pi-Cloud Chamber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278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7F581-7A34-4B36-BE2F-66D4AA321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952" y="0"/>
            <a:ext cx="7729728" cy="1188720"/>
          </a:xfrm>
        </p:spPr>
        <p:txBody>
          <a:bodyPr/>
          <a:lstStyle/>
          <a:p>
            <a:r>
              <a:rPr lang="en-US" cap="none" dirty="0"/>
              <a:t>Results: high initial cloud droplet concentration case (500/cm^3)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B92AAE-7DB4-466E-A98F-73DC00834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3344" y="1319753"/>
            <a:ext cx="8758944" cy="537799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228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F4E45-D124-4AA1-9961-72C2FC4B0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84933"/>
            <a:ext cx="7729728" cy="1188720"/>
          </a:xfrm>
        </p:spPr>
        <p:txBody>
          <a:bodyPr/>
          <a:lstStyle/>
          <a:p>
            <a:r>
              <a:rPr lang="en-US" cap="none" dirty="0"/>
              <a:t>Results: high initial cloud droplet concentration case (500/cm^3)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9A83D3-5BE8-4C17-8935-395ADB589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981" y="1366279"/>
            <a:ext cx="8766038" cy="529366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052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D56D1B3-D0C1-4F26-B6FE-B6A9FA4BF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563" y="0"/>
            <a:ext cx="8593437" cy="64768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4CF9AB-4DF2-4CEF-ABED-5031CEAF9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119" y="106852"/>
            <a:ext cx="2854262" cy="6379007"/>
          </a:xfrm>
        </p:spPr>
        <p:txBody>
          <a:bodyPr>
            <a:normAutofit/>
          </a:bodyPr>
          <a:lstStyle/>
          <a:p>
            <a:r>
              <a:rPr lang="en-US" cap="none" dirty="0"/>
              <a:t>Results: curve fitting of ice concentration growth period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EC919C-5262-40CA-8269-DDDF902C41D5}"/>
              </a:ext>
            </a:extLst>
          </p:cNvPr>
          <p:cNvSpPr txBox="1"/>
          <p:nvPr/>
        </p:nvSpPr>
        <p:spPr>
          <a:xfrm>
            <a:off x="4865877" y="782090"/>
            <a:ext cx="555280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Time Constant for -11˚C case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199 seconds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783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8529A-758E-4D35-98E0-2A3039F6E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655"/>
            <a:ext cx="3189767" cy="6383410"/>
          </a:xfrm>
        </p:spPr>
        <p:txBody>
          <a:bodyPr>
            <a:normAutofit/>
          </a:bodyPr>
          <a:lstStyle/>
          <a:p>
            <a:r>
              <a:rPr lang="en-US" cap="none" dirty="0"/>
              <a:t>Results: curve fitting of ice concentration growth period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84E1CA2-95BF-45EC-8DDF-A0CFE70619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8079" y="38654"/>
            <a:ext cx="8683921" cy="654502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98F1DE-4CB3-455C-81F4-966D8AE5B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8E7A3A-A9E4-4433-A938-02649A4DEF93}"/>
              </a:ext>
            </a:extLst>
          </p:cNvPr>
          <p:cNvSpPr/>
          <p:nvPr/>
        </p:nvSpPr>
        <p:spPr>
          <a:xfrm>
            <a:off x="4662922" y="90489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Time Constant for -5.8˚C case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291 seconds </a:t>
            </a:r>
          </a:p>
        </p:txBody>
      </p:sp>
    </p:spTree>
    <p:extLst>
      <p:ext uri="{BB962C8B-B14F-4D97-AF65-F5344CB8AC3E}">
        <p14:creationId xmlns:p14="http://schemas.microsoft.com/office/powerpoint/2010/main" val="3717433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9551B-D1DB-4F35-91E2-B6EAD127F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099" y="97426"/>
            <a:ext cx="7729728" cy="1188720"/>
          </a:xfrm>
        </p:spPr>
        <p:txBody>
          <a:bodyPr/>
          <a:lstStyle/>
          <a:p>
            <a:r>
              <a:rPr lang="en-US" cap="none" dirty="0"/>
              <a:t>Results: low initial cloud droplet concentration case (80/cm^3)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72A3A7-2CA5-40C5-8CFF-55A240B4F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878" y="1374091"/>
            <a:ext cx="8626244" cy="515883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3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19FE6-A575-4094-9E4D-F16CCAFA5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538" y="69145"/>
            <a:ext cx="7729728" cy="1188720"/>
          </a:xfrm>
        </p:spPr>
        <p:txBody>
          <a:bodyPr/>
          <a:lstStyle/>
          <a:p>
            <a:r>
              <a:rPr lang="en-US" cap="none" dirty="0"/>
              <a:t>Results: low initial cloud droplet concentration case (80/cm^3)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AD6C2F-6B20-4C48-9FD7-ABE6A4E20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599" y="1517714"/>
            <a:ext cx="8466802" cy="506347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4225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8F1DC-AF90-4921-9F10-D4988121E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87999"/>
            <a:ext cx="7729728" cy="1188720"/>
          </a:xfrm>
        </p:spPr>
        <p:txBody>
          <a:bodyPr/>
          <a:lstStyle/>
          <a:p>
            <a:r>
              <a:rPr lang="en-US" cap="none" dirty="0"/>
              <a:t>Results: low initial cloud droplet concentration case (80/cm^3)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B34FFE-312A-47E5-BE51-248C3DBEE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862" y="1545996"/>
            <a:ext cx="7980275" cy="502999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873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78936-32A3-4492-A882-116479485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25707"/>
            <a:ext cx="7729728" cy="1188720"/>
          </a:xfrm>
        </p:spPr>
        <p:txBody>
          <a:bodyPr/>
          <a:lstStyle/>
          <a:p>
            <a:r>
              <a:rPr lang="en-US" cap="none" dirty="0"/>
              <a:t>Results: low initial cloud droplet concentration case (80/cm^3)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CB3D70-B073-4169-A576-B897983D4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468" y="1468741"/>
            <a:ext cx="8725064" cy="526355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4701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20901-4465-406E-93AA-64175CDD0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" y="65903"/>
            <a:ext cx="11988937" cy="1188720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90E84-EEF4-4E77-A3DA-33CC1A7A4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" y="1563388"/>
            <a:ext cx="11896344" cy="4709396"/>
          </a:xfrm>
        </p:spPr>
        <p:txBody>
          <a:bodyPr>
            <a:noAutofit/>
          </a:bodyPr>
          <a:lstStyle/>
          <a:p>
            <a:r>
              <a:rPr lang="en-US" sz="2400" dirty="0"/>
              <a:t>Contact nucleation appears to be the main nucleation mechanism occurring</a:t>
            </a:r>
          </a:p>
          <a:p>
            <a:r>
              <a:rPr lang="en-US" sz="2400" dirty="0"/>
              <a:t>High initial cloud droplet concentration cases </a:t>
            </a:r>
          </a:p>
          <a:p>
            <a:pPr lvl="1"/>
            <a:r>
              <a:rPr lang="en-US" sz="2400" dirty="0"/>
              <a:t>Quick rise in ice concentration </a:t>
            </a:r>
          </a:p>
          <a:p>
            <a:pPr lvl="1"/>
            <a:r>
              <a:rPr lang="en-US" sz="2400" dirty="0"/>
              <a:t>Fast drop in droplet concentration</a:t>
            </a:r>
          </a:p>
          <a:p>
            <a:r>
              <a:rPr lang="en-US" sz="2400" dirty="0"/>
              <a:t>Low initial cloud droplet concentration cases </a:t>
            </a:r>
          </a:p>
          <a:p>
            <a:pPr lvl="1"/>
            <a:r>
              <a:rPr lang="en-US" sz="2400" dirty="0"/>
              <a:t>Slower, and almost linear Ice growth</a:t>
            </a:r>
          </a:p>
          <a:p>
            <a:pPr lvl="1"/>
            <a:r>
              <a:rPr lang="en-US" sz="2400" dirty="0"/>
              <a:t>No drop in droplet concentration</a:t>
            </a:r>
          </a:p>
          <a:p>
            <a:r>
              <a:rPr lang="en-US" sz="2400" dirty="0" err="1"/>
              <a:t>Demot</a:t>
            </a:r>
            <a:r>
              <a:rPr lang="en-US" sz="2400" dirty="0"/>
              <a:t> 1983 used Colorado States Expansion type cloud Chamber</a:t>
            </a:r>
          </a:p>
          <a:p>
            <a:pPr lvl="1"/>
            <a:r>
              <a:rPr lang="en-US" sz="2400" dirty="0"/>
              <a:t>Found that contact nucleation is the dominate mode for </a:t>
            </a:r>
            <a:r>
              <a:rPr lang="en-US" sz="2400" dirty="0" err="1"/>
              <a:t>AgI</a:t>
            </a:r>
            <a:r>
              <a:rPr lang="en-US" sz="2400" dirty="0"/>
              <a:t> nuclei at temperature warmer than -16˚C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53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85B43-D123-4713-BD05-70E5F3876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21" y="103455"/>
            <a:ext cx="11876567" cy="1188720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160C6-4D30-4904-A38F-BF387B9BD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121" y="1456660"/>
            <a:ext cx="11578856" cy="5127020"/>
          </a:xfrm>
        </p:spPr>
        <p:txBody>
          <a:bodyPr/>
          <a:lstStyle/>
          <a:p>
            <a:pPr lvl="0">
              <a:buClr>
                <a:srgbClr val="9BAFB5"/>
              </a:buClr>
            </a:pPr>
            <a:r>
              <a:rPr lang="en-US" sz="2400" dirty="0" err="1">
                <a:solidFill>
                  <a:srgbClr val="000000">
                    <a:lumMod val="85000"/>
                    <a:lumOff val="15000"/>
                  </a:srgbClr>
                </a:solidFill>
              </a:rPr>
              <a:t>AgI</a:t>
            </a:r>
            <a:r>
              <a:rPr lang="en-US" sz="24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 ice nucleation is more effective at -11˚C than at -5.8˚C</a:t>
            </a:r>
          </a:p>
          <a:p>
            <a:pPr lvl="1">
              <a:buClr>
                <a:srgbClr val="9BAFB5"/>
              </a:buClr>
            </a:pPr>
            <a:r>
              <a:rPr lang="en-US" sz="24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-11˚C time constant = </a:t>
            </a:r>
            <a:r>
              <a:rPr lang="en-US" sz="2400" dirty="0"/>
              <a:t>199 seconds</a:t>
            </a:r>
          </a:p>
          <a:p>
            <a:pPr lvl="1">
              <a:buClr>
                <a:srgbClr val="9BAFB5"/>
              </a:buClr>
            </a:pPr>
            <a:r>
              <a:rPr lang="en-US" sz="24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-5.8˚C time constant = </a:t>
            </a:r>
            <a:r>
              <a:rPr lang="en-US" sz="2400" dirty="0"/>
              <a:t>291 </a:t>
            </a:r>
            <a:r>
              <a:rPr lang="en-US" sz="24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seconds</a:t>
            </a:r>
          </a:p>
          <a:p>
            <a:pPr lvl="0">
              <a:buClr>
                <a:srgbClr val="9BAFB5"/>
              </a:buClr>
            </a:pPr>
            <a:r>
              <a:rPr lang="en-US" sz="24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Turbulent mixing may be causing variability in the data</a:t>
            </a:r>
          </a:p>
          <a:p>
            <a:pPr lvl="0">
              <a:buClr>
                <a:srgbClr val="9BAFB5"/>
              </a:buClr>
            </a:pPr>
            <a:endParaRPr lang="en-US" sz="1700" dirty="0">
              <a:solidFill>
                <a:srgbClr val="000000">
                  <a:lumMod val="85000"/>
                  <a:lumOff val="15000"/>
                </a:srgb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5F405-D7E5-4E4C-A5D4-ADF79B95F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450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430344B-0BDC-403F-BCBD-ABA151F2FB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6019" y="2019313"/>
            <a:ext cx="11249644" cy="40907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24BC02-C23C-49D0-BE99-237D15EC0BBE}"/>
              </a:ext>
            </a:extLst>
          </p:cNvPr>
          <p:cNvSpPr txBox="1"/>
          <p:nvPr/>
        </p:nvSpPr>
        <p:spPr>
          <a:xfrm>
            <a:off x="849085" y="541985"/>
            <a:ext cx="104938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Experiments done using the Pi-Cloud Chamber located at Michigan Technological University.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Capable of generating clouds in two different ways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Adiabatic expansion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Temperature differencing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494CE4-A088-4643-8033-F7D4F668FF37}"/>
              </a:ext>
            </a:extLst>
          </p:cNvPr>
          <p:cNvSpPr/>
          <p:nvPr/>
        </p:nvSpPr>
        <p:spPr>
          <a:xfrm>
            <a:off x="659549" y="6131349"/>
            <a:ext cx="1992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864"/>
              </a:spcAft>
            </a:pPr>
            <a:r>
              <a:rPr lang="en-US" i="1" dirty="0">
                <a:latin typeface="Times New Roman, serif"/>
              </a:rPr>
              <a:t>(Chang et al. 2016)</a:t>
            </a:r>
            <a:endParaRPr lang="en-US" dirty="0">
              <a:effectLst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47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347D7-1E2A-46DF-84AD-897F5DEF2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85" y="251575"/>
            <a:ext cx="11695815" cy="1188720"/>
          </a:xfrm>
        </p:spPr>
        <p:txBody>
          <a:bodyPr/>
          <a:lstStyle/>
          <a:p>
            <a:r>
              <a:rPr lang="en-US" cap="none" dirty="0"/>
              <a:t>Future Work &amp; Recommendations for next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082FA-8899-4231-8C82-F6A447C8D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85" y="1881962"/>
            <a:ext cx="11823405" cy="459326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125669-6D0C-4418-9FAF-DB9ED5600D12}"/>
              </a:ext>
            </a:extLst>
          </p:cNvPr>
          <p:cNvSpPr txBox="1"/>
          <p:nvPr/>
        </p:nvSpPr>
        <p:spPr>
          <a:xfrm>
            <a:off x="704088" y="1881962"/>
            <a:ext cx="108356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Analyze Experiments done with a cloud chamber temperatures of -3.2˚C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What would be </a:t>
            </a:r>
            <a:r>
              <a:rPr lang="en-US" sz="2400" dirty="0" err="1"/>
              <a:t>AgI</a:t>
            </a:r>
            <a:r>
              <a:rPr lang="en-US" sz="2400" dirty="0"/>
              <a:t> nucleation effectiveness?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Is contact nucleation still evident?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Use a better instrument to measure ice concentration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WEALS Optical Particle Counter is better for measuring water concentration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Difficulties affording better instruments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78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D3F6C-CFFF-497C-9A44-D7ACB64A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0008" y="169164"/>
            <a:ext cx="7729728" cy="1188720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EF0868-9A74-40F3-91B6-007BD67FD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328" y="1357884"/>
            <a:ext cx="11676888" cy="5330952"/>
          </a:xfrm>
        </p:spPr>
        <p:txBody>
          <a:bodyPr>
            <a:normAutofit/>
          </a:bodyPr>
          <a:lstStyle/>
          <a:p>
            <a:r>
              <a:rPr lang="en-US" dirty="0"/>
              <a:t>Blair, D. N., B. L. Davis, and A. S. Dennis, 1973: Cloud Chamber Tests of Generators Using Acetone Solutions of </a:t>
            </a:r>
            <a:r>
              <a:rPr lang="en-US" dirty="0" err="1"/>
              <a:t>AgI-NaI</a:t>
            </a:r>
            <a:r>
              <a:rPr lang="en-US" dirty="0"/>
              <a:t>, 	</a:t>
            </a:r>
            <a:r>
              <a:rPr lang="en-US" dirty="0" err="1"/>
              <a:t>AgI</a:t>
            </a:r>
            <a:r>
              <a:rPr lang="en-US" dirty="0"/>
              <a:t>-KI and AgI-NH4I. J. Appl. </a:t>
            </a:r>
            <a:r>
              <a:rPr lang="en-US" dirty="0" err="1"/>
              <a:t>Meteorol</a:t>
            </a:r>
            <a:r>
              <a:rPr lang="en-US" dirty="0"/>
              <a:t>., 12, 1012–1017, doi:10.1175/1520-	0450(1973)012&lt;1012:CCTOGU&gt;2.0.CO;2.</a:t>
            </a:r>
          </a:p>
          <a:p>
            <a:r>
              <a:rPr lang="en-US" dirty="0"/>
              <a:t>Chang, K., and Coauthors, 2016: A laboratory facility to study gas-aerosol-cloud interactions in a turbulent environment: 	The </a:t>
            </a:r>
            <a:r>
              <a:rPr lang="el-GR" dirty="0"/>
              <a:t>Π </a:t>
            </a:r>
            <a:r>
              <a:rPr lang="en-US" dirty="0"/>
              <a:t>Chamber. Bull. Am. </a:t>
            </a:r>
            <a:r>
              <a:rPr lang="en-US" dirty="0" err="1"/>
              <a:t>Meteorol</a:t>
            </a:r>
            <a:r>
              <a:rPr lang="en-US" dirty="0"/>
              <a:t>. Soc., doi:10.1175/BAMS-D-15-00203.1. 	http://journals.ametsoc.org/doi/10.1175/BAMS-D-15-00203.1 (Accessed May 2, 2016).</a:t>
            </a:r>
          </a:p>
          <a:p>
            <a:r>
              <a:rPr lang="en-US" dirty="0" err="1"/>
              <a:t>DeMott</a:t>
            </a:r>
            <a:r>
              <a:rPr lang="en-US" dirty="0"/>
              <a:t>, P. J., W. G. Finnegan, and L. O. Grant, 1983: An Application of Chemical Kinetic Theory and Methodology to 	Characterize the Ice Nucleating Properties of Aerosols Used for Weather Modification. J. </a:t>
            </a:r>
            <a:r>
              <a:rPr lang="en-US" dirty="0" err="1"/>
              <a:t>Clim</a:t>
            </a:r>
            <a:r>
              <a:rPr lang="en-US" dirty="0"/>
              <a:t>. Appl. </a:t>
            </a:r>
            <a:r>
              <a:rPr lang="en-US" dirty="0" err="1"/>
              <a:t>Meteorol</a:t>
            </a:r>
            <a:r>
              <a:rPr lang="en-US" dirty="0"/>
              <a:t>., 22, 	1190–1203, doi:10.1175/1520-0450(1983)022&lt;1190:AAOCKT&gt;2.0.CO;2.</a:t>
            </a:r>
          </a:p>
          <a:p>
            <a:r>
              <a:rPr lang="en-US" dirty="0"/>
              <a:t>——, and Coauthors, 2011: Resurgence in Ice Nuclei Measurement Research. Bull. Am. </a:t>
            </a:r>
            <a:r>
              <a:rPr lang="en-US" dirty="0" err="1"/>
              <a:t>Meteorol</a:t>
            </a:r>
            <a:r>
              <a:rPr lang="en-US" dirty="0"/>
              <a:t>. Soc., 92, 1623–1635, 	doi:10.1175/2011BAMS3119.1.</a:t>
            </a:r>
          </a:p>
          <a:p>
            <a:r>
              <a:rPr lang="en-US" dirty="0"/>
              <a:t>Young, K. C., 1974: The Role of Contact Nucleation in Ice Phase Initiation in Clouds. J. Atmospheric Sci., 31, 768–776, 	doi:10.1175/1520-0469(1974)031&lt;0768:TROCNI&gt;2.0.CO;2.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531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78483-2DAE-44EF-AE49-6C7BD5B7F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304" y="2592324"/>
            <a:ext cx="7729728" cy="1188720"/>
          </a:xfrm>
        </p:spPr>
        <p:txBody>
          <a:bodyPr/>
          <a:lstStyle/>
          <a:p>
            <a:r>
              <a:rPr lang="en-US" dirty="0"/>
              <a:t>Additional Slides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9527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E7ED6-BA3B-4DF7-804C-90B79543D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4831" y="0"/>
            <a:ext cx="7729728" cy="1188720"/>
          </a:xfrm>
        </p:spPr>
        <p:txBody>
          <a:bodyPr/>
          <a:lstStyle/>
          <a:p>
            <a:r>
              <a:rPr lang="en-US" cap="none" dirty="0" err="1"/>
              <a:t>AgI</a:t>
            </a:r>
            <a:r>
              <a:rPr lang="en-US" cap="none" dirty="0"/>
              <a:t> flare collection tank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C79F85-FC37-47E0-BCB9-A4F3A37AB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1752"/>
            <a:ext cx="12192000" cy="546624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666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FC405-9CF7-4EDD-B206-F6F689049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05740"/>
            <a:ext cx="7729728" cy="118872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667095-5A28-471D-99B5-39526982E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655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6393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6B88F-2E34-46B3-A2B4-0AECEA50B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2CEB9-B333-4928-B3A8-283A15C7B0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0F87B3-A3C6-4336-AD4F-A73187FB7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4562" cy="685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6045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D2129-5938-4B24-8CBE-752161F83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7EC21-D862-4E16-BB96-5201F558B5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F928D6-5148-438F-9B2B-C40B19CA0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4562" cy="685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3139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FD451-02DB-475B-B3EF-D8B1970B4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B7D9C-B3BF-469F-9FE1-78F003DD22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87E26D-8F4F-4158-A3CC-1BF72FCC3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4562" cy="685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8944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D04FF-ACB1-421E-B240-C861FE89B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Chamber Liquid Water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5A9F6-2C44-42E6-8F43-0E928CF97A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LWC for High initial cloud droplet concentration cases\</a:t>
            </a:r>
          </a:p>
          <a:p>
            <a:pPr lvl="1"/>
            <a:r>
              <a:rPr lang="en-US" dirty="0"/>
              <a:t>.016755 g/m^3</a:t>
            </a:r>
          </a:p>
          <a:p>
            <a:r>
              <a:rPr lang="en-US" dirty="0"/>
              <a:t>LWC for Low initial cloud droplet concentration cases</a:t>
            </a:r>
          </a:p>
          <a:p>
            <a:pPr lvl="1"/>
            <a:r>
              <a:rPr lang="en-US" dirty="0"/>
              <a:t>.0026808g/m^3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7523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22155-85E1-4249-8F79-EC61305E0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819" y="331350"/>
            <a:ext cx="2264905" cy="5968865"/>
          </a:xfrm>
        </p:spPr>
        <p:txBody>
          <a:bodyPr>
            <a:normAutofit/>
          </a:bodyPr>
          <a:lstStyle/>
          <a:p>
            <a:r>
              <a:rPr lang="en-US" cap="none" dirty="0"/>
              <a:t>Initial results to    -3.2˚C Case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150BEA-8494-47A2-BF66-259A1260A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313" y="0"/>
            <a:ext cx="9147687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58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27BAD-B310-408D-BA0B-53757DFB9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9078" y="327017"/>
            <a:ext cx="8101786" cy="3101983"/>
          </a:xfrm>
        </p:spPr>
        <p:txBody>
          <a:bodyPr>
            <a:normAutofit fontScale="25000" lnSpcReduction="20000"/>
          </a:bodyPr>
          <a:lstStyle/>
          <a:p>
            <a:pPr>
              <a:buClrTx/>
            </a:pPr>
            <a:r>
              <a:rPr lang="en-US" sz="7200" dirty="0"/>
              <a:t>The Tank represents the Particle Injection system</a:t>
            </a:r>
          </a:p>
          <a:p>
            <a:pPr>
              <a:buClrTx/>
            </a:pPr>
            <a:r>
              <a:rPr lang="en-US" sz="7200" dirty="0"/>
              <a:t>Three instruments used to measure particle, droplet, and ice concentration in the Pi-Cloud Chamber</a:t>
            </a:r>
          </a:p>
          <a:p>
            <a:pPr marL="342900" indent="-342900">
              <a:buClrTx/>
              <a:buFont typeface="+mj-lt"/>
              <a:buAutoNum type="arabicPeriod"/>
            </a:pPr>
            <a:r>
              <a:rPr lang="en-US" sz="7200" dirty="0"/>
              <a:t>OPC (Optical Particle Counter)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 sz="7200" dirty="0"/>
              <a:t>Measures Ice &amp; droplet Concentration</a:t>
            </a:r>
          </a:p>
          <a:p>
            <a:pPr marL="342900" indent="-342900">
              <a:buClrTx/>
              <a:buFont typeface="+mj-lt"/>
              <a:buAutoNum type="arabicPeriod"/>
            </a:pPr>
            <a:r>
              <a:rPr lang="en-US" sz="7200" dirty="0"/>
              <a:t>CPC (Condensation Particle Counter</a:t>
            </a:r>
          </a:p>
          <a:p>
            <a:pPr marL="342900" indent="-342900">
              <a:buClrTx/>
              <a:buFont typeface="+mj-lt"/>
              <a:buAutoNum type="arabicPeriod"/>
            </a:pPr>
            <a:r>
              <a:rPr lang="en-US" sz="7200" dirty="0"/>
              <a:t>CCNC (Cloud Condensation Nuclei Counter)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 sz="72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Measures Particle Concentration</a:t>
            </a:r>
          </a:p>
          <a:p>
            <a:pPr lvl="1">
              <a:buClr>
                <a:srgbClr val="9BAFB5"/>
              </a:buClr>
            </a:pPr>
            <a:endParaRPr lang="en-US" sz="6400" dirty="0">
              <a:solidFill>
                <a:srgbClr val="000000">
                  <a:lumMod val="85000"/>
                  <a:lumOff val="15000"/>
                </a:srgbClr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sz="6400" dirty="0"/>
          </a:p>
          <a:p>
            <a:pPr marL="2286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				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30014A-DF8A-421F-9523-43B7284D3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43" y="3244970"/>
            <a:ext cx="9379753" cy="305809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34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20978-234D-41EA-B963-CF0988566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4003"/>
            <a:ext cx="2873829" cy="1188720"/>
          </a:xfrm>
        </p:spPr>
        <p:txBody>
          <a:bodyPr/>
          <a:lstStyle/>
          <a:p>
            <a:r>
              <a:rPr lang="en-US" cap="none" dirty="0"/>
              <a:t>Experimental table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61E2CF-A8D2-4D7F-A02F-F95581D16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473" y="0"/>
            <a:ext cx="9138074" cy="671892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732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C89F09-F061-4B97-9A53-215C297A5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842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435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D7B48-786E-423F-9D14-68A1DB32F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23444"/>
            <a:ext cx="7729728" cy="1188720"/>
          </a:xfrm>
        </p:spPr>
        <p:txBody>
          <a:bodyPr/>
          <a:lstStyle/>
          <a:p>
            <a:r>
              <a:rPr lang="en-US" cap="none" dirty="0"/>
              <a:t>Heterogenous Nucleation Methods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B3F231-E2FF-4740-8BF3-02934DE9B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621" y="1248156"/>
            <a:ext cx="9224758" cy="519074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82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2EB49-EB3E-4F0D-AA06-61BDB21D8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36" y="407493"/>
            <a:ext cx="4941264" cy="1188720"/>
          </a:xfrm>
        </p:spPr>
        <p:txBody>
          <a:bodyPr/>
          <a:lstStyle/>
          <a:p>
            <a:r>
              <a:rPr lang="en-US" cap="none" dirty="0"/>
              <a:t>Methodology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0CC950-A6CF-46D3-B5AE-826A1B03A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570" y="2003706"/>
            <a:ext cx="7729728" cy="5015484"/>
          </a:xfrm>
        </p:spPr>
        <p:txBody>
          <a:bodyPr>
            <a:normAutofit/>
          </a:bodyPr>
          <a:lstStyle/>
          <a:p>
            <a:r>
              <a:rPr lang="en-US" sz="2400" dirty="0"/>
              <a:t>Burn flares in particle collection system</a:t>
            </a:r>
          </a:p>
          <a:p>
            <a:r>
              <a:rPr lang="en-US" sz="2400" dirty="0"/>
              <a:t>Data analysis</a:t>
            </a:r>
          </a:p>
          <a:p>
            <a:pPr lvl="1"/>
            <a:r>
              <a:rPr lang="en-US" sz="2400" dirty="0"/>
              <a:t>10 min </a:t>
            </a:r>
            <a:r>
              <a:rPr lang="en-US" sz="2400" dirty="0" err="1"/>
              <a:t>AgI</a:t>
            </a:r>
            <a:r>
              <a:rPr lang="en-US" sz="2400" dirty="0"/>
              <a:t> injection duration</a:t>
            </a:r>
          </a:p>
          <a:p>
            <a:pPr lvl="1"/>
            <a:r>
              <a:rPr lang="en-US" sz="2400" dirty="0"/>
              <a:t>Cloud chamber temperatures of -11˚C &amp; -5.8˚C</a:t>
            </a:r>
          </a:p>
          <a:p>
            <a:pPr lvl="1"/>
            <a:r>
              <a:rPr lang="en-US" sz="2400" dirty="0"/>
              <a:t>High initial cloud droplet concentration of 500/cm^3 </a:t>
            </a:r>
          </a:p>
          <a:p>
            <a:pPr lvl="1"/>
            <a:r>
              <a:rPr lang="en-US" sz="2400" dirty="0"/>
              <a:t>low initial cloud droplet concentration 80/cm^3</a:t>
            </a:r>
          </a:p>
          <a:p>
            <a:r>
              <a:rPr lang="en-US" sz="2600" dirty="0"/>
              <a:t>Water drops considered to be between 2 – 10 </a:t>
            </a:r>
            <a:r>
              <a:rPr lang="en-US" sz="2800" i="1" dirty="0">
                <a:solidFill>
                  <a:schemeClr val="tx1"/>
                </a:solidFill>
              </a:rPr>
              <a:t>µ</a:t>
            </a:r>
            <a:r>
              <a:rPr lang="en-US" sz="2800" i="1" dirty="0"/>
              <a:t>m</a:t>
            </a:r>
          </a:p>
          <a:p>
            <a:r>
              <a:rPr lang="en-US" sz="2800" dirty="0"/>
              <a:t>Ice Crystals considered to be between                 20 – 105 </a:t>
            </a:r>
            <a:r>
              <a:rPr lang="en-US" sz="2800" i="1" dirty="0">
                <a:solidFill>
                  <a:schemeClr val="tx1"/>
                </a:solidFill>
              </a:rPr>
              <a:t>µ</a:t>
            </a:r>
            <a:r>
              <a:rPr lang="en-US" sz="2800" i="1" dirty="0"/>
              <a:t>m</a:t>
            </a:r>
            <a:endParaRPr lang="en-US" sz="26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DDF837-DE7A-4669-8796-8B3E867D7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564" y="-1"/>
            <a:ext cx="7000437" cy="357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26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7B670-5099-4ABD-A580-D9A521176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99147"/>
            <a:ext cx="7729728" cy="1188720"/>
          </a:xfrm>
        </p:spPr>
        <p:txBody>
          <a:bodyPr/>
          <a:lstStyle/>
          <a:p>
            <a:r>
              <a:rPr lang="en-US" cap="none" dirty="0"/>
              <a:t>Methodology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6F0A1-0D30-4116-9B50-00B4D86ED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1520456"/>
            <a:ext cx="7729728" cy="5138397"/>
          </a:xfrm>
        </p:spPr>
        <p:txBody>
          <a:bodyPr/>
          <a:lstStyle/>
          <a:p>
            <a:pPr lvl="0">
              <a:buClr>
                <a:srgbClr val="9BAFB5"/>
              </a:buClr>
            </a:pPr>
            <a:r>
              <a:rPr lang="en-US" sz="24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Nucleation effectiveness determined by a time constant</a:t>
            </a:r>
          </a:p>
          <a:p>
            <a:pPr lvl="1">
              <a:buClr>
                <a:srgbClr val="9BAFB5"/>
              </a:buClr>
            </a:pPr>
            <a:r>
              <a:rPr lang="en-US" sz="24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Time constant is the time it takes for a system to react to 63.2% of a change</a:t>
            </a:r>
          </a:p>
          <a:p>
            <a:pPr lvl="1">
              <a:buClr>
                <a:srgbClr val="9BAFB5"/>
              </a:buClr>
            </a:pPr>
            <a:r>
              <a:rPr lang="en-US" sz="24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Evaluated from </a:t>
            </a:r>
            <a:r>
              <a:rPr lang="en-US" sz="2400" dirty="0" err="1">
                <a:solidFill>
                  <a:srgbClr val="000000">
                    <a:lumMod val="85000"/>
                    <a:lumOff val="15000"/>
                  </a:srgbClr>
                </a:solidFill>
              </a:rPr>
              <a:t>AgI</a:t>
            </a:r>
            <a:r>
              <a:rPr lang="en-US" sz="24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 injection start time to first data point above 9/cm^3</a:t>
            </a:r>
          </a:p>
          <a:p>
            <a:pPr lvl="0">
              <a:buClr>
                <a:srgbClr val="9BAFB5"/>
              </a:buClr>
            </a:pPr>
            <a:r>
              <a:rPr lang="en-US" sz="24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Time constant evaluated for ice concentration by the OPC</a:t>
            </a:r>
          </a:p>
          <a:p>
            <a:pPr lvl="0">
              <a:buClr>
                <a:srgbClr val="9BAFB5"/>
              </a:buClr>
            </a:pPr>
            <a:r>
              <a:rPr lang="en-US" sz="24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If exponential growth in ice concentration is evident, an exponential growth equation can be applied to the ice concentration growth period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30EB67-3FFA-4C1E-B833-F69650F14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686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ADEB-5274-45CC-8C92-9C969CDB3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7027" y="31723"/>
            <a:ext cx="7729728" cy="1040217"/>
          </a:xfrm>
        </p:spPr>
        <p:txBody>
          <a:bodyPr>
            <a:normAutofit fontScale="90000"/>
          </a:bodyPr>
          <a:lstStyle/>
          <a:p>
            <a:r>
              <a:rPr lang="en-US" cap="none" dirty="0"/>
              <a:t>Results: high initial cloud droplet concentration case (500/cm^3)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C2FD243-0FBE-4716-B60E-CB1E302B1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937" y="1306518"/>
            <a:ext cx="8858126" cy="529750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862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ABD7B-5FFF-429C-9A8E-B4ECFBA2D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2770" y="0"/>
            <a:ext cx="7729728" cy="1188720"/>
          </a:xfrm>
        </p:spPr>
        <p:txBody>
          <a:bodyPr>
            <a:normAutofit/>
          </a:bodyPr>
          <a:lstStyle/>
          <a:p>
            <a:r>
              <a:rPr lang="en-US" cap="none" dirty="0"/>
              <a:t>Results: high initial cloud droplet concentration case (500/cm^3)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3AC980-650C-4594-AAF1-886AEB0C4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672" y="1451727"/>
            <a:ext cx="8818656" cy="516117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426303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9218</TotalTime>
  <Words>874</Words>
  <Application>Microsoft Office PowerPoint</Application>
  <PresentationFormat>Widescreen</PresentationFormat>
  <Paragraphs>137</Paragraphs>
  <Slides>30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Corbel</vt:lpstr>
      <vt:lpstr>Courier New</vt:lpstr>
      <vt:lpstr>Gill Sans MT</vt:lpstr>
      <vt:lpstr>Times New Roman, serif</vt:lpstr>
      <vt:lpstr>Parcel</vt:lpstr>
      <vt:lpstr>Testing Nucleation Effectiveness and Type of AgI Flares Using the Pi-Cloud Chamber</vt:lpstr>
      <vt:lpstr>PowerPoint Presentation</vt:lpstr>
      <vt:lpstr>PowerPoint Presentation</vt:lpstr>
      <vt:lpstr>PowerPoint Presentation</vt:lpstr>
      <vt:lpstr>Heterogenous Nucleation Methods</vt:lpstr>
      <vt:lpstr>Methodology</vt:lpstr>
      <vt:lpstr>Methodology</vt:lpstr>
      <vt:lpstr>Results: high initial cloud droplet concentration case (500/cm^3)</vt:lpstr>
      <vt:lpstr>Results: high initial cloud droplet concentration case (500/cm^3)</vt:lpstr>
      <vt:lpstr>Results: high initial cloud droplet concentration case (500/cm^3)</vt:lpstr>
      <vt:lpstr>Results: high initial cloud droplet concentration case (500/cm^3)</vt:lpstr>
      <vt:lpstr>Results: curve fitting of ice concentration growth period</vt:lpstr>
      <vt:lpstr>Results: curve fitting of ice concentration growth period</vt:lpstr>
      <vt:lpstr>Results: low initial cloud droplet concentration case (80/cm^3)</vt:lpstr>
      <vt:lpstr>Results: low initial cloud droplet concentration case (80/cm^3)</vt:lpstr>
      <vt:lpstr>Results: low initial cloud droplet concentration case (80/cm^3)</vt:lpstr>
      <vt:lpstr>Results: low initial cloud droplet concentration case (80/cm^3)</vt:lpstr>
      <vt:lpstr>Conclusions</vt:lpstr>
      <vt:lpstr>Conclusions</vt:lpstr>
      <vt:lpstr>Future Work &amp; Recommendations for next project</vt:lpstr>
      <vt:lpstr>References</vt:lpstr>
      <vt:lpstr>Additional Slides</vt:lpstr>
      <vt:lpstr>AgI flare collection tank system</vt:lpstr>
      <vt:lpstr>PowerPoint Presentation</vt:lpstr>
      <vt:lpstr>PowerPoint Presentation</vt:lpstr>
      <vt:lpstr>PowerPoint Presentation</vt:lpstr>
      <vt:lpstr>PowerPoint Presentation</vt:lpstr>
      <vt:lpstr>Chamber Liquid Water Content</vt:lpstr>
      <vt:lpstr>Initial results to    -3.2˚C Case</vt:lpstr>
      <vt:lpstr>Experimental table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Testing Nucleation Effectiveness of AgI flares</dc:title>
  <dc:creator>Kyle Pederson</dc:creator>
  <cp:lastModifiedBy>Kyle Pederson</cp:lastModifiedBy>
  <cp:revision>61</cp:revision>
  <dcterms:created xsi:type="dcterms:W3CDTF">2018-12-08T19:19:52Z</dcterms:created>
  <dcterms:modified xsi:type="dcterms:W3CDTF">2019-03-28T13:42:27Z</dcterms:modified>
</cp:coreProperties>
</file>