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omments/modernComment_107_CFF6E278.xml" ContentType="application/vnd.ms-powerpoint.comments+xml"/>
  <Override PartName="/ppt/notesSlides/notesSlide1.xml" ContentType="application/vnd.openxmlformats-officedocument.presentationml.notesSlide+xml"/>
  <Override PartName="/ppt/comments/modernComment_10A_F30AA0D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C_CD607FF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2_F2B486D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F_A64AA04D.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23_C894A04E.xml" ContentType="application/vnd.ms-powerpoint.comments+xml"/>
  <Override PartName="/ppt/notesSlides/notesSlide21.xml" ContentType="application/vnd.openxmlformats-officedocument.presentationml.notesSlide+xml"/>
  <Override PartName="/ppt/comments/modernComment_12F_8D936496.xml" ContentType="application/vnd.ms-powerpoint.comments+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sldIdLst>
    <p:sldId id="256" r:id="rId2"/>
    <p:sldId id="257" r:id="rId3"/>
    <p:sldId id="263" r:id="rId4"/>
    <p:sldId id="266" r:id="rId5"/>
    <p:sldId id="265" r:id="rId6"/>
    <p:sldId id="268" r:id="rId7"/>
    <p:sldId id="264" r:id="rId8"/>
    <p:sldId id="273" r:id="rId9"/>
    <p:sldId id="314" r:id="rId10"/>
    <p:sldId id="305" r:id="rId11"/>
    <p:sldId id="275" r:id="rId12"/>
    <p:sldId id="276" r:id="rId13"/>
    <p:sldId id="278" r:id="rId14"/>
    <p:sldId id="279" r:id="rId15"/>
    <p:sldId id="280" r:id="rId16"/>
    <p:sldId id="274" r:id="rId17"/>
    <p:sldId id="283" r:id="rId18"/>
    <p:sldId id="281" r:id="rId19"/>
    <p:sldId id="282" r:id="rId20"/>
    <p:sldId id="284" r:id="rId21"/>
    <p:sldId id="285" r:id="rId22"/>
    <p:sldId id="286" r:id="rId23"/>
    <p:sldId id="287" r:id="rId24"/>
    <p:sldId id="288" r:id="rId25"/>
    <p:sldId id="289" r:id="rId26"/>
    <p:sldId id="291" r:id="rId27"/>
    <p:sldId id="300" r:id="rId28"/>
    <p:sldId id="302" r:id="rId29"/>
    <p:sldId id="303" r:id="rId30"/>
    <p:sldId id="292" r:id="rId31"/>
    <p:sldId id="293" r:id="rId32"/>
    <p:sldId id="307" r:id="rId33"/>
    <p:sldId id="310" r:id="rId34"/>
    <p:sldId id="297" r:id="rId35"/>
    <p:sldId id="296" r:id="rId36"/>
    <p:sldId id="308" r:id="rId37"/>
    <p:sldId id="306" r:id="rId38"/>
    <p:sldId id="294" r:id="rId39"/>
    <p:sldId id="309" r:id="rId40"/>
    <p:sldId id="316" r:id="rId41"/>
    <p:sldId id="315" r:id="rId42"/>
    <p:sldId id="311" r:id="rId43"/>
    <p:sldId id="312" r:id="rId44"/>
    <p:sldId id="3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C8E7B6-5D0F-4742-84EA-7539B589D8A1}">
          <p14:sldIdLst>
            <p14:sldId id="256"/>
            <p14:sldId id="257"/>
            <p14:sldId id="263"/>
            <p14:sldId id="266"/>
            <p14:sldId id="265"/>
            <p14:sldId id="268"/>
            <p14:sldId id="264"/>
            <p14:sldId id="273"/>
            <p14:sldId id="314"/>
            <p14:sldId id="305"/>
            <p14:sldId id="275"/>
            <p14:sldId id="276"/>
            <p14:sldId id="278"/>
            <p14:sldId id="279"/>
            <p14:sldId id="280"/>
            <p14:sldId id="274"/>
            <p14:sldId id="283"/>
            <p14:sldId id="281"/>
            <p14:sldId id="282"/>
            <p14:sldId id="284"/>
            <p14:sldId id="285"/>
            <p14:sldId id="286"/>
            <p14:sldId id="287"/>
            <p14:sldId id="288"/>
            <p14:sldId id="289"/>
            <p14:sldId id="291"/>
            <p14:sldId id="300"/>
            <p14:sldId id="302"/>
            <p14:sldId id="303"/>
            <p14:sldId id="292"/>
            <p14:sldId id="293"/>
            <p14:sldId id="307"/>
            <p14:sldId id="310"/>
            <p14:sldId id="297"/>
            <p14:sldId id="296"/>
            <p14:sldId id="308"/>
            <p14:sldId id="306"/>
            <p14:sldId id="294"/>
            <p14:sldId id="309"/>
            <p14:sldId id="316"/>
            <p14:sldId id="315"/>
            <p14:sldId id="311"/>
            <p14:sldId id="312"/>
            <p14:sldId id="3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DD73D6-7FBD-8CF7-D331-331C871A840E}" name="O'Brien, Joseph" initials="OJ" userId="S::obrienj@anl.gov::f39205e2-5a62-47db-821b-6cd948a01b6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700"/>
    <a:srgbClr val="009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17"/>
    <p:restoredTop sz="94597"/>
  </p:normalViewPr>
  <p:slideViewPr>
    <p:cSldViewPr snapToGrid="0" snapToObjects="1">
      <p:cViewPr varScale="1">
        <p:scale>
          <a:sx n="94" d="100"/>
          <a:sy n="94" d="100"/>
        </p:scale>
        <p:origin x="19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07_CFF6E278.xml><?xml version="1.0" encoding="utf-8"?>
<p188:cmLst xmlns:a="http://schemas.openxmlformats.org/drawingml/2006/main" xmlns:r="http://schemas.openxmlformats.org/officeDocument/2006/relationships" xmlns:p188="http://schemas.microsoft.com/office/powerpoint/2018/8/main">
  <p188:cm id="{FA5A09B0-60C6-8B4F-9101-7BA4207E8CD0}" authorId="{C6DD73D6-7FBD-8CF7-D331-331C871A840E}" created="2023-06-17T20:41:40.633">
    <ac:txMkLst xmlns:ac="http://schemas.microsoft.com/office/drawing/2013/main/command">
      <pc:docMk xmlns:pc="http://schemas.microsoft.com/office/powerpoint/2013/main/command"/>
      <pc:sldMk xmlns:pc="http://schemas.microsoft.com/office/powerpoint/2013/main/command" cId="3489063544" sldId="263"/>
      <ac:spMk id="5" creationId="{1FE3836E-BAED-9D50-8E27-BD81A700B945}"/>
      <ac:txMk cp="102" len="22">
        <ac:context len="380" hash="1616315370"/>
      </ac:txMk>
    </ac:txMkLst>
    <p188:pos x="5314581" y="869299"/>
    <p188:txBody>
      <a:bodyPr/>
      <a:lstStyle/>
      <a:p>
        <a:r>
          <a:rPr lang="en-US"/>
          <a:t>Could make a smaller font</a:t>
        </a:r>
      </a:p>
    </p188:txBody>
  </p188:cm>
</p188:cmLst>
</file>

<file path=ppt/comments/modernComment_10A_F30AA0D8.xml><?xml version="1.0" encoding="utf-8"?>
<p188:cmLst xmlns:a="http://schemas.openxmlformats.org/drawingml/2006/main" xmlns:r="http://schemas.openxmlformats.org/officeDocument/2006/relationships" xmlns:p188="http://schemas.microsoft.com/office/powerpoint/2018/8/main">
  <p188:cm id="{097D2D34-63DF-CA46-BB49-4F8049F997AB}" authorId="{C6DD73D6-7FBD-8CF7-D331-331C871A840E}" created="2023-06-17T20:42:07.229">
    <ac:deMkLst xmlns:ac="http://schemas.microsoft.com/office/drawing/2013/main/command">
      <pc:docMk xmlns:pc="http://schemas.microsoft.com/office/powerpoint/2013/main/command"/>
      <pc:sldMk xmlns:pc="http://schemas.microsoft.com/office/powerpoint/2013/main/command" cId="4077560024" sldId="266"/>
      <ac:spMk id="3" creationId="{769D0FCD-4ECE-2178-0175-120E2E4F5A97}"/>
    </ac:deMkLst>
    <p188:txBody>
      <a:bodyPr/>
      <a:lstStyle/>
      <a:p>
        <a:r>
          <a:rPr lang="en-US"/>
          <a:t>Why no period here?</a:t>
        </a:r>
      </a:p>
    </p188:txBody>
  </p188:cm>
</p188:cmLst>
</file>

<file path=ppt/comments/modernComment_10C_CD607FF2.xml><?xml version="1.0" encoding="utf-8"?>
<p188:cmLst xmlns:a="http://schemas.openxmlformats.org/drawingml/2006/main" xmlns:r="http://schemas.openxmlformats.org/officeDocument/2006/relationships" xmlns:p188="http://schemas.microsoft.com/office/powerpoint/2018/8/main">
  <p188:cm id="{7E1F8732-CEBE-5644-AF9A-68CA01FBD59D}" authorId="{C6DD73D6-7FBD-8CF7-D331-331C871A840E}" created="2023-06-17T21:43:33.848">
    <pc:sldMkLst xmlns:pc="http://schemas.microsoft.com/office/powerpoint/2013/main/command">
      <pc:docMk/>
      <pc:sldMk cId="3445653490" sldId="268"/>
    </pc:sldMkLst>
    <p188:txBody>
      <a:bodyPr/>
      <a:lstStyle/>
      <a:p>
        <a:r>
          <a:rPr lang="en-US"/>
          <a:t>Maybe picture of Marine Stratocumulus and Hazy plume layer? </a:t>
        </a:r>
      </a:p>
    </p188:txBody>
  </p188:cm>
</p188:cmLst>
</file>

<file path=ppt/comments/modernComment_112_F2B486DB.xml><?xml version="1.0" encoding="utf-8"?>
<p188:cmLst xmlns:a="http://schemas.openxmlformats.org/drawingml/2006/main" xmlns:r="http://schemas.openxmlformats.org/officeDocument/2006/relationships" xmlns:p188="http://schemas.microsoft.com/office/powerpoint/2018/8/main">
  <p188:cm id="{B24F50AB-FA11-BD4D-B3A4-C623C17C298F}" authorId="{C6DD73D6-7FBD-8CF7-D331-331C871A840E}" created="2023-06-21T21:06:28.641">
    <pc:sldMkLst xmlns:pc="http://schemas.microsoft.com/office/powerpoint/2013/main/command">
      <pc:docMk/>
      <pc:sldMk cId="4071917275" sldId="274"/>
    </pc:sldMkLst>
    <p188:replyLst>
      <p188:reply id="{23A4C6C8-21B7-8449-B0CA-C09B5D3A7F7E}" authorId="{C6DD73D6-7FBD-8CF7-D331-331C871A840E}" created="2023-06-21T21:07:34.334">
        <p188:txBody>
          <a:bodyPr/>
          <a:lstStyle/>
          <a:p>
            <a:r>
              <a:rPr lang="en-US"/>
              <a:t>How the CDP sample volume changes in 3 dimensions between pylons</a:t>
            </a:r>
          </a:p>
        </p188:txBody>
      </p188:reply>
    </p188:replyLst>
    <p188:txBody>
      <a:bodyPr/>
      <a:lstStyle/>
      <a:p>
        <a:r>
          <a:rPr lang="en-US"/>
          <a:t>Add dimensions to the pylons!
What are the physical differences</a:t>
        </a:r>
      </a:p>
    </p188:txBody>
  </p188:cm>
</p188:cmLst>
</file>

<file path=ppt/comments/modernComment_11F_A64AA04D.xml><?xml version="1.0" encoding="utf-8"?>
<p188:cmLst xmlns:a="http://schemas.openxmlformats.org/drawingml/2006/main" xmlns:r="http://schemas.openxmlformats.org/officeDocument/2006/relationships" xmlns:p188="http://schemas.microsoft.com/office/powerpoint/2018/8/main">
  <p188:cm id="{E61DEBF6-1608-4845-93C6-1B8FCE487594}" authorId="{C6DD73D6-7FBD-8CF7-D331-331C871A840E}" created="2023-06-21T20:56:24.606">
    <pc:sldMkLst xmlns:pc="http://schemas.microsoft.com/office/powerpoint/2013/main/command">
      <pc:docMk/>
      <pc:sldMk cId="2789908557" sldId="287"/>
    </pc:sldMkLst>
    <p188:replyLst>
      <p188:reply id="{F0164F5F-AD94-B24B-85F7-BC3DB09391CC}" authorId="{C6DD73D6-7FBD-8CF7-D331-331C871A840E}" created="2023-06-21T20:57:21.209">
        <p188:txBody>
          <a:bodyPr/>
          <a:lstStyle/>
          <a:p>
            <a:r>
              <a:rPr lang="en-US"/>
              <a:t>POINT OUT WHERE WE ARE MAKING THE MEASUREMENT</a:t>
            </a:r>
          </a:p>
        </p188:txBody>
      </p188:reply>
    </p188:replyLst>
    <p188:txBody>
      <a:bodyPr/>
      <a:lstStyle/>
      <a:p>
        <a:r>
          <a:rPr lang="en-US"/>
          <a:t>Interesting part is the CDP sample volume! </a:t>
        </a:r>
      </a:p>
    </p188:txBody>
  </p188:cm>
</p188:cmLst>
</file>

<file path=ppt/comments/modernComment_123_C894A04E.xml><?xml version="1.0" encoding="utf-8"?>
<p188:cmLst xmlns:a="http://schemas.openxmlformats.org/drawingml/2006/main" xmlns:r="http://schemas.openxmlformats.org/officeDocument/2006/relationships" xmlns:p188="http://schemas.microsoft.com/office/powerpoint/2018/8/main">
  <p188:cm id="{5ACBE371-12C7-5A47-A8C2-67A5325ACDEB}" authorId="{C6DD73D6-7FBD-8CF7-D331-331C871A840E}" created="2023-06-21T20:54:46.264">
    <pc:sldMkLst xmlns:pc="http://schemas.microsoft.com/office/powerpoint/2013/main/command">
      <pc:docMk/>
      <pc:sldMk cId="3365183566" sldId="291"/>
    </pc:sldMkLst>
    <p188:txBody>
      <a:bodyPr/>
      <a:lstStyle/>
      <a:p>
        <a:r>
          <a:rPr lang="en-US"/>
          <a:t>Label pylon and wing</a:t>
        </a:r>
      </a:p>
    </p188:txBody>
  </p188:cm>
  <p188:cm id="{63251BC6-A393-224A-8CBC-744536EBD707}" authorId="{C6DD73D6-7FBD-8CF7-D331-331C871A840E}" created="2023-06-21T21:21:29.908">
    <pc:sldMkLst xmlns:pc="http://schemas.microsoft.com/office/powerpoint/2013/main/command">
      <pc:docMk/>
      <pc:sldMk cId="3365183566" sldId="291"/>
    </pc:sldMkLst>
    <p188:txBody>
      <a:bodyPr/>
      <a:lstStyle/>
      <a:p>
        <a:r>
          <a:rPr lang="en-US"/>
          <a:t>Consistency between text and captions! Use dots in both or not at all</a:t>
        </a:r>
      </a:p>
    </p188:txBody>
  </p188:cm>
</p188:cmLst>
</file>

<file path=ppt/comments/modernComment_12F_8D936496.xml><?xml version="1.0" encoding="utf-8"?>
<p188:cmLst xmlns:a="http://schemas.openxmlformats.org/drawingml/2006/main" xmlns:r="http://schemas.openxmlformats.org/officeDocument/2006/relationships" xmlns:p188="http://schemas.microsoft.com/office/powerpoint/2018/8/main">
  <p188:cm id="{EDE335D0-4826-2C4A-9B4B-47472870A5DB}" authorId="{C6DD73D6-7FBD-8CF7-D331-331C871A840E}" created="2023-06-21T21:13:50.123">
    <pc:sldMkLst xmlns:pc="http://schemas.microsoft.com/office/powerpoint/2013/main/command">
      <pc:docMk/>
      <pc:sldMk cId="2375246998" sldId="303"/>
    </pc:sldMkLst>
    <p188:txBody>
      <a:bodyPr/>
      <a:lstStyle/>
      <a:p>
        <a:r>
          <a:rPr lang="en-US"/>
          <a:t>Swap around. Compare pylons for up sawtooth; compare pylons on down sawtooth</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2T16:41:53.7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3779,'39'0,"-10"-4,-22 4,19-10,-13 8,42-7,-42 8,42-9,-42 8,29-4,-32 6,23-3,-23 2,23-2,-23 3,19 0,-13 0,6 0,-2 0,-8 0,5 0,-3 0,1 0,3 0,-1 3,-5 1,8 0,-8-1,6 0,-1-2,-5 2,8-3,-8 0,5 0,1 0,-6 0,7 0,-7-3,6 2,-1-5,-5 2,8 0,-8-3,6 6,-4-5,0 5,4-5,-3 2,2 0,-2 0,-1 4,3 0,-2 0,3-3,-4 2,1-2,2 3,-2 0,3 0,-4 0,0 0,4 0,-3 3,2-2,-2 2,-1-3,3 0,-2 0,3 0,-1-3,-5 2,8-2,-8 3,9-3,-6-1,-1 0,3-6,-5 8,5-4,-2 3,-1 2,3-6,-5 3,8 0,-1 1,3 3,-4 0,-4 0,-1 0,2 0,3 0,0 0,-1 0,-5 0,11 0,-13 0,10 0,-6 0,1 0,3 0,-4 0,0 0,4 0,-3 0,2 3,-2-2,2 2,-2-3,3 0,-4 0,0 0,4 0,-3 0,6 0,-9 0,7 0,-7-3,19 2,-17-2,18 3,-22 0,13-3,-11 2,2-6,6 3,-10 0,10 1,-6 0,-2 2,8-2,-8 3,11 0,-7 0,2 0,-2 0,-4 0,6 3,-1-2,-5 5,5-2,-3 0,1-1,3-3,-1-3,-5 2,18-8,-19 7,12-4,-10 2,9 3,-6-2,11 3,-19 0,12 3,-5 1,1 0,3 0,-7-4,6 0,-1 0,-5 0,8 0,-8 0,5 0,1 3,-6-2,8 5,-5 1,0 1,2-1,-6-1,3-2,1 4,-1-4,1 3,6-3,-8 0,10 2,-11-5,2 2,6-3,-11 0,11 0,-5 3,0 1,2 0,1 2,-6-5,7 9,-7-9,3 9,5-9,-11 2,11 0,-6-2,-2 5,11-2,-13 0,10 2,0-5,-6 2,6-3,-7 4,-1-4,9 4,-6-4,2 0,-2 0,-1 0,4 0,-3 0,2 0,-3 0,1 0,2 3,-2 1,3 0,-4 2,0-5,4 2,-3-3,2 0,-2 3,-1-2,4 2,-3 0,2 1,1 0,-6 0,7-1,-7-3,6 7,-4-3,0 0,4-1,-3-3,2 3,4-2,-8 2,10-3,-11 0,5 0,1 0,-6 0,8 0,-8 0,5 0,1 3,-7-2,9 2,-8-3,6 3,-1-2,-5 6,8-7,-8 7,5-6,1 2,-6-3,8 0,-8 3,5-2,1 5,-7-2,9 0,-8 2,6-5,-1 2,-5-3,8 0,-8 4,5-4,1 4,-6-1,8-3,-8 7,5-6,-3 5,1-5,2 2,-2-3,6-3,-9 2,5-2,-3-1,4 4,-3-4,2 4,-3 0,1 0,3-3,-4 2,0-5,1 2,-1-3,0-1,1 4,2-2,1 2,-2-3,7-1,-14 4,21-2,-17 5,14-5,-15 5,21-6,-18 6,21-2,-23 3,20 0,-22 0,21 0,-22 0,16-3,-16 2,13-2,-11 3,5 0,1 0,-7 0,9-3,-5 2,1-6,3 7,-10-10,11 2,-11 0,4-5,1 5,-2-4,2 2,-4-1,1 3,3-5,-2 5,8-3,-12 4,9 0,-3-1,-2 4,8-2,-8 5,6-2,-1 3,-5 0,8 0,-8 0,5-3,1-1,-6-4,4 4,2-9,-5 11,3-11,-2 9,-5-3,10-1,-3 1,-1 0,-2-4,-2 3,-4-5,7 1,-3 1,-3-3,8 6,-7-2,5-1,0 3,-7-6,10 6,-8-2,8 2,-6-2,0 2,2-6,-2 3,-3 0,5-3,-5 6,3-6,3 3,-6-1,5 2,-2-1,0 3,3-5,-3 1,-3 1,5-3,-5 3,6 0,0 0,1 4,-1-4,0 3,1-2,-4 3,2-4,-5 0,6-1,-3 2,3-1,-3 3,6-5,-8 5,4-3,4-6,-8 11,8-11,-7 10,-2-1,9-6,-8 6,4-2,-2-4,-3 5,5-8,-2 9,0-2,6 2,-5 1,2 0,3 0,-5 3,5-3,-2 3,-1-3,0 0,1-4,-4 3,2-3,-2 4,0-3,6-2,-8 4,8-1,-6 1,0 0,9 1,-11 4,11 3,-6-3,-2 2,8-6,-8 3,2-6,0-2,-3 1,0 1,6-4,-8 8,4-10,-3 8,2-3,2-3,-3 6,3-3,-3 1,0 2,2-6,-2 3,-3-1,8 2,-10-1,11 3,-3-9,-2 12,4-8,-4 6,-1-1,2-6,-2 6,0-3,3 1,-3-2,0 1,0-3,-1 6,-2-5,5 1,-5 1,6 0,-3 1,0 2,3-6,0 6,-2-2,4-1,-8 3,6-2,-3-1,0 3,3-6,-6 3,5-4,-5 4,2-3,1 3,-3 0,5-3,-5 3,3-1,-1-1,1 5,0-6,-1 3,1-1,-3-1,5 4,-2-1,0-1,3 3,-6-5,5 5,-1-3,-1 1,2 1,-2-4,0 5,3-3,-3-3,0 9,3-11,0 4,-5 0,7-2,-12 4,10-1,-6-4,2 4,1-3,-3 3,2-4,0 4,-2-3,6 6,-3-2,3-1,-3 3,3-2,-3 2,6-2,-5 5,5-8,-6 5,-3-3,8-3,-11 6,9-6,-1 6,-7-6,10 3,-11-4,8 4,-2 1,4 2,-4-2,2 2,2-9,-3 11,1-7,1 3,-6 4,9-10,-6 11,3-5,4-1,-6 3,1-2,1-1,-5 3,7-2,-5-1,1 3,4-6,-7 6,4-2,1 2,-2 1,5 0,-2 0,-1 3,0-3,1 3,-1-3,0-1,1 1,-1-3,-3 2,2-3,-1 1,-1 2,2-6,-2 6,0-3,3 1,-3 2,3 0,1-5,-1 8,0-6,1 2,-4 4,2-9,-2 6,4-6,2 6,-5-2,2 2,-1 1,-1-3,6 5,-4-8,-3 8,3-5,0-1,1 0,-1-1,-3 2,-1-1,1 3,7 1,-3 1,2-2,-6 0,6-2,-8 3,7-1,-1-2,-3 2,7-6,-10 9,8-8,0 8,-4-5,4 3,-7-1,4 1,-2-3,5 1,-6-4,0 5,3-6,-3 9,0-8,6 8,-9-5,9 3,-6-1,4-2,-1 5,-3-8,3 8,-3-5,3-1,0 3,1-2,-4 2,5 1,-4 0,3 0,-2-4,-2 6,4-5,-1 3,-3-1,3-2,-3 2,3 1,0-7,-3 9,3-8,-3 6,0-2,9 2,-7 4,4 3,0-3,-2 2,0-6,5 3,-8 0,5-2,-2 2,-1 0,0-3,1 3,-1-3,16-7,-12 5,9-1,-13 4,-6 5,12-6,-8 3,6 0,-1 1,-5 0,5 2,1-2,-7 3,9-4,-8 4,6-7,-4 3,0-3,1 3,-1-3,3 3,2-3,-4 0,-2 0,1-1,-2 1,5 0,-2-1,-1 1,0 3,0-2,1 2,2 0,-2 0,3 1,-4 2,0-2,4 0,-3-1,-1-3,3-1,-5 4,5 1,-2-3,-1 4,0-8,1 6,-1 0,3 1,-1 0,1-1,-3-4,1 4,-1-2,3 5,-1-5,1 5,-3-2,4 3,-3-4,2 4,-2-4,-1 1,4-1,-3 0,-1-2,3 5,-5-2,8-1,-8 0,5 0,-3 1,1 0,3 2,-4-5,0 5,4-6,-3 6,2-2,-2 3,-1-3,3 2,-1-2,1 3,1 0,-7 0,9-3,-8 2,6-2,-1 3,-5 0,8 0,-8 0,5-4,1 4,-6-4,8-2,-8 4,5-4,-3 3,1 2,2-2,-2 3,3 0,-4 0,0 0,4 0,-3 0,2 0,-2 0,2 0,-2 0,3 0,-4 0,0 0,7 0,-8 0,7 0,-6-4,-2 4,8-7,-8 3,5 0,-2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2T16:42:13.32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1 774,'39'-8,"-7"2,-25 6,7 0,4 0,-2 0,4 0,-9 0,7 0,-3 0,5 0,-8 0,5 0,-3 0,1 0,3 0,3 0,-9 0,15 0,-18 0,24 0,-22 0,21 0,-22 0,13 0,-11 0,5 0,1 0,-6 0,8 0,-8 0,5 3,1 1,-7 0,6 2,-2-2,-3 0,9 3,-9-7,5 4,4-1,-9-2,11 5,-14-2,8 3,-3 0,-2-3,8-1,-8 1,5-4,1 10,-3-9,-1 9,6-9,-10 2,13-3,-11 0,5 0,1 3,-6-2,7 2,-7 0,6 1,-1 7,-2-3,0 2,-2-3,-2 0,7-3,-3 3,2-7,-2 7,-1-6,4 2,-3-3,2 0,-3 0,1 0,2 0,-2 0,3 0,-4 0,4 0,-3 0,2 0,-3 0,1 0,5 0,-7 0,7 0,-2 0,-6 0,8 0,-6 0,2 0,1 0,-3 0,1 3,2-2,-2 5,3-5,-4 2,0-3,4 0,-3 0,2 0,-2 0,-1-3,3 2,-1-6,1 7,-3-7,1 3,2 0,-2 1,3 3,-4 0,0 0,4-3,-3-1,-1-4,3 1,-5 0,9 0,-10-1,3 1,-1 0,-1 3,6-3,-1 6,-5-5,8 5,-8-5,6 5,-4-6,0 7,4-4,-3 4,2-3,-2 2,-1-2,3 0,-2 2,3-2,-1-4,-5 6,5-9,-3 6,1 0,3-2,3 2,-8 0,11-3,-16 3,12-3,-8 3,6 0,-1 1,-5 2,8-5,-8 2,5 0,-2-3,-1 7,4-4,-3 1,2 2,-3-5,1 5,-1-9,0 6,1-4,2 5,-2 3,3-3,-4 2,0-5,1 2,2-4,-5 4,8-2,-8 5,2-9,3 5,-5-2,5 4,-2 0,-1 2,3-2,-2 3,3 0,-4 0,1-4,2 4,-2-7,-1 3,3 0,-5-2,5 5,-2-6,-1 3,0-3,1 3,-1-2,0 1,1-2,-1 0,0 3,1-6,-1 9,0-9,0 6,1 0,-1-3,0 3,1-3,-1 3,3 1,-1 0,1 2,1-6,-7 7,9-7,-8 3,6 0,-4-2,0 5,1-9,-1 8,0-7,4 5,-6-4,4 4,-1-2,0 5,2-5,-2 2,-1 0,0-3,4 6,-3-2,2 0,-2 2,-1-5,0 2,4-4,-6 4,4-2,-1 2,-3-4,7 1,-7 3,3-2,4 5,-9-2,13 3,-11 0,9-4,-3 4,-3-4,2 4,-3 0,1 0,3 0,-4 0,0 0,4 0,-3 0,5 0,-8 0,5-3,-3-1,-2-3,8 0,-8 3,2-3,6 6,-10-2,10 0,-6 2,-2-2,8 3,-8 0,5 0,1 0,-6 0,7 0,-7 0,6 0,-1-3,-5 2,8-6,-8 6,9-2,-6 3,-1 0,3 0,-5 0,5 0,1 0,0 0,-3 0,2-3,-3 2,1-2,3 0,-4 2,0-2,4-1,-3 0,2 0,-2-2,-1 5,3-5,-1 5,4-2,-8 3,5-4,-3 4,4-10,-2 8,0-4,-1 3,0-1,2 0,-3-3,1 6,2-5,-2 5,3-2,-4 3,0 0,4 0,-3 0,6 0,-9 0,4 0,-1 0,0 0,2 0,-3 0,4 0,0-3,-3 2,2-6,-3 6,1-5,3 2,-4 0,1-3,2 3,-5-3,5 0,-6 0,3 3,4-3,-3 6,2-2,-3 3,1 0,2 0,-2 0,3 0,-4 0,0 0,4 0,-3 0,2 0,-2 0,-1 0,4 0,-3 0,2 0,-3 0,1 0,2 0,-2 0,3-3,-4 2,0-5,4 5,-3-6,3 6,-1-8,-5 7,5-8,-3 10,1-4,3 1,-4 2,0-5,4 5,-3-5,2 5,-2-2,2 3,-2 0,3 0,-4 0,0 0,4 0,-3 0,2 0,-2-4,-1 4,3-4,-2 1,3 2,-4-5,4 5,-3-2,2 3,-2 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2T16:42:17.08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1 183,'35'-16,"-6"6,-22 7,16-7,-2 4,27-14,-26 14,49-13,-54 17,41-11,-48 12,6-2,1 3,-4 0,8 0,-7 0,0 0,4 0,-3 0,2 0,4 0,-8 0,16 0,-19 0,20 0,-21 0,21 0,-20 0,16 0,-14 0,12 0,-11 0,3 0,1 0,-4 0,11 0,-12 0,4 0,-1 0,0 0,2 0,-3 0,1 0,2-4,-2 4,3-4,-4 1,0-1,4-3,-3 3,3-3,-4 6,3-2,-2 3,3-3,-4 2,1-2,2 3,-2 0,6 0,-6 0,-1 0,6 0,-10-3,20-2,-20 1,33-2,-30 5,22-6,-26 6,11-2,-5 3,0 0,5 0,-8 0,5 0,1 0,-6 0,11 0,-10 0,4 0,0 3,1-2,-2 6,10-7,-16 4,16-4,-17 0,18 3,-18-3,11 4,-6-4,2 0,1 0,-3 0,1 0,2 0,-2 0,3 0,-4 0,0 0,4 0,-3 0,6 0,-10 0,16 0,-14 0,8 0,-4-4,-9 4,12-4,-5 4,0 0,5 0,-8 0,6 0,-1 0,-2 0,3 0,-1 0,-2 0,12 0,-13 0,22 0,-25 0,24 0,-21 0,16 0,-17 0,16 0,-18 0,15 0,-14 0,5 0,1 0,-6 0,8 0,-9 0,7 0,-1 0,-5 0,8 0,-8 4,6 0,-4 3,0-3,4-1,-3-3,2 0,-2 3,-1-2,3 2,-1-3,1 0,1 0,-7 0,9 0,-8 0,6 0,2 0,-1 0,0 0,-3 0,-1 0,0 0,12 0,-10 0,14 0,-18 0,16 0,-18 0,15 0,-14 3,5-2,1 5,-6-5,11 5,-14-5,11 2,-6 1,-2-4,11 10,-13-8,7 7,-1-8,-6 5,13-5,-11 2,12 0,-12-2,11 6,-14-3,11 0,-5-1,0-3,5 0,-8 0,5 0,1 0,-6 0,8 0,-8 0,5 0,1 0,-6 0,7 0,-7 0,6 0,-1 0,-5 0,8 0,-8 0,6 0,-1 0,-5 0,8 0,-8 0,8 3,-5 1,3 0,-4 2,1-5,2 2,-2 0,3-2,-1 5,-5-5,8 6,-2-7,-2 4,4-1,-9-2,3 2,4-3,-3 0,2 0,-2 0,-1 3,4-2,-3 2,2-3,-3 0,1 0,2 0,2 0,-4 0,1 3,-1-2,0 5,2-5,-2 5,-1-5,3 6,-5-3,8-1,-8 4,9-3,-9 0,4-1,2-3,-5 0,6 0,-4 0,0 0,5 0,-8 0,8 0,-8 0,6 3,-1-2,-5 2,8-3,-5 0,0 3,5 1,-11 3,7 1,-1-4,-3 2,8-5,-9 2,7 0,-1 1,-5 0,8 2,-8-5,6 2,-1-3,-5 0,8 0,-8 0,5-3,1 2,-6-2,8 3,-9 0,7 0,-1 0,-5 0,8 10,-8-8,2 11,3-6,-8 1,8 2,-3-6,-2 2,8-2,-8 4,2-1,3-3,-5-1,8-3,-5 0,0 0,1-3,-1 2,0-6,5 7,-8 0,6 0,6 4,-11-4,7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9C669-63F1-1441-B851-7D395F9207FB}" type="datetimeFigureOut">
              <a:rPr lang="en-US" smtClean="0"/>
              <a:t>6/30/23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29238-4167-5742-9D18-15052C6466EF}" type="slidenum">
              <a:rPr lang="en-US" smtClean="0"/>
              <a:t>‹#›</a:t>
            </a:fld>
            <a:endParaRPr lang="en-US"/>
          </a:p>
        </p:txBody>
      </p:sp>
    </p:spTree>
    <p:extLst>
      <p:ext uri="{BB962C8B-B14F-4D97-AF65-F5344CB8AC3E}">
        <p14:creationId xmlns:p14="http://schemas.microsoft.com/office/powerpoint/2010/main" val="135220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Burning of vegetation over large tracts of land (AMS Glossary)</a:t>
            </a:r>
          </a:p>
          <a:p>
            <a:pPr marL="171450" indent="-171450">
              <a:buFont typeface="Arial" panose="020B0604020202020204" pitchFamily="34" charset="0"/>
              <a:buChar char="•"/>
            </a:pPr>
            <a:r>
              <a:rPr lang="en-US" dirty="0"/>
              <a:t>Key practice in tropical agriculture, as it restores nutrients to the soil </a:t>
            </a:r>
          </a:p>
          <a:p>
            <a:pPr marL="171450" indent="-171450">
              <a:buFont typeface="Arial" panose="020B0604020202020204" pitchFamily="34" charset="0"/>
              <a:buChar char="•"/>
            </a:pPr>
            <a:r>
              <a:rPr lang="en-US" dirty="0"/>
              <a:t>Produces emissions that contain partially burnt grasses, smoke and particles </a:t>
            </a:r>
          </a:p>
        </p:txBody>
      </p:sp>
      <p:sp>
        <p:nvSpPr>
          <p:cNvPr id="4" name="Slide Number Placeholder 3"/>
          <p:cNvSpPr>
            <a:spLocks noGrp="1"/>
          </p:cNvSpPr>
          <p:nvPr>
            <p:ph type="sldNum" sz="quarter" idx="5"/>
          </p:nvPr>
        </p:nvSpPr>
        <p:spPr/>
        <p:txBody>
          <a:bodyPr/>
          <a:lstStyle/>
          <a:p>
            <a:fld id="{74729238-4167-5742-9D18-15052C6466EF}" type="slidenum">
              <a:rPr lang="en-US" smtClean="0"/>
              <a:t>4</a:t>
            </a:fld>
            <a:endParaRPr lang="en-US"/>
          </a:p>
        </p:txBody>
      </p:sp>
    </p:spTree>
    <p:extLst>
      <p:ext uri="{BB962C8B-B14F-4D97-AF65-F5344CB8AC3E}">
        <p14:creationId xmlns:p14="http://schemas.microsoft.com/office/powerpoint/2010/main" val="300896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Navy Pylon Design – Accommodated from the original P-3 ordinance brackets – designed to hold ordinances </a:t>
            </a:r>
          </a:p>
          <a:p>
            <a:pPr marL="171450" indent="-171450">
              <a:buFont typeface="Arial" panose="020B0604020202020204" pitchFamily="34" charset="0"/>
              <a:buChar char="•"/>
            </a:pPr>
            <a:r>
              <a:rPr lang="en-US" dirty="0"/>
              <a:t>Extended Pylon Design – As far ahead and beneath the wing as possible </a:t>
            </a:r>
          </a:p>
        </p:txBody>
      </p:sp>
      <p:sp>
        <p:nvSpPr>
          <p:cNvPr id="4" name="Slide Number Placeholder 3"/>
          <p:cNvSpPr>
            <a:spLocks noGrp="1"/>
          </p:cNvSpPr>
          <p:nvPr>
            <p:ph type="sldNum" sz="quarter" idx="5"/>
          </p:nvPr>
        </p:nvSpPr>
        <p:spPr/>
        <p:txBody>
          <a:bodyPr/>
          <a:lstStyle/>
          <a:p>
            <a:fld id="{74729238-4167-5742-9D18-15052C6466EF}" type="slidenum">
              <a:rPr lang="en-US" smtClean="0"/>
              <a:t>16</a:t>
            </a:fld>
            <a:endParaRPr lang="en-US"/>
          </a:p>
        </p:txBody>
      </p:sp>
    </p:spTree>
    <p:extLst>
      <p:ext uri="{BB962C8B-B14F-4D97-AF65-F5344CB8AC3E}">
        <p14:creationId xmlns:p14="http://schemas.microsoft.com/office/powerpoint/2010/main" val="363602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Needed flow field around our instrumentation to assist our observational datasets</a:t>
            </a:r>
          </a:p>
        </p:txBody>
      </p:sp>
      <p:sp>
        <p:nvSpPr>
          <p:cNvPr id="4" name="Slide Number Placeholder 3"/>
          <p:cNvSpPr>
            <a:spLocks noGrp="1"/>
          </p:cNvSpPr>
          <p:nvPr>
            <p:ph type="sldNum" sz="quarter" idx="5"/>
          </p:nvPr>
        </p:nvSpPr>
        <p:spPr/>
        <p:txBody>
          <a:bodyPr/>
          <a:lstStyle/>
          <a:p>
            <a:fld id="{74729238-4167-5742-9D18-15052C6466EF}" type="slidenum">
              <a:rPr lang="en-US" smtClean="0"/>
              <a:t>17</a:t>
            </a:fld>
            <a:endParaRPr lang="en-US"/>
          </a:p>
        </p:txBody>
      </p:sp>
    </p:spTree>
    <p:extLst>
      <p:ext uri="{BB962C8B-B14F-4D97-AF65-F5344CB8AC3E}">
        <p14:creationId xmlns:p14="http://schemas.microsoft.com/office/powerpoint/2010/main" val="2099538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Navier-Stokes equation – exact solutions</a:t>
            </a:r>
          </a:p>
          <a:p>
            <a:pPr marL="171450" indent="-171450">
              <a:buFont typeface="Arial" panose="020B0604020202020204" pitchFamily="34" charset="0"/>
              <a:buChar char="•"/>
            </a:pPr>
            <a:r>
              <a:rPr lang="en-US" dirty="0"/>
              <a:t>Combination of physically known solutions with open source software that allow anyone to run them (with appropriate computers)</a:t>
            </a:r>
          </a:p>
        </p:txBody>
      </p:sp>
      <p:sp>
        <p:nvSpPr>
          <p:cNvPr id="4" name="Slide Number Placeholder 3"/>
          <p:cNvSpPr>
            <a:spLocks noGrp="1"/>
          </p:cNvSpPr>
          <p:nvPr>
            <p:ph type="sldNum" sz="quarter" idx="5"/>
          </p:nvPr>
        </p:nvSpPr>
        <p:spPr/>
        <p:txBody>
          <a:bodyPr/>
          <a:lstStyle/>
          <a:p>
            <a:fld id="{74729238-4167-5742-9D18-15052C6466EF}" type="slidenum">
              <a:rPr lang="en-US" smtClean="0"/>
              <a:t>18</a:t>
            </a:fld>
            <a:endParaRPr lang="en-US"/>
          </a:p>
        </p:txBody>
      </p:sp>
    </p:spTree>
    <p:extLst>
      <p:ext uri="{BB962C8B-B14F-4D97-AF65-F5344CB8AC3E}">
        <p14:creationId xmlns:p14="http://schemas.microsoft.com/office/powerpoint/2010/main" val="4089606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Times New Roman" panose="02020603050405020304" pitchFamily="18" charset="0"/>
              </a:rPr>
              <a:t>The open-source nature of </a:t>
            </a:r>
            <a:r>
              <a:rPr lang="en-US" sz="1200" b="0" i="0" u="none" strike="noStrike" dirty="0" err="1">
                <a:solidFill>
                  <a:srgbClr val="000000"/>
                </a:solidFill>
                <a:effectLst/>
                <a:latin typeface="Times New Roman" panose="02020603050405020304" pitchFamily="18" charset="0"/>
              </a:rPr>
              <a:t>OpenFOAM</a:t>
            </a:r>
            <a:r>
              <a:rPr lang="en-US" sz="1200" b="0" i="0" u="none" strike="noStrike" dirty="0">
                <a:solidFill>
                  <a:srgbClr val="000000"/>
                </a:solidFill>
                <a:effectLst/>
                <a:latin typeface="Times New Roman" panose="02020603050405020304" pitchFamily="18" charset="0"/>
              </a:rPr>
              <a:t> also allows for the processing of simulations on high performance computing resources without the restrictions of commercial licenses. </a:t>
            </a: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19</a:t>
            </a:fld>
            <a:endParaRPr lang="en-US"/>
          </a:p>
        </p:txBody>
      </p:sp>
    </p:spTree>
    <p:extLst>
      <p:ext uri="{BB962C8B-B14F-4D97-AF65-F5344CB8AC3E}">
        <p14:creationId xmlns:p14="http://schemas.microsoft.com/office/powerpoint/2010/main" val="2181096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structured meshes there is limited geometric flexibility due to implicit communication between elements (</a:t>
            </a:r>
            <a:r>
              <a:rPr lang="en-US" sz="1200" b="0" i="0" u="none" strike="noStrike" dirty="0" err="1">
                <a:solidFill>
                  <a:srgbClr val="000000"/>
                </a:solidFill>
                <a:effectLst/>
                <a:latin typeface="Times New Roman" panose="02020603050405020304" pitchFamily="18" charset="0"/>
              </a:rPr>
              <a:t>Moukalled</a:t>
            </a:r>
            <a:r>
              <a:rPr lang="en-US" sz="1200" b="0" i="0" u="none" strike="noStrike" dirty="0">
                <a:solidFill>
                  <a:srgbClr val="000000"/>
                </a:solidFill>
                <a:effectLst/>
                <a:latin typeface="Times New Roman" panose="02020603050405020304" pitchFamily="18" charset="0"/>
              </a:rPr>
              <a:t> et al. 2016c).</a:t>
            </a:r>
          </a:p>
          <a:p>
            <a:pPr marL="628650" lvl="1" indent="-171450">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unstructured meshes offer increased flexibility in the type of element used, such as polygons with triangular and quadrilateral faces for three-dimensional finite volume mesh.</a:t>
            </a:r>
          </a:p>
          <a:p>
            <a:pPr marL="628650" lvl="1" indent="-171450">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 As shown in Fig. 3c, this unstructured discretization allows for the increased concentration of computational nodes around the simplified building geometry compared to the structured mesh.</a:t>
            </a:r>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20</a:t>
            </a:fld>
            <a:endParaRPr lang="en-US"/>
          </a:p>
        </p:txBody>
      </p:sp>
    </p:spTree>
    <p:extLst>
      <p:ext uri="{BB962C8B-B14F-4D97-AF65-F5344CB8AC3E}">
        <p14:creationId xmlns:p14="http://schemas.microsoft.com/office/powerpoint/2010/main" val="346985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These algebraic equations at each node are then assembled into a global matrix, and a direct solution is possible through matrix inversion, though computationally expensive</a:t>
            </a:r>
          </a:p>
          <a:p>
            <a:pPr marL="171450" indent="-171450">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 convergence criterion is dependent on the physical property </a:t>
            </a:r>
            <a:r>
              <a:rPr lang="el-GR" sz="1800" b="0" i="0" u="none" strike="noStrike" dirty="0" err="1">
                <a:solidFill>
                  <a:srgbClr val="000000"/>
                </a:solidFill>
                <a:effectLst/>
                <a:latin typeface="Times New Roman" panose="02020603050405020304" pitchFamily="18" charset="0"/>
              </a:rPr>
              <a:t>ϕ</a:t>
            </a:r>
            <a:r>
              <a:rPr lang="el-GR"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Times New Roman" panose="02020603050405020304" pitchFamily="18" charset="0"/>
              </a:rPr>
              <a:t>that is modeled, with a typical requirement of a less than one percent maximum change in the grid point values for that iteration. </a:t>
            </a:r>
          </a:p>
          <a:p>
            <a:pPr marL="171450" indent="-171450">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Very possible a solution is never found; iterates </a:t>
            </a:r>
            <a:r>
              <a:rPr lang="en-US" sz="1800" b="0" i="0" u="none" strike="noStrike" dirty="0" err="1">
                <a:solidFill>
                  <a:srgbClr val="000000"/>
                </a:solidFill>
                <a:effectLst/>
                <a:latin typeface="Times New Roman" panose="02020603050405020304" pitchFamily="18" charset="0"/>
              </a:rPr>
              <a:t>indefinently</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21</a:t>
            </a:fld>
            <a:endParaRPr lang="en-US"/>
          </a:p>
        </p:txBody>
      </p:sp>
    </p:spTree>
    <p:extLst>
      <p:ext uri="{BB962C8B-B14F-4D97-AF65-F5344CB8AC3E}">
        <p14:creationId xmlns:p14="http://schemas.microsoft.com/office/powerpoint/2010/main" val="267368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form of the Navier Stokes equations are we solving? Incompressible or compressible?</a:t>
            </a:r>
          </a:p>
          <a:p>
            <a:pPr marL="171450" indent="-171450">
              <a:buFont typeface="Arial" panose="020B0604020202020204" pitchFamily="34" charset="0"/>
              <a:buChar char="•"/>
            </a:pPr>
            <a:r>
              <a:rPr lang="en-US" dirty="0"/>
              <a:t>Red line = mean; black line = median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Mach Number - Ratio of speed of an object moving through a fluid and the local speed of sound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latin typeface="Times New Roman" panose="02020603050405020304" pitchFamily="18" charset="0"/>
                <a:cs typeface="Times New Roman" panose="02020603050405020304" pitchFamily="18" charset="0"/>
              </a:rPr>
              <a:t>Spanu</a:t>
            </a:r>
            <a:r>
              <a:rPr lang="en-US" sz="1200" dirty="0">
                <a:latin typeface="Times New Roman" panose="02020603050405020304" pitchFamily="18" charset="0"/>
                <a:cs typeface="Times New Roman" panose="02020603050405020304" pitchFamily="18" charset="0"/>
              </a:rPr>
              <a:t> et al. (2020) </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using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Benouli’s</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 equation for incompressible flow leads to a 10% overestimation of air speed.</a:t>
            </a:r>
            <a:endParaRPr lang="en-US" sz="12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22</a:t>
            </a:fld>
            <a:endParaRPr lang="en-US"/>
          </a:p>
        </p:txBody>
      </p:sp>
    </p:spTree>
    <p:extLst>
      <p:ext uri="{BB962C8B-B14F-4D97-AF65-F5344CB8AC3E}">
        <p14:creationId xmlns:p14="http://schemas.microsoft.com/office/powerpoint/2010/main" val="384348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rPr>
              <a:t>Utilizing </a:t>
            </a:r>
            <a:r>
              <a:rPr lang="en-US" sz="1200" dirty="0" err="1">
                <a:solidFill>
                  <a:srgbClr val="000000"/>
                </a:solidFill>
                <a:latin typeface="Times New Roman" panose="02020603050405020304" pitchFamily="18" charset="0"/>
              </a:rPr>
              <a:t>FreeCAD</a:t>
            </a:r>
            <a:r>
              <a:rPr lang="en-US" sz="1200" dirty="0">
                <a:solidFill>
                  <a:srgbClr val="000000"/>
                </a:solidFill>
                <a:latin typeface="Times New Roman" panose="02020603050405020304" pitchFamily="18" charset="0"/>
              </a:rPr>
              <a:t>, incorporated these pylons into the CAD model of the NASA P-3 at the outboard port side station</a:t>
            </a:r>
            <a:endParaRPr lang="en-US" dirty="0"/>
          </a:p>
          <a:p>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23</a:t>
            </a:fld>
            <a:endParaRPr lang="en-US"/>
          </a:p>
        </p:txBody>
      </p:sp>
    </p:spTree>
    <p:extLst>
      <p:ext uri="{BB962C8B-B14F-4D97-AF65-F5344CB8AC3E}">
        <p14:creationId xmlns:p14="http://schemas.microsoft.com/office/powerpoint/2010/main" val="67055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Only need accurate CAD models and this can be done for other modeling questions – like a mobile </a:t>
            </a:r>
            <a:r>
              <a:rPr lang="en-US" dirty="0" err="1"/>
              <a:t>mesonet</a:t>
            </a:r>
            <a:r>
              <a:rPr lang="en-US" dirty="0"/>
              <a:t> </a:t>
            </a:r>
          </a:p>
        </p:txBody>
      </p:sp>
      <p:sp>
        <p:nvSpPr>
          <p:cNvPr id="4" name="Slide Number Placeholder 3"/>
          <p:cNvSpPr>
            <a:spLocks noGrp="1"/>
          </p:cNvSpPr>
          <p:nvPr>
            <p:ph type="sldNum" sz="quarter" idx="5"/>
          </p:nvPr>
        </p:nvSpPr>
        <p:spPr/>
        <p:txBody>
          <a:bodyPr/>
          <a:lstStyle/>
          <a:p>
            <a:fld id="{74729238-4167-5742-9D18-15052C6466EF}" type="slidenum">
              <a:rPr lang="en-US" smtClean="0"/>
              <a:t>24</a:t>
            </a:fld>
            <a:endParaRPr lang="en-US"/>
          </a:p>
        </p:txBody>
      </p:sp>
    </p:spTree>
    <p:extLst>
      <p:ext uri="{BB962C8B-B14F-4D97-AF65-F5344CB8AC3E}">
        <p14:creationId xmlns:p14="http://schemas.microsoft.com/office/powerpoint/2010/main" val="54839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Freestream Velocity, Temperature, and Pressure determined from mean values during ORACLES cloud profiles.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not have an angle of attack probe at the instrument location, took maximum defined in </a:t>
            </a:r>
            <a:r>
              <a:rPr lang="en-US" dirty="0" err="1"/>
              <a:t>Norment</a:t>
            </a:r>
            <a:r>
              <a:rPr lang="en-US" dirty="0"/>
              <a:t> (1984)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Simulations were performed</a:t>
            </a:r>
          </a:p>
          <a:p>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25</a:t>
            </a:fld>
            <a:endParaRPr lang="en-US"/>
          </a:p>
        </p:txBody>
      </p:sp>
    </p:spTree>
    <p:extLst>
      <p:ext uri="{BB962C8B-B14F-4D97-AF65-F5344CB8AC3E}">
        <p14:creationId xmlns:p14="http://schemas.microsoft.com/office/powerpoint/2010/main" val="201909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5</a:t>
            </a:fld>
            <a:endParaRPr lang="en-US"/>
          </a:p>
        </p:txBody>
      </p:sp>
    </p:spTree>
    <p:extLst>
      <p:ext uri="{BB962C8B-B14F-4D97-AF65-F5344CB8AC3E}">
        <p14:creationId xmlns:p14="http://schemas.microsoft.com/office/powerpoint/2010/main" val="3846967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Basic Wing Design – Acceleration of airflow above the Wing</a:t>
            </a:r>
          </a:p>
          <a:p>
            <a:pPr marL="171450" indent="-171450">
              <a:buFont typeface="Arial" panose="020B0604020202020204" pitchFamily="34" charset="0"/>
              <a:buChar char="•"/>
            </a:pPr>
            <a:r>
              <a:rPr lang="en-US" dirty="0"/>
              <a:t>Backs up our Initial consideration that freestream conditions are further ahead and beneath the wing</a:t>
            </a:r>
          </a:p>
        </p:txBody>
      </p:sp>
      <p:sp>
        <p:nvSpPr>
          <p:cNvPr id="4" name="Slide Number Placeholder 3"/>
          <p:cNvSpPr>
            <a:spLocks noGrp="1"/>
          </p:cNvSpPr>
          <p:nvPr>
            <p:ph type="sldNum" sz="quarter" idx="5"/>
          </p:nvPr>
        </p:nvSpPr>
        <p:spPr/>
        <p:txBody>
          <a:bodyPr/>
          <a:lstStyle/>
          <a:p>
            <a:fld id="{74729238-4167-5742-9D18-15052C6466EF}" type="slidenum">
              <a:rPr lang="en-US" smtClean="0"/>
              <a:t>26</a:t>
            </a:fld>
            <a:endParaRPr lang="en-US"/>
          </a:p>
        </p:txBody>
      </p:sp>
    </p:spTree>
    <p:extLst>
      <p:ext uri="{BB962C8B-B14F-4D97-AF65-F5344CB8AC3E}">
        <p14:creationId xmlns:p14="http://schemas.microsoft.com/office/powerpoint/2010/main" val="1003158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matters how the pylon is manufactured!!</a:t>
            </a:r>
          </a:p>
        </p:txBody>
      </p:sp>
      <p:sp>
        <p:nvSpPr>
          <p:cNvPr id="4" name="Slide Number Placeholder 3"/>
          <p:cNvSpPr>
            <a:spLocks noGrp="1"/>
          </p:cNvSpPr>
          <p:nvPr>
            <p:ph type="sldNum" sz="quarter" idx="5"/>
          </p:nvPr>
        </p:nvSpPr>
        <p:spPr/>
        <p:txBody>
          <a:bodyPr/>
          <a:lstStyle/>
          <a:p>
            <a:fld id="{74729238-4167-5742-9D18-15052C6466EF}" type="slidenum">
              <a:rPr lang="en-US" smtClean="0"/>
              <a:t>27</a:t>
            </a:fld>
            <a:endParaRPr lang="en-US"/>
          </a:p>
        </p:txBody>
      </p:sp>
    </p:spTree>
    <p:extLst>
      <p:ext uri="{BB962C8B-B14F-4D97-AF65-F5344CB8AC3E}">
        <p14:creationId xmlns:p14="http://schemas.microsoft.com/office/powerpoint/2010/main" val="3736192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 lines per velocity component for the various angle of attacks</a:t>
            </a:r>
          </a:p>
        </p:txBody>
      </p:sp>
      <p:sp>
        <p:nvSpPr>
          <p:cNvPr id="4" name="Slide Number Placeholder 3"/>
          <p:cNvSpPr>
            <a:spLocks noGrp="1"/>
          </p:cNvSpPr>
          <p:nvPr>
            <p:ph type="sldNum" sz="quarter" idx="5"/>
          </p:nvPr>
        </p:nvSpPr>
        <p:spPr/>
        <p:txBody>
          <a:bodyPr/>
          <a:lstStyle/>
          <a:p>
            <a:fld id="{74729238-4167-5742-9D18-15052C6466EF}" type="slidenum">
              <a:rPr lang="en-US" smtClean="0"/>
              <a:t>30</a:t>
            </a:fld>
            <a:endParaRPr lang="en-US"/>
          </a:p>
        </p:txBody>
      </p:sp>
    </p:spTree>
    <p:extLst>
      <p:ext uri="{BB962C8B-B14F-4D97-AF65-F5344CB8AC3E}">
        <p14:creationId xmlns:p14="http://schemas.microsoft.com/office/powerpoint/2010/main" val="403648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Twomey (1977) - </a:t>
            </a:r>
            <a:r>
              <a:rPr lang="en-US" sz="1200" b="0" i="0" u="none" strike="noStrike" dirty="0">
                <a:solidFill>
                  <a:srgbClr val="000000"/>
                </a:solidFill>
                <a:effectLst/>
                <a:latin typeface="Times New Roman" panose="02020603050405020304" pitchFamily="18" charset="0"/>
              </a:rPr>
              <a:t>The increase in cloud droplets resulted in increased cloud albedo, enhancing the reflectance of solar radiation and producing a slight negative radiative forcing at the top of the atmosphere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Times New Roman" panose="02020603050405020304" pitchFamily="18" charset="0"/>
              </a:rPr>
              <a:t>Albrecht (1989) - </a:t>
            </a:r>
            <a:r>
              <a:rPr lang="en-US" sz="1800" b="0" i="0" u="none" strike="noStrike" dirty="0">
                <a:solidFill>
                  <a:srgbClr val="000000"/>
                </a:solidFill>
                <a:effectLst/>
                <a:latin typeface="Times New Roman" panose="02020603050405020304" pitchFamily="18" charset="0"/>
              </a:rPr>
              <a:t>decrease in precipitation efficiency would increase cloud liquid water and fractional cloudiness, resulting in brighter, longer lasting marine stratocumulus.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Times New Roman" panose="02020603050405020304" pitchFamily="18" charset="0"/>
              </a:rPr>
              <a:t>Our results of the aerosol indirect effect are found in a series of papers by Dr Sid Gupta (now of Brookhaven National Laboratory)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Times New Roman" panose="02020603050405020304" pitchFamily="18" charset="0"/>
              </a:rPr>
              <a:t>MAKE SURE I MENTION WE NEED TO MEASURE CLOUDS DIRECTLY</a:t>
            </a:r>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6</a:t>
            </a:fld>
            <a:endParaRPr lang="en-US"/>
          </a:p>
        </p:txBody>
      </p:sp>
    </p:spTree>
    <p:extLst>
      <p:ext uri="{BB962C8B-B14F-4D97-AF65-F5344CB8AC3E}">
        <p14:creationId xmlns:p14="http://schemas.microsoft.com/office/powerpoint/2010/main" val="392988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lots of vertical profiles</a:t>
            </a:r>
          </a:p>
        </p:txBody>
      </p:sp>
      <p:sp>
        <p:nvSpPr>
          <p:cNvPr id="4" name="Slide Number Placeholder 3"/>
          <p:cNvSpPr>
            <a:spLocks noGrp="1"/>
          </p:cNvSpPr>
          <p:nvPr>
            <p:ph type="sldNum" sz="quarter" idx="5"/>
          </p:nvPr>
        </p:nvSpPr>
        <p:spPr/>
        <p:txBody>
          <a:bodyPr/>
          <a:lstStyle/>
          <a:p>
            <a:fld id="{74729238-4167-5742-9D18-15052C6466EF}" type="slidenum">
              <a:rPr lang="en-US" smtClean="0"/>
              <a:t>8</a:t>
            </a:fld>
            <a:endParaRPr lang="en-US"/>
          </a:p>
        </p:txBody>
      </p:sp>
    </p:spTree>
    <p:extLst>
      <p:ext uri="{BB962C8B-B14F-4D97-AF65-F5344CB8AC3E}">
        <p14:creationId xmlns:p14="http://schemas.microsoft.com/office/powerpoint/2010/main" val="194726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lots of vertical profiles</a:t>
            </a:r>
          </a:p>
        </p:txBody>
      </p:sp>
      <p:sp>
        <p:nvSpPr>
          <p:cNvPr id="4" name="Slide Number Placeholder 3"/>
          <p:cNvSpPr>
            <a:spLocks noGrp="1"/>
          </p:cNvSpPr>
          <p:nvPr>
            <p:ph type="sldNum" sz="quarter" idx="5"/>
          </p:nvPr>
        </p:nvSpPr>
        <p:spPr/>
        <p:txBody>
          <a:bodyPr/>
          <a:lstStyle/>
          <a:p>
            <a:fld id="{74729238-4167-5742-9D18-15052C6466EF}" type="slidenum">
              <a:rPr lang="en-US" smtClean="0"/>
              <a:t>9</a:t>
            </a:fld>
            <a:endParaRPr lang="en-US"/>
          </a:p>
        </p:txBody>
      </p:sp>
    </p:spTree>
    <p:extLst>
      <p:ext uri="{BB962C8B-B14F-4D97-AF65-F5344CB8AC3E}">
        <p14:creationId xmlns:p14="http://schemas.microsoft.com/office/powerpoint/2010/main" val="91900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11</a:t>
            </a:fld>
            <a:endParaRPr lang="en-US"/>
          </a:p>
        </p:txBody>
      </p:sp>
    </p:spTree>
    <p:extLst>
      <p:ext uri="{BB962C8B-B14F-4D97-AF65-F5344CB8AC3E}">
        <p14:creationId xmlns:p14="http://schemas.microsoft.com/office/powerpoint/2010/main" val="75838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MacPherson and Baumgardner (1988) - </a:t>
            </a:r>
            <a:r>
              <a:rPr lang="en-US" sz="1200" b="0" i="0" u="none" strike="noStrike" dirty="0">
                <a:solidFill>
                  <a:srgbClr val="000000"/>
                </a:solidFill>
                <a:effectLst/>
                <a:latin typeface="Times New Roman" panose="02020603050405020304" pitchFamily="18" charset="0"/>
              </a:rPr>
              <a:t>calculating velocity ratios and side flow angles for multiple angles of attack at two sample locations (inboard and outboard)</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12</a:t>
            </a:fld>
            <a:endParaRPr lang="en-US"/>
          </a:p>
        </p:txBody>
      </p:sp>
    </p:spTree>
    <p:extLst>
      <p:ext uri="{BB962C8B-B14F-4D97-AF65-F5344CB8AC3E}">
        <p14:creationId xmlns:p14="http://schemas.microsoft.com/office/powerpoint/2010/main" val="260194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imes New Roman" panose="02020603050405020304" pitchFamily="18" charset="0"/>
              </a:rPr>
              <a:t>cloud droplets less than 100 microns in diameter were shown to have a sampling efficiency of 77%</a:t>
            </a:r>
            <a:endParaRPr lang="en-US" sz="1200"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14</a:t>
            </a:fld>
            <a:endParaRPr lang="en-US"/>
          </a:p>
        </p:txBody>
      </p:sp>
    </p:spTree>
    <p:extLst>
      <p:ext uri="{BB962C8B-B14F-4D97-AF65-F5344CB8AC3E}">
        <p14:creationId xmlns:p14="http://schemas.microsoft.com/office/powerpoint/2010/main" val="83897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29238-4167-5742-9D18-15052C6466EF}" type="slidenum">
              <a:rPr lang="en-US" smtClean="0"/>
              <a:t>15</a:t>
            </a:fld>
            <a:endParaRPr lang="en-US"/>
          </a:p>
        </p:txBody>
      </p:sp>
    </p:spTree>
    <p:extLst>
      <p:ext uri="{BB962C8B-B14F-4D97-AF65-F5344CB8AC3E}">
        <p14:creationId xmlns:p14="http://schemas.microsoft.com/office/powerpoint/2010/main" val="1683118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993B75-1F82-864F-BEEB-20B73F1A64B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12C55C62-4E4C-D74F-9F88-FBBFEC6F5244}"/>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Tree>
    <p:extLst>
      <p:ext uri="{BB962C8B-B14F-4D97-AF65-F5344CB8AC3E}">
        <p14:creationId xmlns:p14="http://schemas.microsoft.com/office/powerpoint/2010/main" val="270864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DFF7B-8EB7-E944-81D6-BFFF3641FBCD}"/>
              </a:ext>
            </a:extLst>
          </p:cNvPr>
          <p:cNvSpPr>
            <a:spLocks noGrp="1"/>
          </p:cNvSpPr>
          <p:nvPr>
            <p:ph sz="half" idx="1"/>
          </p:nvPr>
        </p:nvSpPr>
        <p:spPr>
          <a:xfrm>
            <a:off x="350109" y="1837987"/>
            <a:ext cx="5669691" cy="41550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15B0ADA-C7B4-8746-A253-DB8CA8DCE9FA}"/>
              </a:ext>
            </a:extLst>
          </p:cNvPr>
          <p:cNvSpPr>
            <a:spLocks noGrp="1"/>
          </p:cNvSpPr>
          <p:nvPr>
            <p:ph sz="half" idx="2"/>
          </p:nvPr>
        </p:nvSpPr>
        <p:spPr>
          <a:xfrm>
            <a:off x="6172199" y="1837987"/>
            <a:ext cx="5669691" cy="4155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064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B59F3ED9-8339-7A4F-9545-D213ED742FB6}"/>
              </a:ext>
            </a:extLst>
          </p:cNvPr>
          <p:cNvSpPr>
            <a:spLocks noGrp="1"/>
          </p:cNvSpPr>
          <p:nvPr>
            <p:ph sz="half" idx="1"/>
          </p:nvPr>
        </p:nvSpPr>
        <p:spPr>
          <a:xfrm>
            <a:off x="350109" y="2171621"/>
            <a:ext cx="5669691" cy="437068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E10A489A-4F67-2340-91D6-36B26B7135AB}"/>
              </a:ext>
            </a:extLst>
          </p:cNvPr>
          <p:cNvSpPr>
            <a:spLocks noGrp="1"/>
          </p:cNvSpPr>
          <p:nvPr>
            <p:ph sz="half" idx="2"/>
          </p:nvPr>
        </p:nvSpPr>
        <p:spPr>
          <a:xfrm>
            <a:off x="6172199" y="2171621"/>
            <a:ext cx="5669691" cy="437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67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1" i="0">
                <a:solidFill>
                  <a:srgbClr val="009A4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D888CDA0-28B2-1142-AF5D-85401A507355}"/>
              </a:ext>
            </a:extLst>
          </p:cNvPr>
          <p:cNvSpPr>
            <a:spLocks noGrp="1"/>
          </p:cNvSpPr>
          <p:nvPr>
            <p:ph type="body" idx="1"/>
          </p:nvPr>
        </p:nvSpPr>
        <p:spPr>
          <a:xfrm>
            <a:off x="345990"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a:extLst>
              <a:ext uri="{FF2B5EF4-FFF2-40B4-BE49-F238E27FC236}">
                <a16:creationId xmlns:a16="http://schemas.microsoft.com/office/drawing/2014/main" id="{DC2BCD1E-0073-2344-B1EC-B08CA8BD60AF}"/>
              </a:ext>
            </a:extLst>
          </p:cNvPr>
          <p:cNvSpPr>
            <a:spLocks noGrp="1"/>
          </p:cNvSpPr>
          <p:nvPr>
            <p:ph sz="half" idx="2"/>
          </p:nvPr>
        </p:nvSpPr>
        <p:spPr>
          <a:xfrm>
            <a:off x="345990" y="2245585"/>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84793F5A-91E1-9145-BC8C-E59527CC9EA6}"/>
              </a:ext>
            </a:extLst>
          </p:cNvPr>
          <p:cNvSpPr>
            <a:spLocks noGrp="1"/>
          </p:cNvSpPr>
          <p:nvPr>
            <p:ph sz="quarter" idx="4"/>
          </p:nvPr>
        </p:nvSpPr>
        <p:spPr>
          <a:xfrm>
            <a:off x="6240163" y="2255110"/>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69C6ED90-CCB5-E847-A356-92FD6BA47EB6}"/>
              </a:ext>
            </a:extLst>
          </p:cNvPr>
          <p:cNvSpPr>
            <a:spLocks noGrp="1"/>
          </p:cNvSpPr>
          <p:nvPr>
            <p:ph type="body" idx="10"/>
          </p:nvPr>
        </p:nvSpPr>
        <p:spPr>
          <a:xfrm>
            <a:off x="6240163"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396505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Content Slide -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A954C1-DD6B-3B41-8D09-7805E4A3161C}"/>
              </a:ext>
            </a:extLst>
          </p:cNvPr>
          <p:cNvSpPr>
            <a:spLocks noGrp="1"/>
          </p:cNvSpPr>
          <p:nvPr>
            <p:ph type="title"/>
          </p:nvPr>
        </p:nvSpPr>
        <p:spPr>
          <a:xfrm>
            <a:off x="428625" y="1198606"/>
            <a:ext cx="3463754" cy="1699054"/>
          </a:xfrm>
          <a:prstGeom prst="rect">
            <a:avLst/>
          </a:prstGeom>
        </p:spPr>
        <p:txBody>
          <a:bodyPr anchor="b"/>
          <a:lstStyle>
            <a:lvl1pPr>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3">
            <a:extLst>
              <a:ext uri="{FF2B5EF4-FFF2-40B4-BE49-F238E27FC236}">
                <a16:creationId xmlns:a16="http://schemas.microsoft.com/office/drawing/2014/main" id="{9E30DEBC-2133-FD4A-85C7-E86D7C122BE0}"/>
              </a:ext>
            </a:extLst>
          </p:cNvPr>
          <p:cNvSpPr>
            <a:spLocks noGrp="1"/>
          </p:cNvSpPr>
          <p:nvPr>
            <p:ph type="body" sz="half" idx="2"/>
          </p:nvPr>
        </p:nvSpPr>
        <p:spPr>
          <a:xfrm>
            <a:off x="428625" y="2908256"/>
            <a:ext cx="3463754" cy="35666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3ABB3B5-AE59-4841-A13C-F1F9E92D2A04}"/>
              </a:ext>
            </a:extLst>
          </p:cNvPr>
          <p:cNvSpPr>
            <a:spLocks noGrp="1"/>
          </p:cNvSpPr>
          <p:nvPr>
            <p:ph idx="1"/>
          </p:nvPr>
        </p:nvSpPr>
        <p:spPr>
          <a:xfrm>
            <a:off x="5213523" y="1257302"/>
            <a:ext cx="6172200" cy="467394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7769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Double Content Slide - Blank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165D-AC6C-4743-A16D-EBBC1EAAD744}"/>
              </a:ext>
            </a:extLst>
          </p:cNvPr>
          <p:cNvSpPr>
            <a:spLocks noGrp="1"/>
          </p:cNvSpPr>
          <p:nvPr>
            <p:ph type="title"/>
          </p:nvPr>
        </p:nvSpPr>
        <p:spPr>
          <a:xfrm>
            <a:off x="428625" y="407774"/>
            <a:ext cx="3463754" cy="1699054"/>
          </a:xfrm>
          <a:prstGeom prst="rect">
            <a:avLst/>
          </a:prstGeom>
        </p:spPr>
        <p:txBody>
          <a:bodyPr anchor="b"/>
          <a:lstStyle>
            <a:lvl1pPr>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870F113-7C17-5140-861B-24B618A53E77}"/>
              </a:ext>
            </a:extLst>
          </p:cNvPr>
          <p:cNvSpPr>
            <a:spLocks noGrp="1"/>
          </p:cNvSpPr>
          <p:nvPr>
            <p:ph idx="1"/>
          </p:nvPr>
        </p:nvSpPr>
        <p:spPr>
          <a:xfrm>
            <a:off x="5213523" y="125730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8E900CF-71BB-CF46-B3A8-E10763AF6FD9}"/>
              </a:ext>
            </a:extLst>
          </p:cNvPr>
          <p:cNvSpPr>
            <a:spLocks noGrp="1"/>
          </p:cNvSpPr>
          <p:nvPr>
            <p:ph type="body" sz="half" idx="2"/>
          </p:nvPr>
        </p:nvSpPr>
        <p:spPr>
          <a:xfrm>
            <a:off x="428625" y="2117424"/>
            <a:ext cx="3463754" cy="433280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59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DDC5-D844-CC49-8475-8E90A3ABCE71}"/>
              </a:ext>
            </a:extLst>
          </p:cNvPr>
          <p:cNvSpPr>
            <a:spLocks noGrp="1"/>
          </p:cNvSpPr>
          <p:nvPr>
            <p:ph type="title"/>
          </p:nvPr>
        </p:nvSpPr>
        <p:spPr>
          <a:xfrm>
            <a:off x="518984" y="457200"/>
            <a:ext cx="4253041" cy="1600200"/>
          </a:xfrm>
          <a:prstGeom prst="rect">
            <a:avLst/>
          </a:prstGeom>
        </p:spPr>
        <p:txBody>
          <a:bodyPr anchor="b"/>
          <a:lstStyle>
            <a:lvl1pPr>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BA2E7E59-108A-A14D-A303-40631431937E}"/>
              </a:ext>
            </a:extLst>
          </p:cNvPr>
          <p:cNvSpPr>
            <a:spLocks noGrp="1"/>
          </p:cNvSpPr>
          <p:nvPr>
            <p:ph type="pic" idx="1"/>
          </p:nvPr>
        </p:nvSpPr>
        <p:spPr>
          <a:xfrm>
            <a:off x="5183188" y="987425"/>
            <a:ext cx="6489828"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FD918E2-8D82-3E4F-86F3-4D9FF229B4E7}"/>
              </a:ext>
            </a:extLst>
          </p:cNvPr>
          <p:cNvSpPr>
            <a:spLocks noGrp="1"/>
          </p:cNvSpPr>
          <p:nvPr>
            <p:ph type="body" sz="half" idx="2"/>
          </p:nvPr>
        </p:nvSpPr>
        <p:spPr>
          <a:xfrm>
            <a:off x="518984" y="2057400"/>
            <a:ext cx="425304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7771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D4E92-2499-8F47-9B92-AE3273D6421B}"/>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32241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74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Blank Green">
    <p:bg>
      <p:bgPr>
        <a:solidFill>
          <a:srgbClr val="009A4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84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820C13D4-63AE-7C4D-A066-B5C8246095F1}"/>
              </a:ext>
            </a:extLst>
          </p:cNvPr>
          <p:cNvSpPr>
            <a:spLocks noGrp="1"/>
          </p:cNvSpPr>
          <p:nvPr>
            <p:ph idx="1"/>
          </p:nvPr>
        </p:nvSpPr>
        <p:spPr>
          <a:xfrm>
            <a:off x="350109" y="2174789"/>
            <a:ext cx="11491782" cy="379352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9032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CB275-21B9-AA40-AD09-998563A30B1F}"/>
              </a:ext>
            </a:extLst>
          </p:cNvPr>
          <p:cNvSpPr>
            <a:spLocks noGrp="1"/>
          </p:cNvSpPr>
          <p:nvPr>
            <p:ph type="body" idx="1"/>
          </p:nvPr>
        </p:nvSpPr>
        <p:spPr>
          <a:xfrm>
            <a:off x="345990"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5634723-A922-C64B-B61D-894A47D5455C}"/>
              </a:ext>
            </a:extLst>
          </p:cNvPr>
          <p:cNvSpPr>
            <a:spLocks noGrp="1"/>
          </p:cNvSpPr>
          <p:nvPr>
            <p:ph sz="half" idx="2"/>
          </p:nvPr>
        </p:nvSpPr>
        <p:spPr>
          <a:xfrm>
            <a:off x="345990" y="2591574"/>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DF76F3DC-82CA-724D-9986-4CCBC146D051}"/>
              </a:ext>
            </a:extLst>
          </p:cNvPr>
          <p:cNvSpPr>
            <a:spLocks noGrp="1"/>
          </p:cNvSpPr>
          <p:nvPr>
            <p:ph sz="quarter" idx="4"/>
          </p:nvPr>
        </p:nvSpPr>
        <p:spPr>
          <a:xfrm>
            <a:off x="6240163" y="2601099"/>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2">
            <a:extLst>
              <a:ext uri="{FF2B5EF4-FFF2-40B4-BE49-F238E27FC236}">
                <a16:creationId xmlns:a16="http://schemas.microsoft.com/office/drawing/2014/main" id="{14E0D043-4951-494A-A2F4-D5F1944507A0}"/>
              </a:ext>
            </a:extLst>
          </p:cNvPr>
          <p:cNvSpPr>
            <a:spLocks noGrp="1"/>
          </p:cNvSpPr>
          <p:nvPr>
            <p:ph type="body" idx="10"/>
          </p:nvPr>
        </p:nvSpPr>
        <p:spPr>
          <a:xfrm>
            <a:off x="6240163"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03820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EEF465E8-99B4-1044-B027-5C51D0E098A0}"/>
              </a:ext>
            </a:extLst>
          </p:cNvPr>
          <p:cNvSpPr>
            <a:spLocks noGrp="1"/>
          </p:cNvSpPr>
          <p:nvPr>
            <p:ph idx="1"/>
          </p:nvPr>
        </p:nvSpPr>
        <p:spPr>
          <a:xfrm>
            <a:off x="350109" y="2174788"/>
            <a:ext cx="11491782" cy="43675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309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1" i="0">
                <a:solidFill>
                  <a:srgbClr val="009A4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7BC4BAAE-DE9A-764C-B9A9-98DB04E4E063}"/>
              </a:ext>
            </a:extLst>
          </p:cNvPr>
          <p:cNvSpPr>
            <a:spLocks noGrp="1"/>
          </p:cNvSpPr>
          <p:nvPr>
            <p:ph idx="1"/>
          </p:nvPr>
        </p:nvSpPr>
        <p:spPr>
          <a:xfrm>
            <a:off x="350109" y="1841156"/>
            <a:ext cx="11491782" cy="47011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318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1849C5CF-D69B-9947-9774-C0D7DEFDC4D3}"/>
              </a:ext>
            </a:extLst>
          </p:cNvPr>
          <p:cNvSpPr>
            <a:spLocks noGrp="1"/>
          </p:cNvSpPr>
          <p:nvPr>
            <p:ph idx="1"/>
          </p:nvPr>
        </p:nvSpPr>
        <p:spPr>
          <a:xfrm>
            <a:off x="350109" y="1841157"/>
            <a:ext cx="11491782" cy="413951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138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25650B-A443-D04F-B471-C3D0E55BA963}"/>
              </a:ext>
            </a:extLst>
          </p:cNvPr>
          <p:cNvSpPr>
            <a:spLocks noGrp="1"/>
          </p:cNvSpPr>
          <p:nvPr>
            <p:ph type="title"/>
          </p:nvPr>
        </p:nvSpPr>
        <p:spPr>
          <a:xfrm>
            <a:off x="413951" y="2837518"/>
            <a:ext cx="11491782" cy="1265967"/>
          </a:xfrm>
          <a:prstGeom prst="rect">
            <a:avLst/>
          </a:prstGeom>
        </p:spPr>
        <p:txBody>
          <a:bodyPr anchor="ctr">
            <a:normAutofit/>
          </a:bodyPr>
          <a:lstStyle>
            <a:lvl1pPr algn="ctr">
              <a:defRPr sz="6000" b="1" i="0">
                <a:solidFill>
                  <a:srgbClr val="009A4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9">
            <a:extLst>
              <a:ext uri="{FF2B5EF4-FFF2-40B4-BE49-F238E27FC236}">
                <a16:creationId xmlns:a16="http://schemas.microsoft.com/office/drawing/2014/main" id="{FF7B0841-1247-164A-B8C7-095B4A58157B}"/>
              </a:ext>
            </a:extLst>
          </p:cNvPr>
          <p:cNvSpPr>
            <a:spLocks noGrp="1"/>
          </p:cNvSpPr>
          <p:nvPr>
            <p:ph type="body" sz="quarter" idx="10" hasCustomPrompt="1"/>
          </p:nvPr>
        </p:nvSpPr>
        <p:spPr>
          <a:xfrm>
            <a:off x="414338" y="4103388"/>
            <a:ext cx="11491912" cy="631825"/>
          </a:xfrm>
        </p:spPr>
        <p:txBody>
          <a:bodyPr>
            <a:noAutofit/>
          </a:bodyPr>
          <a:lstStyle>
            <a:lvl1pPr algn="ctr">
              <a:buNone/>
              <a:defRPr sz="20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Tree>
    <p:extLst>
      <p:ext uri="{BB962C8B-B14F-4D97-AF65-F5344CB8AC3E}">
        <p14:creationId xmlns:p14="http://schemas.microsoft.com/office/powerpoint/2010/main" val="361959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Green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21BDDC-4D65-6F46-9A7E-F150C21BEE8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9">
            <a:extLst>
              <a:ext uri="{FF2B5EF4-FFF2-40B4-BE49-F238E27FC236}">
                <a16:creationId xmlns:a16="http://schemas.microsoft.com/office/drawing/2014/main" id="{F0DC9DA5-B31F-EC4A-8D8B-8BC6EF07AB62}"/>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Tree>
    <p:extLst>
      <p:ext uri="{BB962C8B-B14F-4D97-AF65-F5344CB8AC3E}">
        <p14:creationId xmlns:p14="http://schemas.microsoft.com/office/powerpoint/2010/main" val="95225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Green + Whit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5A97DB-0D5E-B948-A88D-51AD16EFCC17}"/>
              </a:ext>
            </a:extLst>
          </p:cNvPr>
          <p:cNvSpPr>
            <a:spLocks noGrp="1"/>
          </p:cNvSpPr>
          <p:nvPr>
            <p:ph type="title"/>
          </p:nvPr>
        </p:nvSpPr>
        <p:spPr>
          <a:xfrm>
            <a:off x="354229" y="4011799"/>
            <a:ext cx="11491782" cy="1265967"/>
          </a:xfrm>
          <a:prstGeom prst="rect">
            <a:avLst/>
          </a:prstGeom>
        </p:spPr>
        <p:txBody>
          <a:bodyPr anchor="ctr">
            <a:normAutofit/>
          </a:bodyPr>
          <a:lstStyle>
            <a:lvl1pPr algn="ct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9">
            <a:extLst>
              <a:ext uri="{FF2B5EF4-FFF2-40B4-BE49-F238E27FC236}">
                <a16:creationId xmlns:a16="http://schemas.microsoft.com/office/drawing/2014/main" id="{ED42E5A5-C3F6-0E46-BE63-1991485CB596}"/>
              </a:ext>
            </a:extLst>
          </p:cNvPr>
          <p:cNvSpPr>
            <a:spLocks noGrp="1"/>
          </p:cNvSpPr>
          <p:nvPr>
            <p:ph type="body" sz="quarter" idx="10" hasCustomPrompt="1"/>
          </p:nvPr>
        </p:nvSpPr>
        <p:spPr>
          <a:xfrm>
            <a:off x="354616" y="5622324"/>
            <a:ext cx="11491912" cy="631825"/>
          </a:xfrm>
        </p:spPr>
        <p:txBody>
          <a:bodyPr>
            <a:noAutofit/>
          </a:bodyPr>
          <a:lstStyle>
            <a:lvl1pPr algn="ctr">
              <a:buNone/>
              <a:defRPr sz="24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Tree>
    <p:extLst>
      <p:ext uri="{BB962C8B-B14F-4D97-AF65-F5344CB8AC3E}">
        <p14:creationId xmlns:p14="http://schemas.microsoft.com/office/powerpoint/2010/main" val="173365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9162ABC-463C-4B44-871D-0030A804B49D}"/>
              </a:ext>
            </a:extLst>
          </p:cNvPr>
          <p:cNvSpPr>
            <a:spLocks noGrp="1"/>
          </p:cNvSpPr>
          <p:nvPr>
            <p:ph type="title"/>
          </p:nvPr>
        </p:nvSpPr>
        <p:spPr>
          <a:xfrm>
            <a:off x="345989" y="345247"/>
            <a:ext cx="11491784"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2">
            <a:extLst>
              <a:ext uri="{FF2B5EF4-FFF2-40B4-BE49-F238E27FC236}">
                <a16:creationId xmlns:a16="http://schemas.microsoft.com/office/drawing/2014/main" id="{055AA115-1ABE-214F-ACD0-6B7CA22406E1}"/>
              </a:ext>
            </a:extLst>
          </p:cNvPr>
          <p:cNvSpPr>
            <a:spLocks noGrp="1"/>
          </p:cNvSpPr>
          <p:nvPr>
            <p:ph type="body" idx="1"/>
          </p:nvPr>
        </p:nvSpPr>
        <p:spPr>
          <a:xfrm>
            <a:off x="345989" y="1805747"/>
            <a:ext cx="1149178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783F9464-3B62-2F4F-B6E5-0C3DACF4B172}"/>
              </a:ext>
            </a:extLst>
          </p:cNvPr>
          <p:cNvSpPr>
            <a:spLocks noGrp="1"/>
          </p:cNvSpPr>
          <p:nvPr>
            <p:ph type="dt" sz="half" idx="2"/>
          </p:nvPr>
        </p:nvSpPr>
        <p:spPr>
          <a:xfrm>
            <a:off x="34598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7" name="Footer Placeholder 4">
            <a:extLst>
              <a:ext uri="{FF2B5EF4-FFF2-40B4-BE49-F238E27FC236}">
                <a16:creationId xmlns:a16="http://schemas.microsoft.com/office/drawing/2014/main" id="{32736E33-5730-544E-B0A9-E785C5CF4B8F}"/>
              </a:ext>
            </a:extLst>
          </p:cNvPr>
          <p:cNvSpPr>
            <a:spLocks noGrp="1"/>
          </p:cNvSpPr>
          <p:nvPr>
            <p:ph type="ftr" sz="quarter" idx="3"/>
          </p:nvPr>
        </p:nvSpPr>
        <p:spPr>
          <a:xfrm>
            <a:off x="4034481" y="636132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06CF60AD-0C9B-2E4C-B5B8-AD38AF08ABD3}"/>
              </a:ext>
            </a:extLst>
          </p:cNvPr>
          <p:cNvSpPr>
            <a:spLocks noGrp="1"/>
          </p:cNvSpPr>
          <p:nvPr>
            <p:ph type="sldNum" sz="quarter" idx="4"/>
          </p:nvPr>
        </p:nvSpPr>
        <p:spPr>
          <a:xfrm>
            <a:off x="909457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FE814-68E4-0C4A-BCC3-703C26BE2070}" type="slidenum">
              <a:rPr lang="en-US" smtClean="0"/>
              <a:t>‹#›</a:t>
            </a:fld>
            <a:endParaRPr lang="en-US"/>
          </a:p>
        </p:txBody>
      </p:sp>
    </p:spTree>
    <p:extLst>
      <p:ext uri="{BB962C8B-B14F-4D97-AF65-F5344CB8AC3E}">
        <p14:creationId xmlns:p14="http://schemas.microsoft.com/office/powerpoint/2010/main" val="1056094636"/>
      </p:ext>
    </p:extLst>
  </p:cSld>
  <p:clrMap bg1="lt1" tx1="dk1" bg2="lt2" tx2="dk2" accent1="accent1" accent2="accent2" accent3="accent3" accent4="accent4" accent5="accent5" accent6="accent6" hlink="hlink" folHlink="folHlink"/>
  <p:sldLayoutIdLst>
    <p:sldLayoutId id="2147483666" r:id="rId1"/>
    <p:sldLayoutId id="2147483664" r:id="rId2"/>
    <p:sldLayoutId id="2147483653" r:id="rId3"/>
    <p:sldLayoutId id="2147483661" r:id="rId4"/>
    <p:sldLayoutId id="2147483654" r:id="rId5"/>
    <p:sldLayoutId id="2147483652" r:id="rId6"/>
    <p:sldLayoutId id="2147483649" r:id="rId7"/>
    <p:sldLayoutId id="2147483650" r:id="rId8"/>
    <p:sldLayoutId id="2147483651" r:id="rId9"/>
    <p:sldLayoutId id="2147483663" r:id="rId10"/>
    <p:sldLayoutId id="2147483662" r:id="rId11"/>
    <p:sldLayoutId id="2147483665" r:id="rId12"/>
    <p:sldLayoutId id="2147483655" r:id="rId13"/>
    <p:sldLayoutId id="2147483656" r:id="rId14"/>
    <p:sldLayoutId id="2147483657" r:id="rId15"/>
    <p:sldLayoutId id="2147483658" r:id="rId16"/>
    <p:sldLayoutId id="2147483659" r:id="rId17"/>
    <p:sldLayoutId id="2147483660" r:id="rId18"/>
  </p:sldLayoutIdLst>
  <p:hf hd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g"/><Relationship Id="rId7"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0.png"/><Relationship Id="rId5" Type="http://schemas.openxmlformats.org/officeDocument/2006/relationships/customXml" Target="../ink/ink1.xml"/><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12_F2B486DB.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F_A64AA04D.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23_C894A04E.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microsoft.com/office/2018/10/relationships/comments" Target="../comments/modernComment_12F_8D93649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microsoft.com/office/2018/10/relationships/comments" Target="../comments/modernComment_107_CFF6E27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A_F30AA0D8.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microsoft.com/office/2018/10/relationships/comments" Target="../comments/modernComment_10C_CD607FF2.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1B284A1-4730-FB4C-833B-613797609B60}"/>
              </a:ext>
            </a:extLst>
          </p:cNvPr>
          <p:cNvSpPr>
            <a:spLocks noGrp="1"/>
          </p:cNvSpPr>
          <p:nvPr>
            <p:ph type="title"/>
          </p:nvPr>
        </p:nvSpPr>
        <p:spPr>
          <a:xfrm>
            <a:off x="414468" y="2092753"/>
            <a:ext cx="11491782" cy="1265967"/>
          </a:xfrm>
        </p:spPr>
        <p:txBody>
          <a:bodyPr>
            <a:noAutofit/>
          </a:bodyPr>
          <a:lstStyle/>
          <a:p>
            <a:r>
              <a:rPr lang="en-US" sz="4000" dirty="0"/>
              <a:t>The Impacts of Airborne Cloud Microphysical Instrumentation Mounting Location on Measurements Made During Observations of Aerosols Above Clouds and Their Interactions (ORACLES)</a:t>
            </a:r>
          </a:p>
        </p:txBody>
      </p:sp>
      <p:sp>
        <p:nvSpPr>
          <p:cNvPr id="13" name="Text Placeholder 12">
            <a:extLst>
              <a:ext uri="{FF2B5EF4-FFF2-40B4-BE49-F238E27FC236}">
                <a16:creationId xmlns:a16="http://schemas.microsoft.com/office/drawing/2014/main" id="{257FE60E-191E-874D-91EF-A815A8A5DD00}"/>
              </a:ext>
            </a:extLst>
          </p:cNvPr>
          <p:cNvSpPr>
            <a:spLocks noGrp="1"/>
          </p:cNvSpPr>
          <p:nvPr>
            <p:ph type="body" sz="quarter" idx="10"/>
          </p:nvPr>
        </p:nvSpPr>
        <p:spPr/>
        <p:txBody>
          <a:bodyPr/>
          <a:lstStyle/>
          <a:p>
            <a:r>
              <a:rPr lang="en-US" dirty="0"/>
              <a:t>Joe O’Brien</a:t>
            </a:r>
          </a:p>
          <a:p>
            <a:r>
              <a:rPr lang="en-US" dirty="0"/>
              <a:t>Dissertation Defense</a:t>
            </a:r>
          </a:p>
          <a:p>
            <a:r>
              <a:rPr lang="en-US" dirty="0"/>
              <a:t>Friday, 23 June 2023</a:t>
            </a:r>
          </a:p>
          <a:p>
            <a:r>
              <a:rPr lang="en-US" dirty="0"/>
              <a:t>Grand Forks, North Dakota</a:t>
            </a:r>
          </a:p>
        </p:txBody>
      </p:sp>
    </p:spTree>
    <p:extLst>
      <p:ext uri="{BB962C8B-B14F-4D97-AF65-F5344CB8AC3E}">
        <p14:creationId xmlns:p14="http://schemas.microsoft.com/office/powerpoint/2010/main" val="240280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734C0-5FBD-B767-1FF9-D679AC944CE1}"/>
              </a:ext>
            </a:extLst>
          </p:cNvPr>
          <p:cNvSpPr>
            <a:spLocks noGrp="1"/>
          </p:cNvSpPr>
          <p:nvPr>
            <p:ph sz="half" idx="2"/>
          </p:nvPr>
        </p:nvSpPr>
        <p:spPr>
          <a:xfrm>
            <a:off x="345990" y="1605516"/>
            <a:ext cx="3670425" cy="4301015"/>
          </a:xfrm>
        </p:spPr>
        <p:txBody>
          <a:bodyPr>
            <a:normAutofit lnSpcReduction="10000"/>
          </a:bodyPr>
          <a:lstStyle/>
          <a:p>
            <a:pPr marL="285750" indent="-285750">
              <a:buFont typeface="Arial" panose="020B0604020202020204" pitchFamily="34" charset="0"/>
              <a:buChar char="•"/>
            </a:pPr>
            <a:r>
              <a:rPr lang="en-US" sz="2000" dirty="0">
                <a:cs typeface="Times New Roman" panose="02020603050405020304" pitchFamily="18" charset="0"/>
              </a:rPr>
              <a:t>Following ORACLES-2016, we had concerns that the mounting location of the instruments was influencing the observations. </a:t>
            </a:r>
          </a:p>
          <a:p>
            <a:pPr marL="742950" lvl="1" indent="-285750">
              <a:buFont typeface="Arial" panose="020B0604020202020204" pitchFamily="34" charset="0"/>
              <a:buChar char="•"/>
            </a:pPr>
            <a:r>
              <a:rPr lang="en-US" sz="2000" dirty="0">
                <a:cs typeface="Times New Roman" panose="02020603050405020304" pitchFamily="18" charset="0"/>
              </a:rPr>
              <a:t>The intercomparison showed the relationship between Nd between the CAS and PDI were dependent on the pitch angle of the aircraft during sawtooth maneuvers. </a:t>
            </a:r>
          </a:p>
          <a:p>
            <a:pPr marL="285750" indent="-285750">
              <a:buFont typeface="Arial" panose="020B0604020202020204" pitchFamily="34" charset="0"/>
              <a:buChar char="•"/>
            </a:pPr>
            <a:r>
              <a:rPr lang="en-US" sz="2000" dirty="0">
                <a:cs typeface="Times New Roman" panose="02020603050405020304" pitchFamily="18" charset="0"/>
              </a:rPr>
              <a:t>Concern was that particle trajectories may be altered by the Navy pylon</a:t>
            </a:r>
          </a:p>
          <a:p>
            <a:endParaRPr lang="en-US" dirty="0"/>
          </a:p>
        </p:txBody>
      </p:sp>
      <p:sp>
        <p:nvSpPr>
          <p:cNvPr id="5" name="Title 4">
            <a:extLst>
              <a:ext uri="{FF2B5EF4-FFF2-40B4-BE49-F238E27FC236}">
                <a16:creationId xmlns:a16="http://schemas.microsoft.com/office/drawing/2014/main" id="{39615B0E-A8EF-8BE6-0F7F-C564EF1C3C31}"/>
              </a:ext>
            </a:extLst>
          </p:cNvPr>
          <p:cNvSpPr>
            <a:spLocks noGrp="1"/>
          </p:cNvSpPr>
          <p:nvPr>
            <p:ph type="title"/>
          </p:nvPr>
        </p:nvSpPr>
        <p:spPr>
          <a:xfrm>
            <a:off x="350109" y="315699"/>
            <a:ext cx="11491782" cy="949576"/>
          </a:xfrm>
        </p:spPr>
        <p:txBody>
          <a:bodyPr>
            <a:normAutofit fontScale="90000"/>
          </a:bodyPr>
          <a:lstStyle/>
          <a:p>
            <a:r>
              <a:rPr lang="en-US" dirty="0"/>
              <a:t>Cloud Droplet Instrument Intercomparisons</a:t>
            </a:r>
          </a:p>
        </p:txBody>
      </p:sp>
      <p:pic>
        <p:nvPicPr>
          <p:cNvPr id="7" name="Picture 2" descr="Chart, diagram&#10;&#10;Description automatically generated with medium confidence">
            <a:extLst>
              <a:ext uri="{FF2B5EF4-FFF2-40B4-BE49-F238E27FC236}">
                <a16:creationId xmlns:a16="http://schemas.microsoft.com/office/drawing/2014/main" id="{45A93E28-80EB-ACD7-9FE7-A27EF1DF9839}"/>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t="1965" r="3109"/>
          <a:stretch/>
        </p:blipFill>
        <p:spPr bwMode="auto">
          <a:xfrm>
            <a:off x="4375231" y="1410718"/>
            <a:ext cx="7816770" cy="45454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A26FA2-0161-3960-DC86-E50938B31023}"/>
              </a:ext>
            </a:extLst>
          </p:cNvPr>
          <p:cNvSpPr txBox="1"/>
          <p:nvPr/>
        </p:nvSpPr>
        <p:spPr>
          <a:xfrm>
            <a:off x="11841891" y="6539858"/>
            <a:ext cx="559193" cy="369332"/>
          </a:xfrm>
          <a:prstGeom prst="rect">
            <a:avLst/>
          </a:prstGeom>
          <a:noFill/>
        </p:spPr>
        <p:txBody>
          <a:bodyPr wrap="square" rtlCol="0">
            <a:spAutoFit/>
          </a:bodyPr>
          <a:lstStyle/>
          <a:p>
            <a:fld id="{2E2A3683-CBF8-B64F-B757-5E021104CAFB}" type="slidenum">
              <a:rPr lang="en-US" smtClean="0"/>
              <a:t>10</a:t>
            </a:fld>
            <a:endParaRPr lang="en-US" dirty="0"/>
          </a:p>
        </p:txBody>
      </p:sp>
    </p:spTree>
    <p:extLst>
      <p:ext uri="{BB962C8B-B14F-4D97-AF65-F5344CB8AC3E}">
        <p14:creationId xmlns:p14="http://schemas.microsoft.com/office/powerpoint/2010/main" val="509498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018068-F085-51E7-12EC-139186D1DE8B}"/>
              </a:ext>
            </a:extLst>
          </p:cNvPr>
          <p:cNvSpPr>
            <a:spLocks noGrp="1"/>
          </p:cNvSpPr>
          <p:nvPr>
            <p:ph sz="half" idx="2"/>
          </p:nvPr>
        </p:nvSpPr>
        <p:spPr>
          <a:xfrm>
            <a:off x="345990" y="1765005"/>
            <a:ext cx="5374326" cy="4141527"/>
          </a:xfrm>
        </p:spPr>
        <p:txBody>
          <a:bodyPr>
            <a:normAutofit fontScale="92500" lnSpcReduction="10000"/>
          </a:bodyPr>
          <a:lstStyle/>
          <a:p>
            <a:r>
              <a:rPr lang="en-US" sz="2200" b="0" i="0" u="none" strike="noStrike" baseline="0" dirty="0">
                <a:cs typeface="Times New Roman" panose="02020603050405020304" pitchFamily="18" charset="0"/>
              </a:rPr>
              <a:t>Beard (1983) studied the orientation of </a:t>
            </a:r>
            <a:r>
              <a:rPr lang="en-US" sz="2200" dirty="0">
                <a:cs typeface="Times New Roman" panose="02020603050405020304" pitchFamily="18" charset="0"/>
              </a:rPr>
              <a:t>OAP images due to the tilting of images in the direction of flight.</a:t>
            </a:r>
          </a:p>
          <a:p>
            <a:r>
              <a:rPr lang="en-US" sz="2200" b="0" i="0" u="none" strike="noStrike" baseline="0" dirty="0" err="1">
                <a:cs typeface="Times New Roman" panose="02020603050405020304" pitchFamily="18" charset="0"/>
              </a:rPr>
              <a:t>Norment</a:t>
            </a:r>
            <a:r>
              <a:rPr lang="en-US" sz="2200" b="0" i="0" u="none" strike="noStrike" baseline="0" dirty="0">
                <a:cs typeface="Times New Roman" panose="02020603050405020304" pitchFamily="18" charset="0"/>
              </a:rPr>
              <a:t> (1988) found that the PMS FSSP under-sampled cloud droplets (5-50 microns diameter) between 10-13% at 0 degrees angle of attack, and 18-24% at 4 degrees angle of attack.</a:t>
            </a:r>
          </a:p>
          <a:p>
            <a:pPr lvl="1"/>
            <a:r>
              <a:rPr lang="en-US" sz="1900" dirty="0">
                <a:cs typeface="Times New Roman" panose="02020603050405020304" pitchFamily="18" charset="0"/>
              </a:rPr>
              <a:t>Angle of attack: </a:t>
            </a:r>
          </a:p>
          <a:p>
            <a:pPr lvl="2"/>
            <a:r>
              <a:rPr lang="en-US" sz="1900" dirty="0">
                <a:cs typeface="Times New Roman" panose="02020603050405020304" pitchFamily="18" charset="0"/>
              </a:rPr>
              <a:t>The angle at which the chord of an aircraft’s wing meets the relative wind.</a:t>
            </a:r>
          </a:p>
          <a:p>
            <a:r>
              <a:rPr lang="en-US" sz="2200" b="0" i="0" u="none" strike="noStrike" dirty="0">
                <a:solidFill>
                  <a:srgbClr val="000000"/>
                </a:solidFill>
                <a:effectLst/>
                <a:cs typeface="Times New Roman" panose="02020603050405020304" pitchFamily="18" charset="0"/>
              </a:rPr>
              <a:t>MacPherson and Baumgardner (1988) conducted extensive wind tunnel tests of the King Air pylon assembly with chalk and oil.</a:t>
            </a:r>
          </a:p>
          <a:p>
            <a:endParaRPr lang="en-US" sz="2200" dirty="0"/>
          </a:p>
          <a:p>
            <a:endParaRPr lang="en-US" dirty="0"/>
          </a:p>
        </p:txBody>
      </p:sp>
      <p:sp>
        <p:nvSpPr>
          <p:cNvPr id="5" name="Title 4">
            <a:extLst>
              <a:ext uri="{FF2B5EF4-FFF2-40B4-BE49-F238E27FC236}">
                <a16:creationId xmlns:a16="http://schemas.microsoft.com/office/drawing/2014/main" id="{A1BC0F81-65D9-DE94-2786-64A218CC5B9A}"/>
              </a:ext>
            </a:extLst>
          </p:cNvPr>
          <p:cNvSpPr>
            <a:spLocks noGrp="1"/>
          </p:cNvSpPr>
          <p:nvPr>
            <p:ph type="title"/>
          </p:nvPr>
        </p:nvSpPr>
        <p:spPr/>
        <p:txBody>
          <a:bodyPr/>
          <a:lstStyle/>
          <a:p>
            <a:r>
              <a:rPr lang="en-US" dirty="0"/>
              <a:t>Aircraft Instrument Placement</a:t>
            </a:r>
          </a:p>
        </p:txBody>
      </p:sp>
      <p:sp>
        <p:nvSpPr>
          <p:cNvPr id="9" name="TextBox 8">
            <a:extLst>
              <a:ext uri="{FF2B5EF4-FFF2-40B4-BE49-F238E27FC236}">
                <a16:creationId xmlns:a16="http://schemas.microsoft.com/office/drawing/2014/main" id="{7A181F82-FCD2-982B-8C82-550241474B96}"/>
              </a:ext>
            </a:extLst>
          </p:cNvPr>
          <p:cNvSpPr txBox="1"/>
          <p:nvPr/>
        </p:nvSpPr>
        <p:spPr>
          <a:xfrm>
            <a:off x="2932144" y="5942137"/>
            <a:ext cx="5148600" cy="1200329"/>
          </a:xfrm>
          <a:prstGeom prst="rect">
            <a:avLst/>
          </a:prstGeom>
          <a:noFill/>
        </p:spPr>
        <p:txBody>
          <a:bodyPr wrap="square">
            <a:spAutoFit/>
          </a:bodyPr>
          <a:lstStyle/>
          <a:p>
            <a:pPr marL="382715" marR="493801" indent="-1816" rtl="0">
              <a:spcBef>
                <a:spcPts val="286"/>
              </a:spcBef>
              <a:spcAft>
                <a:spcPts val="0"/>
              </a:spcAft>
            </a:pPr>
            <a:r>
              <a:rPr lang="en-US" sz="1200" b="0" i="1" u="none" strike="noStrike" dirty="0">
                <a:solidFill>
                  <a:srgbClr val="000000"/>
                </a:solidFill>
                <a:effectLst/>
                <a:cs typeface="Times New Roman" panose="02020603050405020304" pitchFamily="18" charset="0"/>
              </a:rPr>
              <a:t>O’Brien, J.R., "Sensitivity Of Two-Dimensional Stereo (2DS) Probe Derived Parameters To Particle Orientation" (2016). Theses and Dissertations. 2056. </a:t>
            </a:r>
            <a:endParaRPr lang="en-US" sz="1200" b="0" i="1" dirty="0">
              <a:effectLst/>
              <a:cs typeface="Times New Roman" panose="02020603050405020304" pitchFamily="18" charset="0"/>
            </a:endParaRPr>
          </a:p>
          <a:p>
            <a:pPr marL="376885" rtl="0">
              <a:spcBef>
                <a:spcPts val="30"/>
              </a:spcBef>
              <a:spcAft>
                <a:spcPts val="0"/>
              </a:spcAft>
            </a:pPr>
            <a:r>
              <a:rPr lang="en-US" sz="1200" b="0" i="1" u="none" strike="noStrike" dirty="0">
                <a:solidFill>
                  <a:srgbClr val="316191"/>
                </a:solidFill>
                <a:effectLst/>
                <a:cs typeface="Times New Roman" panose="02020603050405020304" pitchFamily="18" charset="0"/>
              </a:rPr>
              <a:t>https://</a:t>
            </a:r>
            <a:r>
              <a:rPr lang="en-US" sz="1200" b="0" i="1" u="none" strike="noStrike" dirty="0" err="1">
                <a:solidFill>
                  <a:srgbClr val="316191"/>
                </a:solidFill>
                <a:effectLst/>
                <a:cs typeface="Times New Roman" panose="02020603050405020304" pitchFamily="18" charset="0"/>
              </a:rPr>
              <a:t>commons.und.edu</a:t>
            </a:r>
            <a:r>
              <a:rPr lang="en-US" sz="1200" b="0" i="1" u="none" strike="noStrike" dirty="0">
                <a:solidFill>
                  <a:srgbClr val="316191"/>
                </a:solidFill>
                <a:effectLst/>
                <a:cs typeface="Times New Roman" panose="02020603050405020304" pitchFamily="18" charset="0"/>
              </a:rPr>
              <a:t>/theses/2056</a:t>
            </a:r>
            <a:endParaRPr lang="en-US" sz="1200" b="0" i="1" dirty="0">
              <a:effectLst/>
              <a:cs typeface="Times New Roman" panose="02020603050405020304" pitchFamily="18" charset="0"/>
            </a:endParaRPr>
          </a:p>
          <a:p>
            <a:br>
              <a:rPr lang="en-US" sz="1200" dirty="0"/>
            </a:br>
            <a:endParaRPr lang="en-US" sz="1200" b="0" i="0" u="none" strike="noStrike" baseline="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226DA2CA-A30B-36BA-5601-38EAB8005DFA}"/>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50638"/>
          <a:stretch/>
        </p:blipFill>
        <p:spPr bwMode="auto">
          <a:xfrm>
            <a:off x="8281088" y="1581665"/>
            <a:ext cx="3052694" cy="43248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84BDB6-3A70-12DC-0DEF-7B324AE11BBB}"/>
              </a:ext>
            </a:extLst>
          </p:cNvPr>
          <p:cNvSpPr txBox="1"/>
          <p:nvPr/>
        </p:nvSpPr>
        <p:spPr>
          <a:xfrm>
            <a:off x="11841891" y="6542302"/>
            <a:ext cx="653143" cy="369332"/>
          </a:xfrm>
          <a:prstGeom prst="rect">
            <a:avLst/>
          </a:prstGeom>
          <a:noFill/>
        </p:spPr>
        <p:txBody>
          <a:bodyPr wrap="square" rtlCol="0">
            <a:spAutoFit/>
          </a:bodyPr>
          <a:lstStyle/>
          <a:p>
            <a:fld id="{8C06AD7F-EBBD-B84B-9E32-8A32FB14483F}" type="slidenum">
              <a:rPr lang="en-US" smtClean="0"/>
              <a:t>11</a:t>
            </a:fld>
            <a:endParaRPr lang="en-US" dirty="0"/>
          </a:p>
        </p:txBody>
      </p:sp>
    </p:spTree>
    <p:extLst>
      <p:ext uri="{BB962C8B-B14F-4D97-AF65-F5344CB8AC3E}">
        <p14:creationId xmlns:p14="http://schemas.microsoft.com/office/powerpoint/2010/main" val="325237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018068-F085-51E7-12EC-139186D1DE8B}"/>
              </a:ext>
            </a:extLst>
          </p:cNvPr>
          <p:cNvSpPr>
            <a:spLocks noGrp="1"/>
          </p:cNvSpPr>
          <p:nvPr>
            <p:ph sz="half" idx="2"/>
          </p:nvPr>
        </p:nvSpPr>
        <p:spPr>
          <a:xfrm>
            <a:off x="326718" y="1581665"/>
            <a:ext cx="5616882" cy="4287913"/>
          </a:xfrm>
        </p:spPr>
        <p:txBody>
          <a:bodyPr>
            <a:noAutofit/>
          </a:bodyPr>
          <a:lstStyle/>
          <a:p>
            <a:r>
              <a:rPr lang="en-US" sz="2000" b="0" i="0" u="none" strike="noStrike" baseline="0" dirty="0">
                <a:cs typeface="Times New Roman" panose="02020603050405020304" pitchFamily="18" charset="0"/>
              </a:rPr>
              <a:t>Beard (1983) studied the orientation of </a:t>
            </a:r>
            <a:r>
              <a:rPr lang="en-US" sz="2000" dirty="0">
                <a:cs typeface="Times New Roman" panose="02020603050405020304" pitchFamily="18" charset="0"/>
              </a:rPr>
              <a:t>OAP images due to the tilting of images in the direction of flight.</a:t>
            </a:r>
          </a:p>
          <a:p>
            <a:r>
              <a:rPr lang="en-US" sz="2000" b="0" i="0" u="none" strike="noStrike" baseline="0" dirty="0" err="1">
                <a:cs typeface="Times New Roman" panose="02020603050405020304" pitchFamily="18" charset="0"/>
              </a:rPr>
              <a:t>Norment</a:t>
            </a:r>
            <a:r>
              <a:rPr lang="en-US" sz="2000" b="0" i="0" u="none" strike="noStrike" baseline="0" dirty="0">
                <a:cs typeface="Times New Roman" panose="02020603050405020304" pitchFamily="18" charset="0"/>
              </a:rPr>
              <a:t> (1988) found that the PMS FSSP under-sampled cloud droplets (5-50 microns diameter) between 10-13% at 0 degrees angle of attack, and 18-24% at 4 degrees angle of attack.</a:t>
            </a:r>
          </a:p>
          <a:p>
            <a:pPr lvl="1"/>
            <a:r>
              <a:rPr lang="en-US" sz="1800" dirty="0">
                <a:cs typeface="Times New Roman" panose="02020603050405020304" pitchFamily="18" charset="0"/>
              </a:rPr>
              <a:t>Angle of attack: </a:t>
            </a:r>
          </a:p>
          <a:p>
            <a:pPr lvl="2"/>
            <a:r>
              <a:rPr lang="en-US" dirty="0">
                <a:cs typeface="Times New Roman" panose="02020603050405020304" pitchFamily="18" charset="0"/>
              </a:rPr>
              <a:t>The angle at which the chord of an aircraft’s wing meets the relative wind.</a:t>
            </a:r>
          </a:p>
          <a:p>
            <a:r>
              <a:rPr lang="en-US" sz="2000" b="0" i="0" u="none" strike="noStrike" dirty="0">
                <a:solidFill>
                  <a:srgbClr val="000000"/>
                </a:solidFill>
                <a:effectLst/>
                <a:cs typeface="Times New Roman" panose="02020603050405020304" pitchFamily="18" charset="0"/>
              </a:rPr>
              <a:t>MacPherson and Baumgardner (1988) conducted extensive wind tunnel tests of the King Air pylon assembly with chalk and oil.</a:t>
            </a:r>
          </a:p>
        </p:txBody>
      </p:sp>
      <p:sp>
        <p:nvSpPr>
          <p:cNvPr id="5" name="Title 4">
            <a:extLst>
              <a:ext uri="{FF2B5EF4-FFF2-40B4-BE49-F238E27FC236}">
                <a16:creationId xmlns:a16="http://schemas.microsoft.com/office/drawing/2014/main" id="{A1BC0F81-65D9-DE94-2786-64A218CC5B9A}"/>
              </a:ext>
            </a:extLst>
          </p:cNvPr>
          <p:cNvSpPr>
            <a:spLocks noGrp="1"/>
          </p:cNvSpPr>
          <p:nvPr>
            <p:ph type="title"/>
          </p:nvPr>
        </p:nvSpPr>
        <p:spPr/>
        <p:txBody>
          <a:bodyPr/>
          <a:lstStyle/>
          <a:p>
            <a:r>
              <a:rPr lang="en-US" dirty="0"/>
              <a:t>Angle of Attack Dependence</a:t>
            </a:r>
          </a:p>
        </p:txBody>
      </p:sp>
      <p:pic>
        <p:nvPicPr>
          <p:cNvPr id="7" name="Content Placeholder 5" descr="Diagram&#10;&#10;Description automatically generated">
            <a:extLst>
              <a:ext uri="{FF2B5EF4-FFF2-40B4-BE49-F238E27FC236}">
                <a16:creationId xmlns:a16="http://schemas.microsoft.com/office/drawing/2014/main" id="{C43F0413-50E9-2F24-9A99-EEBF62ACAD89}"/>
              </a:ext>
            </a:extLst>
          </p:cNvPr>
          <p:cNvPicPr>
            <a:picLocks noGrp="1" noChangeAspect="1"/>
          </p:cNvPicPr>
          <p:nvPr>
            <p:ph sz="quarter" idx="4"/>
          </p:nvPr>
        </p:nvPicPr>
        <p:blipFill rotWithShape="1">
          <a:blip r:embed="rId4"/>
          <a:srcRect t="5297" b="9046"/>
          <a:stretch/>
        </p:blipFill>
        <p:spPr>
          <a:xfrm>
            <a:off x="6225010" y="1581665"/>
            <a:ext cx="5616882" cy="4415899"/>
          </a:xfrm>
          <a:prstGeom prst="rect">
            <a:avLst/>
          </a:prstGeom>
        </p:spPr>
      </p:pic>
      <p:sp>
        <p:nvSpPr>
          <p:cNvPr id="9" name="TextBox 8">
            <a:extLst>
              <a:ext uri="{FF2B5EF4-FFF2-40B4-BE49-F238E27FC236}">
                <a16:creationId xmlns:a16="http://schemas.microsoft.com/office/drawing/2014/main" id="{7A181F82-FCD2-982B-8C82-550241474B96}"/>
              </a:ext>
            </a:extLst>
          </p:cNvPr>
          <p:cNvSpPr txBox="1"/>
          <p:nvPr/>
        </p:nvSpPr>
        <p:spPr>
          <a:xfrm>
            <a:off x="3326826" y="5895971"/>
            <a:ext cx="4710861" cy="1015663"/>
          </a:xfrm>
          <a:prstGeom prst="rect">
            <a:avLst/>
          </a:prstGeom>
          <a:noFill/>
        </p:spPr>
        <p:txBody>
          <a:bodyPr wrap="square">
            <a:spAutoFit/>
          </a:bodyPr>
          <a:lstStyle/>
          <a:p>
            <a:r>
              <a:rPr lang="en-US" sz="1200" b="0" i="1" u="none" strike="noStrike" baseline="0" dirty="0" err="1">
                <a:cs typeface="Times New Roman" panose="02020603050405020304" pitchFamily="18" charset="0"/>
              </a:rPr>
              <a:t>Norment</a:t>
            </a:r>
            <a:r>
              <a:rPr lang="en-US" sz="1200" b="0" i="1" u="none" strike="noStrike" baseline="0" dirty="0">
                <a:cs typeface="Times New Roman" panose="02020603050405020304" pitchFamily="18" charset="0"/>
              </a:rPr>
              <a:t>, H. G., 1988: Three-Dimensional Trajectory Analysis of Two Drop Sizing instruments: PMS*OAP and PMS* FSSP. J. Atmos. Oceanic Technol., </a:t>
            </a:r>
            <a:r>
              <a:rPr lang="en-US" sz="1200" b="1" i="1" u="none" strike="noStrike" baseline="0" dirty="0">
                <a:cs typeface="Times New Roman" panose="02020603050405020304" pitchFamily="18" charset="0"/>
              </a:rPr>
              <a:t>5</a:t>
            </a:r>
            <a:r>
              <a:rPr lang="en-US" sz="1200" b="0" i="1" u="none" strike="noStrike" baseline="0" dirty="0">
                <a:cs typeface="Times New Roman" panose="02020603050405020304" pitchFamily="18" charset="0"/>
              </a:rPr>
              <a:t>, 743–756, https://</a:t>
            </a:r>
            <a:r>
              <a:rPr lang="en-US" sz="1200" b="0" i="1" u="none" strike="noStrike" baseline="0" dirty="0" err="1">
                <a:cs typeface="Times New Roman" panose="02020603050405020304" pitchFamily="18" charset="0"/>
              </a:rPr>
              <a:t>doi.org</a:t>
            </a:r>
            <a:r>
              <a:rPr lang="en-US" sz="1200" b="0" i="1" u="none" strike="noStrike" baseline="0" dirty="0">
                <a:cs typeface="Times New Roman" panose="02020603050405020304" pitchFamily="18" charset="0"/>
              </a:rPr>
              <a:t>/10.1175/1520-0426(1988)005&lt;0743:TDTAOT&gt;2.0.CO;2.</a:t>
            </a:r>
          </a:p>
        </p:txBody>
      </p:sp>
      <p:sp>
        <p:nvSpPr>
          <p:cNvPr id="2" name="TextBox 1">
            <a:extLst>
              <a:ext uri="{FF2B5EF4-FFF2-40B4-BE49-F238E27FC236}">
                <a16:creationId xmlns:a16="http://schemas.microsoft.com/office/drawing/2014/main" id="{CB9F178E-8996-AD83-7C02-80A8D341EB76}"/>
              </a:ext>
            </a:extLst>
          </p:cNvPr>
          <p:cNvSpPr txBox="1"/>
          <p:nvPr/>
        </p:nvSpPr>
        <p:spPr>
          <a:xfrm>
            <a:off x="11841891" y="6542302"/>
            <a:ext cx="478971" cy="369332"/>
          </a:xfrm>
          <a:prstGeom prst="rect">
            <a:avLst/>
          </a:prstGeom>
          <a:noFill/>
        </p:spPr>
        <p:txBody>
          <a:bodyPr wrap="square" rtlCol="0">
            <a:spAutoFit/>
          </a:bodyPr>
          <a:lstStyle/>
          <a:p>
            <a:fld id="{B9ED46D8-1CD6-CE45-8916-CD2A1A9A4754}" type="slidenum">
              <a:rPr lang="en-US" smtClean="0"/>
              <a:t>12</a:t>
            </a:fld>
            <a:endParaRPr lang="en-US" dirty="0"/>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C92527A-C69C-B68E-2B09-E41B7D4EA1B2}"/>
                  </a:ext>
                </a:extLst>
              </p14:cNvPr>
              <p14:cNvContentPartPr/>
              <p14:nvPr/>
            </p14:nvContentPartPr>
            <p14:xfrm>
              <a:off x="7256286" y="2908884"/>
              <a:ext cx="4344840" cy="1415880"/>
            </p14:xfrm>
          </p:contentPart>
        </mc:Choice>
        <mc:Fallback xmlns="">
          <p:pic>
            <p:nvPicPr>
              <p:cNvPr id="4" name="Ink 3">
                <a:extLst>
                  <a:ext uri="{FF2B5EF4-FFF2-40B4-BE49-F238E27FC236}">
                    <a16:creationId xmlns:a16="http://schemas.microsoft.com/office/drawing/2014/main" id="{8C92527A-C69C-B68E-2B09-E41B7D4EA1B2}"/>
                  </a:ext>
                </a:extLst>
              </p:cNvPr>
              <p:cNvPicPr/>
              <p:nvPr/>
            </p:nvPicPr>
            <p:blipFill>
              <a:blip r:embed="rId6"/>
              <a:stretch>
                <a:fillRect/>
              </a:stretch>
            </p:blipFill>
            <p:spPr>
              <a:xfrm>
                <a:off x="7202286" y="2801244"/>
                <a:ext cx="4452480" cy="1631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DC1C89E-C09E-E8C0-03C7-C0469536912A}"/>
                  </a:ext>
                </a:extLst>
              </p14:cNvPr>
              <p14:cNvContentPartPr/>
              <p14:nvPr/>
            </p14:nvContentPartPr>
            <p14:xfrm>
              <a:off x="9280566" y="2780364"/>
              <a:ext cx="2347200" cy="343080"/>
            </p14:xfrm>
          </p:contentPart>
        </mc:Choice>
        <mc:Fallback xmlns="">
          <p:pic>
            <p:nvPicPr>
              <p:cNvPr id="6" name="Ink 5">
                <a:extLst>
                  <a:ext uri="{FF2B5EF4-FFF2-40B4-BE49-F238E27FC236}">
                    <a16:creationId xmlns:a16="http://schemas.microsoft.com/office/drawing/2014/main" id="{6DC1C89E-C09E-E8C0-03C7-C0469536912A}"/>
                  </a:ext>
                </a:extLst>
              </p:cNvPr>
              <p:cNvPicPr/>
              <p:nvPr/>
            </p:nvPicPr>
            <p:blipFill>
              <a:blip r:embed="rId8"/>
              <a:stretch>
                <a:fillRect/>
              </a:stretch>
            </p:blipFill>
            <p:spPr>
              <a:xfrm>
                <a:off x="9226926" y="2672724"/>
                <a:ext cx="2454840" cy="558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3652069-E625-25F7-34B8-DEF774461A3C}"/>
                  </a:ext>
                </a:extLst>
              </p14:cNvPr>
              <p14:cNvContentPartPr/>
              <p14:nvPr/>
            </p14:nvContentPartPr>
            <p14:xfrm>
              <a:off x="7271046" y="2934804"/>
              <a:ext cx="1996920" cy="134280"/>
            </p14:xfrm>
          </p:contentPart>
        </mc:Choice>
        <mc:Fallback xmlns="">
          <p:pic>
            <p:nvPicPr>
              <p:cNvPr id="8" name="Ink 7">
                <a:extLst>
                  <a:ext uri="{FF2B5EF4-FFF2-40B4-BE49-F238E27FC236}">
                    <a16:creationId xmlns:a16="http://schemas.microsoft.com/office/drawing/2014/main" id="{C3652069-E625-25F7-34B8-DEF774461A3C}"/>
                  </a:ext>
                </a:extLst>
              </p:cNvPr>
              <p:cNvPicPr/>
              <p:nvPr/>
            </p:nvPicPr>
            <p:blipFill>
              <a:blip r:embed="rId10"/>
              <a:stretch>
                <a:fillRect/>
              </a:stretch>
            </p:blipFill>
            <p:spPr>
              <a:xfrm>
                <a:off x="7217406" y="2826804"/>
                <a:ext cx="2104560" cy="349920"/>
              </a:xfrm>
              <a:prstGeom prst="rect">
                <a:avLst/>
              </a:prstGeom>
            </p:spPr>
          </p:pic>
        </mc:Fallback>
      </mc:AlternateContent>
    </p:spTree>
    <p:extLst>
      <p:ext uri="{BB962C8B-B14F-4D97-AF65-F5344CB8AC3E}">
        <p14:creationId xmlns:p14="http://schemas.microsoft.com/office/powerpoint/2010/main" val="3442322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A2452-3B28-0592-18A0-ECCD5D566B9E}"/>
              </a:ext>
            </a:extLst>
          </p:cNvPr>
          <p:cNvSpPr>
            <a:spLocks noGrp="1"/>
          </p:cNvSpPr>
          <p:nvPr>
            <p:ph sz="half" idx="2"/>
          </p:nvPr>
        </p:nvSpPr>
        <p:spPr>
          <a:xfrm>
            <a:off x="345990" y="1581665"/>
            <a:ext cx="5597610" cy="4549169"/>
          </a:xfrm>
        </p:spPr>
        <p:txBody>
          <a:bodyPr>
            <a:normAutofit lnSpcReduction="10000"/>
          </a:bodyPr>
          <a:lstStyle/>
          <a:p>
            <a:r>
              <a:rPr lang="en-US" sz="1800" b="0" i="0" u="none" strike="noStrike" dirty="0">
                <a:solidFill>
                  <a:srgbClr val="000000"/>
                </a:solidFill>
                <a:effectLst/>
              </a:rPr>
              <a:t>Bennett et al. (2019) conducted numerical simulations to understand the aerodynamics around their pylon assembly.</a:t>
            </a:r>
          </a:p>
          <a:p>
            <a:pPr lvl="1"/>
            <a:r>
              <a:rPr lang="en-US" sz="1800" dirty="0">
                <a:solidFill>
                  <a:srgbClr val="000000"/>
                </a:solidFill>
              </a:rPr>
              <a:t>O</a:t>
            </a:r>
            <a:r>
              <a:rPr lang="en-US" sz="1800" b="0" i="0" u="none" strike="noStrike" dirty="0">
                <a:solidFill>
                  <a:srgbClr val="000000"/>
                </a:solidFill>
                <a:effectLst/>
              </a:rPr>
              <a:t>nly considered the effect of longitudinal and lateral velocity components on the sizing of hydrometeors within the DMT Cloud Imaging Probe (CIP-100).</a:t>
            </a:r>
          </a:p>
          <a:p>
            <a:r>
              <a:rPr lang="en-US" sz="1800" b="0" i="0" u="none" strike="noStrike" dirty="0" err="1">
                <a:solidFill>
                  <a:srgbClr val="000000"/>
                </a:solidFill>
                <a:effectLst/>
              </a:rPr>
              <a:t>Spanu</a:t>
            </a:r>
            <a:r>
              <a:rPr lang="en-US" sz="1800" b="0" i="0" u="none" strike="noStrike" dirty="0">
                <a:solidFill>
                  <a:srgbClr val="000000"/>
                </a:solidFill>
                <a:effectLst/>
              </a:rPr>
              <a:t> et al. (2020) conducted numerical simulations investigate flow around wing-mounted instruments on board the DSR Dassault Falcon 20E.</a:t>
            </a:r>
          </a:p>
          <a:p>
            <a:pPr lvl="1"/>
            <a:r>
              <a:rPr lang="en-US" sz="1800" dirty="0">
                <a:solidFill>
                  <a:srgbClr val="000000"/>
                </a:solidFill>
              </a:rPr>
              <a:t>D</a:t>
            </a:r>
            <a:r>
              <a:rPr lang="en-US" sz="1800" b="0" i="0" u="none" strike="noStrike" dirty="0">
                <a:solidFill>
                  <a:srgbClr val="000000"/>
                </a:solidFill>
                <a:effectLst/>
              </a:rPr>
              <a:t>etermined the sampling efficiency (i.e. concentration of particles within the sample volume compared to free steam concentrations).</a:t>
            </a:r>
          </a:p>
          <a:p>
            <a:pPr lvl="1"/>
            <a:r>
              <a:rPr lang="en-US" sz="1800" dirty="0">
                <a:solidFill>
                  <a:srgbClr val="000000"/>
                </a:solidFill>
              </a:rPr>
              <a:t>C</a:t>
            </a:r>
            <a:r>
              <a:rPr lang="en-US" sz="1800" b="0" i="0" u="none" strike="noStrike" dirty="0">
                <a:solidFill>
                  <a:srgbClr val="000000"/>
                </a:solidFill>
                <a:effectLst/>
              </a:rPr>
              <a:t>loud droplets less than 100 microns in diameter were shown to have a sampling efficiency of 77%.</a:t>
            </a:r>
            <a:endParaRPr lang="en-US" sz="1800" dirty="0">
              <a:solidFill>
                <a:srgbClr val="000000"/>
              </a:solidFill>
            </a:endParaRPr>
          </a:p>
        </p:txBody>
      </p:sp>
      <p:sp>
        <p:nvSpPr>
          <p:cNvPr id="5" name="Title 4">
            <a:extLst>
              <a:ext uri="{FF2B5EF4-FFF2-40B4-BE49-F238E27FC236}">
                <a16:creationId xmlns:a16="http://schemas.microsoft.com/office/drawing/2014/main" id="{92C6215B-4150-0EB1-2161-6207028E78B2}"/>
              </a:ext>
            </a:extLst>
          </p:cNvPr>
          <p:cNvSpPr>
            <a:spLocks noGrp="1"/>
          </p:cNvSpPr>
          <p:nvPr>
            <p:ph type="title"/>
          </p:nvPr>
        </p:nvSpPr>
        <p:spPr/>
        <p:txBody>
          <a:bodyPr/>
          <a:lstStyle/>
          <a:p>
            <a:r>
              <a:rPr lang="en-US" dirty="0"/>
              <a:t>Recent Advancements </a:t>
            </a:r>
          </a:p>
        </p:txBody>
      </p:sp>
      <p:sp>
        <p:nvSpPr>
          <p:cNvPr id="6" name="Text Placeholder 5">
            <a:extLst>
              <a:ext uri="{FF2B5EF4-FFF2-40B4-BE49-F238E27FC236}">
                <a16:creationId xmlns:a16="http://schemas.microsoft.com/office/drawing/2014/main" id="{C7580470-B09A-3CB7-A424-AD1B0C20A27D}"/>
              </a:ext>
            </a:extLst>
          </p:cNvPr>
          <p:cNvSpPr>
            <a:spLocks noGrp="1"/>
          </p:cNvSpPr>
          <p:nvPr>
            <p:ph type="body" idx="10"/>
          </p:nvPr>
        </p:nvSpPr>
        <p:spPr>
          <a:xfrm>
            <a:off x="6355476" y="4404464"/>
            <a:ext cx="5597610" cy="453855"/>
          </a:xfrm>
        </p:spPr>
        <p:txBody>
          <a:bodyPr>
            <a:normAutofit fontScale="62500" lnSpcReduction="20000"/>
          </a:bodyPr>
          <a:lstStyle/>
          <a:p>
            <a:r>
              <a:rPr lang="en-US" dirty="0"/>
              <a:t>UK Met Office – BAe FAAM Research Aircraft</a:t>
            </a:r>
          </a:p>
        </p:txBody>
      </p:sp>
      <p:pic>
        <p:nvPicPr>
          <p:cNvPr id="7" name="Content Placeholder 6">
            <a:extLst>
              <a:ext uri="{FF2B5EF4-FFF2-40B4-BE49-F238E27FC236}">
                <a16:creationId xmlns:a16="http://schemas.microsoft.com/office/drawing/2014/main" id="{771DC938-A7F2-521E-A052-8BFA49BF9562}"/>
              </a:ext>
            </a:extLst>
          </p:cNvPr>
          <p:cNvPicPr>
            <a:picLocks noGrp="1" noChangeAspect="1"/>
          </p:cNvPicPr>
          <p:nvPr>
            <p:ph sz="quarter" idx="4"/>
          </p:nvPr>
        </p:nvPicPr>
        <p:blipFill>
          <a:blip r:embed="rId3"/>
          <a:stretch>
            <a:fillRect/>
          </a:stretch>
        </p:blipFill>
        <p:spPr>
          <a:xfrm>
            <a:off x="6096000" y="1725555"/>
            <a:ext cx="5857086" cy="2535019"/>
          </a:xfrm>
          <a:prstGeom prst="rect">
            <a:avLst/>
          </a:prstGeom>
        </p:spPr>
      </p:pic>
      <p:sp>
        <p:nvSpPr>
          <p:cNvPr id="8" name="TextBox 7">
            <a:extLst>
              <a:ext uri="{FF2B5EF4-FFF2-40B4-BE49-F238E27FC236}">
                <a16:creationId xmlns:a16="http://schemas.microsoft.com/office/drawing/2014/main" id="{694DF35E-8ACA-9AD1-C1CB-FE848BE644A2}"/>
              </a:ext>
            </a:extLst>
          </p:cNvPr>
          <p:cNvSpPr txBox="1"/>
          <p:nvPr/>
        </p:nvSpPr>
        <p:spPr>
          <a:xfrm>
            <a:off x="11841891" y="6561884"/>
            <a:ext cx="644434" cy="369332"/>
          </a:xfrm>
          <a:prstGeom prst="rect">
            <a:avLst/>
          </a:prstGeom>
          <a:noFill/>
        </p:spPr>
        <p:txBody>
          <a:bodyPr wrap="square" rtlCol="0">
            <a:spAutoFit/>
          </a:bodyPr>
          <a:lstStyle/>
          <a:p>
            <a:fld id="{3F717D58-69BA-8548-83D7-E2F0B8A1A284}" type="slidenum">
              <a:rPr lang="en-US" smtClean="0"/>
              <a:t>13</a:t>
            </a:fld>
            <a:endParaRPr lang="en-US" dirty="0"/>
          </a:p>
        </p:txBody>
      </p:sp>
      <p:sp>
        <p:nvSpPr>
          <p:cNvPr id="2" name="TextBox 1">
            <a:extLst>
              <a:ext uri="{FF2B5EF4-FFF2-40B4-BE49-F238E27FC236}">
                <a16:creationId xmlns:a16="http://schemas.microsoft.com/office/drawing/2014/main" id="{675C92A9-2379-593C-3235-1F11B0553BC7}"/>
              </a:ext>
            </a:extLst>
          </p:cNvPr>
          <p:cNvSpPr txBox="1"/>
          <p:nvPr/>
        </p:nvSpPr>
        <p:spPr>
          <a:xfrm>
            <a:off x="6655630" y="4694426"/>
            <a:ext cx="4997302" cy="1323439"/>
          </a:xfrm>
          <a:prstGeom prst="rect">
            <a:avLst/>
          </a:prstGeom>
          <a:noFill/>
        </p:spPr>
        <p:txBody>
          <a:bodyPr wrap="square" rtlCol="0">
            <a:spAutoFit/>
          </a:bodyPr>
          <a:lstStyle/>
          <a:p>
            <a:r>
              <a:rPr lang="en-US" sz="1600" b="0" i="0" u="none" strike="noStrike" dirty="0">
                <a:solidFill>
                  <a:srgbClr val="000000"/>
                </a:solidFill>
                <a:effectLst/>
              </a:rPr>
              <a:t>Barrett, P. A., and Coauthors, 2022: Intercomparison of airborne and surface-based measurements during the CLARIFY, ORACLES and LASIC field experiments. </a:t>
            </a:r>
            <a:r>
              <a:rPr lang="en-US" sz="1600" b="0" i="1" u="none" strike="noStrike" dirty="0">
                <a:solidFill>
                  <a:srgbClr val="000000"/>
                </a:solidFill>
                <a:effectLst/>
              </a:rPr>
              <a:t>Atmospheric Meas. Tech.</a:t>
            </a:r>
            <a:r>
              <a:rPr lang="en-US" sz="1600" b="0" i="0" u="none" strike="noStrike" dirty="0">
                <a:solidFill>
                  <a:srgbClr val="000000"/>
                </a:solidFill>
                <a:effectLst/>
              </a:rPr>
              <a:t>, </a:t>
            </a:r>
            <a:r>
              <a:rPr lang="en-US" sz="1600" b="1" i="0" u="none" strike="noStrike" dirty="0">
                <a:solidFill>
                  <a:srgbClr val="000000"/>
                </a:solidFill>
                <a:effectLst/>
              </a:rPr>
              <a:t>15</a:t>
            </a:r>
            <a:r>
              <a:rPr lang="en-US" sz="1600" b="0" i="0" u="none" strike="noStrike" dirty="0">
                <a:solidFill>
                  <a:srgbClr val="000000"/>
                </a:solidFill>
                <a:effectLst/>
              </a:rPr>
              <a:t>, 6329–6371, https://</a:t>
            </a:r>
            <a:r>
              <a:rPr lang="en-US" sz="1600" b="0" i="0" u="none" strike="noStrike" dirty="0" err="1">
                <a:solidFill>
                  <a:srgbClr val="000000"/>
                </a:solidFill>
                <a:effectLst/>
              </a:rPr>
              <a:t>doi.org</a:t>
            </a:r>
            <a:r>
              <a:rPr lang="en-US" sz="1600" b="0" i="0" u="none" strike="noStrike" dirty="0">
                <a:solidFill>
                  <a:srgbClr val="000000"/>
                </a:solidFill>
                <a:effectLst/>
              </a:rPr>
              <a:t>/10.5194/amt-15-6329-2022.</a:t>
            </a:r>
            <a:endParaRPr lang="en-US" sz="1600" dirty="0"/>
          </a:p>
        </p:txBody>
      </p:sp>
    </p:spTree>
    <p:extLst>
      <p:ext uri="{BB962C8B-B14F-4D97-AF65-F5344CB8AC3E}">
        <p14:creationId xmlns:p14="http://schemas.microsoft.com/office/powerpoint/2010/main" val="37378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A2452-3B28-0592-18A0-ECCD5D566B9E}"/>
              </a:ext>
            </a:extLst>
          </p:cNvPr>
          <p:cNvSpPr>
            <a:spLocks noGrp="1"/>
          </p:cNvSpPr>
          <p:nvPr>
            <p:ph sz="half" idx="2"/>
          </p:nvPr>
        </p:nvSpPr>
        <p:spPr>
          <a:xfrm>
            <a:off x="345990" y="1581665"/>
            <a:ext cx="5597610" cy="4549169"/>
          </a:xfrm>
        </p:spPr>
        <p:txBody>
          <a:bodyPr>
            <a:normAutofit lnSpcReduction="10000"/>
          </a:bodyPr>
          <a:lstStyle/>
          <a:p>
            <a:r>
              <a:rPr lang="en-US" sz="1800" b="0" i="0" u="none" strike="noStrike" dirty="0">
                <a:solidFill>
                  <a:srgbClr val="000000"/>
                </a:solidFill>
                <a:effectLst/>
              </a:rPr>
              <a:t>Bennett et al. (2019) conducted numerical simulations to understand the aerodynamics around their pylon assembly.</a:t>
            </a:r>
          </a:p>
          <a:p>
            <a:pPr lvl="1"/>
            <a:r>
              <a:rPr lang="en-US" sz="1800" dirty="0">
                <a:solidFill>
                  <a:srgbClr val="000000"/>
                </a:solidFill>
              </a:rPr>
              <a:t>O</a:t>
            </a:r>
            <a:r>
              <a:rPr lang="en-US" sz="1800" b="0" i="0" u="none" strike="noStrike" dirty="0">
                <a:solidFill>
                  <a:srgbClr val="000000"/>
                </a:solidFill>
                <a:effectLst/>
              </a:rPr>
              <a:t>nly considered the effect of longitudinal and lateral velocity components on the sizing of hydrometeors within the DMT Cloud Imaging Probe (CIP-100)</a:t>
            </a:r>
          </a:p>
          <a:p>
            <a:r>
              <a:rPr lang="en-US" sz="1800" b="0" i="0" u="none" strike="noStrike" dirty="0" err="1">
                <a:solidFill>
                  <a:srgbClr val="000000"/>
                </a:solidFill>
                <a:effectLst/>
              </a:rPr>
              <a:t>Spanu</a:t>
            </a:r>
            <a:r>
              <a:rPr lang="en-US" sz="1800" b="0" i="0" u="none" strike="noStrike" dirty="0">
                <a:solidFill>
                  <a:srgbClr val="000000"/>
                </a:solidFill>
                <a:effectLst/>
              </a:rPr>
              <a:t> et al. (2020) conducted numerical simulations investigate flow around wing-mounted instruments on board the DSR Dassault Falcon 20E.</a:t>
            </a:r>
          </a:p>
          <a:p>
            <a:pPr lvl="1"/>
            <a:r>
              <a:rPr lang="en-US" sz="1800" dirty="0">
                <a:solidFill>
                  <a:srgbClr val="000000"/>
                </a:solidFill>
              </a:rPr>
              <a:t>D</a:t>
            </a:r>
            <a:r>
              <a:rPr lang="en-US" sz="1800" b="0" i="0" u="none" strike="noStrike" dirty="0">
                <a:solidFill>
                  <a:srgbClr val="000000"/>
                </a:solidFill>
                <a:effectLst/>
              </a:rPr>
              <a:t>etermined the sampling efficiency (i.e. concentration of particles within the sample volume compared to free steam concentrations)</a:t>
            </a:r>
          </a:p>
          <a:p>
            <a:pPr lvl="1"/>
            <a:r>
              <a:rPr lang="en-US" sz="1800" dirty="0">
                <a:solidFill>
                  <a:srgbClr val="000000"/>
                </a:solidFill>
              </a:rPr>
              <a:t>C</a:t>
            </a:r>
            <a:r>
              <a:rPr lang="en-US" sz="1800" b="0" i="0" u="none" strike="noStrike" dirty="0">
                <a:solidFill>
                  <a:srgbClr val="000000"/>
                </a:solidFill>
                <a:effectLst/>
              </a:rPr>
              <a:t>loud droplets less than 100 microns in diameter were shown to have a sampling efficiency of 77%</a:t>
            </a:r>
            <a:endParaRPr lang="en-US" sz="1800" dirty="0">
              <a:solidFill>
                <a:srgbClr val="000000"/>
              </a:solidFill>
            </a:endParaRPr>
          </a:p>
        </p:txBody>
      </p:sp>
      <p:sp>
        <p:nvSpPr>
          <p:cNvPr id="5" name="Title 4">
            <a:extLst>
              <a:ext uri="{FF2B5EF4-FFF2-40B4-BE49-F238E27FC236}">
                <a16:creationId xmlns:a16="http://schemas.microsoft.com/office/drawing/2014/main" id="{92C6215B-4150-0EB1-2161-6207028E78B2}"/>
              </a:ext>
            </a:extLst>
          </p:cNvPr>
          <p:cNvSpPr>
            <a:spLocks noGrp="1"/>
          </p:cNvSpPr>
          <p:nvPr>
            <p:ph type="title"/>
          </p:nvPr>
        </p:nvSpPr>
        <p:spPr/>
        <p:txBody>
          <a:bodyPr/>
          <a:lstStyle/>
          <a:p>
            <a:r>
              <a:rPr lang="en-US" dirty="0"/>
              <a:t>Recent Advancements – FAAM Aircraft </a:t>
            </a:r>
          </a:p>
        </p:txBody>
      </p:sp>
      <p:sp>
        <p:nvSpPr>
          <p:cNvPr id="6" name="Text Placeholder 5">
            <a:extLst>
              <a:ext uri="{FF2B5EF4-FFF2-40B4-BE49-F238E27FC236}">
                <a16:creationId xmlns:a16="http://schemas.microsoft.com/office/drawing/2014/main" id="{C7580470-B09A-3CB7-A424-AD1B0C20A27D}"/>
              </a:ext>
            </a:extLst>
          </p:cNvPr>
          <p:cNvSpPr>
            <a:spLocks noGrp="1"/>
          </p:cNvSpPr>
          <p:nvPr>
            <p:ph type="body" idx="10"/>
          </p:nvPr>
        </p:nvSpPr>
        <p:spPr>
          <a:xfrm>
            <a:off x="6322524" y="5148474"/>
            <a:ext cx="5597610" cy="453855"/>
          </a:xfrm>
        </p:spPr>
        <p:txBody>
          <a:bodyPr>
            <a:normAutofit fontScale="62500" lnSpcReduction="20000"/>
          </a:bodyPr>
          <a:lstStyle/>
          <a:p>
            <a:pPr algn="ctr"/>
            <a:r>
              <a:rPr lang="en-US" dirty="0"/>
              <a:t>UK Met Office – BAe FAAM Research Aircraft</a:t>
            </a:r>
          </a:p>
          <a:p>
            <a:endParaRPr lang="en-US" dirty="0"/>
          </a:p>
        </p:txBody>
      </p:sp>
      <p:pic>
        <p:nvPicPr>
          <p:cNvPr id="8" name="Picture 7">
            <a:extLst>
              <a:ext uri="{FF2B5EF4-FFF2-40B4-BE49-F238E27FC236}">
                <a16:creationId xmlns:a16="http://schemas.microsoft.com/office/drawing/2014/main" id="{A6BD3B26-B450-8866-2407-8951CE369485}"/>
              </a:ext>
            </a:extLst>
          </p:cNvPr>
          <p:cNvPicPr>
            <a:picLocks noChangeAspect="1"/>
          </p:cNvPicPr>
          <p:nvPr/>
        </p:nvPicPr>
        <p:blipFill>
          <a:blip r:embed="rId4"/>
          <a:stretch>
            <a:fillRect/>
          </a:stretch>
        </p:blipFill>
        <p:spPr>
          <a:xfrm>
            <a:off x="5865357" y="1432809"/>
            <a:ext cx="6054777" cy="3683403"/>
          </a:xfrm>
          <a:prstGeom prst="rect">
            <a:avLst/>
          </a:prstGeom>
        </p:spPr>
      </p:pic>
      <p:sp>
        <p:nvSpPr>
          <p:cNvPr id="9" name="TextBox 8">
            <a:extLst>
              <a:ext uri="{FF2B5EF4-FFF2-40B4-BE49-F238E27FC236}">
                <a16:creationId xmlns:a16="http://schemas.microsoft.com/office/drawing/2014/main" id="{D9B3D539-D8C9-A601-CFAB-B938BD9DDE2B}"/>
              </a:ext>
            </a:extLst>
          </p:cNvPr>
          <p:cNvSpPr txBox="1"/>
          <p:nvPr/>
        </p:nvSpPr>
        <p:spPr>
          <a:xfrm>
            <a:off x="3329254" y="5842337"/>
            <a:ext cx="4519749" cy="1015663"/>
          </a:xfrm>
          <a:prstGeom prst="rect">
            <a:avLst/>
          </a:prstGeom>
          <a:noFill/>
        </p:spPr>
        <p:txBody>
          <a:bodyPr wrap="square" rtlCol="0">
            <a:spAutoFit/>
          </a:bodyPr>
          <a:lstStyle/>
          <a:p>
            <a:r>
              <a:rPr lang="en-US" sz="1200" b="0" i="1" u="none" strike="noStrike" dirty="0">
                <a:solidFill>
                  <a:srgbClr val="000000"/>
                </a:solidFill>
                <a:effectLst/>
              </a:rPr>
              <a:t>Bennett, C. J., G. J. Nott, A. </a:t>
            </a:r>
            <a:r>
              <a:rPr lang="en-US" sz="1200" b="0" i="1" u="none" strike="noStrike" dirty="0" err="1">
                <a:solidFill>
                  <a:srgbClr val="000000"/>
                </a:solidFill>
                <a:effectLst/>
              </a:rPr>
              <a:t>Wellpott</a:t>
            </a:r>
            <a:r>
              <a:rPr lang="en-US" sz="1200" b="0" i="1" u="none" strike="noStrike" dirty="0">
                <a:solidFill>
                  <a:srgbClr val="000000"/>
                </a:solidFill>
                <a:effectLst/>
              </a:rPr>
              <a:t>, N. Lawson, M. </a:t>
            </a:r>
            <a:r>
              <a:rPr lang="en-US" sz="1200" b="0" i="1" u="none" strike="noStrike" dirty="0" err="1">
                <a:solidFill>
                  <a:srgbClr val="000000"/>
                </a:solidFill>
                <a:effectLst/>
              </a:rPr>
              <a:t>Delise</a:t>
            </a:r>
            <a:r>
              <a:rPr lang="en-US" sz="1200" b="0" i="1" u="none" strike="noStrike" dirty="0">
                <a:solidFill>
                  <a:srgbClr val="000000"/>
                </a:solidFill>
                <a:effectLst/>
              </a:rPr>
              <a:t>, B. Woodcock, and G. B. Gratton, 2019: Characterizing Instrumentation Canister Aerodynamics of FAAM BAe-146-301 Atmospheric Research Aircraft. J. </a:t>
            </a:r>
            <a:r>
              <a:rPr lang="en-US" sz="1200" b="0" i="1" u="none" strike="noStrike" dirty="0" err="1">
                <a:solidFill>
                  <a:srgbClr val="000000"/>
                </a:solidFill>
                <a:effectLst/>
              </a:rPr>
              <a:t>Aerosp</a:t>
            </a:r>
            <a:r>
              <a:rPr lang="en-US" sz="1200" b="0" i="1" u="none" strike="noStrike" dirty="0">
                <a:solidFill>
                  <a:srgbClr val="000000"/>
                </a:solidFill>
                <a:effectLst/>
              </a:rPr>
              <a:t>. Eng., </a:t>
            </a:r>
            <a:r>
              <a:rPr lang="en-US" sz="1200" b="1" i="1" u="none" strike="noStrike" dirty="0">
                <a:solidFill>
                  <a:srgbClr val="000000"/>
                </a:solidFill>
                <a:effectLst/>
              </a:rPr>
              <a:t>32</a:t>
            </a:r>
            <a:r>
              <a:rPr lang="en-US" sz="1200" b="0" i="1" u="none" strike="noStrike" dirty="0">
                <a:solidFill>
                  <a:srgbClr val="000000"/>
                </a:solidFill>
                <a:effectLst/>
              </a:rPr>
              <a:t>, 04019047, https://</a:t>
            </a:r>
            <a:r>
              <a:rPr lang="en-US" sz="1200" b="0" i="1" u="none" strike="noStrike" dirty="0" err="1">
                <a:solidFill>
                  <a:srgbClr val="000000"/>
                </a:solidFill>
                <a:effectLst/>
              </a:rPr>
              <a:t>doi.org</a:t>
            </a:r>
            <a:r>
              <a:rPr lang="en-US" sz="1200" b="0" i="1" u="none" strike="noStrike" dirty="0">
                <a:solidFill>
                  <a:srgbClr val="000000"/>
                </a:solidFill>
                <a:effectLst/>
              </a:rPr>
              <a:t>/10.1061/(ASCE)AS.1943-5525.0001044.</a:t>
            </a:r>
            <a:endParaRPr lang="en-US" sz="1200" i="1" dirty="0"/>
          </a:p>
        </p:txBody>
      </p:sp>
      <p:sp>
        <p:nvSpPr>
          <p:cNvPr id="10" name="TextBox 9">
            <a:extLst>
              <a:ext uri="{FF2B5EF4-FFF2-40B4-BE49-F238E27FC236}">
                <a16:creationId xmlns:a16="http://schemas.microsoft.com/office/drawing/2014/main" id="{0CA0CFC6-012B-DF71-9040-3C8DC6E8CCD7}"/>
              </a:ext>
            </a:extLst>
          </p:cNvPr>
          <p:cNvSpPr txBox="1"/>
          <p:nvPr/>
        </p:nvSpPr>
        <p:spPr>
          <a:xfrm>
            <a:off x="11841891" y="6542302"/>
            <a:ext cx="452846" cy="369332"/>
          </a:xfrm>
          <a:prstGeom prst="rect">
            <a:avLst/>
          </a:prstGeom>
          <a:noFill/>
        </p:spPr>
        <p:txBody>
          <a:bodyPr wrap="square" rtlCol="0">
            <a:spAutoFit/>
          </a:bodyPr>
          <a:lstStyle/>
          <a:p>
            <a:fld id="{09279573-A8BD-4F47-BBA1-078F3ABE1364}" type="slidenum">
              <a:rPr lang="en-US" smtClean="0"/>
              <a:t>14</a:t>
            </a:fld>
            <a:endParaRPr lang="en-US" dirty="0"/>
          </a:p>
        </p:txBody>
      </p:sp>
    </p:spTree>
    <p:extLst>
      <p:ext uri="{BB962C8B-B14F-4D97-AF65-F5344CB8AC3E}">
        <p14:creationId xmlns:p14="http://schemas.microsoft.com/office/powerpoint/2010/main" val="975653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A2452-3B28-0592-18A0-ECCD5D566B9E}"/>
              </a:ext>
            </a:extLst>
          </p:cNvPr>
          <p:cNvSpPr>
            <a:spLocks noGrp="1"/>
          </p:cNvSpPr>
          <p:nvPr>
            <p:ph sz="half" idx="2"/>
          </p:nvPr>
        </p:nvSpPr>
        <p:spPr>
          <a:xfrm>
            <a:off x="265814" y="1581665"/>
            <a:ext cx="5677786" cy="4549169"/>
          </a:xfrm>
        </p:spPr>
        <p:txBody>
          <a:bodyPr>
            <a:normAutofit lnSpcReduction="10000"/>
          </a:bodyPr>
          <a:lstStyle/>
          <a:p>
            <a:r>
              <a:rPr lang="en-US" sz="1800" b="0" i="0" u="none" strike="noStrike" dirty="0">
                <a:solidFill>
                  <a:srgbClr val="000000"/>
                </a:solidFill>
                <a:effectLst/>
              </a:rPr>
              <a:t>Bennett et al. (2019) conducted numerical simulations to understand the aerodynamics around their pylon assembly.</a:t>
            </a:r>
          </a:p>
          <a:p>
            <a:pPr lvl="1"/>
            <a:r>
              <a:rPr lang="en-US" sz="1800" dirty="0">
                <a:solidFill>
                  <a:srgbClr val="000000"/>
                </a:solidFill>
              </a:rPr>
              <a:t>O</a:t>
            </a:r>
            <a:r>
              <a:rPr lang="en-US" sz="1800" b="0" i="0" u="none" strike="noStrike" dirty="0">
                <a:solidFill>
                  <a:srgbClr val="000000"/>
                </a:solidFill>
                <a:effectLst/>
              </a:rPr>
              <a:t>nly considered the effect of longitudinal and lateral velocity components on the sizing of hydrometeors within the DMT Cloud Imaging Probe (CIP-100).</a:t>
            </a:r>
          </a:p>
          <a:p>
            <a:r>
              <a:rPr lang="en-US" sz="1800" b="0" i="0" u="none" strike="noStrike" dirty="0" err="1">
                <a:solidFill>
                  <a:srgbClr val="000000"/>
                </a:solidFill>
                <a:effectLst/>
              </a:rPr>
              <a:t>Spanu</a:t>
            </a:r>
            <a:r>
              <a:rPr lang="en-US" sz="1800" b="0" i="0" u="none" strike="noStrike" dirty="0">
                <a:solidFill>
                  <a:srgbClr val="000000"/>
                </a:solidFill>
                <a:effectLst/>
              </a:rPr>
              <a:t> et al. (2020) conducted numerical simulations investigate flow around wing-mounted instruments on board the DSR Dassault Falcon 20E.</a:t>
            </a:r>
          </a:p>
          <a:p>
            <a:pPr lvl="1"/>
            <a:r>
              <a:rPr lang="en-US" sz="1800" dirty="0">
                <a:solidFill>
                  <a:srgbClr val="000000"/>
                </a:solidFill>
              </a:rPr>
              <a:t>D</a:t>
            </a:r>
            <a:r>
              <a:rPr lang="en-US" sz="1800" b="0" i="0" u="none" strike="noStrike" dirty="0">
                <a:solidFill>
                  <a:srgbClr val="000000"/>
                </a:solidFill>
                <a:effectLst/>
              </a:rPr>
              <a:t>etermined the sampling efficiency (i.e. concentration of particles within the sample volume compared to free steam concentrations)</a:t>
            </a:r>
          </a:p>
          <a:p>
            <a:pPr lvl="1"/>
            <a:r>
              <a:rPr lang="en-US" sz="1800" dirty="0">
                <a:solidFill>
                  <a:srgbClr val="000000"/>
                </a:solidFill>
              </a:rPr>
              <a:t>C</a:t>
            </a:r>
            <a:r>
              <a:rPr lang="en-US" sz="1800" b="0" i="0" u="none" strike="noStrike" dirty="0">
                <a:solidFill>
                  <a:srgbClr val="000000"/>
                </a:solidFill>
                <a:effectLst/>
              </a:rPr>
              <a:t>loud droplets less than 100 microns in diameter were shown to have a sampling efficiency of 77%</a:t>
            </a:r>
            <a:endParaRPr lang="en-US" sz="1800" dirty="0">
              <a:solidFill>
                <a:srgbClr val="000000"/>
              </a:solidFill>
            </a:endParaRPr>
          </a:p>
        </p:txBody>
      </p:sp>
      <p:sp>
        <p:nvSpPr>
          <p:cNvPr id="5" name="Title 4">
            <a:extLst>
              <a:ext uri="{FF2B5EF4-FFF2-40B4-BE49-F238E27FC236}">
                <a16:creationId xmlns:a16="http://schemas.microsoft.com/office/drawing/2014/main" id="{92C6215B-4150-0EB1-2161-6207028E78B2}"/>
              </a:ext>
            </a:extLst>
          </p:cNvPr>
          <p:cNvSpPr>
            <a:spLocks noGrp="1"/>
          </p:cNvSpPr>
          <p:nvPr>
            <p:ph type="title"/>
          </p:nvPr>
        </p:nvSpPr>
        <p:spPr/>
        <p:txBody>
          <a:bodyPr/>
          <a:lstStyle/>
          <a:p>
            <a:r>
              <a:rPr lang="en-US" dirty="0"/>
              <a:t>Recent Advancements – DSR Falcon</a:t>
            </a:r>
          </a:p>
        </p:txBody>
      </p:sp>
      <p:pic>
        <p:nvPicPr>
          <p:cNvPr id="8" name="Picture 7">
            <a:extLst>
              <a:ext uri="{FF2B5EF4-FFF2-40B4-BE49-F238E27FC236}">
                <a16:creationId xmlns:a16="http://schemas.microsoft.com/office/drawing/2014/main" id="{91D326CE-7C03-0378-B326-A515E1DEDDCB}"/>
              </a:ext>
            </a:extLst>
          </p:cNvPr>
          <p:cNvPicPr>
            <a:picLocks noChangeAspect="1"/>
          </p:cNvPicPr>
          <p:nvPr/>
        </p:nvPicPr>
        <p:blipFill>
          <a:blip r:embed="rId4"/>
          <a:stretch>
            <a:fillRect/>
          </a:stretch>
        </p:blipFill>
        <p:spPr>
          <a:xfrm>
            <a:off x="7141029" y="1447174"/>
            <a:ext cx="4623745" cy="4160340"/>
          </a:xfrm>
          <a:prstGeom prst="rect">
            <a:avLst/>
          </a:prstGeom>
        </p:spPr>
      </p:pic>
      <p:sp>
        <p:nvSpPr>
          <p:cNvPr id="11" name="TextBox 10">
            <a:extLst>
              <a:ext uri="{FF2B5EF4-FFF2-40B4-BE49-F238E27FC236}">
                <a16:creationId xmlns:a16="http://schemas.microsoft.com/office/drawing/2014/main" id="{D94F70A8-A571-98F8-3F91-45AE2DD9B6B2}"/>
              </a:ext>
            </a:extLst>
          </p:cNvPr>
          <p:cNvSpPr txBox="1"/>
          <p:nvPr/>
        </p:nvSpPr>
        <p:spPr>
          <a:xfrm>
            <a:off x="8095124" y="5632592"/>
            <a:ext cx="3344091" cy="369332"/>
          </a:xfrm>
          <a:prstGeom prst="rect">
            <a:avLst/>
          </a:prstGeom>
          <a:noFill/>
        </p:spPr>
        <p:txBody>
          <a:bodyPr wrap="square" rtlCol="0">
            <a:spAutoFit/>
          </a:bodyPr>
          <a:lstStyle/>
          <a:p>
            <a:pPr algn="ctr"/>
            <a:r>
              <a:rPr lang="en-US" sz="1800" b="0" i="0" u="none" strike="noStrike" dirty="0">
                <a:solidFill>
                  <a:srgbClr val="000000"/>
                </a:solidFill>
                <a:effectLst/>
                <a:latin typeface="Times New Roman" panose="02020603050405020304" pitchFamily="18" charset="0"/>
              </a:rPr>
              <a:t>DSR Dassault Falcon 20E</a:t>
            </a:r>
            <a:endParaRPr lang="en-US" dirty="0"/>
          </a:p>
        </p:txBody>
      </p:sp>
      <p:sp>
        <p:nvSpPr>
          <p:cNvPr id="12" name="TextBox 11">
            <a:extLst>
              <a:ext uri="{FF2B5EF4-FFF2-40B4-BE49-F238E27FC236}">
                <a16:creationId xmlns:a16="http://schemas.microsoft.com/office/drawing/2014/main" id="{38907916-2824-CE3C-856F-6C644670EEC0}"/>
              </a:ext>
            </a:extLst>
          </p:cNvPr>
          <p:cNvSpPr txBox="1"/>
          <p:nvPr/>
        </p:nvSpPr>
        <p:spPr>
          <a:xfrm>
            <a:off x="3300549" y="5819027"/>
            <a:ext cx="4503761" cy="1092607"/>
          </a:xfrm>
          <a:prstGeom prst="rect">
            <a:avLst/>
          </a:prstGeom>
          <a:noFill/>
        </p:spPr>
        <p:txBody>
          <a:bodyPr wrap="square" rtlCol="0">
            <a:spAutoFit/>
          </a:bodyPr>
          <a:lstStyle/>
          <a:p>
            <a:r>
              <a:rPr lang="en-US" sz="1300" b="0" i="1" u="none" strike="noStrike" dirty="0" err="1">
                <a:solidFill>
                  <a:srgbClr val="000000"/>
                </a:solidFill>
                <a:effectLst/>
              </a:rPr>
              <a:t>Spanu</a:t>
            </a:r>
            <a:r>
              <a:rPr lang="en-US" sz="1300" b="0" i="1" u="none" strike="noStrike" dirty="0">
                <a:solidFill>
                  <a:srgbClr val="000000"/>
                </a:solidFill>
                <a:effectLst/>
              </a:rPr>
              <a:t>, A., M. </a:t>
            </a:r>
            <a:r>
              <a:rPr lang="en-US" sz="1300" b="0" i="1" u="none" strike="noStrike" dirty="0" err="1">
                <a:solidFill>
                  <a:srgbClr val="000000"/>
                </a:solidFill>
                <a:effectLst/>
              </a:rPr>
              <a:t>Dollner</a:t>
            </a:r>
            <a:r>
              <a:rPr lang="en-US" sz="1300" b="0" i="1" u="none" strike="noStrike" dirty="0">
                <a:solidFill>
                  <a:srgbClr val="000000"/>
                </a:solidFill>
                <a:effectLst/>
              </a:rPr>
              <a:t>, J. </a:t>
            </a:r>
            <a:r>
              <a:rPr lang="en-US" sz="1300" b="0" i="1" u="none" strike="noStrike" dirty="0" err="1">
                <a:solidFill>
                  <a:srgbClr val="000000"/>
                </a:solidFill>
                <a:effectLst/>
              </a:rPr>
              <a:t>Gasteiger</a:t>
            </a:r>
            <a:r>
              <a:rPr lang="en-US" sz="1300" b="0" i="1" u="none" strike="noStrike" dirty="0">
                <a:solidFill>
                  <a:srgbClr val="000000"/>
                </a:solidFill>
                <a:effectLst/>
              </a:rPr>
              <a:t>, T. P. Bui, and B. </a:t>
            </a:r>
            <a:r>
              <a:rPr lang="en-US" sz="1300" b="0" i="1" u="none" strike="noStrike" dirty="0" err="1">
                <a:solidFill>
                  <a:srgbClr val="000000"/>
                </a:solidFill>
                <a:effectLst/>
              </a:rPr>
              <a:t>Weinzierl</a:t>
            </a:r>
            <a:r>
              <a:rPr lang="en-US" sz="1300" b="0" i="1" u="none" strike="noStrike" dirty="0">
                <a:solidFill>
                  <a:srgbClr val="000000"/>
                </a:solidFill>
                <a:effectLst/>
              </a:rPr>
              <a:t>, 2020: Flow-induced errors in airborne in situ measurements of aerosols and clouds. Atmospheric Meas. Tech., </a:t>
            </a:r>
            <a:r>
              <a:rPr lang="en-US" sz="1300" b="1" i="1" u="none" strike="noStrike" dirty="0">
                <a:solidFill>
                  <a:srgbClr val="000000"/>
                </a:solidFill>
                <a:effectLst/>
              </a:rPr>
              <a:t>13</a:t>
            </a:r>
            <a:r>
              <a:rPr lang="en-US" sz="1300" b="0" i="1" u="none" strike="noStrike" dirty="0">
                <a:solidFill>
                  <a:srgbClr val="000000"/>
                </a:solidFill>
                <a:effectLst/>
              </a:rPr>
              <a:t>, 1963–1987, https://</a:t>
            </a:r>
            <a:r>
              <a:rPr lang="en-US" sz="1300" b="0" i="1" u="none" strike="noStrike" dirty="0" err="1">
                <a:solidFill>
                  <a:srgbClr val="000000"/>
                </a:solidFill>
                <a:effectLst/>
              </a:rPr>
              <a:t>doi.org</a:t>
            </a:r>
            <a:r>
              <a:rPr lang="en-US" sz="1300" b="0" i="1" u="none" strike="noStrike" dirty="0">
                <a:solidFill>
                  <a:srgbClr val="000000"/>
                </a:solidFill>
                <a:effectLst/>
              </a:rPr>
              <a:t>/10.5194/amt-13-1963-2020.</a:t>
            </a:r>
            <a:endParaRPr lang="en-US" sz="1300" i="1" dirty="0"/>
          </a:p>
        </p:txBody>
      </p:sp>
      <p:sp>
        <p:nvSpPr>
          <p:cNvPr id="13" name="TextBox 12">
            <a:extLst>
              <a:ext uri="{FF2B5EF4-FFF2-40B4-BE49-F238E27FC236}">
                <a16:creationId xmlns:a16="http://schemas.microsoft.com/office/drawing/2014/main" id="{C2959151-8608-EF14-EC81-EA1C747616F2}"/>
              </a:ext>
            </a:extLst>
          </p:cNvPr>
          <p:cNvSpPr txBox="1"/>
          <p:nvPr/>
        </p:nvSpPr>
        <p:spPr>
          <a:xfrm>
            <a:off x="11841891" y="6542302"/>
            <a:ext cx="480738" cy="369332"/>
          </a:xfrm>
          <a:prstGeom prst="rect">
            <a:avLst/>
          </a:prstGeom>
          <a:noFill/>
        </p:spPr>
        <p:txBody>
          <a:bodyPr wrap="square" rtlCol="0">
            <a:spAutoFit/>
          </a:bodyPr>
          <a:lstStyle/>
          <a:p>
            <a:fld id="{398AA784-6688-EF4C-9CDE-23D437EA54AF}" type="slidenum">
              <a:rPr lang="en-US" smtClean="0"/>
              <a:t>15</a:t>
            </a:fld>
            <a:endParaRPr lang="en-US" dirty="0"/>
          </a:p>
        </p:txBody>
      </p:sp>
    </p:spTree>
    <p:extLst>
      <p:ext uri="{BB962C8B-B14F-4D97-AF65-F5344CB8AC3E}">
        <p14:creationId xmlns:p14="http://schemas.microsoft.com/office/powerpoint/2010/main" val="20911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1B0F90-4BDC-E6DA-0475-2373A264FAC1}"/>
              </a:ext>
            </a:extLst>
          </p:cNvPr>
          <p:cNvSpPr>
            <a:spLocks noGrp="1"/>
          </p:cNvSpPr>
          <p:nvPr>
            <p:ph sz="half" idx="2"/>
          </p:nvPr>
        </p:nvSpPr>
        <p:spPr>
          <a:xfrm>
            <a:off x="345990" y="1581666"/>
            <a:ext cx="4693843" cy="4324866"/>
          </a:xfrm>
        </p:spPr>
        <p:txBody>
          <a:bodyPr>
            <a:normAutofit fontScale="92500"/>
          </a:bodyPr>
          <a:lstStyle/>
          <a:p>
            <a:r>
              <a:rPr lang="en-US" sz="2200" dirty="0">
                <a:cs typeface="Times New Roman" panose="02020603050405020304" pitchFamily="18" charset="0"/>
              </a:rPr>
              <a:t>Typically assumed that the sampling locations are approximately freestream. </a:t>
            </a:r>
          </a:p>
          <a:p>
            <a:pPr lvl="1"/>
            <a:r>
              <a:rPr lang="en-US" dirty="0">
                <a:cs typeface="Times New Roman" panose="02020603050405020304" pitchFamily="18" charset="0"/>
              </a:rPr>
              <a:t>Freestream: air far upstream of an aerodynamic body, before the body has a chance to deflect, slow down, or compress the air. </a:t>
            </a:r>
          </a:p>
          <a:p>
            <a:r>
              <a:rPr lang="en-US" sz="2200" dirty="0">
                <a:solidFill>
                  <a:srgbClr val="000000"/>
                </a:solidFill>
                <a:cs typeface="Times New Roman" panose="02020603050405020304" pitchFamily="18" charset="0"/>
              </a:rPr>
              <a:t>Recommended new pylon configuration place instruments as far ahead and beneath the wing as possible.</a:t>
            </a:r>
          </a:p>
          <a:p>
            <a:r>
              <a:rPr lang="en-US" sz="2200" b="1" dirty="0">
                <a:solidFill>
                  <a:srgbClr val="000000"/>
                </a:solidFill>
                <a:highlight>
                  <a:srgbClr val="FFFF00"/>
                </a:highlight>
                <a:cs typeface="Times New Roman" panose="02020603050405020304" pitchFamily="18" charset="0"/>
              </a:rPr>
              <a:t>S</a:t>
            </a:r>
            <a:r>
              <a:rPr lang="en-US" sz="2200" b="1" i="0" u="none" strike="noStrike" dirty="0">
                <a:solidFill>
                  <a:srgbClr val="000000"/>
                </a:solidFill>
                <a:effectLst/>
                <a:highlight>
                  <a:srgbClr val="FFFF00"/>
                </a:highlight>
                <a:cs typeface="Times New Roman" panose="02020603050405020304" pitchFamily="18" charset="0"/>
              </a:rPr>
              <a:t>hould wing-mounted instruments sample ahead or behind of the leading edge of the aircraft wing?</a:t>
            </a:r>
          </a:p>
          <a:p>
            <a:endParaRPr lang="en-US"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2" name="Title 1">
            <a:extLst>
              <a:ext uri="{FF2B5EF4-FFF2-40B4-BE49-F238E27FC236}">
                <a16:creationId xmlns:a16="http://schemas.microsoft.com/office/drawing/2014/main" id="{083B2162-116D-7B0A-296C-D69F9BA3120B}"/>
              </a:ext>
            </a:extLst>
          </p:cNvPr>
          <p:cNvSpPr>
            <a:spLocks noGrp="1"/>
          </p:cNvSpPr>
          <p:nvPr>
            <p:ph type="title"/>
          </p:nvPr>
        </p:nvSpPr>
        <p:spPr>
          <a:xfrm>
            <a:off x="350109" y="139693"/>
            <a:ext cx="11491782" cy="1265967"/>
          </a:xfrm>
        </p:spPr>
        <p:txBody>
          <a:bodyPr/>
          <a:lstStyle/>
          <a:p>
            <a:r>
              <a:rPr lang="en-US" dirty="0"/>
              <a:t>Instrument Placement – NASA P-3</a:t>
            </a:r>
          </a:p>
        </p:txBody>
      </p:sp>
      <p:pic>
        <p:nvPicPr>
          <p:cNvPr id="8" name="Picture 4">
            <a:extLst>
              <a:ext uri="{FF2B5EF4-FFF2-40B4-BE49-F238E27FC236}">
                <a16:creationId xmlns:a16="http://schemas.microsoft.com/office/drawing/2014/main" id="{4CEEC21D-BFC0-0DE3-7C80-92E17DB1A5E7}"/>
              </a:ext>
            </a:extLst>
          </p:cNvPr>
          <p:cNvPicPr>
            <a:picLocks noGrp="1" noChangeAspect="1" noChangeArrowheads="1"/>
          </p:cNvPicPr>
          <p:nvPr>
            <p:ph sz="quarter" idx="4"/>
          </p:nvPr>
        </p:nvPicPr>
        <p:blipFill rotWithShape="1">
          <a:blip r:embed="rId5">
            <a:extLst>
              <a:ext uri="{28A0092B-C50C-407E-A947-70E740481C1C}">
                <a14:useLocalDpi xmlns:a14="http://schemas.microsoft.com/office/drawing/2010/main" val="0"/>
              </a:ext>
            </a:extLst>
          </a:blip>
          <a:srcRect r="4" b="14493"/>
          <a:stretch/>
        </p:blipFill>
        <p:spPr bwMode="auto">
          <a:xfrm>
            <a:off x="5042207" y="1669312"/>
            <a:ext cx="7048115" cy="3512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D88719-84E4-7AED-BF70-2741C9222838}"/>
              </a:ext>
            </a:extLst>
          </p:cNvPr>
          <p:cNvSpPr txBox="1"/>
          <p:nvPr/>
        </p:nvSpPr>
        <p:spPr>
          <a:xfrm>
            <a:off x="6003853" y="5269247"/>
            <a:ext cx="5656215" cy="646331"/>
          </a:xfrm>
          <a:prstGeom prst="rect">
            <a:avLst/>
          </a:prstGeom>
          <a:noFill/>
        </p:spPr>
        <p:txBody>
          <a:bodyPr wrap="square" rtlCol="0">
            <a:spAutoFit/>
          </a:bodyPr>
          <a:lstStyle/>
          <a:p>
            <a:r>
              <a:rPr lang="en-US" dirty="0"/>
              <a:t>Navy - NASA P-3 Original Pylon Configuration </a:t>
            </a:r>
          </a:p>
          <a:p>
            <a:r>
              <a:rPr lang="en-US" dirty="0"/>
              <a:t>Extended - NASA P-3 New Pylon Configuration</a:t>
            </a:r>
          </a:p>
        </p:txBody>
      </p:sp>
      <p:sp>
        <p:nvSpPr>
          <p:cNvPr id="3" name="TextBox 2">
            <a:extLst>
              <a:ext uri="{FF2B5EF4-FFF2-40B4-BE49-F238E27FC236}">
                <a16:creationId xmlns:a16="http://schemas.microsoft.com/office/drawing/2014/main" id="{778AEA28-EA91-71A2-EEB3-5B30DD0FFFF0}"/>
              </a:ext>
            </a:extLst>
          </p:cNvPr>
          <p:cNvSpPr txBox="1"/>
          <p:nvPr/>
        </p:nvSpPr>
        <p:spPr>
          <a:xfrm>
            <a:off x="11841891" y="6542302"/>
            <a:ext cx="454612" cy="369332"/>
          </a:xfrm>
          <a:prstGeom prst="rect">
            <a:avLst/>
          </a:prstGeom>
          <a:noFill/>
        </p:spPr>
        <p:txBody>
          <a:bodyPr wrap="square" rtlCol="0">
            <a:spAutoFit/>
          </a:bodyPr>
          <a:lstStyle/>
          <a:p>
            <a:fld id="{441D2511-3835-8548-81BF-8C8B02D5DF5F}" type="slidenum">
              <a:rPr lang="en-US" smtClean="0"/>
              <a:t>16</a:t>
            </a:fld>
            <a:endParaRPr lang="en-US" dirty="0"/>
          </a:p>
        </p:txBody>
      </p:sp>
      <p:sp>
        <p:nvSpPr>
          <p:cNvPr id="4" name="Rectangle 3">
            <a:extLst>
              <a:ext uri="{FF2B5EF4-FFF2-40B4-BE49-F238E27FC236}">
                <a16:creationId xmlns:a16="http://schemas.microsoft.com/office/drawing/2014/main" id="{772355A0-F75A-E6A4-E2B2-F13008B6E2B1}"/>
              </a:ext>
            </a:extLst>
          </p:cNvPr>
          <p:cNvSpPr/>
          <p:nvPr/>
        </p:nvSpPr>
        <p:spPr>
          <a:xfrm>
            <a:off x="5039833" y="1676400"/>
            <a:ext cx="727399" cy="3693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6" name="TextBox 5">
            <a:extLst>
              <a:ext uri="{FF2B5EF4-FFF2-40B4-BE49-F238E27FC236}">
                <a16:creationId xmlns:a16="http://schemas.microsoft.com/office/drawing/2014/main" id="{017CA683-E0F4-E88C-0D48-22148DC8B588}"/>
              </a:ext>
            </a:extLst>
          </p:cNvPr>
          <p:cNvSpPr txBox="1"/>
          <p:nvPr/>
        </p:nvSpPr>
        <p:spPr>
          <a:xfrm>
            <a:off x="4993761" y="1669311"/>
            <a:ext cx="727399" cy="369332"/>
          </a:xfrm>
          <a:prstGeom prst="rect">
            <a:avLst/>
          </a:prstGeom>
          <a:noFill/>
        </p:spPr>
        <p:txBody>
          <a:bodyPr wrap="square" rtlCol="0">
            <a:spAutoFit/>
          </a:bodyPr>
          <a:lstStyle/>
          <a:p>
            <a:r>
              <a:rPr lang="en-US" dirty="0"/>
              <a:t>Navy</a:t>
            </a:r>
          </a:p>
        </p:txBody>
      </p:sp>
      <p:sp>
        <p:nvSpPr>
          <p:cNvPr id="7" name="Rectangle 6">
            <a:extLst>
              <a:ext uri="{FF2B5EF4-FFF2-40B4-BE49-F238E27FC236}">
                <a16:creationId xmlns:a16="http://schemas.microsoft.com/office/drawing/2014/main" id="{FD94D68F-ADF1-6900-314B-EA4E83FA620D}"/>
              </a:ext>
            </a:extLst>
          </p:cNvPr>
          <p:cNvSpPr/>
          <p:nvPr/>
        </p:nvSpPr>
        <p:spPr>
          <a:xfrm>
            <a:off x="7931888" y="1668751"/>
            <a:ext cx="1144621" cy="3769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E19EE5C-D809-4F43-546C-CC618DC3AE88}"/>
              </a:ext>
            </a:extLst>
          </p:cNvPr>
          <p:cNvSpPr txBox="1"/>
          <p:nvPr/>
        </p:nvSpPr>
        <p:spPr>
          <a:xfrm>
            <a:off x="7904494" y="1676400"/>
            <a:ext cx="1199408" cy="369332"/>
          </a:xfrm>
          <a:prstGeom prst="rect">
            <a:avLst/>
          </a:prstGeom>
          <a:noFill/>
        </p:spPr>
        <p:txBody>
          <a:bodyPr wrap="square" rtlCol="0">
            <a:spAutoFit/>
          </a:bodyPr>
          <a:lstStyle/>
          <a:p>
            <a:r>
              <a:rPr lang="en-US" dirty="0"/>
              <a:t>Extended</a:t>
            </a:r>
          </a:p>
        </p:txBody>
      </p:sp>
    </p:spTree>
    <p:extLst>
      <p:ext uri="{BB962C8B-B14F-4D97-AF65-F5344CB8AC3E}">
        <p14:creationId xmlns:p14="http://schemas.microsoft.com/office/powerpoint/2010/main" val="407191727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1B0F90-4BDC-E6DA-0475-2373A264FAC1}"/>
              </a:ext>
            </a:extLst>
          </p:cNvPr>
          <p:cNvSpPr>
            <a:spLocks noGrp="1"/>
          </p:cNvSpPr>
          <p:nvPr>
            <p:ph sz="half" idx="2"/>
          </p:nvPr>
        </p:nvSpPr>
        <p:spPr>
          <a:xfrm>
            <a:off x="243528" y="1599494"/>
            <a:ext cx="4619415" cy="4324866"/>
          </a:xfrm>
        </p:spPr>
        <p:txBody>
          <a:bodyPr>
            <a:normAutofit/>
          </a:bodyPr>
          <a:lstStyle/>
          <a:p>
            <a:r>
              <a:rPr lang="en-US" sz="2000" dirty="0">
                <a:cs typeface="Times New Roman" panose="02020603050405020304" pitchFamily="18" charset="0"/>
              </a:rPr>
              <a:t>Determine CDP placement through comparison of simultaneous observations. </a:t>
            </a:r>
          </a:p>
          <a:p>
            <a:r>
              <a:rPr lang="en-US" sz="2000" i="0" u="none" strike="noStrike" dirty="0">
                <a:solidFill>
                  <a:srgbClr val="000000"/>
                </a:solidFill>
                <a:effectLst/>
                <a:cs typeface="Times New Roman" panose="02020603050405020304" pitchFamily="18" charset="0"/>
              </a:rPr>
              <a:t>ORACLES-2017: </a:t>
            </a:r>
          </a:p>
          <a:p>
            <a:pPr lvl="1"/>
            <a:r>
              <a:rPr lang="en-US" i="0" u="none" strike="noStrike" dirty="0">
                <a:solidFill>
                  <a:srgbClr val="000000"/>
                </a:solidFill>
                <a:effectLst/>
                <a:cs typeface="Times New Roman" panose="02020603050405020304" pitchFamily="18" charset="0"/>
              </a:rPr>
              <a:t>UND CDP failure due to optical misalignment.</a:t>
            </a:r>
          </a:p>
          <a:p>
            <a:r>
              <a:rPr lang="en-US" sz="2000" dirty="0">
                <a:solidFill>
                  <a:srgbClr val="000000"/>
                </a:solidFill>
                <a:cs typeface="Times New Roman" panose="02020603050405020304" pitchFamily="18" charset="0"/>
              </a:rPr>
              <a:t>ORACLES-2018: </a:t>
            </a:r>
          </a:p>
          <a:p>
            <a:pPr lvl="1"/>
            <a:r>
              <a:rPr lang="en-US" i="0" u="none" strike="noStrike" dirty="0">
                <a:solidFill>
                  <a:srgbClr val="000000"/>
                </a:solidFill>
                <a:effectLst/>
                <a:cs typeface="Times New Roman" panose="02020603050405020304" pitchFamily="18" charset="0"/>
              </a:rPr>
              <a:t>Brought </a:t>
            </a:r>
            <a:r>
              <a:rPr lang="en-US" dirty="0">
                <a:solidFill>
                  <a:srgbClr val="000000"/>
                </a:solidFill>
                <a:cs typeface="Times New Roman" panose="02020603050405020304" pitchFamily="18" charset="0"/>
              </a:rPr>
              <a:t>three separate CDPs to Sao Tome.</a:t>
            </a:r>
          </a:p>
          <a:p>
            <a:pPr lvl="1"/>
            <a:r>
              <a:rPr lang="en-US" dirty="0">
                <a:solidFill>
                  <a:srgbClr val="000000"/>
                </a:solidFill>
                <a:cs typeface="Times New Roman" panose="02020603050405020304" pitchFamily="18" charset="0"/>
              </a:rPr>
              <a:t>Results did not provide evaluation of freestream conditions</a:t>
            </a:r>
            <a:r>
              <a:rPr lang="en-US" i="0" u="none" strike="noStrike" dirty="0">
                <a:solidFill>
                  <a:srgbClr val="000000"/>
                </a:solidFill>
                <a:effectLst/>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2" name="Title 1">
            <a:extLst>
              <a:ext uri="{FF2B5EF4-FFF2-40B4-BE49-F238E27FC236}">
                <a16:creationId xmlns:a16="http://schemas.microsoft.com/office/drawing/2014/main" id="{083B2162-116D-7B0A-296C-D69F9BA3120B}"/>
              </a:ext>
            </a:extLst>
          </p:cNvPr>
          <p:cNvSpPr>
            <a:spLocks noGrp="1"/>
          </p:cNvSpPr>
          <p:nvPr>
            <p:ph type="title"/>
          </p:nvPr>
        </p:nvSpPr>
        <p:spPr/>
        <p:txBody>
          <a:bodyPr/>
          <a:lstStyle/>
          <a:p>
            <a:r>
              <a:rPr lang="en-US" dirty="0"/>
              <a:t>ORACLES CDP Comparison</a:t>
            </a:r>
          </a:p>
        </p:txBody>
      </p:sp>
      <p:pic>
        <p:nvPicPr>
          <p:cNvPr id="8" name="Picture 4">
            <a:extLst>
              <a:ext uri="{FF2B5EF4-FFF2-40B4-BE49-F238E27FC236}">
                <a16:creationId xmlns:a16="http://schemas.microsoft.com/office/drawing/2014/main" id="{4CEEC21D-BFC0-0DE3-7C80-92E17DB1A5E7}"/>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r="4" b="14493"/>
          <a:stretch/>
        </p:blipFill>
        <p:spPr bwMode="auto">
          <a:xfrm>
            <a:off x="4965405" y="1631039"/>
            <a:ext cx="7124918" cy="35505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D88719-84E4-7AED-BF70-2741C9222838}"/>
              </a:ext>
            </a:extLst>
          </p:cNvPr>
          <p:cNvSpPr txBox="1"/>
          <p:nvPr/>
        </p:nvSpPr>
        <p:spPr>
          <a:xfrm>
            <a:off x="6248402" y="5268686"/>
            <a:ext cx="5656215" cy="646331"/>
          </a:xfrm>
          <a:prstGeom prst="rect">
            <a:avLst/>
          </a:prstGeom>
          <a:noFill/>
        </p:spPr>
        <p:txBody>
          <a:bodyPr wrap="square" rtlCol="0">
            <a:spAutoFit/>
          </a:bodyPr>
          <a:lstStyle/>
          <a:p>
            <a:r>
              <a:rPr lang="en-US" dirty="0"/>
              <a:t>Navy - NASA P-3 Original Pylon Configuration </a:t>
            </a:r>
          </a:p>
          <a:p>
            <a:r>
              <a:rPr lang="en-US" dirty="0"/>
              <a:t>Extended - NASA P-3 New Pylon Configuration</a:t>
            </a:r>
          </a:p>
        </p:txBody>
      </p:sp>
      <p:sp>
        <p:nvSpPr>
          <p:cNvPr id="3" name="TextBox 2">
            <a:extLst>
              <a:ext uri="{FF2B5EF4-FFF2-40B4-BE49-F238E27FC236}">
                <a16:creationId xmlns:a16="http://schemas.microsoft.com/office/drawing/2014/main" id="{E1591A90-3823-C250-54BA-1F0C2316E516}"/>
              </a:ext>
            </a:extLst>
          </p:cNvPr>
          <p:cNvSpPr txBox="1"/>
          <p:nvPr/>
        </p:nvSpPr>
        <p:spPr>
          <a:xfrm>
            <a:off x="11841891" y="6542302"/>
            <a:ext cx="452846" cy="369332"/>
          </a:xfrm>
          <a:prstGeom prst="rect">
            <a:avLst/>
          </a:prstGeom>
          <a:noFill/>
        </p:spPr>
        <p:txBody>
          <a:bodyPr wrap="square" rtlCol="0">
            <a:spAutoFit/>
          </a:bodyPr>
          <a:lstStyle/>
          <a:p>
            <a:fld id="{E79A82ED-CBDC-414D-8546-4C2B1349C29D}" type="slidenum">
              <a:rPr lang="en-US" smtClean="0"/>
              <a:t>17</a:t>
            </a:fld>
            <a:endParaRPr lang="en-US" dirty="0"/>
          </a:p>
        </p:txBody>
      </p:sp>
      <p:sp>
        <p:nvSpPr>
          <p:cNvPr id="6" name="Rectangle 5">
            <a:extLst>
              <a:ext uri="{FF2B5EF4-FFF2-40B4-BE49-F238E27FC236}">
                <a16:creationId xmlns:a16="http://schemas.microsoft.com/office/drawing/2014/main" id="{B8D2343E-2645-A0EC-BCB8-45B12CD5AC27}"/>
              </a:ext>
            </a:extLst>
          </p:cNvPr>
          <p:cNvSpPr/>
          <p:nvPr/>
        </p:nvSpPr>
        <p:spPr>
          <a:xfrm>
            <a:off x="4965405" y="1625208"/>
            <a:ext cx="774210" cy="40357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4203F1-08CD-26B4-080D-6132494D01E2}"/>
              </a:ext>
            </a:extLst>
          </p:cNvPr>
          <p:cNvSpPr txBox="1"/>
          <p:nvPr/>
        </p:nvSpPr>
        <p:spPr>
          <a:xfrm>
            <a:off x="4988810" y="1642330"/>
            <a:ext cx="727399" cy="369332"/>
          </a:xfrm>
          <a:prstGeom prst="rect">
            <a:avLst/>
          </a:prstGeom>
          <a:noFill/>
        </p:spPr>
        <p:txBody>
          <a:bodyPr wrap="square" rtlCol="0">
            <a:spAutoFit/>
          </a:bodyPr>
          <a:lstStyle/>
          <a:p>
            <a:r>
              <a:rPr lang="en-US" dirty="0"/>
              <a:t>Navy</a:t>
            </a:r>
          </a:p>
        </p:txBody>
      </p:sp>
      <p:sp>
        <p:nvSpPr>
          <p:cNvPr id="7" name="Rectangle 6">
            <a:extLst>
              <a:ext uri="{FF2B5EF4-FFF2-40B4-BE49-F238E27FC236}">
                <a16:creationId xmlns:a16="http://schemas.microsoft.com/office/drawing/2014/main" id="{B7FE84E3-720D-9292-0E40-95B471876656}"/>
              </a:ext>
            </a:extLst>
          </p:cNvPr>
          <p:cNvSpPr/>
          <p:nvPr/>
        </p:nvSpPr>
        <p:spPr>
          <a:xfrm>
            <a:off x="7876757" y="1625208"/>
            <a:ext cx="1105787" cy="403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86126B-4C8E-16FF-94CA-50C079FE9733}"/>
              </a:ext>
            </a:extLst>
          </p:cNvPr>
          <p:cNvSpPr txBox="1"/>
          <p:nvPr/>
        </p:nvSpPr>
        <p:spPr>
          <a:xfrm>
            <a:off x="7877101" y="1625208"/>
            <a:ext cx="1199408" cy="369332"/>
          </a:xfrm>
          <a:prstGeom prst="rect">
            <a:avLst/>
          </a:prstGeom>
          <a:noFill/>
        </p:spPr>
        <p:txBody>
          <a:bodyPr wrap="square" rtlCol="0">
            <a:spAutoFit/>
          </a:bodyPr>
          <a:lstStyle/>
          <a:p>
            <a:r>
              <a:rPr lang="en-US" dirty="0"/>
              <a:t>Extended</a:t>
            </a:r>
          </a:p>
        </p:txBody>
      </p:sp>
    </p:spTree>
    <p:extLst>
      <p:ext uri="{BB962C8B-B14F-4D97-AF65-F5344CB8AC3E}">
        <p14:creationId xmlns:p14="http://schemas.microsoft.com/office/powerpoint/2010/main" val="377642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0F060A-6C65-A030-07D8-46FF4B260F82}"/>
              </a:ext>
            </a:extLst>
          </p:cNvPr>
          <p:cNvSpPr>
            <a:spLocks noGrp="1"/>
          </p:cNvSpPr>
          <p:nvPr>
            <p:ph sz="half" idx="2"/>
          </p:nvPr>
        </p:nvSpPr>
        <p:spPr>
          <a:xfrm>
            <a:off x="345990" y="1581665"/>
            <a:ext cx="5597610" cy="4324867"/>
          </a:xfrm>
        </p:spPr>
        <p:txBody>
          <a:bodyPr>
            <a:normAutofit/>
          </a:bodyPr>
          <a:lstStyle/>
          <a:p>
            <a:r>
              <a:rPr lang="en-US" dirty="0">
                <a:solidFill>
                  <a:srgbClr val="000000"/>
                </a:solidFill>
                <a:cs typeface="Times New Roman" panose="02020603050405020304" pitchFamily="18" charset="0"/>
              </a:rPr>
              <a:t>A</a:t>
            </a:r>
            <a:r>
              <a:rPr lang="en-US" sz="2400" b="0" i="0" u="none" strike="noStrike" dirty="0">
                <a:solidFill>
                  <a:srgbClr val="000000"/>
                </a:solidFill>
                <a:effectLst/>
                <a:cs typeface="Times New Roman" panose="02020603050405020304" pitchFamily="18" charset="0"/>
              </a:rPr>
              <a:t> computer aided engineering tool designed around the Navier-Stokes equations to accurately model physical phenomena.</a:t>
            </a:r>
          </a:p>
          <a:p>
            <a:r>
              <a:rPr lang="en-US" sz="2200" dirty="0">
                <a:solidFill>
                  <a:srgbClr val="000000"/>
                </a:solidFill>
                <a:cs typeface="Times New Roman" panose="02020603050405020304" pitchFamily="18" charset="0"/>
              </a:rPr>
              <a:t>Robust solutions with numerous applications:</a:t>
            </a:r>
          </a:p>
          <a:p>
            <a:pPr lvl="1"/>
            <a:r>
              <a:rPr lang="en-US" sz="2200" dirty="0">
                <a:solidFill>
                  <a:srgbClr val="000000"/>
                </a:solidFill>
                <a:cs typeface="Times New Roman" panose="02020603050405020304" pitchFamily="18" charset="0"/>
              </a:rPr>
              <a:t>Stress tests</a:t>
            </a:r>
          </a:p>
          <a:p>
            <a:pPr lvl="1"/>
            <a:r>
              <a:rPr lang="en-US" sz="2200" dirty="0">
                <a:solidFill>
                  <a:srgbClr val="000000"/>
                </a:solidFill>
                <a:cs typeface="Times New Roman" panose="02020603050405020304" pitchFamily="18" charset="0"/>
              </a:rPr>
              <a:t>Aerodynamics</a:t>
            </a:r>
          </a:p>
          <a:p>
            <a:pPr lvl="1"/>
            <a:r>
              <a:rPr lang="en-US" sz="2200" dirty="0">
                <a:solidFill>
                  <a:srgbClr val="000000"/>
                </a:solidFill>
                <a:cs typeface="Times New Roman" panose="02020603050405020304" pitchFamily="18" charset="0"/>
              </a:rPr>
              <a:t>Combustion</a:t>
            </a:r>
          </a:p>
          <a:p>
            <a:r>
              <a:rPr lang="en-US" sz="2200" b="0" i="0" u="none" strike="noStrike" dirty="0">
                <a:solidFill>
                  <a:srgbClr val="000000"/>
                </a:solidFill>
                <a:effectLst/>
              </a:rPr>
              <a:t>Open Source Field Operation and Manipulation (</a:t>
            </a:r>
            <a:r>
              <a:rPr lang="en-US" sz="2200" b="0" i="0" u="none" strike="noStrike" dirty="0" err="1">
                <a:solidFill>
                  <a:srgbClr val="000000"/>
                </a:solidFill>
                <a:effectLst/>
              </a:rPr>
              <a:t>OpenFOAM</a:t>
            </a:r>
            <a:r>
              <a:rPr lang="en-US" sz="2200" b="0" i="0" u="none" strike="noStrike" dirty="0">
                <a:solidFill>
                  <a:srgbClr val="000000"/>
                </a:solidFill>
                <a:effectLst/>
              </a:rPr>
              <a:t>) package.</a:t>
            </a:r>
          </a:p>
        </p:txBody>
      </p:sp>
      <p:sp>
        <p:nvSpPr>
          <p:cNvPr id="5" name="Title 4">
            <a:extLst>
              <a:ext uri="{FF2B5EF4-FFF2-40B4-BE49-F238E27FC236}">
                <a16:creationId xmlns:a16="http://schemas.microsoft.com/office/drawing/2014/main" id="{BA985EFF-7019-A7EA-A3D8-1D88B03E4096}"/>
              </a:ext>
            </a:extLst>
          </p:cNvPr>
          <p:cNvSpPr>
            <a:spLocks noGrp="1"/>
          </p:cNvSpPr>
          <p:nvPr>
            <p:ph type="title"/>
          </p:nvPr>
        </p:nvSpPr>
        <p:spPr/>
        <p:txBody>
          <a:bodyPr/>
          <a:lstStyle/>
          <a:p>
            <a:r>
              <a:rPr lang="en-US" dirty="0"/>
              <a:t>Computational Fluid Dynamics </a:t>
            </a:r>
          </a:p>
        </p:txBody>
      </p:sp>
      <p:pic>
        <p:nvPicPr>
          <p:cNvPr id="2052" name="Picture 4" descr="20 minute adventure rick morty Meme Generator - Imgflip">
            <a:extLst>
              <a:ext uri="{FF2B5EF4-FFF2-40B4-BE49-F238E27FC236}">
                <a16:creationId xmlns:a16="http://schemas.microsoft.com/office/drawing/2014/main" id="{6CB7CDE2-0E27-09FA-A214-BFE811F5A1EB}"/>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1" r="73" b="53676"/>
          <a:stretch/>
        </p:blipFill>
        <p:spPr bwMode="auto">
          <a:xfrm>
            <a:off x="6248402" y="2142096"/>
            <a:ext cx="5756203" cy="2865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010F1B-5B2A-C29F-FF73-151747C8A94D}"/>
              </a:ext>
            </a:extLst>
          </p:cNvPr>
          <p:cNvSpPr txBox="1"/>
          <p:nvPr/>
        </p:nvSpPr>
        <p:spPr>
          <a:xfrm>
            <a:off x="11841891" y="6542302"/>
            <a:ext cx="498155" cy="369332"/>
          </a:xfrm>
          <a:prstGeom prst="rect">
            <a:avLst/>
          </a:prstGeom>
          <a:noFill/>
        </p:spPr>
        <p:txBody>
          <a:bodyPr wrap="square" rtlCol="0">
            <a:spAutoFit/>
          </a:bodyPr>
          <a:lstStyle/>
          <a:p>
            <a:fld id="{4ACFA0DB-5F13-2142-B97B-25E55F40151C}" type="slidenum">
              <a:rPr lang="en-US" smtClean="0"/>
              <a:t>18</a:t>
            </a:fld>
            <a:endParaRPr lang="en-US" dirty="0"/>
          </a:p>
        </p:txBody>
      </p:sp>
    </p:spTree>
    <p:extLst>
      <p:ext uri="{BB962C8B-B14F-4D97-AF65-F5344CB8AC3E}">
        <p14:creationId xmlns:p14="http://schemas.microsoft.com/office/powerpoint/2010/main" val="2406623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338D13-A62E-7865-AFA7-6EC52C4BB5AF}"/>
              </a:ext>
            </a:extLst>
          </p:cNvPr>
          <p:cNvSpPr>
            <a:spLocks noGrp="1"/>
          </p:cNvSpPr>
          <p:nvPr>
            <p:ph type="title"/>
          </p:nvPr>
        </p:nvSpPr>
        <p:spPr/>
        <p:txBody>
          <a:bodyPr/>
          <a:lstStyle/>
          <a:p>
            <a:r>
              <a:rPr lang="en-US" dirty="0"/>
              <a:t>Software - </a:t>
            </a:r>
            <a:r>
              <a:rPr lang="en-US" dirty="0" err="1"/>
              <a:t>OpenFoam</a:t>
            </a:r>
            <a:endParaRPr lang="en-US" dirty="0"/>
          </a:p>
        </p:txBody>
      </p:sp>
      <p:sp>
        <p:nvSpPr>
          <p:cNvPr id="7" name="Content Placeholder 6">
            <a:extLst>
              <a:ext uri="{FF2B5EF4-FFF2-40B4-BE49-F238E27FC236}">
                <a16:creationId xmlns:a16="http://schemas.microsoft.com/office/drawing/2014/main" id="{1DD0154E-A211-C0CF-D613-1C2A8E011E85}"/>
              </a:ext>
            </a:extLst>
          </p:cNvPr>
          <p:cNvSpPr>
            <a:spLocks noGrp="1"/>
          </p:cNvSpPr>
          <p:nvPr>
            <p:ph idx="1"/>
          </p:nvPr>
        </p:nvSpPr>
        <p:spPr/>
        <p:txBody>
          <a:bodyPr>
            <a:normAutofit/>
          </a:bodyPr>
          <a:lstStyle/>
          <a:p>
            <a:r>
              <a:rPr lang="en-US" sz="2200" b="0" i="0" u="none" strike="noStrike" dirty="0" err="1">
                <a:solidFill>
                  <a:srgbClr val="000000"/>
                </a:solidFill>
                <a:effectLst/>
              </a:rPr>
              <a:t>OpenFOAM</a:t>
            </a:r>
            <a:r>
              <a:rPr lang="en-US" sz="2200" b="0" i="0" u="none" strike="noStrike" dirty="0">
                <a:solidFill>
                  <a:srgbClr val="000000"/>
                </a:solidFill>
                <a:effectLst/>
              </a:rPr>
              <a:t> is open source CFD software owned by the </a:t>
            </a:r>
            <a:r>
              <a:rPr lang="en-US" sz="2200" b="0" i="0" u="none" strike="noStrike" dirty="0" err="1">
                <a:solidFill>
                  <a:srgbClr val="000000"/>
                </a:solidFill>
                <a:effectLst/>
              </a:rPr>
              <a:t>OpenFOAM</a:t>
            </a:r>
            <a:r>
              <a:rPr lang="en-US" sz="2200" b="0" i="0" u="none" strike="noStrike" dirty="0">
                <a:solidFill>
                  <a:srgbClr val="000000"/>
                </a:solidFill>
                <a:effectLst/>
              </a:rPr>
              <a:t> foundation, distributed under a General Public license and was created in the C++ programming language with an object-oriented coding approach (</a:t>
            </a:r>
            <a:r>
              <a:rPr lang="en-US" sz="2200" b="0" i="0" u="none" strike="noStrike" dirty="0" err="1">
                <a:solidFill>
                  <a:srgbClr val="000000"/>
                </a:solidFill>
                <a:effectLst/>
              </a:rPr>
              <a:t>Jasak</a:t>
            </a:r>
            <a:r>
              <a:rPr lang="en-US" sz="2200" b="0" i="0" u="none" strike="noStrike" dirty="0">
                <a:solidFill>
                  <a:srgbClr val="000000"/>
                </a:solidFill>
                <a:effectLst/>
              </a:rPr>
              <a:t> et al. 2007).</a:t>
            </a:r>
          </a:p>
          <a:p>
            <a:r>
              <a:rPr lang="en-US" sz="2200" b="0" i="0" u="none" strike="noStrike" dirty="0">
                <a:solidFill>
                  <a:srgbClr val="000000"/>
                </a:solidFill>
                <a:effectLst/>
              </a:rPr>
              <a:t>The open-source nature of </a:t>
            </a:r>
            <a:r>
              <a:rPr lang="en-US" sz="2200" b="0" i="0" u="none" strike="noStrike" dirty="0" err="1">
                <a:solidFill>
                  <a:srgbClr val="000000"/>
                </a:solidFill>
                <a:effectLst/>
              </a:rPr>
              <a:t>OpenFOAM</a:t>
            </a:r>
            <a:r>
              <a:rPr lang="en-US" sz="2200" b="0" i="0" u="none" strike="noStrike" dirty="0">
                <a:solidFill>
                  <a:srgbClr val="000000"/>
                </a:solidFill>
                <a:effectLst/>
              </a:rPr>
              <a:t> allows for the development of community code and tutorials for researchers starting out with CFD analysis and removes the cost barrier of commercial software fees for many university researchers. </a:t>
            </a:r>
          </a:p>
          <a:p>
            <a:pPr lvl="1"/>
            <a:r>
              <a:rPr lang="en-US" sz="1800" b="0" i="1" u="none" strike="noStrike" dirty="0">
                <a:solidFill>
                  <a:srgbClr val="000000"/>
                </a:solidFill>
                <a:effectLst/>
              </a:rPr>
              <a:t>Thank you CFD-</a:t>
            </a:r>
            <a:r>
              <a:rPr lang="en-US" sz="1800" b="0" i="1" u="none" strike="noStrike" dirty="0" err="1">
                <a:solidFill>
                  <a:srgbClr val="000000"/>
                </a:solidFill>
                <a:effectLst/>
              </a:rPr>
              <a:t>Online.com</a:t>
            </a:r>
            <a:r>
              <a:rPr lang="en-US" sz="1800" b="0" i="1" u="none" strike="noStrike" dirty="0">
                <a:solidFill>
                  <a:srgbClr val="000000"/>
                </a:solidFill>
                <a:effectLst/>
              </a:rPr>
              <a:t>!</a:t>
            </a:r>
          </a:p>
          <a:p>
            <a:r>
              <a:rPr lang="en-US" sz="2200" b="0" u="none" strike="noStrike" dirty="0">
                <a:solidFill>
                  <a:srgbClr val="000000"/>
                </a:solidFill>
                <a:effectLst/>
              </a:rPr>
              <a:t>Core numerical method used is the finite volume method.</a:t>
            </a:r>
          </a:p>
          <a:p>
            <a:pPr lvl="1"/>
            <a:r>
              <a:rPr lang="en-US" sz="2000" b="0" i="0" u="none" strike="noStrike" dirty="0">
                <a:solidFill>
                  <a:srgbClr val="000000"/>
                </a:solidFill>
                <a:effectLst/>
              </a:rPr>
              <a:t>A technique to transform physical properties represented as partial differential equations over a domain into discrete algebraic equations over finite volumes (</a:t>
            </a:r>
            <a:r>
              <a:rPr lang="en-US" sz="2000" b="0" i="0" u="none" strike="noStrike" dirty="0" err="1">
                <a:solidFill>
                  <a:srgbClr val="000000"/>
                </a:solidFill>
                <a:effectLst/>
              </a:rPr>
              <a:t>Moukalled</a:t>
            </a:r>
            <a:r>
              <a:rPr lang="en-US" sz="2000" b="0" i="0" u="none" strike="noStrike" dirty="0">
                <a:solidFill>
                  <a:srgbClr val="000000"/>
                </a:solidFill>
                <a:effectLst/>
              </a:rPr>
              <a:t> et al. 2016a)</a:t>
            </a:r>
            <a:endParaRPr lang="en-US" sz="2000" b="0" u="none" strike="noStrike" dirty="0">
              <a:solidFill>
                <a:srgbClr val="000000"/>
              </a:solidFill>
              <a:effectLst/>
            </a:endParaRPr>
          </a:p>
          <a:p>
            <a:endParaRPr lang="en-US" sz="2200" b="0" i="1" u="none" strike="noStrike" dirty="0">
              <a:solidFill>
                <a:srgbClr val="000000"/>
              </a:solidFill>
              <a:effectLst/>
              <a:latin typeface="Times New Roman" panose="02020603050405020304" pitchFamily="18" charset="0"/>
            </a:endParaRPr>
          </a:p>
        </p:txBody>
      </p:sp>
      <p:sp>
        <p:nvSpPr>
          <p:cNvPr id="8" name="TextBox 7">
            <a:extLst>
              <a:ext uri="{FF2B5EF4-FFF2-40B4-BE49-F238E27FC236}">
                <a16:creationId xmlns:a16="http://schemas.microsoft.com/office/drawing/2014/main" id="{4C2BEB88-441C-F00C-35BC-5491E09EF5D4}"/>
              </a:ext>
            </a:extLst>
          </p:cNvPr>
          <p:cNvSpPr txBox="1"/>
          <p:nvPr/>
        </p:nvSpPr>
        <p:spPr>
          <a:xfrm>
            <a:off x="11841891" y="6561439"/>
            <a:ext cx="498155" cy="369332"/>
          </a:xfrm>
          <a:prstGeom prst="rect">
            <a:avLst/>
          </a:prstGeom>
          <a:noFill/>
        </p:spPr>
        <p:txBody>
          <a:bodyPr wrap="square" rtlCol="0">
            <a:spAutoFit/>
          </a:bodyPr>
          <a:lstStyle/>
          <a:p>
            <a:fld id="{82A3C4CF-DEF8-5049-BF15-C41FDD7E1D36}" type="slidenum">
              <a:rPr lang="en-US" smtClean="0"/>
              <a:t>19</a:t>
            </a:fld>
            <a:endParaRPr lang="en-US" dirty="0"/>
          </a:p>
        </p:txBody>
      </p:sp>
    </p:spTree>
    <p:extLst>
      <p:ext uri="{BB962C8B-B14F-4D97-AF65-F5344CB8AC3E}">
        <p14:creationId xmlns:p14="http://schemas.microsoft.com/office/powerpoint/2010/main" val="3723102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003A-A0C6-B14F-AFA4-C3563D5F719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0DB15DA-E1FD-BD41-9C04-189F20C2530C}"/>
              </a:ext>
            </a:extLst>
          </p:cNvPr>
          <p:cNvSpPr>
            <a:spLocks noGrp="1"/>
          </p:cNvSpPr>
          <p:nvPr>
            <p:ph idx="1"/>
          </p:nvPr>
        </p:nvSpPr>
        <p:spPr/>
        <p:txBody>
          <a:bodyPr/>
          <a:lstStyle/>
          <a:p>
            <a:r>
              <a:rPr lang="en-US" dirty="0"/>
              <a:t>ORACLES Project Description</a:t>
            </a:r>
          </a:p>
          <a:p>
            <a:r>
              <a:rPr lang="en-US" dirty="0"/>
              <a:t>NASA P-3 Pylon Designs</a:t>
            </a:r>
          </a:p>
          <a:p>
            <a:r>
              <a:rPr lang="en-US" dirty="0"/>
              <a:t>Computational Fluid Dynamics with </a:t>
            </a:r>
            <a:r>
              <a:rPr lang="en-US" dirty="0" err="1"/>
              <a:t>OpenFOAM</a:t>
            </a:r>
            <a:endParaRPr lang="en-US" dirty="0"/>
          </a:p>
          <a:p>
            <a:r>
              <a:rPr lang="en-US" dirty="0"/>
              <a:t>Simulations of ORACLES Cloud Sampling Profiles</a:t>
            </a:r>
          </a:p>
          <a:p>
            <a:r>
              <a:rPr lang="en-US" dirty="0"/>
              <a:t>Recommendations and Future Work</a:t>
            </a:r>
          </a:p>
        </p:txBody>
      </p:sp>
      <p:sp>
        <p:nvSpPr>
          <p:cNvPr id="4" name="TextBox 3">
            <a:extLst>
              <a:ext uri="{FF2B5EF4-FFF2-40B4-BE49-F238E27FC236}">
                <a16:creationId xmlns:a16="http://schemas.microsoft.com/office/drawing/2014/main" id="{11B67AFE-8C00-76C3-D91F-DECAFC860B5D}"/>
              </a:ext>
            </a:extLst>
          </p:cNvPr>
          <p:cNvSpPr txBox="1"/>
          <p:nvPr/>
        </p:nvSpPr>
        <p:spPr>
          <a:xfrm>
            <a:off x="11974286" y="6574971"/>
            <a:ext cx="217714" cy="369332"/>
          </a:xfrm>
          <a:prstGeom prst="rect">
            <a:avLst/>
          </a:prstGeom>
          <a:noFill/>
        </p:spPr>
        <p:txBody>
          <a:bodyPr wrap="square" rtlCol="0">
            <a:spAutoFit/>
          </a:bodyPr>
          <a:lstStyle/>
          <a:p>
            <a:fld id="{4D0BCCE0-66FF-FD41-AF15-4F1C9D478AF3}" type="slidenum">
              <a:rPr lang="en-US" smtClean="0"/>
              <a:t>2</a:t>
            </a:fld>
            <a:endParaRPr lang="en-US" dirty="0"/>
          </a:p>
        </p:txBody>
      </p:sp>
    </p:spTree>
    <p:extLst>
      <p:ext uri="{BB962C8B-B14F-4D97-AF65-F5344CB8AC3E}">
        <p14:creationId xmlns:p14="http://schemas.microsoft.com/office/powerpoint/2010/main" val="242230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1ED601-E5E8-D825-CB3C-0BAE920637B5}"/>
              </a:ext>
            </a:extLst>
          </p:cNvPr>
          <p:cNvSpPr>
            <a:spLocks noGrp="1"/>
          </p:cNvSpPr>
          <p:nvPr>
            <p:ph sz="half" idx="2"/>
          </p:nvPr>
        </p:nvSpPr>
        <p:spPr>
          <a:xfrm>
            <a:off x="345990" y="1690577"/>
            <a:ext cx="5597610" cy="4215955"/>
          </a:xfrm>
        </p:spPr>
        <p:txBody>
          <a:bodyPr>
            <a:normAutofit/>
          </a:bodyPr>
          <a:lstStyle/>
          <a:p>
            <a:r>
              <a:rPr lang="en-US" dirty="0">
                <a:solidFill>
                  <a:srgbClr val="000000"/>
                </a:solidFill>
                <a:cs typeface="Times New Roman" panose="02020603050405020304" pitchFamily="18" charset="0"/>
              </a:rPr>
              <a:t>Define all physical parameters that influence what you are modeling.</a:t>
            </a:r>
          </a:p>
          <a:p>
            <a:r>
              <a:rPr lang="en-US" dirty="0">
                <a:solidFill>
                  <a:srgbClr val="000000"/>
                </a:solidFill>
                <a:cs typeface="Times New Roman" panose="02020603050405020304" pitchFamily="18" charset="0"/>
              </a:rPr>
              <a:t>Domain Discretization</a:t>
            </a:r>
          </a:p>
          <a:p>
            <a:pPr lvl="1"/>
            <a:r>
              <a:rPr lang="en-US" dirty="0">
                <a:solidFill>
                  <a:srgbClr val="000000"/>
                </a:solidFill>
                <a:cs typeface="Times New Roman" panose="02020603050405020304" pitchFamily="18" charset="0"/>
              </a:rPr>
              <a:t>T</a:t>
            </a:r>
            <a:r>
              <a:rPr lang="en-US" sz="2000" b="0" i="0" u="none" strike="noStrike" dirty="0">
                <a:solidFill>
                  <a:srgbClr val="000000"/>
                </a:solidFill>
                <a:effectLst/>
                <a:cs typeface="Times New Roman" panose="02020603050405020304" pitchFamily="18" charset="0"/>
              </a:rPr>
              <a:t>he domain is subdivided into discrete non-overlapping elements that yield a grid or mesh system, which is defined by a set of vertices and bounded by faces. </a:t>
            </a:r>
            <a:endParaRPr lang="en-US" dirty="0">
              <a:solidFill>
                <a:srgbClr val="000000"/>
              </a:solidFill>
              <a:cs typeface="Times New Roman" panose="02020603050405020304" pitchFamily="18" charset="0"/>
            </a:endParaRPr>
          </a:p>
          <a:p>
            <a:pPr lvl="1"/>
            <a:r>
              <a:rPr lang="en-US" dirty="0">
                <a:solidFill>
                  <a:srgbClr val="000000"/>
                </a:solidFill>
                <a:cs typeface="Times New Roman" panose="02020603050405020304" pitchFamily="18" charset="0"/>
              </a:rPr>
              <a:t>Structured grids:</a:t>
            </a:r>
          </a:p>
          <a:p>
            <a:pPr lvl="2"/>
            <a:r>
              <a:rPr lang="en-US" dirty="0">
                <a:solidFill>
                  <a:srgbClr val="000000"/>
                </a:solidFill>
              </a:rPr>
              <a:t>E</a:t>
            </a:r>
            <a:r>
              <a:rPr lang="en-US" sz="1800" b="0" i="0" u="none" strike="noStrike" dirty="0">
                <a:solidFill>
                  <a:srgbClr val="000000"/>
                </a:solidFill>
                <a:effectLst/>
              </a:rPr>
              <a:t>ase in computation of gradients and the flux due to implicit mapping between elements.</a:t>
            </a:r>
          </a:p>
          <a:p>
            <a:pPr lvl="1"/>
            <a:r>
              <a:rPr lang="en-US" b="0" i="0" u="none" strike="noStrike" dirty="0">
                <a:solidFill>
                  <a:srgbClr val="000000"/>
                </a:solidFill>
                <a:effectLst/>
                <a:highlight>
                  <a:srgbClr val="FFFF00"/>
                </a:highlight>
              </a:rPr>
              <a:t>Unstructured grids</a:t>
            </a:r>
            <a:r>
              <a:rPr lang="en-US" b="0" i="0" u="none" strike="noStrike" dirty="0">
                <a:solidFill>
                  <a:srgbClr val="000000"/>
                </a:solidFill>
                <a:effectLst/>
              </a:rPr>
              <a:t>:</a:t>
            </a:r>
          </a:p>
          <a:p>
            <a:pPr lvl="2"/>
            <a:r>
              <a:rPr lang="en-US" dirty="0">
                <a:solidFill>
                  <a:srgbClr val="000000"/>
                </a:solidFill>
              </a:rPr>
              <a:t>Flexibility in type of element used.</a:t>
            </a:r>
            <a:endParaRPr lang="en-US" b="0" i="0" u="none" strike="noStrike" dirty="0">
              <a:solidFill>
                <a:srgbClr val="000000"/>
              </a:solidFill>
              <a:effectLst/>
            </a:endParaRPr>
          </a:p>
          <a:p>
            <a:pPr lvl="1"/>
            <a:endParaRPr lang="en-US" dirty="0">
              <a:solidFill>
                <a:srgbClr val="000000"/>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EFB6F3F6-E9FE-9199-F23B-8D6857248D5A}"/>
              </a:ext>
            </a:extLst>
          </p:cNvPr>
          <p:cNvSpPr>
            <a:spLocks noGrp="1"/>
          </p:cNvSpPr>
          <p:nvPr>
            <p:ph type="title"/>
          </p:nvPr>
        </p:nvSpPr>
        <p:spPr/>
        <p:txBody>
          <a:bodyPr/>
          <a:lstStyle/>
          <a:p>
            <a:r>
              <a:rPr lang="en-US" dirty="0"/>
              <a:t>Procedure Outline</a:t>
            </a:r>
          </a:p>
        </p:txBody>
      </p:sp>
      <p:pic>
        <p:nvPicPr>
          <p:cNvPr id="9" name="Picture 2" descr="A picture containing chart&#10;&#10;Description automatically generated">
            <a:extLst>
              <a:ext uri="{FF2B5EF4-FFF2-40B4-BE49-F238E27FC236}">
                <a16:creationId xmlns:a16="http://schemas.microsoft.com/office/drawing/2014/main" id="{9D295435-E145-E866-F585-371332293325}"/>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7256834" y="315698"/>
            <a:ext cx="4743578" cy="5425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FBA3BFC-28A1-91C1-D39F-835F75AFDBC8}"/>
              </a:ext>
            </a:extLst>
          </p:cNvPr>
          <p:cNvSpPr txBox="1"/>
          <p:nvPr/>
        </p:nvSpPr>
        <p:spPr>
          <a:xfrm>
            <a:off x="11841891" y="6542302"/>
            <a:ext cx="472029" cy="369332"/>
          </a:xfrm>
          <a:prstGeom prst="rect">
            <a:avLst/>
          </a:prstGeom>
          <a:noFill/>
        </p:spPr>
        <p:txBody>
          <a:bodyPr wrap="square" rtlCol="0">
            <a:spAutoFit/>
          </a:bodyPr>
          <a:lstStyle/>
          <a:p>
            <a:fld id="{54735422-6242-E94A-8974-B191F55F8D13}" type="slidenum">
              <a:rPr lang="en-US" smtClean="0"/>
              <a:t>20</a:t>
            </a:fld>
            <a:endParaRPr lang="en-US" dirty="0"/>
          </a:p>
        </p:txBody>
      </p:sp>
    </p:spTree>
    <p:extLst>
      <p:ext uri="{BB962C8B-B14F-4D97-AF65-F5344CB8AC3E}">
        <p14:creationId xmlns:p14="http://schemas.microsoft.com/office/powerpoint/2010/main" val="42462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1ED601-E5E8-D825-CB3C-0BAE920637B5}"/>
              </a:ext>
            </a:extLst>
          </p:cNvPr>
          <p:cNvSpPr>
            <a:spLocks noGrp="1"/>
          </p:cNvSpPr>
          <p:nvPr>
            <p:ph sz="half" idx="2"/>
          </p:nvPr>
        </p:nvSpPr>
        <p:spPr>
          <a:xfrm>
            <a:off x="345990" y="1581665"/>
            <a:ext cx="5750010" cy="4668664"/>
          </a:xfrm>
        </p:spPr>
        <p:txBody>
          <a:bodyPr>
            <a:normAutofit fontScale="85000" lnSpcReduction="20000"/>
          </a:bodyPr>
          <a:lstStyle/>
          <a:p>
            <a:r>
              <a:rPr lang="en-US" dirty="0">
                <a:cs typeface="Times New Roman" panose="02020603050405020304" pitchFamily="18" charset="0"/>
              </a:rPr>
              <a:t>Transform Navier Stokes equations into algebraic equations that can be solved numerically</a:t>
            </a:r>
          </a:p>
          <a:p>
            <a:r>
              <a:rPr lang="en-US" sz="2600" dirty="0">
                <a:solidFill>
                  <a:srgbClr val="000000"/>
                </a:solidFill>
                <a:cs typeface="Times New Roman" panose="02020603050405020304" pitchFamily="18" charset="0"/>
              </a:rPr>
              <a:t>N</a:t>
            </a:r>
            <a:r>
              <a:rPr lang="en-US" sz="2600" b="0" i="0" u="none" strike="noStrike" dirty="0">
                <a:solidFill>
                  <a:srgbClr val="000000"/>
                </a:solidFill>
                <a:effectLst/>
                <a:cs typeface="Times New Roman" panose="02020603050405020304" pitchFamily="18" charset="0"/>
              </a:rPr>
              <a:t>umerical solutions to the finite volume method employ an iterative method, which repeatedly solves the discrete system of equations across the domain by:</a:t>
            </a:r>
          </a:p>
          <a:p>
            <a:pPr lvl="1"/>
            <a:endParaRPr lang="en-US" sz="2200" b="0" dirty="0">
              <a:effectLst/>
              <a:cs typeface="Times New Roman" panose="02020603050405020304" pitchFamily="18" charset="0"/>
            </a:endParaRPr>
          </a:p>
          <a:p>
            <a:pPr lvl="1" fontAlgn="base">
              <a:spcBef>
                <a:spcPts val="0"/>
              </a:spcBef>
              <a:buFont typeface="+mj-lt"/>
              <a:buAutoNum type="arabicPeriod"/>
            </a:pPr>
            <a:r>
              <a:rPr lang="en-US" sz="2100" b="0" i="0" u="none" strike="noStrike" dirty="0">
                <a:solidFill>
                  <a:srgbClr val="000000"/>
                </a:solidFill>
                <a:effectLst/>
                <a:cs typeface="Times New Roman" panose="02020603050405020304" pitchFamily="18" charset="0"/>
              </a:rPr>
              <a:t>Initial guess of discrete values of </a:t>
            </a:r>
            <a:r>
              <a:rPr lang="el-GR" sz="2100" b="0" i="0" u="none" strike="noStrike" dirty="0" err="1">
                <a:solidFill>
                  <a:srgbClr val="000000"/>
                </a:solidFill>
                <a:effectLst/>
                <a:cs typeface="Times New Roman" panose="02020603050405020304" pitchFamily="18" charset="0"/>
              </a:rPr>
              <a:t>ϕ</a:t>
            </a:r>
            <a:r>
              <a:rPr lang="el-GR" sz="2100" b="0" i="0" u="none" strike="noStrike" dirty="0">
                <a:solidFill>
                  <a:srgbClr val="000000"/>
                </a:solidFill>
                <a:effectLst/>
                <a:cs typeface="Times New Roman" panose="02020603050405020304" pitchFamily="18" charset="0"/>
              </a:rPr>
              <a:t> </a:t>
            </a:r>
            <a:r>
              <a:rPr lang="en-US" sz="2100" b="0" i="0" u="none" strike="noStrike" dirty="0">
                <a:solidFill>
                  <a:srgbClr val="000000"/>
                </a:solidFill>
                <a:effectLst/>
                <a:cs typeface="Times New Roman" panose="02020603050405020304" pitchFamily="18" charset="0"/>
              </a:rPr>
              <a:t>across the domain at each grid element</a:t>
            </a:r>
          </a:p>
          <a:p>
            <a:pPr lvl="1" fontAlgn="base">
              <a:spcBef>
                <a:spcPts val="0"/>
              </a:spcBef>
              <a:buFont typeface="+mj-lt"/>
              <a:buAutoNum type="arabicPeriod"/>
            </a:pPr>
            <a:endParaRPr lang="en-US" sz="2100" b="0" i="0" u="none" strike="noStrike" dirty="0">
              <a:solidFill>
                <a:srgbClr val="000000"/>
              </a:solidFill>
              <a:effectLst/>
              <a:cs typeface="Times New Roman" panose="02020603050405020304" pitchFamily="18" charset="0"/>
            </a:endParaRPr>
          </a:p>
          <a:p>
            <a:pPr lvl="1" fontAlgn="base">
              <a:spcBef>
                <a:spcPts val="0"/>
              </a:spcBef>
              <a:buFont typeface="+mj-lt"/>
              <a:buAutoNum type="arabicPeriod"/>
            </a:pPr>
            <a:r>
              <a:rPr lang="en-US" sz="2100" b="0" i="0" u="none" strike="noStrike" dirty="0">
                <a:solidFill>
                  <a:srgbClr val="000000"/>
                </a:solidFill>
                <a:effectLst/>
                <a:cs typeface="Times New Roman" panose="02020603050405020304" pitchFamily="18" charset="0"/>
              </a:rPr>
              <a:t>At each grid element C, update discrete value utilizing </a:t>
            </a:r>
          </a:p>
          <a:p>
            <a:pPr lvl="1" fontAlgn="base">
              <a:spcBef>
                <a:spcPts val="0"/>
              </a:spcBef>
              <a:buFont typeface="+mj-lt"/>
              <a:buAutoNum type="arabicPeriod"/>
            </a:pPr>
            <a:endParaRPr lang="en-US" sz="2100" b="0" i="0" u="none" strike="noStrike" dirty="0">
              <a:solidFill>
                <a:srgbClr val="000000"/>
              </a:solidFill>
              <a:effectLst/>
              <a:cs typeface="Times New Roman" panose="02020603050405020304" pitchFamily="18" charset="0"/>
            </a:endParaRPr>
          </a:p>
          <a:p>
            <a:pPr lvl="1" fontAlgn="base">
              <a:spcBef>
                <a:spcPts val="0"/>
              </a:spcBef>
              <a:buFont typeface="+mj-lt"/>
              <a:buAutoNum type="arabicPeriod"/>
            </a:pPr>
            <a:r>
              <a:rPr lang="en-US" sz="2100" b="0" i="0" u="none" strike="noStrike" dirty="0">
                <a:solidFill>
                  <a:srgbClr val="000000"/>
                </a:solidFill>
                <a:effectLst/>
                <a:cs typeface="Times New Roman" panose="02020603050405020304" pitchFamily="18" charset="0"/>
              </a:rPr>
              <a:t>Iterate across the domain, with updated values of C influencing F </a:t>
            </a:r>
          </a:p>
          <a:p>
            <a:pPr lvl="1" fontAlgn="base">
              <a:spcBef>
                <a:spcPts val="0"/>
              </a:spcBef>
              <a:buFont typeface="+mj-lt"/>
              <a:buAutoNum type="arabicPeriod"/>
            </a:pPr>
            <a:endParaRPr lang="en-US" sz="2100" b="0" i="0" u="none" strike="noStrike" dirty="0">
              <a:solidFill>
                <a:srgbClr val="000000"/>
              </a:solidFill>
              <a:effectLst/>
              <a:cs typeface="Times New Roman" panose="02020603050405020304" pitchFamily="18" charset="0"/>
            </a:endParaRPr>
          </a:p>
          <a:p>
            <a:pPr lvl="1" fontAlgn="base">
              <a:spcBef>
                <a:spcPts val="0"/>
              </a:spcBef>
              <a:buFont typeface="+mj-lt"/>
              <a:buAutoNum type="arabicPeriod"/>
            </a:pPr>
            <a:r>
              <a:rPr lang="en-US" sz="2100" b="0" i="0" u="none" strike="noStrike" dirty="0">
                <a:solidFill>
                  <a:srgbClr val="000000"/>
                </a:solidFill>
                <a:effectLst/>
                <a:cs typeface="Times New Roman" panose="02020603050405020304" pitchFamily="18" charset="0"/>
              </a:rPr>
              <a:t>Check if appropriate convergence criterion has been met. Otherwise, repeat.</a:t>
            </a:r>
          </a:p>
          <a:p>
            <a:pPr lvl="1"/>
            <a:endParaRPr lang="en-US" dirty="0"/>
          </a:p>
          <a:p>
            <a:endParaRPr lang="en-US" dirty="0"/>
          </a:p>
        </p:txBody>
      </p:sp>
      <p:sp>
        <p:nvSpPr>
          <p:cNvPr id="4" name="Title 3">
            <a:extLst>
              <a:ext uri="{FF2B5EF4-FFF2-40B4-BE49-F238E27FC236}">
                <a16:creationId xmlns:a16="http://schemas.microsoft.com/office/drawing/2014/main" id="{EFB6F3F6-E9FE-9199-F23B-8D6857248D5A}"/>
              </a:ext>
            </a:extLst>
          </p:cNvPr>
          <p:cNvSpPr>
            <a:spLocks noGrp="1"/>
          </p:cNvSpPr>
          <p:nvPr>
            <p:ph type="title"/>
          </p:nvPr>
        </p:nvSpPr>
        <p:spPr/>
        <p:txBody>
          <a:bodyPr/>
          <a:lstStyle/>
          <a:p>
            <a:r>
              <a:rPr lang="en-US" dirty="0"/>
              <a:t>Governing Equations</a:t>
            </a:r>
          </a:p>
        </p:txBody>
      </p:sp>
      <p:pic>
        <p:nvPicPr>
          <p:cNvPr id="9" name="Picture 2" descr="A picture containing chart&#10;&#10;Description automatically generated">
            <a:extLst>
              <a:ext uri="{FF2B5EF4-FFF2-40B4-BE49-F238E27FC236}">
                <a16:creationId xmlns:a16="http://schemas.microsoft.com/office/drawing/2014/main" id="{9D295435-E145-E866-F585-371332293325}"/>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7256834" y="315698"/>
            <a:ext cx="4743578" cy="5425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F722F2-86AC-5173-088F-7575BBFB4B93}"/>
              </a:ext>
            </a:extLst>
          </p:cNvPr>
          <p:cNvSpPr txBox="1"/>
          <p:nvPr/>
        </p:nvSpPr>
        <p:spPr>
          <a:xfrm>
            <a:off x="11841891" y="6542302"/>
            <a:ext cx="498155" cy="369332"/>
          </a:xfrm>
          <a:prstGeom prst="rect">
            <a:avLst/>
          </a:prstGeom>
          <a:noFill/>
        </p:spPr>
        <p:txBody>
          <a:bodyPr wrap="square" rtlCol="0">
            <a:spAutoFit/>
          </a:bodyPr>
          <a:lstStyle/>
          <a:p>
            <a:fld id="{0464934A-343F-BB41-8985-985AE782A503}" type="slidenum">
              <a:rPr lang="en-US" smtClean="0"/>
              <a:t>21</a:t>
            </a:fld>
            <a:endParaRPr lang="en-US" dirty="0"/>
          </a:p>
        </p:txBody>
      </p:sp>
    </p:spTree>
    <p:extLst>
      <p:ext uri="{BB962C8B-B14F-4D97-AF65-F5344CB8AC3E}">
        <p14:creationId xmlns:p14="http://schemas.microsoft.com/office/powerpoint/2010/main" val="307857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EB09E-9230-6A64-867B-3DEFEC94E3E2}"/>
              </a:ext>
            </a:extLst>
          </p:cNvPr>
          <p:cNvSpPr>
            <a:spLocks noGrp="1"/>
          </p:cNvSpPr>
          <p:nvPr>
            <p:ph sz="half" idx="2"/>
          </p:nvPr>
        </p:nvSpPr>
        <p:spPr>
          <a:xfrm>
            <a:off x="44402" y="1768019"/>
            <a:ext cx="5597610" cy="4088882"/>
          </a:xfrm>
        </p:spPr>
        <p:txBody>
          <a:bodyPr>
            <a:normAutofit fontScale="92500" lnSpcReduction="10000"/>
          </a:bodyPr>
          <a:lstStyle/>
          <a:p>
            <a:r>
              <a:rPr lang="en-US" sz="2200" dirty="0">
                <a:cs typeface="Times New Roman" panose="02020603050405020304" pitchFamily="18" charset="0"/>
              </a:rPr>
              <a:t>Incompressible flow</a:t>
            </a:r>
          </a:p>
          <a:p>
            <a:pPr lvl="1"/>
            <a:r>
              <a:rPr lang="en-US" sz="2200" dirty="0">
                <a:cs typeface="Times New Roman" panose="02020603050405020304" pitchFamily="18" charset="0"/>
              </a:rPr>
              <a:t>Assumes density of the fluid is constant</a:t>
            </a:r>
          </a:p>
          <a:p>
            <a:r>
              <a:rPr lang="en-US" sz="2200" dirty="0">
                <a:highlight>
                  <a:srgbClr val="FFFF00"/>
                </a:highlight>
                <a:cs typeface="Times New Roman" panose="02020603050405020304" pitchFamily="18" charset="0"/>
              </a:rPr>
              <a:t>Compressible flow</a:t>
            </a:r>
          </a:p>
          <a:p>
            <a:pPr lvl="1"/>
            <a:r>
              <a:rPr lang="en-US" sz="2200" dirty="0">
                <a:highlight>
                  <a:srgbClr val="FFFF00"/>
                </a:highlight>
                <a:cs typeface="Times New Roman" panose="02020603050405020304" pitchFamily="18" charset="0"/>
              </a:rPr>
              <a:t>Density requires explicit calculation</a:t>
            </a:r>
          </a:p>
          <a:p>
            <a:pPr lvl="1"/>
            <a:r>
              <a:rPr lang="en-US" sz="2200" dirty="0">
                <a:highlight>
                  <a:srgbClr val="FFFF00"/>
                </a:highlight>
                <a:cs typeface="Times New Roman" panose="02020603050405020304" pitchFamily="18" charset="0"/>
              </a:rPr>
              <a:t>Need to know thermodynamics of the flow fluid (i.e. Energy Equation)</a:t>
            </a:r>
          </a:p>
          <a:p>
            <a:r>
              <a:rPr lang="en-US" sz="2200" dirty="0">
                <a:cs typeface="Times New Roman" panose="02020603050405020304" pitchFamily="18" charset="0"/>
              </a:rPr>
              <a:t>When can does the density of the fluid become variable?</a:t>
            </a:r>
          </a:p>
          <a:p>
            <a:pPr lvl="1"/>
            <a:r>
              <a:rPr lang="en-US" sz="2200" dirty="0">
                <a:cs typeface="Times New Roman" panose="02020603050405020304" pitchFamily="18" charset="0"/>
              </a:rPr>
              <a:t>~0.3 Mach Number </a:t>
            </a:r>
          </a:p>
          <a:p>
            <a:r>
              <a:rPr lang="en-US" sz="2600" dirty="0">
                <a:cs typeface="Times New Roman" panose="02020603050405020304" pitchFamily="18" charset="0"/>
              </a:rPr>
              <a:t>Subsonic aerodynamic flow</a:t>
            </a:r>
          </a:p>
          <a:p>
            <a:pPr lvl="1"/>
            <a:r>
              <a:rPr lang="en-US" sz="2200" dirty="0">
                <a:cs typeface="Times New Roman" panose="02020603050405020304" pitchFamily="18" charset="0"/>
              </a:rPr>
              <a:t>Disturbances propagate both upstream and downstream through domain</a:t>
            </a:r>
          </a:p>
          <a:p>
            <a:endParaRPr lang="en-US" dirty="0"/>
          </a:p>
        </p:txBody>
      </p:sp>
      <p:sp>
        <p:nvSpPr>
          <p:cNvPr id="5" name="Title 4">
            <a:extLst>
              <a:ext uri="{FF2B5EF4-FFF2-40B4-BE49-F238E27FC236}">
                <a16:creationId xmlns:a16="http://schemas.microsoft.com/office/drawing/2014/main" id="{44C88230-F190-D53F-65CD-90ED4C6D1389}"/>
              </a:ext>
            </a:extLst>
          </p:cNvPr>
          <p:cNvSpPr>
            <a:spLocks noGrp="1"/>
          </p:cNvSpPr>
          <p:nvPr>
            <p:ph type="title"/>
          </p:nvPr>
        </p:nvSpPr>
        <p:spPr/>
        <p:txBody>
          <a:bodyPr/>
          <a:lstStyle/>
          <a:p>
            <a:r>
              <a:rPr lang="en-US" b="0" dirty="0"/>
              <a:t>What Equations Are We Solving?</a:t>
            </a:r>
          </a:p>
        </p:txBody>
      </p:sp>
      <p:pic>
        <p:nvPicPr>
          <p:cNvPr id="3074" name="Picture 2" descr="Diagram&#10;&#10;Description automatically generated">
            <a:extLst>
              <a:ext uri="{FF2B5EF4-FFF2-40B4-BE49-F238E27FC236}">
                <a16:creationId xmlns:a16="http://schemas.microsoft.com/office/drawing/2014/main" id="{FDE4FE96-4CB2-692E-8EC3-3226A9F57B96}"/>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642012" y="1632765"/>
            <a:ext cx="6331594" cy="43631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2E9775-A528-E55D-581F-9548C51867ED}"/>
              </a:ext>
            </a:extLst>
          </p:cNvPr>
          <p:cNvSpPr txBox="1"/>
          <p:nvPr/>
        </p:nvSpPr>
        <p:spPr>
          <a:xfrm>
            <a:off x="11841891" y="6542302"/>
            <a:ext cx="480738" cy="369332"/>
          </a:xfrm>
          <a:prstGeom prst="rect">
            <a:avLst/>
          </a:prstGeom>
          <a:noFill/>
        </p:spPr>
        <p:txBody>
          <a:bodyPr wrap="square" rtlCol="0">
            <a:spAutoFit/>
          </a:bodyPr>
          <a:lstStyle/>
          <a:p>
            <a:fld id="{90DB1109-0D2B-0745-8E6E-990D71CC6DFA}" type="slidenum">
              <a:rPr lang="en-US" smtClean="0"/>
              <a:t>22</a:t>
            </a:fld>
            <a:endParaRPr lang="en-US" dirty="0"/>
          </a:p>
        </p:txBody>
      </p:sp>
      <p:sp>
        <p:nvSpPr>
          <p:cNvPr id="2" name="Rectangle 1">
            <a:extLst>
              <a:ext uri="{FF2B5EF4-FFF2-40B4-BE49-F238E27FC236}">
                <a16:creationId xmlns:a16="http://schemas.microsoft.com/office/drawing/2014/main" id="{0D1DFD36-8D84-64AE-F6EF-0F4A49113012}"/>
              </a:ext>
            </a:extLst>
          </p:cNvPr>
          <p:cNvSpPr/>
          <p:nvPr/>
        </p:nvSpPr>
        <p:spPr>
          <a:xfrm>
            <a:off x="6991109" y="1423686"/>
            <a:ext cx="4282633" cy="393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A48C52-7C7A-F639-4D81-A1F460002F61}"/>
              </a:ext>
            </a:extLst>
          </p:cNvPr>
          <p:cNvSpPr txBox="1"/>
          <p:nvPr/>
        </p:nvSpPr>
        <p:spPr>
          <a:xfrm>
            <a:off x="6400801" y="1423686"/>
            <a:ext cx="544109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ORACLES Environmental Parameters</a:t>
            </a:r>
          </a:p>
        </p:txBody>
      </p:sp>
      <p:sp>
        <p:nvSpPr>
          <p:cNvPr id="6" name="Rectangle 5">
            <a:extLst>
              <a:ext uri="{FF2B5EF4-FFF2-40B4-BE49-F238E27FC236}">
                <a16:creationId xmlns:a16="http://schemas.microsoft.com/office/drawing/2014/main" id="{2772B054-610A-C72F-4DD8-8825BBCC1469}"/>
              </a:ext>
            </a:extLst>
          </p:cNvPr>
          <p:cNvSpPr/>
          <p:nvPr/>
        </p:nvSpPr>
        <p:spPr>
          <a:xfrm>
            <a:off x="5468391" y="1966298"/>
            <a:ext cx="347241" cy="36923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5C00BAE-8E06-DA2A-F9E8-95B6B03987A7}"/>
              </a:ext>
            </a:extLst>
          </p:cNvPr>
          <p:cNvSpPr txBox="1"/>
          <p:nvPr/>
        </p:nvSpPr>
        <p:spPr>
          <a:xfrm>
            <a:off x="5464421" y="1716919"/>
            <a:ext cx="461665" cy="2862322"/>
          </a:xfrm>
          <a:prstGeom prst="rect">
            <a:avLst/>
          </a:prstGeom>
          <a:noFill/>
        </p:spPr>
        <p:txBody>
          <a:bodyPr vert="vert270" wrap="square" rtlCol="0">
            <a:spAutoFit/>
          </a:bodyPr>
          <a:lstStyle/>
          <a:p>
            <a:r>
              <a:rPr lang="en-US" dirty="0"/>
              <a:t>Mach Number</a:t>
            </a:r>
          </a:p>
        </p:txBody>
      </p:sp>
      <p:sp>
        <p:nvSpPr>
          <p:cNvPr id="8" name="TextBox 7">
            <a:extLst>
              <a:ext uri="{FF2B5EF4-FFF2-40B4-BE49-F238E27FC236}">
                <a16:creationId xmlns:a16="http://schemas.microsoft.com/office/drawing/2014/main" id="{8F6DC123-5C77-45BF-7F7F-FF58C5D37577}"/>
              </a:ext>
            </a:extLst>
          </p:cNvPr>
          <p:cNvSpPr txBox="1"/>
          <p:nvPr/>
        </p:nvSpPr>
        <p:spPr>
          <a:xfrm>
            <a:off x="6504972" y="2048719"/>
            <a:ext cx="902825" cy="369332"/>
          </a:xfrm>
          <a:prstGeom prst="rect">
            <a:avLst/>
          </a:prstGeom>
          <a:noFill/>
        </p:spPr>
        <p:txBody>
          <a:bodyPr wrap="square" rtlCol="0">
            <a:spAutoFit/>
          </a:bodyPr>
          <a:lstStyle/>
          <a:p>
            <a:r>
              <a:rPr lang="en-US" dirty="0"/>
              <a:t>2016</a:t>
            </a:r>
          </a:p>
        </p:txBody>
      </p:sp>
      <p:sp>
        <p:nvSpPr>
          <p:cNvPr id="10" name="TextBox 9">
            <a:extLst>
              <a:ext uri="{FF2B5EF4-FFF2-40B4-BE49-F238E27FC236}">
                <a16:creationId xmlns:a16="http://schemas.microsoft.com/office/drawing/2014/main" id="{F364EDB4-EB7B-FBAF-5AEE-EC158B55D652}"/>
              </a:ext>
            </a:extLst>
          </p:cNvPr>
          <p:cNvSpPr txBox="1"/>
          <p:nvPr/>
        </p:nvSpPr>
        <p:spPr>
          <a:xfrm>
            <a:off x="8466355" y="2048719"/>
            <a:ext cx="856527" cy="369332"/>
          </a:xfrm>
          <a:prstGeom prst="rect">
            <a:avLst/>
          </a:prstGeom>
          <a:noFill/>
        </p:spPr>
        <p:txBody>
          <a:bodyPr wrap="square" rtlCol="0">
            <a:spAutoFit/>
          </a:bodyPr>
          <a:lstStyle/>
          <a:p>
            <a:r>
              <a:rPr lang="en-US" dirty="0"/>
              <a:t>2017</a:t>
            </a:r>
          </a:p>
        </p:txBody>
      </p:sp>
      <p:sp>
        <p:nvSpPr>
          <p:cNvPr id="11" name="TextBox 10">
            <a:extLst>
              <a:ext uri="{FF2B5EF4-FFF2-40B4-BE49-F238E27FC236}">
                <a16:creationId xmlns:a16="http://schemas.microsoft.com/office/drawing/2014/main" id="{ADAC200B-DEEF-33B6-F51E-F5FDA72582D7}"/>
              </a:ext>
            </a:extLst>
          </p:cNvPr>
          <p:cNvSpPr txBox="1"/>
          <p:nvPr/>
        </p:nvSpPr>
        <p:spPr>
          <a:xfrm>
            <a:off x="10380037" y="2048719"/>
            <a:ext cx="856527" cy="369332"/>
          </a:xfrm>
          <a:prstGeom prst="rect">
            <a:avLst/>
          </a:prstGeom>
          <a:noFill/>
        </p:spPr>
        <p:txBody>
          <a:bodyPr wrap="square" rtlCol="0">
            <a:spAutoFit/>
          </a:bodyPr>
          <a:lstStyle/>
          <a:p>
            <a:r>
              <a:rPr lang="en-US" dirty="0"/>
              <a:t>2018</a:t>
            </a:r>
          </a:p>
        </p:txBody>
      </p:sp>
      <p:sp>
        <p:nvSpPr>
          <p:cNvPr id="12" name="Rectangle 11">
            <a:extLst>
              <a:ext uri="{FF2B5EF4-FFF2-40B4-BE49-F238E27FC236}">
                <a16:creationId xmlns:a16="http://schemas.microsoft.com/office/drawing/2014/main" id="{82DE91FB-5F5A-E881-794A-06CAEB3FA31B}"/>
              </a:ext>
            </a:extLst>
          </p:cNvPr>
          <p:cNvSpPr/>
          <p:nvPr/>
        </p:nvSpPr>
        <p:spPr>
          <a:xfrm>
            <a:off x="6096000" y="5688250"/>
            <a:ext cx="5792725" cy="3373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3BB0D2-1676-B749-0F9A-BF6D5864E88D}"/>
              </a:ext>
            </a:extLst>
          </p:cNvPr>
          <p:cNvSpPr txBox="1"/>
          <p:nvPr/>
        </p:nvSpPr>
        <p:spPr>
          <a:xfrm>
            <a:off x="6022693" y="5688250"/>
            <a:ext cx="1226916" cy="369332"/>
          </a:xfrm>
          <a:prstGeom prst="rect">
            <a:avLst/>
          </a:prstGeom>
          <a:noFill/>
        </p:spPr>
        <p:txBody>
          <a:bodyPr wrap="square" rtlCol="0">
            <a:spAutoFit/>
          </a:bodyPr>
          <a:lstStyle/>
          <a:p>
            <a:r>
              <a:rPr lang="en-US" dirty="0"/>
              <a:t>Sawtooth</a:t>
            </a:r>
          </a:p>
        </p:txBody>
      </p:sp>
      <p:sp>
        <p:nvSpPr>
          <p:cNvPr id="14" name="TextBox 13">
            <a:extLst>
              <a:ext uri="{FF2B5EF4-FFF2-40B4-BE49-F238E27FC236}">
                <a16:creationId xmlns:a16="http://schemas.microsoft.com/office/drawing/2014/main" id="{C9D79402-6C81-4D20-415E-2EC3ADFE0543}"/>
              </a:ext>
            </a:extLst>
          </p:cNvPr>
          <p:cNvSpPr txBox="1"/>
          <p:nvPr/>
        </p:nvSpPr>
        <p:spPr>
          <a:xfrm>
            <a:off x="7095281" y="5688250"/>
            <a:ext cx="902825" cy="369332"/>
          </a:xfrm>
          <a:prstGeom prst="rect">
            <a:avLst/>
          </a:prstGeom>
          <a:noFill/>
        </p:spPr>
        <p:txBody>
          <a:bodyPr wrap="square" rtlCol="0">
            <a:spAutoFit/>
          </a:bodyPr>
          <a:lstStyle/>
          <a:p>
            <a:r>
              <a:rPr lang="en-US" dirty="0"/>
              <a:t>Cloud</a:t>
            </a:r>
          </a:p>
        </p:txBody>
      </p:sp>
      <p:sp>
        <p:nvSpPr>
          <p:cNvPr id="15" name="TextBox 14">
            <a:extLst>
              <a:ext uri="{FF2B5EF4-FFF2-40B4-BE49-F238E27FC236}">
                <a16:creationId xmlns:a16="http://schemas.microsoft.com/office/drawing/2014/main" id="{303271F8-1C35-FD01-7575-0424AA913409}"/>
              </a:ext>
            </a:extLst>
          </p:cNvPr>
          <p:cNvSpPr txBox="1"/>
          <p:nvPr/>
        </p:nvSpPr>
        <p:spPr>
          <a:xfrm>
            <a:off x="7958616" y="5688250"/>
            <a:ext cx="1162730" cy="369332"/>
          </a:xfrm>
          <a:prstGeom prst="rect">
            <a:avLst/>
          </a:prstGeom>
          <a:noFill/>
        </p:spPr>
        <p:txBody>
          <a:bodyPr wrap="square" rtlCol="0">
            <a:spAutoFit/>
          </a:bodyPr>
          <a:lstStyle/>
          <a:p>
            <a:r>
              <a:rPr lang="en-US" dirty="0"/>
              <a:t>Sawtooth</a:t>
            </a:r>
          </a:p>
        </p:txBody>
      </p:sp>
      <p:sp>
        <p:nvSpPr>
          <p:cNvPr id="16" name="TextBox 15">
            <a:extLst>
              <a:ext uri="{FF2B5EF4-FFF2-40B4-BE49-F238E27FC236}">
                <a16:creationId xmlns:a16="http://schemas.microsoft.com/office/drawing/2014/main" id="{11E7F3CA-04CD-B1EC-7C16-D16439CB6102}"/>
              </a:ext>
            </a:extLst>
          </p:cNvPr>
          <p:cNvSpPr txBox="1"/>
          <p:nvPr/>
        </p:nvSpPr>
        <p:spPr>
          <a:xfrm>
            <a:off x="9132425" y="5688250"/>
            <a:ext cx="879676" cy="369332"/>
          </a:xfrm>
          <a:prstGeom prst="rect">
            <a:avLst/>
          </a:prstGeom>
          <a:noFill/>
        </p:spPr>
        <p:txBody>
          <a:bodyPr wrap="square" rtlCol="0">
            <a:spAutoFit/>
          </a:bodyPr>
          <a:lstStyle/>
          <a:p>
            <a:r>
              <a:rPr lang="en-US" dirty="0"/>
              <a:t>Cloud</a:t>
            </a:r>
          </a:p>
        </p:txBody>
      </p:sp>
      <p:sp>
        <p:nvSpPr>
          <p:cNvPr id="17" name="TextBox 16">
            <a:extLst>
              <a:ext uri="{FF2B5EF4-FFF2-40B4-BE49-F238E27FC236}">
                <a16:creationId xmlns:a16="http://schemas.microsoft.com/office/drawing/2014/main" id="{EECC2ECE-B1DC-FEFC-01D6-9B600550EC36}"/>
              </a:ext>
            </a:extLst>
          </p:cNvPr>
          <p:cNvSpPr txBox="1"/>
          <p:nvPr/>
        </p:nvSpPr>
        <p:spPr>
          <a:xfrm>
            <a:off x="9830353" y="5688250"/>
            <a:ext cx="1162730" cy="369332"/>
          </a:xfrm>
          <a:prstGeom prst="rect">
            <a:avLst/>
          </a:prstGeom>
          <a:noFill/>
        </p:spPr>
        <p:txBody>
          <a:bodyPr wrap="square" rtlCol="0">
            <a:spAutoFit/>
          </a:bodyPr>
          <a:lstStyle/>
          <a:p>
            <a:r>
              <a:rPr lang="en-US" dirty="0"/>
              <a:t>Sawtooth</a:t>
            </a:r>
          </a:p>
        </p:txBody>
      </p:sp>
      <p:sp>
        <p:nvSpPr>
          <p:cNvPr id="18" name="TextBox 17">
            <a:extLst>
              <a:ext uri="{FF2B5EF4-FFF2-40B4-BE49-F238E27FC236}">
                <a16:creationId xmlns:a16="http://schemas.microsoft.com/office/drawing/2014/main" id="{FAC35180-DC0C-90E3-9466-9CF960ED4A4A}"/>
              </a:ext>
            </a:extLst>
          </p:cNvPr>
          <p:cNvSpPr txBox="1"/>
          <p:nvPr/>
        </p:nvSpPr>
        <p:spPr>
          <a:xfrm>
            <a:off x="11029270" y="5688250"/>
            <a:ext cx="1162730" cy="369332"/>
          </a:xfrm>
          <a:prstGeom prst="rect">
            <a:avLst/>
          </a:prstGeom>
          <a:noFill/>
        </p:spPr>
        <p:txBody>
          <a:bodyPr wrap="square" rtlCol="0">
            <a:spAutoFit/>
          </a:bodyPr>
          <a:lstStyle/>
          <a:p>
            <a:r>
              <a:rPr lang="en-US" dirty="0"/>
              <a:t>Cloud</a:t>
            </a:r>
          </a:p>
        </p:txBody>
      </p:sp>
    </p:spTree>
    <p:extLst>
      <p:ext uri="{BB962C8B-B14F-4D97-AF65-F5344CB8AC3E}">
        <p14:creationId xmlns:p14="http://schemas.microsoft.com/office/powerpoint/2010/main" val="2591203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0E0CF-90FF-34E1-5672-FCDEB07265B5}"/>
              </a:ext>
            </a:extLst>
          </p:cNvPr>
          <p:cNvSpPr>
            <a:spLocks noGrp="1"/>
          </p:cNvSpPr>
          <p:nvPr>
            <p:ph sz="half" idx="2"/>
          </p:nvPr>
        </p:nvSpPr>
        <p:spPr>
          <a:xfrm>
            <a:off x="345990" y="1667803"/>
            <a:ext cx="4640680" cy="4243899"/>
          </a:xfrm>
        </p:spPr>
        <p:txBody>
          <a:bodyPr>
            <a:noAutofit/>
          </a:bodyPr>
          <a:lstStyle/>
          <a:p>
            <a:r>
              <a:rPr lang="en-US" sz="2000" dirty="0">
                <a:solidFill>
                  <a:srgbClr val="000000"/>
                </a:solidFill>
              </a:rPr>
              <a:t>A</a:t>
            </a:r>
            <a:r>
              <a:rPr lang="en-US" sz="2000" b="0" i="0" u="none" strike="noStrike" dirty="0">
                <a:solidFill>
                  <a:srgbClr val="000000"/>
                </a:solidFill>
                <a:effectLst/>
              </a:rPr>
              <a:t> simplistic three-dimensional cubic domain is first created with the </a:t>
            </a:r>
            <a:r>
              <a:rPr lang="en-US" sz="2000" b="0" i="0" u="none" strike="noStrike" dirty="0" err="1">
                <a:solidFill>
                  <a:srgbClr val="000000"/>
                </a:solidFill>
                <a:effectLst/>
              </a:rPr>
              <a:t>OpenFoam</a:t>
            </a:r>
            <a:r>
              <a:rPr lang="en-US" sz="2000" b="0" i="0" u="none" strike="noStrike" dirty="0">
                <a:solidFill>
                  <a:srgbClr val="000000"/>
                </a:solidFill>
                <a:effectLst/>
              </a:rPr>
              <a:t> </a:t>
            </a:r>
            <a:r>
              <a:rPr lang="en-US" sz="2000" b="0" i="1" u="none" strike="noStrike" dirty="0" err="1">
                <a:solidFill>
                  <a:srgbClr val="000000"/>
                </a:solidFill>
                <a:effectLst/>
              </a:rPr>
              <a:t>blockMesh</a:t>
            </a:r>
            <a:r>
              <a:rPr lang="en-US" sz="2000" b="0" i="0" u="none" strike="noStrike" dirty="0">
                <a:solidFill>
                  <a:srgbClr val="000000"/>
                </a:solidFill>
                <a:effectLst/>
              </a:rPr>
              <a:t> utility</a:t>
            </a:r>
          </a:p>
          <a:p>
            <a:pPr lvl="1"/>
            <a:r>
              <a:rPr lang="en-US" dirty="0">
                <a:solidFill>
                  <a:srgbClr val="000000"/>
                </a:solidFill>
              </a:rPr>
              <a:t>300m x 300m x 300m domain</a:t>
            </a:r>
            <a:endParaRPr lang="en-US" b="0" i="0" u="none" strike="noStrike" dirty="0">
              <a:solidFill>
                <a:srgbClr val="000000"/>
              </a:solidFill>
              <a:effectLst/>
            </a:endParaRPr>
          </a:p>
          <a:p>
            <a:r>
              <a:rPr lang="en-US" sz="2000" b="0" i="0" u="none" strike="noStrike" dirty="0">
                <a:solidFill>
                  <a:srgbClr val="000000"/>
                </a:solidFill>
                <a:effectLst/>
              </a:rPr>
              <a:t>Three-dimensional computer-aided design (CAD) models of the NASA P-3 pylon configurations, with associated instrument canisters and instruments, were provided by the NASA Wallops Island Flight Facility</a:t>
            </a:r>
          </a:p>
          <a:p>
            <a:r>
              <a:rPr lang="en-US" sz="2000" b="0" i="0" u="none" strike="noStrike" dirty="0">
                <a:solidFill>
                  <a:srgbClr val="000000"/>
                </a:solidFill>
                <a:effectLst/>
              </a:rPr>
              <a:t>the </a:t>
            </a:r>
            <a:r>
              <a:rPr lang="en-US" sz="2000" b="0" i="0" u="none" strike="noStrike" dirty="0" err="1">
                <a:solidFill>
                  <a:srgbClr val="000000"/>
                </a:solidFill>
                <a:effectLst/>
              </a:rPr>
              <a:t>OpenFOAM</a:t>
            </a:r>
            <a:r>
              <a:rPr lang="en-US" sz="2000" b="0" i="0" u="none" strike="noStrike" dirty="0">
                <a:solidFill>
                  <a:srgbClr val="000000"/>
                </a:solidFill>
                <a:effectLst/>
              </a:rPr>
              <a:t> utility </a:t>
            </a:r>
            <a:r>
              <a:rPr lang="en-US" sz="2000" b="0" i="1" u="none" strike="noStrike" dirty="0" err="1">
                <a:solidFill>
                  <a:srgbClr val="000000"/>
                </a:solidFill>
                <a:effectLst/>
              </a:rPr>
              <a:t>snappyHexMesh</a:t>
            </a:r>
            <a:r>
              <a:rPr lang="en-US" sz="2000" b="0" i="0" u="none" strike="noStrike" dirty="0">
                <a:solidFill>
                  <a:srgbClr val="000000"/>
                </a:solidFill>
                <a:effectLst/>
              </a:rPr>
              <a:t> is used to conform the volume mesh to the CAD model surface</a:t>
            </a:r>
          </a:p>
        </p:txBody>
      </p:sp>
      <p:sp>
        <p:nvSpPr>
          <p:cNvPr id="5" name="Title 4">
            <a:extLst>
              <a:ext uri="{FF2B5EF4-FFF2-40B4-BE49-F238E27FC236}">
                <a16:creationId xmlns:a16="http://schemas.microsoft.com/office/drawing/2014/main" id="{55966458-2C22-3DD4-5916-66A67CF47721}"/>
              </a:ext>
            </a:extLst>
          </p:cNvPr>
          <p:cNvSpPr>
            <a:spLocks noGrp="1"/>
          </p:cNvSpPr>
          <p:nvPr>
            <p:ph type="title"/>
          </p:nvPr>
        </p:nvSpPr>
        <p:spPr/>
        <p:txBody>
          <a:bodyPr/>
          <a:lstStyle/>
          <a:p>
            <a:r>
              <a:rPr lang="en-US" b="0" dirty="0"/>
              <a:t>How Are We Defining the Domain?</a:t>
            </a:r>
          </a:p>
        </p:txBody>
      </p:sp>
      <p:sp>
        <p:nvSpPr>
          <p:cNvPr id="6" name="Text Placeholder 5">
            <a:extLst>
              <a:ext uri="{FF2B5EF4-FFF2-40B4-BE49-F238E27FC236}">
                <a16:creationId xmlns:a16="http://schemas.microsoft.com/office/drawing/2014/main" id="{4B6D0C44-DB6E-B686-548D-FCA7412DEEFA}"/>
              </a:ext>
            </a:extLst>
          </p:cNvPr>
          <p:cNvSpPr>
            <a:spLocks noGrp="1"/>
          </p:cNvSpPr>
          <p:nvPr>
            <p:ph type="body" idx="10"/>
          </p:nvPr>
        </p:nvSpPr>
        <p:spPr>
          <a:xfrm>
            <a:off x="5454502" y="1667803"/>
            <a:ext cx="6383271" cy="453855"/>
          </a:xfrm>
        </p:spPr>
        <p:txBody>
          <a:bodyPr>
            <a:normAutofit lnSpcReduction="10000"/>
          </a:bodyPr>
          <a:lstStyle/>
          <a:p>
            <a:pPr algn="ctr"/>
            <a:r>
              <a:rPr lang="en-US" dirty="0"/>
              <a:t>Computer Aided Design Models</a:t>
            </a:r>
          </a:p>
        </p:txBody>
      </p:sp>
      <p:pic>
        <p:nvPicPr>
          <p:cNvPr id="7" name="Content Placeholder 13">
            <a:extLst>
              <a:ext uri="{FF2B5EF4-FFF2-40B4-BE49-F238E27FC236}">
                <a16:creationId xmlns:a16="http://schemas.microsoft.com/office/drawing/2014/main" id="{4F2C3D39-F4A1-B497-8CE9-EC4C99B7B35B}"/>
              </a:ext>
            </a:extLst>
          </p:cNvPr>
          <p:cNvPicPr>
            <a:picLocks noGrp="1" noChangeAspect="1"/>
          </p:cNvPicPr>
          <p:nvPr>
            <p:ph sz="quarter" idx="4"/>
          </p:nvPr>
        </p:nvPicPr>
        <p:blipFill rotWithShape="1">
          <a:blip r:embed="rId5"/>
          <a:srcRect r="2656" b="18060"/>
          <a:stretch/>
        </p:blipFill>
        <p:spPr>
          <a:xfrm>
            <a:off x="5454502" y="2207796"/>
            <a:ext cx="6536058" cy="2511855"/>
          </a:xfrm>
        </p:spPr>
      </p:pic>
      <p:sp>
        <p:nvSpPr>
          <p:cNvPr id="8" name="TextBox 7">
            <a:extLst>
              <a:ext uri="{FF2B5EF4-FFF2-40B4-BE49-F238E27FC236}">
                <a16:creationId xmlns:a16="http://schemas.microsoft.com/office/drawing/2014/main" id="{4F359636-627C-DDD3-FAF2-E89F2CD662FB}"/>
              </a:ext>
            </a:extLst>
          </p:cNvPr>
          <p:cNvSpPr txBox="1"/>
          <p:nvPr/>
        </p:nvSpPr>
        <p:spPr>
          <a:xfrm>
            <a:off x="11837773" y="6542302"/>
            <a:ext cx="441313" cy="369332"/>
          </a:xfrm>
          <a:prstGeom prst="rect">
            <a:avLst/>
          </a:prstGeom>
          <a:noFill/>
        </p:spPr>
        <p:txBody>
          <a:bodyPr wrap="square" rtlCol="0">
            <a:spAutoFit/>
          </a:bodyPr>
          <a:lstStyle/>
          <a:p>
            <a:fld id="{FDFD14D1-6BCA-D140-BC8E-204DCDD63AD6}" type="slidenum">
              <a:rPr lang="en-US" smtClean="0"/>
              <a:t>23</a:t>
            </a:fld>
            <a:endParaRPr lang="en-US" dirty="0"/>
          </a:p>
        </p:txBody>
      </p:sp>
    </p:spTree>
    <p:extLst>
      <p:ext uri="{BB962C8B-B14F-4D97-AF65-F5344CB8AC3E}">
        <p14:creationId xmlns:p14="http://schemas.microsoft.com/office/powerpoint/2010/main" val="278990855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040F8-6059-9506-C3B8-E398D881BA76}"/>
              </a:ext>
            </a:extLst>
          </p:cNvPr>
          <p:cNvSpPr>
            <a:spLocks noGrp="1"/>
          </p:cNvSpPr>
          <p:nvPr>
            <p:ph sz="half" idx="2"/>
          </p:nvPr>
        </p:nvSpPr>
        <p:spPr>
          <a:xfrm>
            <a:off x="345990" y="1581665"/>
            <a:ext cx="4858378" cy="4324867"/>
          </a:xfrm>
        </p:spPr>
        <p:txBody>
          <a:bodyPr>
            <a:normAutofit fontScale="92500"/>
          </a:bodyPr>
          <a:lstStyle/>
          <a:p>
            <a:r>
              <a:rPr lang="en-US" sz="2200" b="0" i="1" u="none" strike="noStrike" dirty="0" err="1">
                <a:solidFill>
                  <a:srgbClr val="000000"/>
                </a:solidFill>
                <a:effectLst/>
              </a:rPr>
              <a:t>snappyHexMesh</a:t>
            </a:r>
            <a:r>
              <a:rPr lang="en-US" sz="2200" b="0" i="0" u="none" strike="noStrike" dirty="0">
                <a:solidFill>
                  <a:srgbClr val="000000"/>
                </a:solidFill>
                <a:effectLst/>
              </a:rPr>
              <a:t> chisels the volume mesh to the geometry surface. </a:t>
            </a:r>
          </a:p>
          <a:p>
            <a:r>
              <a:rPr lang="en-US" sz="2200" b="0" i="0" u="none" strike="noStrike" dirty="0">
                <a:solidFill>
                  <a:srgbClr val="000000"/>
                </a:solidFill>
                <a:effectLst/>
              </a:rPr>
              <a:t>A) The edges of the CAD object are first defined with the </a:t>
            </a:r>
            <a:r>
              <a:rPr lang="en-US" sz="2200" b="0" i="1" u="none" strike="noStrike" dirty="0" err="1">
                <a:solidFill>
                  <a:srgbClr val="000000"/>
                </a:solidFill>
                <a:effectLst/>
              </a:rPr>
              <a:t>surfaceFeatureExtract</a:t>
            </a:r>
            <a:r>
              <a:rPr lang="en-US" sz="2200" b="0" i="0" u="none" strike="noStrike" dirty="0">
                <a:solidFill>
                  <a:srgbClr val="000000"/>
                </a:solidFill>
                <a:effectLst/>
              </a:rPr>
              <a:t> utility.</a:t>
            </a:r>
          </a:p>
          <a:p>
            <a:r>
              <a:rPr lang="en-US" sz="2200" b="0" i="0" u="none" strike="noStrike" dirty="0">
                <a:solidFill>
                  <a:srgbClr val="000000"/>
                </a:solidFill>
                <a:effectLst/>
              </a:rPr>
              <a:t>B) Cell splitting is performed on the edges specified by this utility and then across the surface of the geometry.</a:t>
            </a:r>
          </a:p>
          <a:p>
            <a:r>
              <a:rPr lang="en-US" sz="2200" dirty="0">
                <a:solidFill>
                  <a:srgbClr val="000000"/>
                </a:solidFill>
              </a:rPr>
              <a:t>C) Removal of volume mesh cells that are contained within the CAD object. </a:t>
            </a:r>
          </a:p>
          <a:p>
            <a:r>
              <a:rPr lang="en-US" sz="2200" dirty="0">
                <a:solidFill>
                  <a:srgbClr val="000000"/>
                </a:solidFill>
              </a:rPr>
              <a:t>D) ‘Snap’ CAD features into the volume mesh.</a:t>
            </a:r>
            <a:endParaRPr lang="en-US" sz="2200" dirty="0"/>
          </a:p>
        </p:txBody>
      </p:sp>
      <p:sp>
        <p:nvSpPr>
          <p:cNvPr id="5" name="Title 4">
            <a:extLst>
              <a:ext uri="{FF2B5EF4-FFF2-40B4-BE49-F238E27FC236}">
                <a16:creationId xmlns:a16="http://schemas.microsoft.com/office/drawing/2014/main" id="{13B801A4-5C34-BDD3-577D-C1A5946BC214}"/>
              </a:ext>
            </a:extLst>
          </p:cNvPr>
          <p:cNvSpPr>
            <a:spLocks noGrp="1"/>
          </p:cNvSpPr>
          <p:nvPr>
            <p:ph type="title"/>
          </p:nvPr>
        </p:nvSpPr>
        <p:spPr/>
        <p:txBody>
          <a:bodyPr/>
          <a:lstStyle/>
          <a:p>
            <a:r>
              <a:rPr lang="en-US" dirty="0">
                <a:latin typeface="+mn-lt"/>
                <a:cs typeface="Times New Roman" panose="02020603050405020304" pitchFamily="18" charset="0"/>
              </a:rPr>
              <a:t>Mesh Geometry</a:t>
            </a:r>
          </a:p>
        </p:txBody>
      </p:sp>
      <p:pic>
        <p:nvPicPr>
          <p:cNvPr id="4098" name="Picture 2">
            <a:extLst>
              <a:ext uri="{FF2B5EF4-FFF2-40B4-BE49-F238E27FC236}">
                <a16:creationId xmlns:a16="http://schemas.microsoft.com/office/drawing/2014/main" id="{69EED7EE-DEE6-52AE-02BE-16B603E4FA63}"/>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204368" y="1581665"/>
            <a:ext cx="6887476" cy="43248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077E0D-F666-5A6D-FCC1-7D9F6EA26A1F}"/>
              </a:ext>
            </a:extLst>
          </p:cNvPr>
          <p:cNvSpPr txBox="1"/>
          <p:nvPr/>
        </p:nvSpPr>
        <p:spPr>
          <a:xfrm>
            <a:off x="3509553" y="5906530"/>
            <a:ext cx="4275909" cy="954107"/>
          </a:xfrm>
          <a:prstGeom prst="rect">
            <a:avLst/>
          </a:prstGeom>
          <a:noFill/>
        </p:spPr>
        <p:txBody>
          <a:bodyPr wrap="square" rtlCol="0">
            <a:spAutoFit/>
          </a:bodyPr>
          <a:lstStyle/>
          <a:p>
            <a:r>
              <a:rPr lang="en-US" sz="1400" b="0" i="1" u="none" strike="noStrike" dirty="0">
                <a:solidFill>
                  <a:srgbClr val="000000"/>
                </a:solidFill>
                <a:effectLst/>
              </a:rPr>
              <a:t>Greenshields, C., 2017: </a:t>
            </a:r>
            <a:r>
              <a:rPr lang="en-US" sz="1400" b="0" i="1" u="none" strike="noStrike" dirty="0" err="1">
                <a:solidFill>
                  <a:srgbClr val="000000"/>
                </a:solidFill>
                <a:effectLst/>
              </a:rPr>
              <a:t>OpenFOAM</a:t>
            </a:r>
            <a:r>
              <a:rPr lang="en-US" sz="1400" b="0" i="1" u="none" strike="noStrike" dirty="0">
                <a:solidFill>
                  <a:srgbClr val="000000"/>
                </a:solidFill>
                <a:effectLst/>
              </a:rPr>
              <a:t> User Guide: CFD Direct, Architects of </a:t>
            </a:r>
            <a:r>
              <a:rPr lang="en-US" sz="1400" b="0" i="1" u="none" strike="noStrike" dirty="0" err="1">
                <a:solidFill>
                  <a:srgbClr val="000000"/>
                </a:solidFill>
                <a:effectLst/>
              </a:rPr>
              <a:t>OpenFOAM</a:t>
            </a:r>
            <a:r>
              <a:rPr lang="en-US" sz="1400" b="0" i="1" u="none" strike="noStrike" dirty="0">
                <a:solidFill>
                  <a:srgbClr val="000000"/>
                </a:solidFill>
                <a:effectLst/>
              </a:rPr>
              <a:t>. CFD Direct,. https://</a:t>
            </a:r>
            <a:r>
              <a:rPr lang="en-US" sz="1400" b="0" i="1" u="none" strike="noStrike" dirty="0" err="1">
                <a:solidFill>
                  <a:srgbClr val="000000"/>
                </a:solidFill>
                <a:effectLst/>
              </a:rPr>
              <a:t>cfd.direct</a:t>
            </a:r>
            <a:r>
              <a:rPr lang="en-US" sz="1400" b="0" i="1" u="none" strike="noStrike" dirty="0">
                <a:solidFill>
                  <a:srgbClr val="000000"/>
                </a:solidFill>
                <a:effectLst/>
              </a:rPr>
              <a:t>/</a:t>
            </a:r>
            <a:r>
              <a:rPr lang="en-US" sz="1400" b="0" i="1" u="none" strike="noStrike" dirty="0" err="1">
                <a:solidFill>
                  <a:srgbClr val="000000"/>
                </a:solidFill>
                <a:effectLst/>
              </a:rPr>
              <a:t>openfoam</a:t>
            </a:r>
            <a:r>
              <a:rPr lang="en-US" sz="1400" b="0" i="1" u="none" strike="noStrike" dirty="0">
                <a:solidFill>
                  <a:srgbClr val="000000"/>
                </a:solidFill>
                <a:effectLst/>
              </a:rPr>
              <a:t>/user-guide/ (Accessed March 16, 2021)</a:t>
            </a:r>
            <a:endParaRPr lang="en-US" sz="1400" i="1" dirty="0"/>
          </a:p>
        </p:txBody>
      </p:sp>
      <p:sp>
        <p:nvSpPr>
          <p:cNvPr id="8" name="TextBox 7">
            <a:extLst>
              <a:ext uri="{FF2B5EF4-FFF2-40B4-BE49-F238E27FC236}">
                <a16:creationId xmlns:a16="http://schemas.microsoft.com/office/drawing/2014/main" id="{F4FAEFD1-422A-1CF2-D029-DAF2757F27CF}"/>
              </a:ext>
            </a:extLst>
          </p:cNvPr>
          <p:cNvSpPr txBox="1"/>
          <p:nvPr/>
        </p:nvSpPr>
        <p:spPr>
          <a:xfrm>
            <a:off x="11841891" y="6542302"/>
            <a:ext cx="444137" cy="369332"/>
          </a:xfrm>
          <a:prstGeom prst="rect">
            <a:avLst/>
          </a:prstGeom>
          <a:noFill/>
        </p:spPr>
        <p:txBody>
          <a:bodyPr wrap="square" rtlCol="0">
            <a:spAutoFit/>
          </a:bodyPr>
          <a:lstStyle/>
          <a:p>
            <a:fld id="{76AC98C2-4D1A-514F-B4F6-8BBC491F6EA6}" type="slidenum">
              <a:rPr lang="en-US" smtClean="0"/>
              <a:t>24</a:t>
            </a:fld>
            <a:endParaRPr lang="en-US" dirty="0"/>
          </a:p>
        </p:txBody>
      </p:sp>
    </p:spTree>
    <p:extLst>
      <p:ext uri="{BB962C8B-B14F-4D97-AF65-F5344CB8AC3E}">
        <p14:creationId xmlns:p14="http://schemas.microsoft.com/office/powerpoint/2010/main" val="365945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87FC2A-CA3C-6E4C-9A93-365D8E79A022}"/>
              </a:ext>
            </a:extLst>
          </p:cNvPr>
          <p:cNvSpPr>
            <a:spLocks noGrp="1"/>
          </p:cNvSpPr>
          <p:nvPr>
            <p:ph sz="half" idx="2"/>
          </p:nvPr>
        </p:nvSpPr>
        <p:spPr>
          <a:xfrm>
            <a:off x="345990" y="1818167"/>
            <a:ext cx="5059387" cy="4088365"/>
          </a:xfrm>
        </p:spPr>
        <p:txBody>
          <a:bodyPr/>
          <a:lstStyle/>
          <a:p>
            <a:r>
              <a:rPr lang="en-US" dirty="0"/>
              <a:t>Simulations of both pylon configurations at multiple initial conditions are performed.</a:t>
            </a:r>
          </a:p>
          <a:p>
            <a:r>
              <a:rPr lang="en-US" dirty="0"/>
              <a:t>Initial conditions are determined from observational values during ORACLES cloud profiles.</a:t>
            </a:r>
          </a:p>
          <a:p>
            <a:r>
              <a:rPr lang="en-US" dirty="0"/>
              <a:t>`Sawtooth` profiles are simulated through the altering of angle of attack of the aircraft.</a:t>
            </a:r>
          </a:p>
        </p:txBody>
      </p:sp>
      <p:graphicFrame>
        <p:nvGraphicFramePr>
          <p:cNvPr id="7" name="Content Placeholder 6">
            <a:extLst>
              <a:ext uri="{FF2B5EF4-FFF2-40B4-BE49-F238E27FC236}">
                <a16:creationId xmlns:a16="http://schemas.microsoft.com/office/drawing/2014/main" id="{B5FE36A2-19AC-027E-C018-262902327733}"/>
              </a:ext>
            </a:extLst>
          </p:cNvPr>
          <p:cNvGraphicFramePr>
            <a:graphicFrameLocks noGrp="1"/>
          </p:cNvGraphicFramePr>
          <p:nvPr>
            <p:ph sz="quarter" idx="4"/>
            <p:extLst>
              <p:ext uri="{D42A27DB-BD31-4B8C-83A1-F6EECF244321}">
                <p14:modId xmlns:p14="http://schemas.microsoft.com/office/powerpoint/2010/main" val="2034729833"/>
              </p:ext>
            </p:extLst>
          </p:nvPr>
        </p:nvGraphicFramePr>
        <p:xfrm>
          <a:off x="5405376" y="1581665"/>
          <a:ext cx="6667019" cy="4460319"/>
        </p:xfrm>
        <a:graphic>
          <a:graphicData uri="http://schemas.openxmlformats.org/drawingml/2006/table">
            <a:tbl>
              <a:tblPr/>
              <a:tblGrid>
                <a:gridCol w="1351422">
                  <a:extLst>
                    <a:ext uri="{9D8B030D-6E8A-4147-A177-3AD203B41FA5}">
                      <a16:colId xmlns:a16="http://schemas.microsoft.com/office/drawing/2014/main" val="729329363"/>
                    </a:ext>
                  </a:extLst>
                </a:gridCol>
                <a:gridCol w="1165267">
                  <a:extLst>
                    <a:ext uri="{9D8B030D-6E8A-4147-A177-3AD203B41FA5}">
                      <a16:colId xmlns:a16="http://schemas.microsoft.com/office/drawing/2014/main" val="259817836"/>
                    </a:ext>
                  </a:extLst>
                </a:gridCol>
                <a:gridCol w="1721945">
                  <a:extLst>
                    <a:ext uri="{9D8B030D-6E8A-4147-A177-3AD203B41FA5}">
                      <a16:colId xmlns:a16="http://schemas.microsoft.com/office/drawing/2014/main" val="3886349431"/>
                    </a:ext>
                  </a:extLst>
                </a:gridCol>
                <a:gridCol w="1201468">
                  <a:extLst>
                    <a:ext uri="{9D8B030D-6E8A-4147-A177-3AD203B41FA5}">
                      <a16:colId xmlns:a16="http://schemas.microsoft.com/office/drawing/2014/main" val="1150360172"/>
                    </a:ext>
                  </a:extLst>
                </a:gridCol>
                <a:gridCol w="1226917">
                  <a:extLst>
                    <a:ext uri="{9D8B030D-6E8A-4147-A177-3AD203B41FA5}">
                      <a16:colId xmlns:a16="http://schemas.microsoft.com/office/drawing/2014/main" val="2708613149"/>
                    </a:ext>
                  </a:extLst>
                </a:gridCol>
              </a:tblGrid>
              <a:tr h="1486773">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Pylon Type</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Velocity</a:t>
                      </a:r>
                      <a:endParaRPr lang="en-US" sz="2400" dirty="0">
                        <a:effectLst/>
                      </a:endParaRPr>
                    </a:p>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[m/s]</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Temperature [K]</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Pressure </a:t>
                      </a:r>
                      <a:br>
                        <a:rPr lang="en-US" sz="2400" b="0" i="0" u="none" strike="noStrike" dirty="0">
                          <a:solidFill>
                            <a:srgbClr val="000000"/>
                          </a:solidFill>
                          <a:effectLst/>
                          <a:latin typeface="Times New Roman" panose="02020603050405020304" pitchFamily="18" charset="0"/>
                        </a:rPr>
                      </a:br>
                      <a:r>
                        <a:rPr lang="en-US" sz="2400" b="0" i="0" u="none" strike="noStrike" dirty="0">
                          <a:solidFill>
                            <a:srgbClr val="000000"/>
                          </a:solidFill>
                          <a:effectLst/>
                          <a:latin typeface="Times New Roman" panose="02020603050405020304" pitchFamily="18" charset="0"/>
                        </a:rPr>
                        <a:t>[mb]</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Angle of Attack</a:t>
                      </a:r>
                      <a:br>
                        <a:rPr lang="en-US" sz="2400" b="0" i="0" u="none" strike="noStrike" dirty="0">
                          <a:solidFill>
                            <a:srgbClr val="000000"/>
                          </a:solidFill>
                          <a:effectLst/>
                          <a:latin typeface="Times New Roman" panose="02020603050405020304" pitchFamily="18" charset="0"/>
                        </a:rPr>
                      </a:br>
                      <a:r>
                        <a:rPr lang="en-US" sz="2400" b="0" i="0" u="none" strike="noStrike" dirty="0">
                          <a:solidFill>
                            <a:srgbClr val="000000"/>
                          </a:solidFill>
                          <a:effectLst/>
                          <a:latin typeface="Times New Roman" panose="02020603050405020304" pitchFamily="18" charset="0"/>
                        </a:rPr>
                        <a:t> [°]</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43871081"/>
                  </a:ext>
                </a:extLst>
              </a:tr>
              <a:tr h="1486773">
                <a:tc>
                  <a:txBody>
                    <a:bodyPr/>
                    <a:lstStyle/>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Extended</a:t>
                      </a:r>
                      <a:endParaRPr lang="en-US" sz="240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E2F3"/>
                    </a:solidFill>
                  </a:tcPr>
                </a:tc>
                <a:tc>
                  <a:txBody>
                    <a:bodyPr/>
                    <a:lstStyle/>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120</a:t>
                      </a:r>
                      <a:endParaRPr lang="en-US" sz="2400">
                        <a:effectLst/>
                      </a:endParaRPr>
                    </a:p>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140</a:t>
                      </a:r>
                      <a:endParaRPr lang="en-US" sz="240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E2F3"/>
                    </a:solidFill>
                  </a:tcPr>
                </a:tc>
                <a:tc>
                  <a:txBody>
                    <a:bodyPr/>
                    <a:lstStyle/>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303</a:t>
                      </a:r>
                      <a:endParaRPr lang="en-US" sz="2400">
                        <a:effectLst/>
                      </a:endParaRPr>
                    </a:p>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293</a:t>
                      </a:r>
                      <a:endParaRPr lang="en-US" sz="240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E2F3"/>
                    </a:solidFill>
                  </a:tcPr>
                </a:tc>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900</a:t>
                      </a:r>
                      <a:endParaRPr lang="en-US" sz="2400" dirty="0">
                        <a:effectLst/>
                      </a:endParaRPr>
                    </a:p>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800</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E2F3"/>
                    </a:solidFill>
                  </a:tcPr>
                </a:tc>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-4, 0, +4</a:t>
                      </a:r>
                      <a:endParaRPr lang="en-US" sz="2400" dirty="0">
                        <a:effectLst/>
                      </a:endParaRPr>
                    </a:p>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-4, 0, +4</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055378342"/>
                  </a:ext>
                </a:extLst>
              </a:tr>
              <a:tr h="1486773">
                <a:tc>
                  <a:txBody>
                    <a:bodyPr/>
                    <a:lstStyle/>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Navy</a:t>
                      </a:r>
                      <a:endParaRPr lang="en-US" sz="240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120</a:t>
                      </a:r>
                      <a:endParaRPr lang="en-US" sz="2400">
                        <a:effectLst/>
                      </a:endParaRPr>
                    </a:p>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140</a:t>
                      </a:r>
                      <a:endParaRPr lang="en-US" sz="240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303</a:t>
                      </a:r>
                      <a:endParaRPr lang="en-US" sz="2400">
                        <a:effectLst/>
                      </a:endParaRPr>
                    </a:p>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293</a:t>
                      </a:r>
                      <a:endParaRPr lang="en-US" sz="240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900</a:t>
                      </a:r>
                      <a:endParaRPr lang="en-US" sz="2400">
                        <a:effectLst/>
                      </a:endParaRPr>
                    </a:p>
                    <a:p>
                      <a:pPr algn="ctr" rtl="0" fontAlgn="ctr">
                        <a:spcBef>
                          <a:spcPts val="0"/>
                        </a:spcBef>
                        <a:spcAft>
                          <a:spcPts val="0"/>
                        </a:spcAft>
                      </a:pPr>
                      <a:r>
                        <a:rPr lang="en-US" sz="2400" b="0" i="0" u="none" strike="noStrike">
                          <a:solidFill>
                            <a:srgbClr val="000000"/>
                          </a:solidFill>
                          <a:effectLst/>
                          <a:latin typeface="Times New Roman" panose="02020603050405020304" pitchFamily="18" charset="0"/>
                        </a:rPr>
                        <a:t>800</a:t>
                      </a:r>
                      <a:endParaRPr lang="en-US" sz="240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-4, 0, +4</a:t>
                      </a:r>
                      <a:endParaRPr lang="en-US" sz="2400" dirty="0">
                        <a:effectLst/>
                      </a:endParaRPr>
                    </a:p>
                    <a:p>
                      <a:pPr algn="ctr" rtl="0" fontAlgn="ctr">
                        <a:spcBef>
                          <a:spcPts val="0"/>
                        </a:spcBef>
                        <a:spcAft>
                          <a:spcPts val="0"/>
                        </a:spcAft>
                      </a:pPr>
                      <a:r>
                        <a:rPr lang="en-US" sz="2400" b="0" i="0" u="none" strike="noStrike" dirty="0">
                          <a:solidFill>
                            <a:srgbClr val="000000"/>
                          </a:solidFill>
                          <a:effectLst/>
                          <a:latin typeface="Times New Roman" panose="02020603050405020304" pitchFamily="18" charset="0"/>
                        </a:rPr>
                        <a:t>-4, 0, +4</a:t>
                      </a:r>
                      <a:endParaRPr lang="en-US" sz="2400" dirty="0">
                        <a:effectLst/>
                      </a:endParaRPr>
                    </a:p>
                  </a:txBody>
                  <a:tcPr marL="68078" marR="68078" marT="45385" marB="4538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010111"/>
                  </a:ext>
                </a:extLst>
              </a:tr>
            </a:tbl>
          </a:graphicData>
        </a:graphic>
      </p:graphicFrame>
      <p:sp>
        <p:nvSpPr>
          <p:cNvPr id="5" name="Title 4">
            <a:extLst>
              <a:ext uri="{FF2B5EF4-FFF2-40B4-BE49-F238E27FC236}">
                <a16:creationId xmlns:a16="http://schemas.microsoft.com/office/drawing/2014/main" id="{CCBD4776-22FB-8B84-B4E6-977895C0ACE0}"/>
              </a:ext>
            </a:extLst>
          </p:cNvPr>
          <p:cNvSpPr>
            <a:spLocks noGrp="1"/>
          </p:cNvSpPr>
          <p:nvPr>
            <p:ph type="title"/>
          </p:nvPr>
        </p:nvSpPr>
        <p:spPr/>
        <p:txBody>
          <a:bodyPr/>
          <a:lstStyle/>
          <a:p>
            <a:r>
              <a:rPr lang="en-US" dirty="0"/>
              <a:t>Simulations Freestream Configuration</a:t>
            </a:r>
          </a:p>
        </p:txBody>
      </p:sp>
      <p:sp>
        <p:nvSpPr>
          <p:cNvPr id="8" name="Rectangle 1">
            <a:extLst>
              <a:ext uri="{FF2B5EF4-FFF2-40B4-BE49-F238E27FC236}">
                <a16:creationId xmlns:a16="http://schemas.microsoft.com/office/drawing/2014/main" id="{6B346629-C990-2E65-C095-51631211FE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80BBAC4D-14A7-CDC8-08B2-6D76F6C2256F}"/>
              </a:ext>
            </a:extLst>
          </p:cNvPr>
          <p:cNvSpPr txBox="1"/>
          <p:nvPr/>
        </p:nvSpPr>
        <p:spPr>
          <a:xfrm>
            <a:off x="11837987" y="6565941"/>
            <a:ext cx="487681" cy="369332"/>
          </a:xfrm>
          <a:prstGeom prst="rect">
            <a:avLst/>
          </a:prstGeom>
          <a:noFill/>
        </p:spPr>
        <p:txBody>
          <a:bodyPr wrap="square" rtlCol="0">
            <a:spAutoFit/>
          </a:bodyPr>
          <a:lstStyle/>
          <a:p>
            <a:fld id="{22A8C1BA-141B-9D48-B225-7FA950DC1E26}" type="slidenum">
              <a:rPr lang="en-US" smtClean="0"/>
              <a:t>25</a:t>
            </a:fld>
            <a:endParaRPr lang="en-US" dirty="0"/>
          </a:p>
        </p:txBody>
      </p:sp>
    </p:spTree>
    <p:extLst>
      <p:ext uri="{BB962C8B-B14F-4D97-AF65-F5344CB8AC3E}">
        <p14:creationId xmlns:p14="http://schemas.microsoft.com/office/powerpoint/2010/main" val="720983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913EF-3B2C-0244-171A-90E6B28AA9C2}"/>
              </a:ext>
            </a:extLst>
          </p:cNvPr>
          <p:cNvSpPr>
            <a:spLocks noGrp="1"/>
          </p:cNvSpPr>
          <p:nvPr>
            <p:ph sz="half" idx="2"/>
          </p:nvPr>
        </p:nvSpPr>
        <p:spPr>
          <a:xfrm>
            <a:off x="419768" y="1595528"/>
            <a:ext cx="5597610" cy="4324866"/>
          </a:xfrm>
        </p:spPr>
        <p:txBody>
          <a:bodyPr>
            <a:normAutofit/>
          </a:bodyPr>
          <a:lstStyle/>
          <a:p>
            <a:r>
              <a:rPr lang="en-US" dirty="0">
                <a:cs typeface="Times New Roman" panose="02020603050405020304" pitchFamily="18" charset="0"/>
              </a:rPr>
              <a:t>Initialized with 120 ms</a:t>
            </a:r>
            <a:r>
              <a:rPr lang="en-US" baseline="30000" dirty="0">
                <a:cs typeface="Times New Roman" panose="02020603050405020304" pitchFamily="18" charset="0"/>
              </a:rPr>
              <a:t>-1</a:t>
            </a:r>
            <a:r>
              <a:rPr lang="en-US" dirty="0">
                <a:cs typeface="Times New Roman" panose="02020603050405020304" pitchFamily="18" charset="0"/>
              </a:rPr>
              <a:t> freestream velocities (white within figure).</a:t>
            </a:r>
          </a:p>
          <a:p>
            <a:r>
              <a:rPr lang="en-US" dirty="0">
                <a:highlight>
                  <a:srgbClr val="FFFF00"/>
                </a:highlight>
                <a:cs typeface="Times New Roman" panose="02020603050405020304" pitchFamily="18" charset="0"/>
              </a:rPr>
              <a:t>1. Deceleration ahead of pylon assembly primarily due to leading edge of wing.</a:t>
            </a:r>
          </a:p>
          <a:p>
            <a:pPr lvl="1"/>
            <a:r>
              <a:rPr lang="en-US" sz="2400" dirty="0">
                <a:highlight>
                  <a:srgbClr val="FFFF00"/>
                </a:highlight>
                <a:cs typeface="Times New Roman" panose="02020603050405020304" pitchFamily="18" charset="0"/>
              </a:rPr>
              <a:t>CDP is near freestream</a:t>
            </a:r>
          </a:p>
          <a:p>
            <a:r>
              <a:rPr lang="en-US" dirty="0">
                <a:highlight>
                  <a:srgbClr val="00FF00"/>
                </a:highlight>
                <a:cs typeface="Times New Roman" panose="02020603050405020304" pitchFamily="18" charset="0"/>
              </a:rPr>
              <a:t>2. Wake extends well behind (and ahead of) the pylon assembly.</a:t>
            </a:r>
          </a:p>
          <a:p>
            <a:pPr lvl="1"/>
            <a:r>
              <a:rPr lang="en-US" sz="2400" dirty="0">
                <a:highlight>
                  <a:srgbClr val="00FF00"/>
                </a:highlight>
                <a:cs typeface="Times New Roman" panose="02020603050405020304" pitchFamily="18" charset="0"/>
              </a:rPr>
              <a:t>Expected for subsonic aerodynamic flow</a:t>
            </a:r>
          </a:p>
          <a:p>
            <a:pPr lvl="1"/>
            <a:endParaRPr lang="en-US" dirty="0"/>
          </a:p>
        </p:txBody>
      </p:sp>
      <p:sp>
        <p:nvSpPr>
          <p:cNvPr id="5" name="Title 4">
            <a:extLst>
              <a:ext uri="{FF2B5EF4-FFF2-40B4-BE49-F238E27FC236}">
                <a16:creationId xmlns:a16="http://schemas.microsoft.com/office/drawing/2014/main" id="{5D48B039-B6A2-8016-E864-8B7D2E28B144}"/>
              </a:ext>
            </a:extLst>
          </p:cNvPr>
          <p:cNvSpPr>
            <a:spLocks noGrp="1"/>
          </p:cNvSpPr>
          <p:nvPr>
            <p:ph type="title"/>
          </p:nvPr>
        </p:nvSpPr>
        <p:spPr/>
        <p:txBody>
          <a:bodyPr/>
          <a:lstStyle/>
          <a:p>
            <a:r>
              <a:rPr lang="en-US" dirty="0"/>
              <a:t>Navy Pylon </a:t>
            </a:r>
          </a:p>
        </p:txBody>
      </p:sp>
      <p:pic>
        <p:nvPicPr>
          <p:cNvPr id="3074" name="Picture 2">
            <a:extLst>
              <a:ext uri="{FF2B5EF4-FFF2-40B4-BE49-F238E27FC236}">
                <a16:creationId xmlns:a16="http://schemas.microsoft.com/office/drawing/2014/main" id="{99095EC4-C758-44E4-1983-325262E2EC90}"/>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096000" y="1581665"/>
            <a:ext cx="5763907" cy="43248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DD23AF-EC91-FF19-4B1A-4BA271D8E02F}"/>
              </a:ext>
            </a:extLst>
          </p:cNvPr>
          <p:cNvSpPr txBox="1"/>
          <p:nvPr/>
        </p:nvSpPr>
        <p:spPr>
          <a:xfrm>
            <a:off x="10642782" y="2264712"/>
            <a:ext cx="1182029" cy="646331"/>
          </a:xfrm>
          <a:prstGeom prst="rect">
            <a:avLst/>
          </a:prstGeom>
          <a:noFill/>
        </p:spPr>
        <p:txBody>
          <a:bodyPr wrap="square" rtlCol="0">
            <a:spAutoFit/>
          </a:bodyPr>
          <a:lstStyle/>
          <a:p>
            <a:pPr algn="ctr"/>
            <a:r>
              <a:rPr lang="en-US" dirty="0">
                <a:solidFill>
                  <a:sysClr val="windowText" lastClr="000000"/>
                </a:solidFill>
              </a:rPr>
              <a:t>Airflow direction</a:t>
            </a:r>
          </a:p>
        </p:txBody>
      </p:sp>
      <p:sp>
        <p:nvSpPr>
          <p:cNvPr id="6" name="Right Arrow 5">
            <a:extLst>
              <a:ext uri="{FF2B5EF4-FFF2-40B4-BE49-F238E27FC236}">
                <a16:creationId xmlns:a16="http://schemas.microsoft.com/office/drawing/2014/main" id="{12BF7674-10B8-00A1-EC97-38287BC37225}"/>
              </a:ext>
            </a:extLst>
          </p:cNvPr>
          <p:cNvSpPr/>
          <p:nvPr/>
        </p:nvSpPr>
        <p:spPr>
          <a:xfrm>
            <a:off x="10776597" y="2034231"/>
            <a:ext cx="914400" cy="23417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AB27B59-1CD6-E836-EF8C-516DC2D1519A}"/>
              </a:ext>
            </a:extLst>
          </p:cNvPr>
          <p:cNvCxnSpPr>
            <a:cxnSpLocks/>
          </p:cNvCxnSpPr>
          <p:nvPr/>
        </p:nvCxnSpPr>
        <p:spPr>
          <a:xfrm flipV="1">
            <a:off x="6967181" y="3792079"/>
            <a:ext cx="819651" cy="461406"/>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4CE2B459-6A35-EBD1-2A00-8538DE2644C3}"/>
              </a:ext>
            </a:extLst>
          </p:cNvPr>
          <p:cNvCxnSpPr>
            <a:cxnSpLocks/>
          </p:cNvCxnSpPr>
          <p:nvPr/>
        </p:nvCxnSpPr>
        <p:spPr>
          <a:xfrm flipV="1">
            <a:off x="6978144" y="4165195"/>
            <a:ext cx="1078667" cy="90243"/>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2A0099C2-2A1E-E5DD-7E72-222DCA2EC11C}"/>
              </a:ext>
            </a:extLst>
          </p:cNvPr>
          <p:cNvSpPr txBox="1"/>
          <p:nvPr/>
        </p:nvSpPr>
        <p:spPr>
          <a:xfrm>
            <a:off x="6611132" y="4220517"/>
            <a:ext cx="383217" cy="369332"/>
          </a:xfrm>
          <a:prstGeom prst="rect">
            <a:avLst/>
          </a:prstGeom>
          <a:solidFill>
            <a:srgbClr val="FFFF00"/>
          </a:solidFill>
          <a:ln>
            <a:solidFill>
              <a:schemeClr val="tx1"/>
            </a:solidFill>
          </a:ln>
        </p:spPr>
        <p:txBody>
          <a:bodyPr wrap="square" rtlCol="0">
            <a:spAutoFit/>
          </a:bodyPr>
          <a:lstStyle/>
          <a:p>
            <a:pPr algn="ctr"/>
            <a:r>
              <a:rPr lang="en-US" dirty="0">
                <a:highlight>
                  <a:srgbClr val="FFFF00"/>
                </a:highlight>
              </a:rPr>
              <a:t>1.</a:t>
            </a:r>
          </a:p>
        </p:txBody>
      </p:sp>
      <p:cxnSp>
        <p:nvCxnSpPr>
          <p:cNvPr id="13" name="Straight Arrow Connector 12">
            <a:extLst>
              <a:ext uri="{FF2B5EF4-FFF2-40B4-BE49-F238E27FC236}">
                <a16:creationId xmlns:a16="http://schemas.microsoft.com/office/drawing/2014/main" id="{B7558A2D-51DA-8945-CE62-B9DEC6D20323}"/>
              </a:ext>
            </a:extLst>
          </p:cNvPr>
          <p:cNvCxnSpPr>
            <a:cxnSpLocks/>
          </p:cNvCxnSpPr>
          <p:nvPr/>
        </p:nvCxnSpPr>
        <p:spPr>
          <a:xfrm flipH="1" flipV="1">
            <a:off x="10302949" y="4076042"/>
            <a:ext cx="762246" cy="90621"/>
          </a:xfrm>
          <a:prstGeom prst="straightConnector1">
            <a:avLst/>
          </a:prstGeom>
          <a:ln w="28575">
            <a:solidFill>
              <a:srgbClr val="00F700"/>
            </a:solidFill>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9525E662-6ED1-069A-983C-0D29C32BC42E}"/>
              </a:ext>
            </a:extLst>
          </p:cNvPr>
          <p:cNvSpPr txBox="1"/>
          <p:nvPr/>
        </p:nvSpPr>
        <p:spPr>
          <a:xfrm>
            <a:off x="11065195" y="4165195"/>
            <a:ext cx="383217" cy="369332"/>
          </a:xfrm>
          <a:prstGeom prst="rect">
            <a:avLst/>
          </a:prstGeom>
          <a:solidFill>
            <a:srgbClr val="00F700"/>
          </a:solidFill>
          <a:ln>
            <a:solidFill>
              <a:schemeClr val="tx1"/>
            </a:solidFill>
          </a:ln>
        </p:spPr>
        <p:txBody>
          <a:bodyPr wrap="square" rtlCol="0">
            <a:spAutoFit/>
          </a:bodyPr>
          <a:lstStyle/>
          <a:p>
            <a:pPr algn="ctr"/>
            <a:r>
              <a:rPr lang="en-US" dirty="0">
                <a:highlight>
                  <a:srgbClr val="00FF00"/>
                </a:highlight>
              </a:rPr>
              <a:t>2.</a:t>
            </a:r>
          </a:p>
        </p:txBody>
      </p:sp>
      <p:cxnSp>
        <p:nvCxnSpPr>
          <p:cNvPr id="19" name="Straight Arrow Connector 18">
            <a:extLst>
              <a:ext uri="{FF2B5EF4-FFF2-40B4-BE49-F238E27FC236}">
                <a16:creationId xmlns:a16="http://schemas.microsoft.com/office/drawing/2014/main" id="{083DD62C-10A6-9BE8-7548-A8F2EBEF27AF}"/>
              </a:ext>
            </a:extLst>
          </p:cNvPr>
          <p:cNvCxnSpPr/>
          <p:nvPr/>
        </p:nvCxnSpPr>
        <p:spPr>
          <a:xfrm>
            <a:off x="7008914" y="2775923"/>
            <a:ext cx="246590" cy="535259"/>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11C1D816-F257-4A5C-0337-10C5B49DF879}"/>
              </a:ext>
            </a:extLst>
          </p:cNvPr>
          <p:cNvSpPr txBox="1"/>
          <p:nvPr/>
        </p:nvSpPr>
        <p:spPr>
          <a:xfrm>
            <a:off x="6306139" y="2161874"/>
            <a:ext cx="1182029" cy="646331"/>
          </a:xfrm>
          <a:prstGeom prst="rect">
            <a:avLst/>
          </a:prstGeom>
          <a:noFill/>
        </p:spPr>
        <p:txBody>
          <a:bodyPr wrap="square" rtlCol="0">
            <a:spAutoFit/>
          </a:bodyPr>
          <a:lstStyle/>
          <a:p>
            <a:pPr algn="ctr"/>
            <a:r>
              <a:rPr lang="en-US" dirty="0"/>
              <a:t>120 m/s contour</a:t>
            </a:r>
          </a:p>
        </p:txBody>
      </p:sp>
      <p:cxnSp>
        <p:nvCxnSpPr>
          <p:cNvPr id="7" name="Straight Arrow Connector 6">
            <a:extLst>
              <a:ext uri="{FF2B5EF4-FFF2-40B4-BE49-F238E27FC236}">
                <a16:creationId xmlns:a16="http://schemas.microsoft.com/office/drawing/2014/main" id="{7825A868-6917-D71E-3EE5-A3B8F4449E46}"/>
              </a:ext>
            </a:extLst>
          </p:cNvPr>
          <p:cNvCxnSpPr>
            <a:cxnSpLocks/>
          </p:cNvCxnSpPr>
          <p:nvPr/>
        </p:nvCxnSpPr>
        <p:spPr>
          <a:xfrm flipH="1">
            <a:off x="8977953" y="2708661"/>
            <a:ext cx="771689" cy="9276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A08E305-D01F-D349-3623-BC03CADE027F}"/>
              </a:ext>
            </a:extLst>
          </p:cNvPr>
          <p:cNvSpPr txBox="1"/>
          <p:nvPr/>
        </p:nvSpPr>
        <p:spPr>
          <a:xfrm>
            <a:off x="9429008" y="2327564"/>
            <a:ext cx="1242709" cy="369332"/>
          </a:xfrm>
          <a:prstGeom prst="rect">
            <a:avLst/>
          </a:prstGeom>
          <a:noFill/>
        </p:spPr>
        <p:txBody>
          <a:bodyPr wrap="square" rtlCol="0">
            <a:spAutoFit/>
          </a:bodyPr>
          <a:lstStyle/>
          <a:p>
            <a:pPr algn="ctr"/>
            <a:r>
              <a:rPr lang="en-US" u="sng" dirty="0"/>
              <a:t>P-3 Wing</a:t>
            </a:r>
          </a:p>
        </p:txBody>
      </p:sp>
      <p:cxnSp>
        <p:nvCxnSpPr>
          <p:cNvPr id="15" name="Straight Arrow Connector 14">
            <a:extLst>
              <a:ext uri="{FF2B5EF4-FFF2-40B4-BE49-F238E27FC236}">
                <a16:creationId xmlns:a16="http://schemas.microsoft.com/office/drawing/2014/main" id="{9BC02204-F3F1-1969-2CA0-AD4FBAE024DE}"/>
              </a:ext>
            </a:extLst>
          </p:cNvPr>
          <p:cNvCxnSpPr>
            <a:cxnSpLocks/>
          </p:cNvCxnSpPr>
          <p:nvPr/>
        </p:nvCxnSpPr>
        <p:spPr>
          <a:xfrm flipH="1" flipV="1">
            <a:off x="8423823" y="4220517"/>
            <a:ext cx="1455301" cy="4305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F2439D-0234-5AFD-4C0A-21B28B8BF132}"/>
              </a:ext>
            </a:extLst>
          </p:cNvPr>
          <p:cNvSpPr txBox="1"/>
          <p:nvPr/>
        </p:nvSpPr>
        <p:spPr>
          <a:xfrm>
            <a:off x="9870103" y="4584189"/>
            <a:ext cx="682107" cy="369332"/>
          </a:xfrm>
          <a:prstGeom prst="rect">
            <a:avLst/>
          </a:prstGeom>
          <a:noFill/>
        </p:spPr>
        <p:txBody>
          <a:bodyPr wrap="square" rtlCol="0">
            <a:spAutoFit/>
          </a:bodyPr>
          <a:lstStyle/>
          <a:p>
            <a:r>
              <a:rPr lang="en-US" u="sng" dirty="0"/>
              <a:t>CDP</a:t>
            </a:r>
          </a:p>
        </p:txBody>
      </p:sp>
      <p:pic>
        <p:nvPicPr>
          <p:cNvPr id="29" name="Picture 28">
            <a:extLst>
              <a:ext uri="{FF2B5EF4-FFF2-40B4-BE49-F238E27FC236}">
                <a16:creationId xmlns:a16="http://schemas.microsoft.com/office/drawing/2014/main" id="{8984AB99-5EB0-FCA3-8914-5D8C3321CDC7}"/>
              </a:ext>
            </a:extLst>
          </p:cNvPr>
          <p:cNvPicPr>
            <a:picLocks noChangeAspect="1"/>
          </p:cNvPicPr>
          <p:nvPr/>
        </p:nvPicPr>
        <p:blipFill rotWithShape="1">
          <a:blip r:embed="rId6"/>
          <a:srcRect l="17210" t="323" r="32870" b="1"/>
          <a:stretch/>
        </p:blipFill>
        <p:spPr>
          <a:xfrm rot="5400000">
            <a:off x="3918931" y="4987964"/>
            <a:ext cx="1635677" cy="1837131"/>
          </a:xfrm>
          <a:prstGeom prst="rect">
            <a:avLst/>
          </a:prstGeom>
        </p:spPr>
      </p:pic>
      <p:sp>
        <p:nvSpPr>
          <p:cNvPr id="30" name="TextBox 29">
            <a:extLst>
              <a:ext uri="{FF2B5EF4-FFF2-40B4-BE49-F238E27FC236}">
                <a16:creationId xmlns:a16="http://schemas.microsoft.com/office/drawing/2014/main" id="{C5D6BB9C-5664-8205-7AAB-A9124828D54A}"/>
              </a:ext>
            </a:extLst>
          </p:cNvPr>
          <p:cNvSpPr txBox="1"/>
          <p:nvPr/>
        </p:nvSpPr>
        <p:spPr>
          <a:xfrm>
            <a:off x="11821267" y="6542302"/>
            <a:ext cx="449346" cy="369332"/>
          </a:xfrm>
          <a:prstGeom prst="rect">
            <a:avLst/>
          </a:prstGeom>
          <a:noFill/>
        </p:spPr>
        <p:txBody>
          <a:bodyPr wrap="square" rtlCol="0">
            <a:spAutoFit/>
          </a:bodyPr>
          <a:lstStyle/>
          <a:p>
            <a:fld id="{1591CFE6-AD2A-664F-A1AF-4B1DA29FEECC}" type="slidenum">
              <a:rPr lang="en-US" smtClean="0"/>
              <a:t>26</a:t>
            </a:fld>
            <a:endParaRPr lang="en-US" dirty="0"/>
          </a:p>
        </p:txBody>
      </p:sp>
    </p:spTree>
    <p:extLst>
      <p:ext uri="{BB962C8B-B14F-4D97-AF65-F5344CB8AC3E}">
        <p14:creationId xmlns:p14="http://schemas.microsoft.com/office/powerpoint/2010/main" val="336518356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3DADE-1D0D-AC25-E44F-FDF1E2F41431}"/>
              </a:ext>
            </a:extLst>
          </p:cNvPr>
          <p:cNvSpPr>
            <a:spLocks noGrp="1"/>
          </p:cNvSpPr>
          <p:nvPr>
            <p:ph sz="half" idx="2"/>
          </p:nvPr>
        </p:nvSpPr>
        <p:spPr>
          <a:xfrm>
            <a:off x="345990" y="1786270"/>
            <a:ext cx="5597610" cy="4120261"/>
          </a:xfrm>
        </p:spPr>
        <p:txBody>
          <a:bodyPr/>
          <a:lstStyle/>
          <a:p>
            <a:r>
              <a:rPr lang="en-US" dirty="0">
                <a:cs typeface="Times New Roman" panose="02020603050405020304" pitchFamily="18" charset="0"/>
              </a:rPr>
              <a:t>Initialized with 120 ms</a:t>
            </a:r>
            <a:r>
              <a:rPr lang="en-US" baseline="30000" dirty="0">
                <a:cs typeface="Times New Roman" panose="02020603050405020304" pitchFamily="18" charset="0"/>
              </a:rPr>
              <a:t>-1</a:t>
            </a:r>
            <a:r>
              <a:rPr lang="en-US" dirty="0">
                <a:cs typeface="Times New Roman" panose="02020603050405020304" pitchFamily="18" charset="0"/>
              </a:rPr>
              <a:t> freestream velocities (white within figure).</a:t>
            </a:r>
          </a:p>
          <a:p>
            <a:r>
              <a:rPr lang="en-US" dirty="0">
                <a:highlight>
                  <a:srgbClr val="FFFF00"/>
                </a:highlight>
                <a:cs typeface="Times New Roman" panose="02020603050405020304" pitchFamily="18" charset="0"/>
              </a:rPr>
              <a:t>1. Extent of deceleration ahead of pylon assembly is similar to the Navy Pylon.</a:t>
            </a:r>
          </a:p>
          <a:p>
            <a:pPr lvl="1"/>
            <a:r>
              <a:rPr lang="en-US" dirty="0">
                <a:highlight>
                  <a:srgbClr val="FFFF00"/>
                </a:highlight>
                <a:cs typeface="Times New Roman" panose="02020603050405020304" pitchFamily="18" charset="0"/>
              </a:rPr>
              <a:t>Greater departure from freestream conditions at the CDP location than Navy Pylon</a:t>
            </a:r>
          </a:p>
          <a:p>
            <a:r>
              <a:rPr lang="en-US" dirty="0">
                <a:highlight>
                  <a:srgbClr val="00FF00"/>
                </a:highlight>
                <a:cs typeface="Times New Roman" panose="02020603050405020304" pitchFamily="18" charset="0"/>
              </a:rPr>
              <a:t>2. Tight gradient is associated with larger, longer, and wider Extended Pylon mount.</a:t>
            </a:r>
          </a:p>
          <a:p>
            <a:pPr lvl="1"/>
            <a:endParaRPr lang="en-US" dirty="0"/>
          </a:p>
          <a:p>
            <a:endParaRPr lang="en-US" dirty="0"/>
          </a:p>
        </p:txBody>
      </p:sp>
      <p:sp>
        <p:nvSpPr>
          <p:cNvPr id="5" name="Title 4">
            <a:extLst>
              <a:ext uri="{FF2B5EF4-FFF2-40B4-BE49-F238E27FC236}">
                <a16:creationId xmlns:a16="http://schemas.microsoft.com/office/drawing/2014/main" id="{3C5E8660-D6C4-E8D1-9C65-3126B7B7D2DA}"/>
              </a:ext>
            </a:extLst>
          </p:cNvPr>
          <p:cNvSpPr>
            <a:spLocks noGrp="1"/>
          </p:cNvSpPr>
          <p:nvPr>
            <p:ph type="title"/>
          </p:nvPr>
        </p:nvSpPr>
        <p:spPr/>
        <p:txBody>
          <a:bodyPr/>
          <a:lstStyle/>
          <a:p>
            <a:r>
              <a:rPr lang="en-US" dirty="0"/>
              <a:t>Extended Pylon</a:t>
            </a:r>
          </a:p>
        </p:txBody>
      </p:sp>
      <p:pic>
        <p:nvPicPr>
          <p:cNvPr id="1028" name="Picture 4">
            <a:extLst>
              <a:ext uri="{FF2B5EF4-FFF2-40B4-BE49-F238E27FC236}">
                <a16:creationId xmlns:a16="http://schemas.microsoft.com/office/drawing/2014/main" id="{686224C0-CF5A-FDA2-0DE5-7AFC43190F07}"/>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095430" y="1713590"/>
            <a:ext cx="5746462" cy="4314135"/>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B0E30103-29CA-1C4B-9A42-9F24751ED7B0}"/>
              </a:ext>
            </a:extLst>
          </p:cNvPr>
          <p:cNvSpPr/>
          <p:nvPr/>
        </p:nvSpPr>
        <p:spPr>
          <a:xfrm>
            <a:off x="10799603" y="2070787"/>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0000"/>
              </a:highlight>
            </a:endParaRPr>
          </a:p>
        </p:txBody>
      </p:sp>
      <p:sp>
        <p:nvSpPr>
          <p:cNvPr id="9" name="TextBox 8">
            <a:extLst>
              <a:ext uri="{FF2B5EF4-FFF2-40B4-BE49-F238E27FC236}">
                <a16:creationId xmlns:a16="http://schemas.microsoft.com/office/drawing/2014/main" id="{28AF3899-D1F0-EBAC-4667-EDA4E6B7F5B3}"/>
              </a:ext>
            </a:extLst>
          </p:cNvPr>
          <p:cNvSpPr txBox="1"/>
          <p:nvPr/>
        </p:nvSpPr>
        <p:spPr>
          <a:xfrm>
            <a:off x="10648416" y="2338994"/>
            <a:ext cx="1182029" cy="646331"/>
          </a:xfrm>
          <a:prstGeom prst="rect">
            <a:avLst/>
          </a:prstGeom>
          <a:noFill/>
        </p:spPr>
        <p:txBody>
          <a:bodyPr wrap="square" rtlCol="0">
            <a:spAutoFit/>
          </a:bodyPr>
          <a:lstStyle/>
          <a:p>
            <a:pPr algn="ctr"/>
            <a:r>
              <a:rPr lang="en-US" dirty="0">
                <a:solidFill>
                  <a:sysClr val="windowText" lastClr="000000"/>
                </a:solidFill>
              </a:rPr>
              <a:t>Airflow</a:t>
            </a:r>
            <a:r>
              <a:rPr lang="en-US" dirty="0">
                <a:solidFill>
                  <a:srgbClr val="FFFF00"/>
                </a:solidFill>
              </a:rPr>
              <a:t> </a:t>
            </a:r>
            <a:r>
              <a:rPr lang="en-US" dirty="0">
                <a:solidFill>
                  <a:sysClr val="windowText" lastClr="000000"/>
                </a:solidFill>
              </a:rPr>
              <a:t>direction</a:t>
            </a:r>
          </a:p>
        </p:txBody>
      </p:sp>
      <p:sp>
        <p:nvSpPr>
          <p:cNvPr id="10" name="TextBox 9">
            <a:extLst>
              <a:ext uri="{FF2B5EF4-FFF2-40B4-BE49-F238E27FC236}">
                <a16:creationId xmlns:a16="http://schemas.microsoft.com/office/drawing/2014/main" id="{2CF193E2-66D4-3AA3-4ED6-D687ACB86258}"/>
              </a:ext>
            </a:extLst>
          </p:cNvPr>
          <p:cNvSpPr txBox="1"/>
          <p:nvPr/>
        </p:nvSpPr>
        <p:spPr>
          <a:xfrm>
            <a:off x="6087482" y="2135868"/>
            <a:ext cx="1182029" cy="646331"/>
          </a:xfrm>
          <a:prstGeom prst="rect">
            <a:avLst/>
          </a:prstGeom>
          <a:noFill/>
        </p:spPr>
        <p:txBody>
          <a:bodyPr wrap="square" rtlCol="0">
            <a:spAutoFit/>
          </a:bodyPr>
          <a:lstStyle/>
          <a:p>
            <a:pPr algn="ctr"/>
            <a:r>
              <a:rPr lang="en-US" dirty="0"/>
              <a:t>120 m/s contour</a:t>
            </a:r>
          </a:p>
        </p:txBody>
      </p:sp>
      <p:cxnSp>
        <p:nvCxnSpPr>
          <p:cNvPr id="11" name="Straight Arrow Connector 10">
            <a:extLst>
              <a:ext uri="{FF2B5EF4-FFF2-40B4-BE49-F238E27FC236}">
                <a16:creationId xmlns:a16="http://schemas.microsoft.com/office/drawing/2014/main" id="{0A83DFA1-F5BB-B93C-3C6D-097398F2E8E7}"/>
              </a:ext>
            </a:extLst>
          </p:cNvPr>
          <p:cNvCxnSpPr>
            <a:cxnSpLocks/>
          </p:cNvCxnSpPr>
          <p:nvPr/>
        </p:nvCxnSpPr>
        <p:spPr>
          <a:xfrm>
            <a:off x="6513900" y="2782199"/>
            <a:ext cx="0" cy="879886"/>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3CF51845-2303-779B-4430-4F0A5BBF7686}"/>
              </a:ext>
            </a:extLst>
          </p:cNvPr>
          <p:cNvCxnSpPr>
            <a:cxnSpLocks/>
          </p:cNvCxnSpPr>
          <p:nvPr/>
        </p:nvCxnSpPr>
        <p:spPr>
          <a:xfrm flipV="1">
            <a:off x="6962371" y="3978325"/>
            <a:ext cx="649600" cy="100491"/>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4B32DE7A-DB40-29E9-CCEE-24DF4FB37F52}"/>
              </a:ext>
            </a:extLst>
          </p:cNvPr>
          <p:cNvCxnSpPr>
            <a:cxnSpLocks/>
          </p:cNvCxnSpPr>
          <p:nvPr/>
        </p:nvCxnSpPr>
        <p:spPr>
          <a:xfrm>
            <a:off x="6985631" y="4078816"/>
            <a:ext cx="714516" cy="369332"/>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D3CB20BA-65D7-A30B-2CDF-0FFB7BD55977}"/>
              </a:ext>
            </a:extLst>
          </p:cNvPr>
          <p:cNvSpPr txBox="1"/>
          <p:nvPr/>
        </p:nvSpPr>
        <p:spPr>
          <a:xfrm>
            <a:off x="6565895" y="4078816"/>
            <a:ext cx="396476" cy="369332"/>
          </a:xfrm>
          <a:prstGeom prst="rect">
            <a:avLst/>
          </a:prstGeom>
          <a:solidFill>
            <a:srgbClr val="FFFF00"/>
          </a:solidFill>
          <a:ln>
            <a:solidFill>
              <a:schemeClr val="tx1"/>
            </a:solidFill>
          </a:ln>
        </p:spPr>
        <p:txBody>
          <a:bodyPr wrap="square" rtlCol="0">
            <a:spAutoFit/>
          </a:bodyPr>
          <a:lstStyle/>
          <a:p>
            <a:pPr algn="ctr"/>
            <a:r>
              <a:rPr lang="en-US" dirty="0"/>
              <a:t>1.</a:t>
            </a:r>
          </a:p>
        </p:txBody>
      </p:sp>
      <p:cxnSp>
        <p:nvCxnSpPr>
          <p:cNvPr id="19" name="Straight Arrow Connector 18">
            <a:extLst>
              <a:ext uri="{FF2B5EF4-FFF2-40B4-BE49-F238E27FC236}">
                <a16:creationId xmlns:a16="http://schemas.microsoft.com/office/drawing/2014/main" id="{D70C7EB3-D182-9451-479E-299BEA2FC9BB}"/>
              </a:ext>
            </a:extLst>
          </p:cNvPr>
          <p:cNvCxnSpPr>
            <a:cxnSpLocks/>
          </p:cNvCxnSpPr>
          <p:nvPr/>
        </p:nvCxnSpPr>
        <p:spPr>
          <a:xfrm>
            <a:off x="7590568" y="3162830"/>
            <a:ext cx="369554" cy="1016477"/>
          </a:xfrm>
          <a:prstGeom prst="straightConnector1">
            <a:avLst/>
          </a:prstGeom>
          <a:ln>
            <a:solidFill>
              <a:srgbClr val="00F700"/>
            </a:solidFill>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C2DCBB92-9DBE-FB38-5E1C-1D25840B5CDE}"/>
              </a:ext>
            </a:extLst>
          </p:cNvPr>
          <p:cNvSpPr txBox="1"/>
          <p:nvPr/>
        </p:nvSpPr>
        <p:spPr>
          <a:xfrm>
            <a:off x="7234847" y="2835096"/>
            <a:ext cx="377124" cy="369332"/>
          </a:xfrm>
          <a:prstGeom prst="rect">
            <a:avLst/>
          </a:prstGeom>
          <a:solidFill>
            <a:srgbClr val="00F700"/>
          </a:solidFill>
          <a:ln>
            <a:solidFill>
              <a:schemeClr val="tx1"/>
            </a:solidFill>
          </a:ln>
        </p:spPr>
        <p:txBody>
          <a:bodyPr wrap="square" rtlCol="0">
            <a:spAutoFit/>
          </a:bodyPr>
          <a:lstStyle/>
          <a:p>
            <a:pPr algn="ctr"/>
            <a:r>
              <a:rPr lang="en-US" dirty="0"/>
              <a:t>2.</a:t>
            </a:r>
          </a:p>
        </p:txBody>
      </p:sp>
      <p:sp>
        <p:nvSpPr>
          <p:cNvPr id="2" name="TextBox 1">
            <a:extLst>
              <a:ext uri="{FF2B5EF4-FFF2-40B4-BE49-F238E27FC236}">
                <a16:creationId xmlns:a16="http://schemas.microsoft.com/office/drawing/2014/main" id="{DFD63E7F-E2C1-F28C-75F7-CF4C6926AF63}"/>
              </a:ext>
            </a:extLst>
          </p:cNvPr>
          <p:cNvSpPr txBox="1"/>
          <p:nvPr/>
        </p:nvSpPr>
        <p:spPr>
          <a:xfrm>
            <a:off x="9227282" y="2545406"/>
            <a:ext cx="1242709" cy="369332"/>
          </a:xfrm>
          <a:prstGeom prst="rect">
            <a:avLst/>
          </a:prstGeom>
          <a:noFill/>
        </p:spPr>
        <p:txBody>
          <a:bodyPr wrap="square" rtlCol="0">
            <a:spAutoFit/>
          </a:bodyPr>
          <a:lstStyle/>
          <a:p>
            <a:pPr algn="ctr"/>
            <a:r>
              <a:rPr lang="en-US" u="sng" dirty="0"/>
              <a:t>P-3 Wing</a:t>
            </a:r>
          </a:p>
        </p:txBody>
      </p:sp>
      <p:sp>
        <p:nvSpPr>
          <p:cNvPr id="4" name="TextBox 3">
            <a:extLst>
              <a:ext uri="{FF2B5EF4-FFF2-40B4-BE49-F238E27FC236}">
                <a16:creationId xmlns:a16="http://schemas.microsoft.com/office/drawing/2014/main" id="{0124EF5C-D4C7-B979-3511-B571781D024D}"/>
              </a:ext>
            </a:extLst>
          </p:cNvPr>
          <p:cNvSpPr txBox="1"/>
          <p:nvPr/>
        </p:nvSpPr>
        <p:spPr>
          <a:xfrm>
            <a:off x="10002158" y="4632414"/>
            <a:ext cx="682107" cy="369332"/>
          </a:xfrm>
          <a:prstGeom prst="rect">
            <a:avLst/>
          </a:prstGeom>
          <a:noFill/>
        </p:spPr>
        <p:txBody>
          <a:bodyPr wrap="square" rtlCol="0">
            <a:spAutoFit/>
          </a:bodyPr>
          <a:lstStyle/>
          <a:p>
            <a:r>
              <a:rPr lang="en-US" u="sng" dirty="0"/>
              <a:t>CDP</a:t>
            </a:r>
          </a:p>
        </p:txBody>
      </p:sp>
      <p:cxnSp>
        <p:nvCxnSpPr>
          <p:cNvPr id="6" name="Straight Arrow Connector 5">
            <a:extLst>
              <a:ext uri="{FF2B5EF4-FFF2-40B4-BE49-F238E27FC236}">
                <a16:creationId xmlns:a16="http://schemas.microsoft.com/office/drawing/2014/main" id="{3E7FAABC-CFCB-CED0-3109-037BFCC529AE}"/>
              </a:ext>
            </a:extLst>
          </p:cNvPr>
          <p:cNvCxnSpPr>
            <a:cxnSpLocks/>
          </p:cNvCxnSpPr>
          <p:nvPr/>
        </p:nvCxnSpPr>
        <p:spPr>
          <a:xfrm flipH="1">
            <a:off x="8968661" y="2914738"/>
            <a:ext cx="671216" cy="843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254A12E-5BFC-EA12-ACBB-B2A24F888CE7}"/>
              </a:ext>
            </a:extLst>
          </p:cNvPr>
          <p:cNvCxnSpPr>
            <a:cxnSpLocks/>
          </p:cNvCxnSpPr>
          <p:nvPr/>
        </p:nvCxnSpPr>
        <p:spPr>
          <a:xfrm flipH="1" flipV="1">
            <a:off x="8144413" y="4500489"/>
            <a:ext cx="1857745" cy="3178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D543137-2704-5DF3-4F6F-A168F1E8BE2F}"/>
              </a:ext>
            </a:extLst>
          </p:cNvPr>
          <p:cNvPicPr>
            <a:picLocks noChangeAspect="1"/>
          </p:cNvPicPr>
          <p:nvPr/>
        </p:nvPicPr>
        <p:blipFill rotWithShape="1">
          <a:blip r:embed="rId5"/>
          <a:srcRect l="17210" t="323" r="32870" b="1"/>
          <a:stretch/>
        </p:blipFill>
        <p:spPr>
          <a:xfrm rot="5400000">
            <a:off x="4115459" y="5249602"/>
            <a:ext cx="1385593" cy="1556246"/>
          </a:xfrm>
          <a:prstGeom prst="rect">
            <a:avLst/>
          </a:prstGeom>
        </p:spPr>
      </p:pic>
      <p:sp>
        <p:nvSpPr>
          <p:cNvPr id="46" name="TextBox 45">
            <a:extLst>
              <a:ext uri="{FF2B5EF4-FFF2-40B4-BE49-F238E27FC236}">
                <a16:creationId xmlns:a16="http://schemas.microsoft.com/office/drawing/2014/main" id="{DBD008DF-C1D3-9F77-320F-4EFE1FBDB860}"/>
              </a:ext>
            </a:extLst>
          </p:cNvPr>
          <p:cNvSpPr txBox="1"/>
          <p:nvPr/>
        </p:nvSpPr>
        <p:spPr>
          <a:xfrm>
            <a:off x="11848166" y="6544672"/>
            <a:ext cx="438714" cy="369332"/>
          </a:xfrm>
          <a:prstGeom prst="rect">
            <a:avLst/>
          </a:prstGeom>
          <a:noFill/>
        </p:spPr>
        <p:txBody>
          <a:bodyPr wrap="square" rtlCol="0">
            <a:spAutoFit/>
          </a:bodyPr>
          <a:lstStyle/>
          <a:p>
            <a:fld id="{2EA52366-BCD9-0D4A-933F-00C53734267B}" type="slidenum">
              <a:rPr lang="en-US" smtClean="0"/>
              <a:t>27</a:t>
            </a:fld>
            <a:endParaRPr lang="en-US" dirty="0"/>
          </a:p>
        </p:txBody>
      </p:sp>
    </p:spTree>
    <p:extLst>
      <p:ext uri="{BB962C8B-B14F-4D97-AF65-F5344CB8AC3E}">
        <p14:creationId xmlns:p14="http://schemas.microsoft.com/office/powerpoint/2010/main" val="7263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C3883-291B-A345-1C33-4DAEBE0AE351}"/>
              </a:ext>
            </a:extLst>
          </p:cNvPr>
          <p:cNvSpPr>
            <a:spLocks noGrp="1"/>
          </p:cNvSpPr>
          <p:nvPr>
            <p:ph type="title"/>
          </p:nvPr>
        </p:nvSpPr>
        <p:spPr>
          <a:xfrm>
            <a:off x="350109" y="126598"/>
            <a:ext cx="11491782" cy="1265967"/>
          </a:xfrm>
        </p:spPr>
        <p:txBody>
          <a:bodyPr/>
          <a:lstStyle/>
          <a:p>
            <a:r>
              <a:rPr lang="en-US" dirty="0"/>
              <a:t>Navy Pylon – Varying Angle of Attack</a:t>
            </a:r>
          </a:p>
        </p:txBody>
      </p:sp>
      <p:pic>
        <p:nvPicPr>
          <p:cNvPr id="2050" name="Picture 2">
            <a:extLst>
              <a:ext uri="{FF2B5EF4-FFF2-40B4-BE49-F238E27FC236}">
                <a16:creationId xmlns:a16="http://schemas.microsoft.com/office/drawing/2014/main" id="{4110D58A-D3F0-4033-7A4B-27DC1C7AD3D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53022" y="1581665"/>
            <a:ext cx="5098535" cy="3827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913E090-11E0-61F2-75AC-240DA1932BF0}"/>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627050" y="1580724"/>
            <a:ext cx="5098535" cy="38295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ADDA2D86-429D-2454-F88F-4B9EB8133AF7}"/>
              </a:ext>
            </a:extLst>
          </p:cNvPr>
          <p:cNvSpPr/>
          <p:nvPr/>
        </p:nvSpPr>
        <p:spPr>
          <a:xfrm rot="807538">
            <a:off x="10759377" y="1804410"/>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F124166D-4CD1-F2BE-90D6-D7A590C7F2A2}"/>
              </a:ext>
            </a:extLst>
          </p:cNvPr>
          <p:cNvSpPr/>
          <p:nvPr/>
        </p:nvSpPr>
        <p:spPr>
          <a:xfrm rot="20831306">
            <a:off x="4326588" y="1773979"/>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0000"/>
              </a:highlight>
            </a:endParaRPr>
          </a:p>
        </p:txBody>
      </p:sp>
      <p:sp>
        <p:nvSpPr>
          <p:cNvPr id="9" name="TextBox 8">
            <a:extLst>
              <a:ext uri="{FF2B5EF4-FFF2-40B4-BE49-F238E27FC236}">
                <a16:creationId xmlns:a16="http://schemas.microsoft.com/office/drawing/2014/main" id="{E09F9F83-23D1-0E98-2DDD-4253FD633C79}"/>
              </a:ext>
            </a:extLst>
          </p:cNvPr>
          <p:cNvSpPr txBox="1"/>
          <p:nvPr/>
        </p:nvSpPr>
        <p:spPr>
          <a:xfrm>
            <a:off x="10580338" y="2133860"/>
            <a:ext cx="1182029" cy="646331"/>
          </a:xfrm>
          <a:prstGeom prst="rect">
            <a:avLst/>
          </a:prstGeom>
          <a:noFill/>
        </p:spPr>
        <p:txBody>
          <a:bodyPr wrap="square" rtlCol="0">
            <a:spAutoFit/>
          </a:bodyPr>
          <a:lstStyle/>
          <a:p>
            <a:pPr algn="ctr"/>
            <a:r>
              <a:rPr lang="en-US" dirty="0"/>
              <a:t>Airflow direction</a:t>
            </a:r>
          </a:p>
        </p:txBody>
      </p:sp>
      <p:sp>
        <p:nvSpPr>
          <p:cNvPr id="10" name="TextBox 9">
            <a:extLst>
              <a:ext uri="{FF2B5EF4-FFF2-40B4-BE49-F238E27FC236}">
                <a16:creationId xmlns:a16="http://schemas.microsoft.com/office/drawing/2014/main" id="{2E1A1C10-1BB2-31A3-F53C-8E3F71A7E27E}"/>
              </a:ext>
            </a:extLst>
          </p:cNvPr>
          <p:cNvSpPr txBox="1"/>
          <p:nvPr/>
        </p:nvSpPr>
        <p:spPr>
          <a:xfrm>
            <a:off x="4190624" y="2081602"/>
            <a:ext cx="1182029" cy="646331"/>
          </a:xfrm>
          <a:prstGeom prst="rect">
            <a:avLst/>
          </a:prstGeom>
          <a:noFill/>
          <a:ln>
            <a:noFill/>
          </a:ln>
        </p:spPr>
        <p:txBody>
          <a:bodyPr wrap="square" rtlCol="0">
            <a:spAutoFit/>
          </a:bodyPr>
          <a:lstStyle/>
          <a:p>
            <a:pPr algn="ctr"/>
            <a:r>
              <a:rPr lang="en-US" dirty="0"/>
              <a:t>Airflow direction</a:t>
            </a:r>
          </a:p>
        </p:txBody>
      </p:sp>
      <p:sp>
        <p:nvSpPr>
          <p:cNvPr id="4" name="Right Arrow 3">
            <a:extLst>
              <a:ext uri="{FF2B5EF4-FFF2-40B4-BE49-F238E27FC236}">
                <a16:creationId xmlns:a16="http://schemas.microsoft.com/office/drawing/2014/main" id="{D01EE634-95DC-DAB2-7CF0-A6028AC11587}"/>
              </a:ext>
            </a:extLst>
          </p:cNvPr>
          <p:cNvSpPr/>
          <p:nvPr/>
        </p:nvSpPr>
        <p:spPr>
          <a:xfrm rot="11846140">
            <a:off x="4275606" y="4405323"/>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0000"/>
              </a:highlight>
            </a:endParaRPr>
          </a:p>
        </p:txBody>
      </p:sp>
      <p:sp>
        <p:nvSpPr>
          <p:cNvPr id="6" name="TextBox 5">
            <a:extLst>
              <a:ext uri="{FF2B5EF4-FFF2-40B4-BE49-F238E27FC236}">
                <a16:creationId xmlns:a16="http://schemas.microsoft.com/office/drawing/2014/main" id="{B9B96417-E91F-0B88-BF09-DD25AF5B19A4}"/>
              </a:ext>
            </a:extLst>
          </p:cNvPr>
          <p:cNvSpPr txBox="1"/>
          <p:nvPr/>
        </p:nvSpPr>
        <p:spPr>
          <a:xfrm>
            <a:off x="4234539" y="4767405"/>
            <a:ext cx="1182029" cy="646331"/>
          </a:xfrm>
          <a:prstGeom prst="rect">
            <a:avLst/>
          </a:prstGeom>
          <a:noFill/>
          <a:ln>
            <a:noFill/>
          </a:ln>
        </p:spPr>
        <p:txBody>
          <a:bodyPr wrap="square" rtlCol="0">
            <a:spAutoFit/>
          </a:bodyPr>
          <a:lstStyle/>
          <a:p>
            <a:pPr algn="ctr"/>
            <a:r>
              <a:rPr lang="en-US" dirty="0"/>
              <a:t>Sawtooth Up</a:t>
            </a:r>
          </a:p>
        </p:txBody>
      </p:sp>
      <p:sp>
        <p:nvSpPr>
          <p:cNvPr id="11" name="Right Arrow 10">
            <a:extLst>
              <a:ext uri="{FF2B5EF4-FFF2-40B4-BE49-F238E27FC236}">
                <a16:creationId xmlns:a16="http://schemas.microsoft.com/office/drawing/2014/main" id="{4E184A6C-E54B-93C9-F554-90119EBD369D}"/>
              </a:ext>
            </a:extLst>
          </p:cNvPr>
          <p:cNvSpPr/>
          <p:nvPr/>
        </p:nvSpPr>
        <p:spPr>
          <a:xfrm rot="9125236">
            <a:off x="10809563" y="4405324"/>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0000"/>
              </a:highlight>
            </a:endParaRPr>
          </a:p>
        </p:txBody>
      </p:sp>
      <p:sp>
        <p:nvSpPr>
          <p:cNvPr id="12" name="TextBox 11">
            <a:extLst>
              <a:ext uri="{FF2B5EF4-FFF2-40B4-BE49-F238E27FC236}">
                <a16:creationId xmlns:a16="http://schemas.microsoft.com/office/drawing/2014/main" id="{74D2C57C-DB7B-8B40-2CFF-6D5D37717D30}"/>
              </a:ext>
            </a:extLst>
          </p:cNvPr>
          <p:cNvSpPr txBox="1"/>
          <p:nvPr/>
        </p:nvSpPr>
        <p:spPr>
          <a:xfrm>
            <a:off x="10674316" y="4833622"/>
            <a:ext cx="1182029" cy="646331"/>
          </a:xfrm>
          <a:prstGeom prst="rect">
            <a:avLst/>
          </a:prstGeom>
          <a:noFill/>
          <a:ln>
            <a:noFill/>
          </a:ln>
        </p:spPr>
        <p:txBody>
          <a:bodyPr wrap="square" rtlCol="0">
            <a:spAutoFit/>
          </a:bodyPr>
          <a:lstStyle/>
          <a:p>
            <a:pPr algn="ctr"/>
            <a:r>
              <a:rPr lang="en-US" dirty="0"/>
              <a:t>Sawtooth Down</a:t>
            </a:r>
          </a:p>
        </p:txBody>
      </p:sp>
      <p:sp>
        <p:nvSpPr>
          <p:cNvPr id="13" name="TextBox 12">
            <a:extLst>
              <a:ext uri="{FF2B5EF4-FFF2-40B4-BE49-F238E27FC236}">
                <a16:creationId xmlns:a16="http://schemas.microsoft.com/office/drawing/2014/main" id="{F5426342-12B9-E0FC-A8A7-43F63A33F2D9}"/>
              </a:ext>
            </a:extLst>
          </p:cNvPr>
          <p:cNvSpPr txBox="1"/>
          <p:nvPr/>
        </p:nvSpPr>
        <p:spPr>
          <a:xfrm>
            <a:off x="8981535" y="2000456"/>
            <a:ext cx="1242709" cy="369332"/>
          </a:xfrm>
          <a:prstGeom prst="rect">
            <a:avLst/>
          </a:prstGeom>
          <a:noFill/>
        </p:spPr>
        <p:txBody>
          <a:bodyPr wrap="square" rtlCol="0">
            <a:spAutoFit/>
          </a:bodyPr>
          <a:lstStyle/>
          <a:p>
            <a:pPr algn="ctr"/>
            <a:r>
              <a:rPr lang="en-US" u="sng" dirty="0"/>
              <a:t>P-3 Wing</a:t>
            </a:r>
          </a:p>
        </p:txBody>
      </p:sp>
      <p:cxnSp>
        <p:nvCxnSpPr>
          <p:cNvPr id="14" name="Straight Arrow Connector 13">
            <a:extLst>
              <a:ext uri="{FF2B5EF4-FFF2-40B4-BE49-F238E27FC236}">
                <a16:creationId xmlns:a16="http://schemas.microsoft.com/office/drawing/2014/main" id="{8CFA6A52-B746-B292-42DF-368988CDC038}"/>
              </a:ext>
            </a:extLst>
          </p:cNvPr>
          <p:cNvCxnSpPr>
            <a:cxnSpLocks/>
          </p:cNvCxnSpPr>
          <p:nvPr/>
        </p:nvCxnSpPr>
        <p:spPr>
          <a:xfrm flipH="1">
            <a:off x="9225765" y="2369788"/>
            <a:ext cx="377124" cy="9943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AC0951C-B343-7E48-2613-4F3C0200F5F4}"/>
              </a:ext>
            </a:extLst>
          </p:cNvPr>
          <p:cNvSpPr txBox="1"/>
          <p:nvPr/>
        </p:nvSpPr>
        <p:spPr>
          <a:xfrm>
            <a:off x="9717968" y="4118881"/>
            <a:ext cx="682107" cy="369332"/>
          </a:xfrm>
          <a:prstGeom prst="rect">
            <a:avLst/>
          </a:prstGeom>
          <a:noFill/>
        </p:spPr>
        <p:txBody>
          <a:bodyPr wrap="square" rtlCol="0">
            <a:spAutoFit/>
          </a:bodyPr>
          <a:lstStyle/>
          <a:p>
            <a:r>
              <a:rPr lang="en-US" u="sng" dirty="0"/>
              <a:t>CDP</a:t>
            </a:r>
          </a:p>
        </p:txBody>
      </p:sp>
      <p:cxnSp>
        <p:nvCxnSpPr>
          <p:cNvPr id="16" name="Straight Arrow Connector 15">
            <a:extLst>
              <a:ext uri="{FF2B5EF4-FFF2-40B4-BE49-F238E27FC236}">
                <a16:creationId xmlns:a16="http://schemas.microsoft.com/office/drawing/2014/main" id="{69FAEABE-5B47-2FB7-DBAF-8B644E95E7CC}"/>
              </a:ext>
            </a:extLst>
          </p:cNvPr>
          <p:cNvCxnSpPr>
            <a:cxnSpLocks/>
            <a:stCxn id="15" idx="1"/>
          </p:cNvCxnSpPr>
          <p:nvPr/>
        </p:nvCxnSpPr>
        <p:spPr>
          <a:xfrm flipH="1" flipV="1">
            <a:off x="8699139" y="3947274"/>
            <a:ext cx="1018829" cy="3562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4707CAD-AB8F-A734-FEA8-FAA3B3908339}"/>
              </a:ext>
            </a:extLst>
          </p:cNvPr>
          <p:cNvSpPr txBox="1"/>
          <p:nvPr/>
        </p:nvSpPr>
        <p:spPr>
          <a:xfrm>
            <a:off x="2589110" y="1937373"/>
            <a:ext cx="1242709" cy="369332"/>
          </a:xfrm>
          <a:prstGeom prst="rect">
            <a:avLst/>
          </a:prstGeom>
          <a:noFill/>
        </p:spPr>
        <p:txBody>
          <a:bodyPr wrap="square" rtlCol="0">
            <a:spAutoFit/>
          </a:bodyPr>
          <a:lstStyle/>
          <a:p>
            <a:pPr algn="ctr"/>
            <a:r>
              <a:rPr lang="en-US" u="sng" dirty="0"/>
              <a:t>P-3 Wing</a:t>
            </a:r>
          </a:p>
        </p:txBody>
      </p:sp>
      <p:cxnSp>
        <p:nvCxnSpPr>
          <p:cNvPr id="19" name="Straight Arrow Connector 18">
            <a:extLst>
              <a:ext uri="{FF2B5EF4-FFF2-40B4-BE49-F238E27FC236}">
                <a16:creationId xmlns:a16="http://schemas.microsoft.com/office/drawing/2014/main" id="{3DA9913A-01D1-63C0-F2C0-7F1C4E47450F}"/>
              </a:ext>
            </a:extLst>
          </p:cNvPr>
          <p:cNvCxnSpPr>
            <a:cxnSpLocks/>
          </p:cNvCxnSpPr>
          <p:nvPr/>
        </p:nvCxnSpPr>
        <p:spPr>
          <a:xfrm flipH="1">
            <a:off x="2819917" y="2280564"/>
            <a:ext cx="377124" cy="10516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BF02794-3652-E3F7-1F1F-4A19DA33FDB6}"/>
              </a:ext>
            </a:extLst>
          </p:cNvPr>
          <p:cNvSpPr txBox="1"/>
          <p:nvPr/>
        </p:nvSpPr>
        <p:spPr>
          <a:xfrm>
            <a:off x="3132531" y="4080358"/>
            <a:ext cx="682107" cy="369332"/>
          </a:xfrm>
          <a:prstGeom prst="rect">
            <a:avLst/>
          </a:prstGeom>
          <a:noFill/>
        </p:spPr>
        <p:txBody>
          <a:bodyPr wrap="square" rtlCol="0">
            <a:spAutoFit/>
          </a:bodyPr>
          <a:lstStyle/>
          <a:p>
            <a:r>
              <a:rPr lang="en-US" u="sng" dirty="0"/>
              <a:t>CDP</a:t>
            </a:r>
          </a:p>
        </p:txBody>
      </p:sp>
      <p:cxnSp>
        <p:nvCxnSpPr>
          <p:cNvPr id="21" name="Straight Arrow Connector 20">
            <a:extLst>
              <a:ext uri="{FF2B5EF4-FFF2-40B4-BE49-F238E27FC236}">
                <a16:creationId xmlns:a16="http://schemas.microsoft.com/office/drawing/2014/main" id="{C7D93BD3-F5E2-DE45-2570-70C00964B1A1}"/>
              </a:ext>
            </a:extLst>
          </p:cNvPr>
          <p:cNvCxnSpPr>
            <a:cxnSpLocks/>
            <a:stCxn id="20" idx="1"/>
          </p:cNvCxnSpPr>
          <p:nvPr/>
        </p:nvCxnSpPr>
        <p:spPr>
          <a:xfrm flipH="1" flipV="1">
            <a:off x="2264735" y="3947274"/>
            <a:ext cx="867796" cy="3177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4B4D92B-1321-169F-C385-29C75FF9BF65}"/>
              </a:ext>
            </a:extLst>
          </p:cNvPr>
          <p:cNvSpPr txBox="1"/>
          <p:nvPr/>
        </p:nvSpPr>
        <p:spPr>
          <a:xfrm>
            <a:off x="466415" y="3805978"/>
            <a:ext cx="453035" cy="369332"/>
          </a:xfrm>
          <a:prstGeom prst="rect">
            <a:avLst/>
          </a:prstGeom>
          <a:solidFill>
            <a:srgbClr val="FFFF00"/>
          </a:solidFill>
          <a:ln>
            <a:solidFill>
              <a:schemeClr val="tx1"/>
            </a:solidFill>
          </a:ln>
        </p:spPr>
        <p:txBody>
          <a:bodyPr wrap="square" rtlCol="0">
            <a:spAutoFit/>
          </a:bodyPr>
          <a:lstStyle/>
          <a:p>
            <a:pPr algn="ctr"/>
            <a:r>
              <a:rPr lang="en-US" dirty="0">
                <a:highlight>
                  <a:srgbClr val="FFFF00"/>
                </a:highlight>
              </a:rPr>
              <a:t>1.</a:t>
            </a:r>
          </a:p>
        </p:txBody>
      </p:sp>
      <p:cxnSp>
        <p:nvCxnSpPr>
          <p:cNvPr id="29" name="Straight Arrow Connector 28">
            <a:extLst>
              <a:ext uri="{FF2B5EF4-FFF2-40B4-BE49-F238E27FC236}">
                <a16:creationId xmlns:a16="http://schemas.microsoft.com/office/drawing/2014/main" id="{C326A35E-EEA1-9955-2A02-C136F5466A1C}"/>
              </a:ext>
            </a:extLst>
          </p:cNvPr>
          <p:cNvCxnSpPr>
            <a:cxnSpLocks/>
          </p:cNvCxnSpPr>
          <p:nvPr/>
        </p:nvCxnSpPr>
        <p:spPr>
          <a:xfrm flipV="1">
            <a:off x="907596" y="3563181"/>
            <a:ext cx="899939" cy="238344"/>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4957BEA2-EB63-F87B-A179-841702F39DEC}"/>
              </a:ext>
            </a:extLst>
          </p:cNvPr>
          <p:cNvCxnSpPr>
            <a:cxnSpLocks/>
          </p:cNvCxnSpPr>
          <p:nvPr/>
        </p:nvCxnSpPr>
        <p:spPr>
          <a:xfrm>
            <a:off x="919450" y="3813583"/>
            <a:ext cx="888085" cy="83195"/>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1BF4C89A-991B-FC0A-078A-6FBD048AF2B6}"/>
              </a:ext>
            </a:extLst>
          </p:cNvPr>
          <p:cNvSpPr txBox="1"/>
          <p:nvPr/>
        </p:nvSpPr>
        <p:spPr>
          <a:xfrm>
            <a:off x="253022" y="5479953"/>
            <a:ext cx="4951062" cy="646331"/>
          </a:xfrm>
          <a:prstGeom prst="rect">
            <a:avLst/>
          </a:prstGeom>
          <a:noFill/>
        </p:spPr>
        <p:txBody>
          <a:bodyPr wrap="square" rtlCol="0">
            <a:spAutoFit/>
          </a:bodyPr>
          <a:lstStyle/>
          <a:p>
            <a:pPr algn="ctr"/>
            <a:r>
              <a:rPr lang="en-US" dirty="0">
                <a:highlight>
                  <a:srgbClr val="FFFF00"/>
                </a:highlight>
              </a:rPr>
              <a:t>1. Larger Departure from Freestream at the CDP location compared to level flight. </a:t>
            </a:r>
          </a:p>
        </p:txBody>
      </p:sp>
      <p:sp>
        <p:nvSpPr>
          <p:cNvPr id="35" name="TextBox 34">
            <a:extLst>
              <a:ext uri="{FF2B5EF4-FFF2-40B4-BE49-F238E27FC236}">
                <a16:creationId xmlns:a16="http://schemas.microsoft.com/office/drawing/2014/main" id="{BA338B1A-6DE3-810A-2CF5-0A83E567B813}"/>
              </a:ext>
            </a:extLst>
          </p:cNvPr>
          <p:cNvSpPr txBox="1"/>
          <p:nvPr/>
        </p:nvSpPr>
        <p:spPr>
          <a:xfrm>
            <a:off x="6965118" y="3896778"/>
            <a:ext cx="377124" cy="369332"/>
          </a:xfrm>
          <a:prstGeom prst="rect">
            <a:avLst/>
          </a:prstGeom>
          <a:solidFill>
            <a:srgbClr val="00F700"/>
          </a:solidFill>
          <a:ln>
            <a:solidFill>
              <a:schemeClr val="tx1"/>
            </a:solidFill>
          </a:ln>
        </p:spPr>
        <p:txBody>
          <a:bodyPr wrap="square" rtlCol="0">
            <a:spAutoFit/>
          </a:bodyPr>
          <a:lstStyle/>
          <a:p>
            <a:pPr algn="ctr"/>
            <a:r>
              <a:rPr lang="en-US" dirty="0"/>
              <a:t>2.</a:t>
            </a:r>
          </a:p>
        </p:txBody>
      </p:sp>
      <p:cxnSp>
        <p:nvCxnSpPr>
          <p:cNvPr id="36" name="Straight Arrow Connector 35">
            <a:extLst>
              <a:ext uri="{FF2B5EF4-FFF2-40B4-BE49-F238E27FC236}">
                <a16:creationId xmlns:a16="http://schemas.microsoft.com/office/drawing/2014/main" id="{F4E7111F-2973-86B1-14E0-8F2B9A9F499D}"/>
              </a:ext>
            </a:extLst>
          </p:cNvPr>
          <p:cNvCxnSpPr>
            <a:cxnSpLocks/>
          </p:cNvCxnSpPr>
          <p:nvPr/>
        </p:nvCxnSpPr>
        <p:spPr>
          <a:xfrm flipV="1">
            <a:off x="7350325" y="3563181"/>
            <a:ext cx="783213" cy="336346"/>
          </a:xfrm>
          <a:prstGeom prst="straightConnector1">
            <a:avLst/>
          </a:prstGeom>
          <a:ln w="28575">
            <a:solidFill>
              <a:srgbClr val="00F700"/>
            </a:solidFill>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B772F8EE-7F29-318B-F075-A6194F9278D4}"/>
              </a:ext>
            </a:extLst>
          </p:cNvPr>
          <p:cNvCxnSpPr>
            <a:cxnSpLocks/>
          </p:cNvCxnSpPr>
          <p:nvPr/>
        </p:nvCxnSpPr>
        <p:spPr>
          <a:xfrm>
            <a:off x="7350324" y="3896778"/>
            <a:ext cx="783214" cy="0"/>
          </a:xfrm>
          <a:prstGeom prst="straightConnector1">
            <a:avLst/>
          </a:prstGeom>
          <a:ln w="28575">
            <a:solidFill>
              <a:srgbClr val="00F700"/>
            </a:solidFill>
            <a:tailEnd type="triangle"/>
          </a:ln>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1E2AB61F-2890-1744-A0C3-356CA15E40ED}"/>
              </a:ext>
            </a:extLst>
          </p:cNvPr>
          <p:cNvSpPr txBox="1"/>
          <p:nvPr/>
        </p:nvSpPr>
        <p:spPr>
          <a:xfrm>
            <a:off x="6719777" y="5479953"/>
            <a:ext cx="5005808" cy="646331"/>
          </a:xfrm>
          <a:prstGeom prst="rect">
            <a:avLst/>
          </a:prstGeom>
          <a:noFill/>
        </p:spPr>
        <p:txBody>
          <a:bodyPr wrap="square" rtlCol="0">
            <a:spAutoFit/>
          </a:bodyPr>
          <a:lstStyle/>
          <a:p>
            <a:pPr algn="ctr"/>
            <a:r>
              <a:rPr lang="en-US" dirty="0">
                <a:highlight>
                  <a:srgbClr val="00FF00"/>
                </a:highlight>
              </a:rPr>
              <a:t>2. Near freestream conditions sampled at the CDP location. </a:t>
            </a:r>
          </a:p>
        </p:txBody>
      </p:sp>
      <p:sp>
        <p:nvSpPr>
          <p:cNvPr id="45" name="TextBox 44">
            <a:extLst>
              <a:ext uri="{FF2B5EF4-FFF2-40B4-BE49-F238E27FC236}">
                <a16:creationId xmlns:a16="http://schemas.microsoft.com/office/drawing/2014/main" id="{B7E907D1-A081-AE46-413E-2AB6DC8BF3BB}"/>
              </a:ext>
            </a:extLst>
          </p:cNvPr>
          <p:cNvSpPr txBox="1"/>
          <p:nvPr/>
        </p:nvSpPr>
        <p:spPr>
          <a:xfrm>
            <a:off x="11848979" y="6570921"/>
            <a:ext cx="459979" cy="369332"/>
          </a:xfrm>
          <a:prstGeom prst="rect">
            <a:avLst/>
          </a:prstGeom>
          <a:noFill/>
        </p:spPr>
        <p:txBody>
          <a:bodyPr wrap="square" rtlCol="0">
            <a:spAutoFit/>
          </a:bodyPr>
          <a:lstStyle/>
          <a:p>
            <a:fld id="{BCFD1BA6-A6EE-DD47-A132-E7B06792482A}" type="slidenum">
              <a:rPr lang="en-US" smtClean="0"/>
              <a:t>28</a:t>
            </a:fld>
            <a:endParaRPr lang="en-US" dirty="0"/>
          </a:p>
        </p:txBody>
      </p:sp>
    </p:spTree>
    <p:extLst>
      <p:ext uri="{BB962C8B-B14F-4D97-AF65-F5344CB8AC3E}">
        <p14:creationId xmlns:p14="http://schemas.microsoft.com/office/powerpoint/2010/main" val="1471046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3EA8E2-BDB9-0E03-22FE-8C5107525B8D}"/>
              </a:ext>
            </a:extLst>
          </p:cNvPr>
          <p:cNvSpPr>
            <a:spLocks noGrp="1"/>
          </p:cNvSpPr>
          <p:nvPr>
            <p:ph type="title"/>
          </p:nvPr>
        </p:nvSpPr>
        <p:spPr/>
        <p:txBody>
          <a:bodyPr/>
          <a:lstStyle/>
          <a:p>
            <a:r>
              <a:rPr lang="en-US" dirty="0"/>
              <a:t>Extended Pylon – Varying Angle of Attack</a:t>
            </a:r>
          </a:p>
        </p:txBody>
      </p:sp>
      <p:pic>
        <p:nvPicPr>
          <p:cNvPr id="3074" name="Picture 2">
            <a:extLst>
              <a:ext uri="{FF2B5EF4-FFF2-40B4-BE49-F238E27FC236}">
                <a16:creationId xmlns:a16="http://schemas.microsoft.com/office/drawing/2014/main" id="{FECBF165-79F0-37F0-49C9-E6A52BEDE325}"/>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738354" y="1580578"/>
            <a:ext cx="5103539" cy="38314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E818D03-3950-2495-0183-762C56F1A83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45807" y="1574837"/>
            <a:ext cx="5103540" cy="3831464"/>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39701348-E3A9-86BF-799B-9608F48C8557}"/>
              </a:ext>
            </a:extLst>
          </p:cNvPr>
          <p:cNvSpPr/>
          <p:nvPr/>
        </p:nvSpPr>
        <p:spPr>
          <a:xfrm rot="20936685">
            <a:off x="4447440" y="1865136"/>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ECF865-DFC1-DD8C-CD5D-3AC2492CF243}"/>
              </a:ext>
            </a:extLst>
          </p:cNvPr>
          <p:cNvSpPr txBox="1"/>
          <p:nvPr/>
        </p:nvSpPr>
        <p:spPr>
          <a:xfrm>
            <a:off x="4271619" y="2177442"/>
            <a:ext cx="1182029" cy="646331"/>
          </a:xfrm>
          <a:prstGeom prst="rect">
            <a:avLst/>
          </a:prstGeom>
          <a:noFill/>
        </p:spPr>
        <p:txBody>
          <a:bodyPr wrap="square" rtlCol="0">
            <a:spAutoFit/>
          </a:bodyPr>
          <a:lstStyle/>
          <a:p>
            <a:pPr algn="ctr"/>
            <a:r>
              <a:rPr lang="en-US" dirty="0"/>
              <a:t>Airflow direction</a:t>
            </a:r>
          </a:p>
        </p:txBody>
      </p:sp>
      <p:sp>
        <p:nvSpPr>
          <p:cNvPr id="9" name="TextBox 8">
            <a:extLst>
              <a:ext uri="{FF2B5EF4-FFF2-40B4-BE49-F238E27FC236}">
                <a16:creationId xmlns:a16="http://schemas.microsoft.com/office/drawing/2014/main" id="{19E50057-A349-F538-0692-589C901DDCF6}"/>
              </a:ext>
            </a:extLst>
          </p:cNvPr>
          <p:cNvSpPr txBox="1"/>
          <p:nvPr/>
        </p:nvSpPr>
        <p:spPr>
          <a:xfrm>
            <a:off x="10659860" y="2322128"/>
            <a:ext cx="1182029" cy="646331"/>
          </a:xfrm>
          <a:prstGeom prst="rect">
            <a:avLst/>
          </a:prstGeom>
          <a:noFill/>
          <a:ln>
            <a:noFill/>
          </a:ln>
        </p:spPr>
        <p:txBody>
          <a:bodyPr wrap="square" rtlCol="0">
            <a:spAutoFit/>
          </a:bodyPr>
          <a:lstStyle/>
          <a:p>
            <a:pPr algn="ctr"/>
            <a:r>
              <a:rPr lang="en-US" dirty="0"/>
              <a:t>Airflow direction</a:t>
            </a:r>
          </a:p>
        </p:txBody>
      </p:sp>
      <p:sp>
        <p:nvSpPr>
          <p:cNvPr id="10" name="Right Arrow 9">
            <a:extLst>
              <a:ext uri="{FF2B5EF4-FFF2-40B4-BE49-F238E27FC236}">
                <a16:creationId xmlns:a16="http://schemas.microsoft.com/office/drawing/2014/main" id="{63F708A7-CED0-6304-BA08-5FB6F929A1AF}"/>
              </a:ext>
            </a:extLst>
          </p:cNvPr>
          <p:cNvSpPr/>
          <p:nvPr/>
        </p:nvSpPr>
        <p:spPr>
          <a:xfrm rot="1200259">
            <a:off x="10793675" y="2017467"/>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008012-7335-8726-B11D-1B9FC6F95920}"/>
              </a:ext>
            </a:extLst>
          </p:cNvPr>
          <p:cNvSpPr txBox="1"/>
          <p:nvPr/>
        </p:nvSpPr>
        <p:spPr>
          <a:xfrm>
            <a:off x="542260" y="3830249"/>
            <a:ext cx="444693" cy="369332"/>
          </a:xfrm>
          <a:prstGeom prst="rect">
            <a:avLst/>
          </a:prstGeom>
          <a:solidFill>
            <a:srgbClr val="FFFF00"/>
          </a:solidFill>
          <a:ln>
            <a:solidFill>
              <a:schemeClr val="tx1"/>
            </a:solidFill>
          </a:ln>
        </p:spPr>
        <p:txBody>
          <a:bodyPr wrap="square" rtlCol="0">
            <a:spAutoFit/>
          </a:bodyPr>
          <a:lstStyle/>
          <a:p>
            <a:pPr algn="ctr"/>
            <a:r>
              <a:rPr lang="en-US" dirty="0">
                <a:highlight>
                  <a:srgbClr val="FFFF00"/>
                </a:highlight>
              </a:rPr>
              <a:t>1.</a:t>
            </a:r>
          </a:p>
        </p:txBody>
      </p:sp>
      <p:sp>
        <p:nvSpPr>
          <p:cNvPr id="3" name="TextBox 2">
            <a:extLst>
              <a:ext uri="{FF2B5EF4-FFF2-40B4-BE49-F238E27FC236}">
                <a16:creationId xmlns:a16="http://schemas.microsoft.com/office/drawing/2014/main" id="{80AE1028-B82C-DBA9-AE0E-C54C263CA0C2}"/>
              </a:ext>
            </a:extLst>
          </p:cNvPr>
          <p:cNvSpPr txBox="1"/>
          <p:nvPr/>
        </p:nvSpPr>
        <p:spPr>
          <a:xfrm>
            <a:off x="4361221" y="4759970"/>
            <a:ext cx="1182029" cy="646331"/>
          </a:xfrm>
          <a:prstGeom prst="rect">
            <a:avLst/>
          </a:prstGeom>
          <a:noFill/>
          <a:ln>
            <a:noFill/>
          </a:ln>
        </p:spPr>
        <p:txBody>
          <a:bodyPr wrap="square" rtlCol="0">
            <a:spAutoFit/>
          </a:bodyPr>
          <a:lstStyle/>
          <a:p>
            <a:pPr algn="ctr"/>
            <a:r>
              <a:rPr lang="en-US" dirty="0"/>
              <a:t>Sawtooth Up</a:t>
            </a:r>
          </a:p>
        </p:txBody>
      </p:sp>
      <p:sp>
        <p:nvSpPr>
          <p:cNvPr id="4" name="Right Arrow 3">
            <a:extLst>
              <a:ext uri="{FF2B5EF4-FFF2-40B4-BE49-F238E27FC236}">
                <a16:creationId xmlns:a16="http://schemas.microsoft.com/office/drawing/2014/main" id="{12055102-D6CB-A93A-CE0B-A0DD61054BF2}"/>
              </a:ext>
            </a:extLst>
          </p:cNvPr>
          <p:cNvSpPr/>
          <p:nvPr/>
        </p:nvSpPr>
        <p:spPr>
          <a:xfrm rot="11846140">
            <a:off x="4405433" y="4522251"/>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0000"/>
              </a:highlight>
            </a:endParaRPr>
          </a:p>
        </p:txBody>
      </p:sp>
      <p:sp>
        <p:nvSpPr>
          <p:cNvPr id="6" name="TextBox 5">
            <a:extLst>
              <a:ext uri="{FF2B5EF4-FFF2-40B4-BE49-F238E27FC236}">
                <a16:creationId xmlns:a16="http://schemas.microsoft.com/office/drawing/2014/main" id="{27AEF636-1B66-8484-BE8C-F58D7AFF0166}"/>
              </a:ext>
            </a:extLst>
          </p:cNvPr>
          <p:cNvSpPr txBox="1"/>
          <p:nvPr/>
        </p:nvSpPr>
        <p:spPr>
          <a:xfrm>
            <a:off x="10781204" y="4788932"/>
            <a:ext cx="1182029" cy="646331"/>
          </a:xfrm>
          <a:prstGeom prst="rect">
            <a:avLst/>
          </a:prstGeom>
          <a:noFill/>
          <a:ln>
            <a:noFill/>
          </a:ln>
        </p:spPr>
        <p:txBody>
          <a:bodyPr wrap="square" rtlCol="0">
            <a:spAutoFit/>
          </a:bodyPr>
          <a:lstStyle/>
          <a:p>
            <a:pPr algn="ctr"/>
            <a:r>
              <a:rPr lang="en-US" dirty="0"/>
              <a:t>Sawtooth Down</a:t>
            </a:r>
          </a:p>
        </p:txBody>
      </p:sp>
      <p:sp>
        <p:nvSpPr>
          <p:cNvPr id="11" name="Right Arrow 10">
            <a:extLst>
              <a:ext uri="{FF2B5EF4-FFF2-40B4-BE49-F238E27FC236}">
                <a16:creationId xmlns:a16="http://schemas.microsoft.com/office/drawing/2014/main" id="{AD8D5FB1-15F9-2DA2-8331-F8670F1442C6}"/>
              </a:ext>
            </a:extLst>
          </p:cNvPr>
          <p:cNvSpPr/>
          <p:nvPr/>
        </p:nvSpPr>
        <p:spPr>
          <a:xfrm rot="9125236">
            <a:off x="10915019" y="4399987"/>
            <a:ext cx="914400" cy="2341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0000"/>
              </a:highlight>
            </a:endParaRPr>
          </a:p>
        </p:txBody>
      </p:sp>
      <p:cxnSp>
        <p:nvCxnSpPr>
          <p:cNvPr id="12" name="Straight Arrow Connector 11">
            <a:extLst>
              <a:ext uri="{FF2B5EF4-FFF2-40B4-BE49-F238E27FC236}">
                <a16:creationId xmlns:a16="http://schemas.microsoft.com/office/drawing/2014/main" id="{92811954-5D60-39EE-E34F-2DD4CBC43319}"/>
              </a:ext>
            </a:extLst>
          </p:cNvPr>
          <p:cNvCxnSpPr>
            <a:cxnSpLocks/>
          </p:cNvCxnSpPr>
          <p:nvPr/>
        </p:nvCxnSpPr>
        <p:spPr>
          <a:xfrm flipV="1">
            <a:off x="986953" y="3563181"/>
            <a:ext cx="820582" cy="267068"/>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40974830-C723-BFC8-C52F-1B937BE47B56}"/>
              </a:ext>
            </a:extLst>
          </p:cNvPr>
          <p:cNvCxnSpPr>
            <a:cxnSpLocks/>
          </p:cNvCxnSpPr>
          <p:nvPr/>
        </p:nvCxnSpPr>
        <p:spPr>
          <a:xfrm>
            <a:off x="986953" y="3830249"/>
            <a:ext cx="746154" cy="188858"/>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8526F379-2453-3EEF-639E-63AC8648B2E8}"/>
              </a:ext>
            </a:extLst>
          </p:cNvPr>
          <p:cNvSpPr txBox="1"/>
          <p:nvPr/>
        </p:nvSpPr>
        <p:spPr>
          <a:xfrm>
            <a:off x="6879265" y="3896778"/>
            <a:ext cx="462977" cy="369332"/>
          </a:xfrm>
          <a:prstGeom prst="rect">
            <a:avLst/>
          </a:prstGeom>
          <a:solidFill>
            <a:srgbClr val="00F700"/>
          </a:solidFill>
          <a:ln>
            <a:solidFill>
              <a:schemeClr val="tx1"/>
            </a:solidFill>
          </a:ln>
        </p:spPr>
        <p:txBody>
          <a:bodyPr wrap="square" rtlCol="0">
            <a:spAutoFit/>
          </a:bodyPr>
          <a:lstStyle/>
          <a:p>
            <a:pPr algn="ctr"/>
            <a:r>
              <a:rPr lang="en-US" dirty="0"/>
              <a:t>2.</a:t>
            </a:r>
          </a:p>
        </p:txBody>
      </p:sp>
      <p:cxnSp>
        <p:nvCxnSpPr>
          <p:cNvPr id="18" name="Straight Arrow Connector 17">
            <a:extLst>
              <a:ext uri="{FF2B5EF4-FFF2-40B4-BE49-F238E27FC236}">
                <a16:creationId xmlns:a16="http://schemas.microsoft.com/office/drawing/2014/main" id="{7798D726-E40D-F66A-98F7-E58B8D9472D9}"/>
              </a:ext>
            </a:extLst>
          </p:cNvPr>
          <p:cNvCxnSpPr>
            <a:cxnSpLocks/>
          </p:cNvCxnSpPr>
          <p:nvPr/>
        </p:nvCxnSpPr>
        <p:spPr>
          <a:xfrm flipV="1">
            <a:off x="7350325" y="3563181"/>
            <a:ext cx="783213" cy="336346"/>
          </a:xfrm>
          <a:prstGeom prst="straightConnector1">
            <a:avLst/>
          </a:prstGeom>
          <a:ln w="28575">
            <a:solidFill>
              <a:srgbClr val="00F700"/>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867D8D89-BE4B-8358-3B2A-6B25C7BD0364}"/>
              </a:ext>
            </a:extLst>
          </p:cNvPr>
          <p:cNvCxnSpPr>
            <a:cxnSpLocks/>
          </p:cNvCxnSpPr>
          <p:nvPr/>
        </p:nvCxnSpPr>
        <p:spPr>
          <a:xfrm>
            <a:off x="7350324" y="3896778"/>
            <a:ext cx="783214" cy="122329"/>
          </a:xfrm>
          <a:prstGeom prst="straightConnector1">
            <a:avLst/>
          </a:prstGeom>
          <a:ln w="28575">
            <a:solidFill>
              <a:srgbClr val="00F700"/>
            </a:solidFill>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B7351144-7119-A6C8-8F7A-9F9129983FED}"/>
              </a:ext>
            </a:extLst>
          </p:cNvPr>
          <p:cNvSpPr txBox="1"/>
          <p:nvPr/>
        </p:nvSpPr>
        <p:spPr>
          <a:xfrm>
            <a:off x="345807" y="5435263"/>
            <a:ext cx="5030001" cy="646331"/>
          </a:xfrm>
          <a:prstGeom prst="rect">
            <a:avLst/>
          </a:prstGeom>
          <a:noFill/>
        </p:spPr>
        <p:txBody>
          <a:bodyPr wrap="square" rtlCol="0">
            <a:spAutoFit/>
          </a:bodyPr>
          <a:lstStyle/>
          <a:p>
            <a:r>
              <a:rPr lang="en-US" dirty="0">
                <a:highlight>
                  <a:srgbClr val="FFFF00"/>
                </a:highlight>
              </a:rPr>
              <a:t>1. Velocity departure from freestream ahead of pylon similar to level flight.</a:t>
            </a:r>
          </a:p>
        </p:txBody>
      </p:sp>
      <p:sp>
        <p:nvSpPr>
          <p:cNvPr id="24" name="TextBox 23">
            <a:extLst>
              <a:ext uri="{FF2B5EF4-FFF2-40B4-BE49-F238E27FC236}">
                <a16:creationId xmlns:a16="http://schemas.microsoft.com/office/drawing/2014/main" id="{EC791C8E-6D6E-6D76-64C5-8AA97E82B1BE}"/>
              </a:ext>
            </a:extLst>
          </p:cNvPr>
          <p:cNvSpPr txBox="1"/>
          <p:nvPr/>
        </p:nvSpPr>
        <p:spPr>
          <a:xfrm>
            <a:off x="6690545" y="5423920"/>
            <a:ext cx="5030001" cy="646331"/>
          </a:xfrm>
          <a:prstGeom prst="rect">
            <a:avLst/>
          </a:prstGeom>
          <a:noFill/>
        </p:spPr>
        <p:txBody>
          <a:bodyPr wrap="square" rtlCol="0">
            <a:spAutoFit/>
          </a:bodyPr>
          <a:lstStyle/>
          <a:p>
            <a:r>
              <a:rPr lang="en-US" dirty="0">
                <a:highlight>
                  <a:srgbClr val="00FF00"/>
                </a:highlight>
              </a:rPr>
              <a:t>2. Extent of airflow deceleration ahead of pylon increased compared to level flight.   </a:t>
            </a:r>
          </a:p>
        </p:txBody>
      </p:sp>
      <p:sp>
        <p:nvSpPr>
          <p:cNvPr id="25" name="TextBox 24">
            <a:extLst>
              <a:ext uri="{FF2B5EF4-FFF2-40B4-BE49-F238E27FC236}">
                <a16:creationId xmlns:a16="http://schemas.microsoft.com/office/drawing/2014/main" id="{D7BA3E4F-FB7F-2288-6FA5-714998571ADB}"/>
              </a:ext>
            </a:extLst>
          </p:cNvPr>
          <p:cNvSpPr txBox="1"/>
          <p:nvPr/>
        </p:nvSpPr>
        <p:spPr>
          <a:xfrm>
            <a:off x="11831042" y="6542302"/>
            <a:ext cx="471454" cy="369332"/>
          </a:xfrm>
          <a:prstGeom prst="rect">
            <a:avLst/>
          </a:prstGeom>
          <a:noFill/>
        </p:spPr>
        <p:txBody>
          <a:bodyPr wrap="square" rtlCol="0">
            <a:spAutoFit/>
          </a:bodyPr>
          <a:lstStyle/>
          <a:p>
            <a:fld id="{974E209F-EED7-E448-BD4A-6461FCD151B3}" type="slidenum">
              <a:rPr lang="en-US" smtClean="0"/>
              <a:t>29</a:t>
            </a:fld>
            <a:endParaRPr lang="en-US" dirty="0"/>
          </a:p>
        </p:txBody>
      </p:sp>
      <p:sp>
        <p:nvSpPr>
          <p:cNvPr id="26" name="TextBox 25">
            <a:extLst>
              <a:ext uri="{FF2B5EF4-FFF2-40B4-BE49-F238E27FC236}">
                <a16:creationId xmlns:a16="http://schemas.microsoft.com/office/drawing/2014/main" id="{2FE1FBE9-3F41-1E9C-4876-B2103580535F}"/>
              </a:ext>
            </a:extLst>
          </p:cNvPr>
          <p:cNvSpPr txBox="1"/>
          <p:nvPr/>
        </p:nvSpPr>
        <p:spPr>
          <a:xfrm>
            <a:off x="2589110" y="1937373"/>
            <a:ext cx="1242709" cy="369332"/>
          </a:xfrm>
          <a:prstGeom prst="rect">
            <a:avLst/>
          </a:prstGeom>
          <a:noFill/>
        </p:spPr>
        <p:txBody>
          <a:bodyPr wrap="square" rtlCol="0">
            <a:spAutoFit/>
          </a:bodyPr>
          <a:lstStyle/>
          <a:p>
            <a:pPr algn="ctr"/>
            <a:r>
              <a:rPr lang="en-US" u="sng" dirty="0"/>
              <a:t>P-3 Wing</a:t>
            </a:r>
          </a:p>
        </p:txBody>
      </p:sp>
      <p:cxnSp>
        <p:nvCxnSpPr>
          <p:cNvPr id="27" name="Straight Arrow Connector 26">
            <a:extLst>
              <a:ext uri="{FF2B5EF4-FFF2-40B4-BE49-F238E27FC236}">
                <a16:creationId xmlns:a16="http://schemas.microsoft.com/office/drawing/2014/main" id="{6B69C380-3478-E529-43A0-CA2CB6FF9060}"/>
              </a:ext>
            </a:extLst>
          </p:cNvPr>
          <p:cNvCxnSpPr>
            <a:cxnSpLocks/>
          </p:cNvCxnSpPr>
          <p:nvPr/>
        </p:nvCxnSpPr>
        <p:spPr>
          <a:xfrm flipH="1">
            <a:off x="2819917" y="2280564"/>
            <a:ext cx="377124" cy="10516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3064D3E-4FB5-A08C-354A-19CF7184917A}"/>
              </a:ext>
            </a:extLst>
          </p:cNvPr>
          <p:cNvSpPr txBox="1"/>
          <p:nvPr/>
        </p:nvSpPr>
        <p:spPr>
          <a:xfrm>
            <a:off x="3132531" y="4080358"/>
            <a:ext cx="682107" cy="369332"/>
          </a:xfrm>
          <a:prstGeom prst="rect">
            <a:avLst/>
          </a:prstGeom>
          <a:noFill/>
        </p:spPr>
        <p:txBody>
          <a:bodyPr wrap="square" rtlCol="0">
            <a:spAutoFit/>
          </a:bodyPr>
          <a:lstStyle/>
          <a:p>
            <a:r>
              <a:rPr lang="en-US" u="sng" dirty="0"/>
              <a:t>CDP</a:t>
            </a:r>
          </a:p>
        </p:txBody>
      </p:sp>
      <p:cxnSp>
        <p:nvCxnSpPr>
          <p:cNvPr id="29" name="Straight Arrow Connector 28">
            <a:extLst>
              <a:ext uri="{FF2B5EF4-FFF2-40B4-BE49-F238E27FC236}">
                <a16:creationId xmlns:a16="http://schemas.microsoft.com/office/drawing/2014/main" id="{8B74A08C-C036-51E5-4AFB-9D7DDEFBC809}"/>
              </a:ext>
            </a:extLst>
          </p:cNvPr>
          <p:cNvCxnSpPr>
            <a:cxnSpLocks/>
          </p:cNvCxnSpPr>
          <p:nvPr/>
        </p:nvCxnSpPr>
        <p:spPr>
          <a:xfrm flipH="1" flipV="1">
            <a:off x="2083981" y="4080358"/>
            <a:ext cx="1048550" cy="1846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5E6B9CD-773E-7BC7-C1C4-3B473C6BEB91}"/>
              </a:ext>
            </a:extLst>
          </p:cNvPr>
          <p:cNvSpPr txBox="1"/>
          <p:nvPr/>
        </p:nvSpPr>
        <p:spPr>
          <a:xfrm>
            <a:off x="9177745" y="1940322"/>
            <a:ext cx="1242709" cy="369332"/>
          </a:xfrm>
          <a:prstGeom prst="rect">
            <a:avLst/>
          </a:prstGeom>
          <a:noFill/>
        </p:spPr>
        <p:txBody>
          <a:bodyPr wrap="square" rtlCol="0">
            <a:spAutoFit/>
          </a:bodyPr>
          <a:lstStyle/>
          <a:p>
            <a:pPr algn="ctr"/>
            <a:r>
              <a:rPr lang="en-US" u="sng" dirty="0"/>
              <a:t>P-3 Wing</a:t>
            </a:r>
          </a:p>
        </p:txBody>
      </p:sp>
      <p:cxnSp>
        <p:nvCxnSpPr>
          <p:cNvPr id="32" name="Straight Arrow Connector 31">
            <a:extLst>
              <a:ext uri="{FF2B5EF4-FFF2-40B4-BE49-F238E27FC236}">
                <a16:creationId xmlns:a16="http://schemas.microsoft.com/office/drawing/2014/main" id="{6585119E-3FB5-AFB4-B812-47023811680D}"/>
              </a:ext>
            </a:extLst>
          </p:cNvPr>
          <p:cNvCxnSpPr>
            <a:cxnSpLocks/>
          </p:cNvCxnSpPr>
          <p:nvPr/>
        </p:nvCxnSpPr>
        <p:spPr>
          <a:xfrm flipH="1">
            <a:off x="9290123" y="2325639"/>
            <a:ext cx="377124" cy="10516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6532EB2-ABEA-C0A1-F0B5-8A63E7CD68DC}"/>
              </a:ext>
            </a:extLst>
          </p:cNvPr>
          <p:cNvSpPr txBox="1"/>
          <p:nvPr/>
        </p:nvSpPr>
        <p:spPr>
          <a:xfrm>
            <a:off x="9508953" y="4080079"/>
            <a:ext cx="682107" cy="369332"/>
          </a:xfrm>
          <a:prstGeom prst="rect">
            <a:avLst/>
          </a:prstGeom>
          <a:noFill/>
        </p:spPr>
        <p:txBody>
          <a:bodyPr wrap="square" rtlCol="0">
            <a:spAutoFit/>
          </a:bodyPr>
          <a:lstStyle/>
          <a:p>
            <a:r>
              <a:rPr lang="en-US" u="sng" dirty="0"/>
              <a:t>CDP</a:t>
            </a:r>
          </a:p>
        </p:txBody>
      </p:sp>
      <p:cxnSp>
        <p:nvCxnSpPr>
          <p:cNvPr id="34" name="Straight Arrow Connector 33">
            <a:extLst>
              <a:ext uri="{FF2B5EF4-FFF2-40B4-BE49-F238E27FC236}">
                <a16:creationId xmlns:a16="http://schemas.microsoft.com/office/drawing/2014/main" id="{229648C1-F902-9D09-1C75-68ADCD6DB55E}"/>
              </a:ext>
            </a:extLst>
          </p:cNvPr>
          <p:cNvCxnSpPr>
            <a:cxnSpLocks/>
          </p:cNvCxnSpPr>
          <p:nvPr/>
        </p:nvCxnSpPr>
        <p:spPr>
          <a:xfrm flipH="1" flipV="1">
            <a:off x="8460403" y="4117651"/>
            <a:ext cx="1048550" cy="1846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24699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E3836E-BAED-9D50-8E27-BD81A700B945}"/>
              </a:ext>
            </a:extLst>
          </p:cNvPr>
          <p:cNvSpPr>
            <a:spLocks noGrp="1"/>
          </p:cNvSpPr>
          <p:nvPr>
            <p:ph sz="half" idx="2"/>
          </p:nvPr>
        </p:nvSpPr>
        <p:spPr>
          <a:xfrm>
            <a:off x="167737" y="1600344"/>
            <a:ext cx="5329952" cy="4324866"/>
          </a:xfrm>
        </p:spPr>
        <p:txBody>
          <a:bodyPr>
            <a:normAutofit fontScale="85000" lnSpcReduction="10000"/>
          </a:bodyPr>
          <a:lstStyle/>
          <a:p>
            <a:r>
              <a:rPr lang="en-US" dirty="0">
                <a:solidFill>
                  <a:srgbClr val="000000"/>
                </a:solidFill>
                <a:cs typeface="Times New Roman" panose="02020603050405020304" pitchFamily="18" charset="0"/>
              </a:rPr>
              <a:t>A</a:t>
            </a:r>
            <a:r>
              <a:rPr lang="en-US" b="0" i="0" u="none" strike="noStrike" dirty="0">
                <a:solidFill>
                  <a:srgbClr val="000000"/>
                </a:solidFill>
                <a:effectLst/>
                <a:cs typeface="Times New Roman" panose="02020603050405020304" pitchFamily="18" charset="0"/>
              </a:rPr>
              <a:t> five-year NASA investigation into the climate impacts of Southern Africa’s biomass burning aerosols (</a:t>
            </a:r>
            <a:r>
              <a:rPr lang="en-US" b="0" i="0" u="none" strike="noStrike" dirty="0" err="1">
                <a:solidFill>
                  <a:srgbClr val="000000"/>
                </a:solidFill>
                <a:effectLst/>
                <a:cs typeface="Times New Roman" panose="02020603050405020304" pitchFamily="18" charset="0"/>
              </a:rPr>
              <a:t>Redemann</a:t>
            </a:r>
            <a:r>
              <a:rPr lang="en-US" b="0" i="0" u="none" strike="noStrike" dirty="0">
                <a:solidFill>
                  <a:srgbClr val="000000"/>
                </a:solidFill>
                <a:effectLst/>
                <a:cs typeface="Times New Roman" panose="02020603050405020304" pitchFamily="18" charset="0"/>
              </a:rPr>
              <a:t> et al. 2021).</a:t>
            </a:r>
          </a:p>
          <a:p>
            <a:r>
              <a:rPr lang="en-US" dirty="0">
                <a:solidFill>
                  <a:srgbClr val="000000"/>
                </a:solidFill>
                <a:cs typeface="Times New Roman" panose="02020603050405020304" pitchFamily="18" charset="0"/>
              </a:rPr>
              <a:t>Three separate field experiments were conducted off the coast of Africa.</a:t>
            </a:r>
          </a:p>
          <a:p>
            <a:pPr lvl="1"/>
            <a:r>
              <a:rPr lang="en-US" sz="2400" dirty="0">
                <a:solidFill>
                  <a:srgbClr val="000000"/>
                </a:solidFill>
                <a:cs typeface="Times New Roman" panose="02020603050405020304" pitchFamily="18" charset="0"/>
              </a:rPr>
              <a:t>September 2016 – Walvis Bay, Namibia</a:t>
            </a:r>
          </a:p>
          <a:p>
            <a:pPr lvl="1"/>
            <a:r>
              <a:rPr lang="en-US" sz="2400" dirty="0">
                <a:solidFill>
                  <a:srgbClr val="000000"/>
                </a:solidFill>
                <a:cs typeface="Times New Roman" panose="02020603050405020304" pitchFamily="18" charset="0"/>
              </a:rPr>
              <a:t>August 2017 - </a:t>
            </a:r>
            <a:r>
              <a:rPr lang="en-US" sz="2400" b="0" i="0" dirty="0">
                <a:solidFill>
                  <a:srgbClr val="000000"/>
                </a:solidFill>
                <a:effectLst/>
                <a:cs typeface="Times New Roman" panose="02020603050405020304" pitchFamily="18" charset="0"/>
              </a:rPr>
              <a:t>São Tomé and Príncipe</a:t>
            </a:r>
          </a:p>
          <a:p>
            <a:pPr lvl="1"/>
            <a:r>
              <a:rPr lang="en-US" sz="2400" b="0" i="0" dirty="0">
                <a:solidFill>
                  <a:srgbClr val="000000"/>
                </a:solidFill>
                <a:effectLst/>
                <a:cs typeface="Times New Roman" panose="02020603050405020304" pitchFamily="18" charset="0"/>
              </a:rPr>
              <a:t>October 2018 - São Tomé and Príncipe</a:t>
            </a:r>
            <a:endParaRPr lang="en-US" sz="2400" b="0" i="0" u="none" strike="noStrike" dirty="0">
              <a:solidFill>
                <a:srgbClr val="000000"/>
              </a:solidFill>
              <a:effectLst/>
              <a:cs typeface="Times New Roman" panose="02020603050405020304" pitchFamily="18" charset="0"/>
            </a:endParaRPr>
          </a:p>
          <a:p>
            <a:r>
              <a:rPr lang="en-US" b="0" i="0" dirty="0">
                <a:solidFill>
                  <a:srgbClr val="000000"/>
                </a:solidFill>
                <a:effectLst/>
                <a:cs typeface="Times New Roman" panose="02020603050405020304" pitchFamily="18" charset="0"/>
              </a:rPr>
              <a:t>Primary platform:</a:t>
            </a:r>
          </a:p>
          <a:p>
            <a:pPr lvl="1"/>
            <a:r>
              <a:rPr lang="en-US" sz="2400" b="0" i="0" dirty="0">
                <a:solidFill>
                  <a:srgbClr val="000000"/>
                </a:solidFill>
                <a:effectLst/>
                <a:cs typeface="Times New Roman" panose="02020603050405020304" pitchFamily="18" charset="0"/>
              </a:rPr>
              <a:t>NASA P-3 Orion - </a:t>
            </a:r>
            <a:r>
              <a:rPr lang="en-US" sz="2400" dirty="0">
                <a:solidFill>
                  <a:srgbClr val="000000"/>
                </a:solidFill>
                <a:cs typeface="Times New Roman" panose="02020603050405020304" pitchFamily="18" charset="0"/>
              </a:rPr>
              <a:t>Wallops Flight Facility</a:t>
            </a:r>
          </a:p>
          <a:p>
            <a:pPr lvl="1"/>
            <a:r>
              <a:rPr lang="en-US" sz="2400" dirty="0">
                <a:solidFill>
                  <a:srgbClr val="000000"/>
                </a:solidFill>
                <a:cs typeface="Times New Roman" panose="02020603050405020304" pitchFamily="18" charset="0"/>
              </a:rPr>
              <a:t>NASA ER-2 </a:t>
            </a:r>
          </a:p>
          <a:p>
            <a:endParaRPr lang="en-US" b="0" i="0" dirty="0">
              <a:solidFill>
                <a:srgbClr val="000000"/>
              </a:solidFill>
              <a:effectLst/>
              <a:latin typeface="Linux Libertine"/>
            </a:endParaRPr>
          </a:p>
        </p:txBody>
      </p:sp>
      <p:sp>
        <p:nvSpPr>
          <p:cNvPr id="2" name="Title 1">
            <a:extLst>
              <a:ext uri="{FF2B5EF4-FFF2-40B4-BE49-F238E27FC236}">
                <a16:creationId xmlns:a16="http://schemas.microsoft.com/office/drawing/2014/main" id="{28D8E31D-B374-394E-9A40-713BECF78454}"/>
              </a:ext>
            </a:extLst>
          </p:cNvPr>
          <p:cNvSpPr>
            <a:spLocks noGrp="1"/>
          </p:cNvSpPr>
          <p:nvPr>
            <p:ph type="title"/>
          </p:nvPr>
        </p:nvSpPr>
        <p:spPr/>
        <p:txBody>
          <a:bodyPr>
            <a:normAutofit fontScale="90000"/>
          </a:bodyPr>
          <a:lstStyle/>
          <a:p>
            <a:r>
              <a:rPr lang="en-US" dirty="0"/>
              <a:t>NASA ORACLES</a:t>
            </a:r>
            <a:br>
              <a:rPr lang="en-US" dirty="0"/>
            </a:br>
            <a:r>
              <a:rPr lang="en-US" sz="3100" dirty="0" err="1"/>
              <a:t>ObseRvations</a:t>
            </a:r>
            <a:r>
              <a:rPr lang="en-US" sz="3100" dirty="0"/>
              <a:t> of Aerosols above Clouds and their Interactions</a:t>
            </a:r>
            <a:br>
              <a:rPr lang="en-US" dirty="0"/>
            </a:br>
            <a:endParaRPr lang="en-US" dirty="0"/>
          </a:p>
        </p:txBody>
      </p:sp>
      <p:sp>
        <p:nvSpPr>
          <p:cNvPr id="7" name="Text Placeholder 6">
            <a:extLst>
              <a:ext uri="{FF2B5EF4-FFF2-40B4-BE49-F238E27FC236}">
                <a16:creationId xmlns:a16="http://schemas.microsoft.com/office/drawing/2014/main" id="{DF4782CA-D150-62FB-B8CE-A69EEFEE6B3E}"/>
              </a:ext>
            </a:extLst>
          </p:cNvPr>
          <p:cNvSpPr>
            <a:spLocks noGrp="1"/>
          </p:cNvSpPr>
          <p:nvPr>
            <p:ph type="body" idx="10"/>
          </p:nvPr>
        </p:nvSpPr>
        <p:spPr/>
        <p:txBody>
          <a:bodyPr>
            <a:normAutofit lnSpcReduction="10000"/>
          </a:bodyPr>
          <a:lstStyle/>
          <a:p>
            <a:endParaRPr lang="en-US"/>
          </a:p>
        </p:txBody>
      </p:sp>
      <p:pic>
        <p:nvPicPr>
          <p:cNvPr id="8" name="Content Placeholder 6">
            <a:extLst>
              <a:ext uri="{FF2B5EF4-FFF2-40B4-BE49-F238E27FC236}">
                <a16:creationId xmlns:a16="http://schemas.microsoft.com/office/drawing/2014/main" id="{E1F292A9-F57C-FDBC-1FB1-F63D02E78850}"/>
              </a:ext>
            </a:extLst>
          </p:cNvPr>
          <p:cNvPicPr>
            <a:picLocks noGrp="1" noChangeAspect="1"/>
          </p:cNvPicPr>
          <p:nvPr>
            <p:ph sz="quarter" idx="4"/>
          </p:nvPr>
        </p:nvPicPr>
        <p:blipFill>
          <a:blip r:embed="rId4"/>
          <a:stretch>
            <a:fillRect/>
          </a:stretch>
        </p:blipFill>
        <p:spPr>
          <a:xfrm>
            <a:off x="5578998" y="1600159"/>
            <a:ext cx="6489771" cy="4324866"/>
          </a:xfrm>
        </p:spPr>
      </p:pic>
      <p:sp>
        <p:nvSpPr>
          <p:cNvPr id="9" name="TextBox 8">
            <a:extLst>
              <a:ext uri="{FF2B5EF4-FFF2-40B4-BE49-F238E27FC236}">
                <a16:creationId xmlns:a16="http://schemas.microsoft.com/office/drawing/2014/main" id="{32B092C7-9FD0-54A9-D469-FA6034BC550B}"/>
              </a:ext>
            </a:extLst>
          </p:cNvPr>
          <p:cNvSpPr txBox="1"/>
          <p:nvPr/>
        </p:nvSpPr>
        <p:spPr>
          <a:xfrm>
            <a:off x="3391383" y="6184460"/>
            <a:ext cx="4375230" cy="800219"/>
          </a:xfrm>
          <a:prstGeom prst="rect">
            <a:avLst/>
          </a:prstGeom>
          <a:noFill/>
        </p:spPr>
        <p:txBody>
          <a:bodyPr wrap="square" rtlCol="0">
            <a:spAutoFit/>
          </a:bodyPr>
          <a:lstStyle/>
          <a:p>
            <a:r>
              <a:rPr lang="en-US" sz="1400" i="1" dirty="0">
                <a:cs typeface="Times New Roman" panose="02020603050405020304" pitchFamily="18" charset="0"/>
              </a:rPr>
              <a:t>Photo from NASA ORACLES: https://</a:t>
            </a:r>
            <a:r>
              <a:rPr lang="en-US" sz="1400" i="1" dirty="0" err="1">
                <a:cs typeface="Times New Roman" panose="02020603050405020304" pitchFamily="18" charset="0"/>
              </a:rPr>
              <a:t>espo.nasa.gov</a:t>
            </a:r>
            <a:r>
              <a:rPr lang="en-US" sz="1400" i="1" dirty="0">
                <a:cs typeface="Times New Roman" panose="02020603050405020304" pitchFamily="18" charset="0"/>
              </a:rPr>
              <a:t>/ORACLES/content/ORACLES</a:t>
            </a:r>
          </a:p>
          <a:p>
            <a:endParaRPr lang="en-US" dirty="0"/>
          </a:p>
        </p:txBody>
      </p:sp>
      <p:sp>
        <p:nvSpPr>
          <p:cNvPr id="3" name="TextBox 2">
            <a:extLst>
              <a:ext uri="{FF2B5EF4-FFF2-40B4-BE49-F238E27FC236}">
                <a16:creationId xmlns:a16="http://schemas.microsoft.com/office/drawing/2014/main" id="{11EC8124-5987-A862-96ED-B9FAA768C16D}"/>
              </a:ext>
            </a:extLst>
          </p:cNvPr>
          <p:cNvSpPr txBox="1"/>
          <p:nvPr/>
        </p:nvSpPr>
        <p:spPr>
          <a:xfrm>
            <a:off x="11953886" y="6584569"/>
            <a:ext cx="354227" cy="369332"/>
          </a:xfrm>
          <a:prstGeom prst="rect">
            <a:avLst/>
          </a:prstGeom>
          <a:noFill/>
        </p:spPr>
        <p:txBody>
          <a:bodyPr wrap="square" rtlCol="0">
            <a:spAutoFit/>
          </a:bodyPr>
          <a:lstStyle/>
          <a:p>
            <a:fld id="{FAADBC5B-E719-0744-8D8D-A20E6505209F}" type="slidenum">
              <a:rPr lang="en-US" smtClean="0"/>
              <a:t>3</a:t>
            </a:fld>
            <a:endParaRPr lang="en-US" dirty="0"/>
          </a:p>
        </p:txBody>
      </p:sp>
    </p:spTree>
    <p:extLst>
      <p:ext uri="{BB962C8B-B14F-4D97-AF65-F5344CB8AC3E}">
        <p14:creationId xmlns:p14="http://schemas.microsoft.com/office/powerpoint/2010/main" val="3489063544"/>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B6644-B6FC-68DA-2F06-38D6317853CC}"/>
              </a:ext>
            </a:extLst>
          </p:cNvPr>
          <p:cNvSpPr>
            <a:spLocks noGrp="1"/>
          </p:cNvSpPr>
          <p:nvPr>
            <p:ph sz="half" idx="2"/>
          </p:nvPr>
        </p:nvSpPr>
        <p:spPr>
          <a:xfrm>
            <a:off x="345990" y="1581666"/>
            <a:ext cx="5258780" cy="4324866"/>
          </a:xfrm>
        </p:spPr>
        <p:txBody>
          <a:bodyPr/>
          <a:lstStyle/>
          <a:p>
            <a:r>
              <a:rPr lang="en-US" dirty="0"/>
              <a:t>Subset of 3D velocity field from cells through the CDP sample volume.</a:t>
            </a:r>
          </a:p>
          <a:p>
            <a:r>
              <a:rPr lang="en-US" dirty="0"/>
              <a:t>Flow deceleration contained to within a meter ahead of the instrument.</a:t>
            </a:r>
          </a:p>
          <a:p>
            <a:r>
              <a:rPr lang="en-US" dirty="0">
                <a:highlight>
                  <a:srgbClr val="FFFF00"/>
                </a:highlight>
              </a:rPr>
              <a:t>1. Spread with flow deceleration due to angle of attack.</a:t>
            </a:r>
          </a:p>
          <a:p>
            <a:r>
              <a:rPr lang="en-US" dirty="0">
                <a:highlight>
                  <a:srgbClr val="00FF00"/>
                </a:highlight>
              </a:rPr>
              <a:t>2. Downward velocity component at the probe location.</a:t>
            </a:r>
          </a:p>
          <a:p>
            <a:r>
              <a:rPr lang="en-US" dirty="0">
                <a:highlight>
                  <a:srgbClr val="FF0000"/>
                </a:highlight>
              </a:rPr>
              <a:t>3. Outboard velocity component. </a:t>
            </a:r>
          </a:p>
        </p:txBody>
      </p:sp>
      <p:sp>
        <p:nvSpPr>
          <p:cNvPr id="5" name="Title 4">
            <a:extLst>
              <a:ext uri="{FF2B5EF4-FFF2-40B4-BE49-F238E27FC236}">
                <a16:creationId xmlns:a16="http://schemas.microsoft.com/office/drawing/2014/main" id="{B0A2D49F-96C3-237C-4A41-BDCABECDD98B}"/>
              </a:ext>
            </a:extLst>
          </p:cNvPr>
          <p:cNvSpPr>
            <a:spLocks noGrp="1"/>
          </p:cNvSpPr>
          <p:nvPr>
            <p:ph type="title"/>
          </p:nvPr>
        </p:nvSpPr>
        <p:spPr/>
        <p:txBody>
          <a:bodyPr/>
          <a:lstStyle/>
          <a:p>
            <a:r>
              <a:rPr lang="en-US" dirty="0"/>
              <a:t>Navy Pylon – Velocity Ahead of CDP</a:t>
            </a:r>
          </a:p>
        </p:txBody>
      </p:sp>
      <p:pic>
        <p:nvPicPr>
          <p:cNvPr id="1026" name="Picture 2">
            <a:extLst>
              <a:ext uri="{FF2B5EF4-FFF2-40B4-BE49-F238E27FC236}">
                <a16:creationId xmlns:a16="http://schemas.microsoft.com/office/drawing/2014/main" id="{17BA6818-F9B6-C93D-C0BC-CD1D4E676DA8}"/>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6178" t="9140" r="7280" b="3558"/>
          <a:stretch/>
        </p:blipFill>
        <p:spPr bwMode="auto">
          <a:xfrm>
            <a:off x="5604770" y="1581666"/>
            <a:ext cx="6587230" cy="44272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B3E3FC-9BFC-518F-B0BE-9DD9D1460BD6}"/>
              </a:ext>
            </a:extLst>
          </p:cNvPr>
          <p:cNvSpPr txBox="1"/>
          <p:nvPr/>
        </p:nvSpPr>
        <p:spPr>
          <a:xfrm>
            <a:off x="9803219" y="1808742"/>
            <a:ext cx="444693" cy="369332"/>
          </a:xfrm>
          <a:prstGeom prst="rect">
            <a:avLst/>
          </a:prstGeom>
          <a:solidFill>
            <a:srgbClr val="FFFF00"/>
          </a:solidFill>
          <a:ln>
            <a:solidFill>
              <a:schemeClr val="tx1"/>
            </a:solidFill>
          </a:ln>
        </p:spPr>
        <p:txBody>
          <a:bodyPr wrap="square" rtlCol="0">
            <a:spAutoFit/>
          </a:bodyPr>
          <a:lstStyle/>
          <a:p>
            <a:pPr algn="ctr"/>
            <a:r>
              <a:rPr lang="en-US" dirty="0">
                <a:highlight>
                  <a:srgbClr val="FFFF00"/>
                </a:highlight>
              </a:rPr>
              <a:t>1.</a:t>
            </a:r>
          </a:p>
        </p:txBody>
      </p:sp>
      <p:cxnSp>
        <p:nvCxnSpPr>
          <p:cNvPr id="7" name="Straight Arrow Connector 6">
            <a:extLst>
              <a:ext uri="{FF2B5EF4-FFF2-40B4-BE49-F238E27FC236}">
                <a16:creationId xmlns:a16="http://schemas.microsoft.com/office/drawing/2014/main" id="{ECEDFF44-CFB8-35F7-B6A1-3B6C3E415E85}"/>
              </a:ext>
            </a:extLst>
          </p:cNvPr>
          <p:cNvCxnSpPr>
            <a:cxnSpLocks/>
          </p:cNvCxnSpPr>
          <p:nvPr/>
        </p:nvCxnSpPr>
        <p:spPr>
          <a:xfrm>
            <a:off x="10238092" y="2160826"/>
            <a:ext cx="458261" cy="244324"/>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C53F2C5E-2F50-7C8F-A9AD-B14A05B7D11E}"/>
              </a:ext>
            </a:extLst>
          </p:cNvPr>
          <p:cNvCxnSpPr>
            <a:cxnSpLocks/>
          </p:cNvCxnSpPr>
          <p:nvPr/>
        </p:nvCxnSpPr>
        <p:spPr>
          <a:xfrm>
            <a:off x="10238092" y="2160827"/>
            <a:ext cx="171486" cy="596407"/>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A4D7A020-B9E3-5D22-E84F-4115E4A2C452}"/>
              </a:ext>
            </a:extLst>
          </p:cNvPr>
          <p:cNvSpPr txBox="1"/>
          <p:nvPr/>
        </p:nvSpPr>
        <p:spPr>
          <a:xfrm>
            <a:off x="9426095" y="4015310"/>
            <a:ext cx="377124" cy="369332"/>
          </a:xfrm>
          <a:prstGeom prst="rect">
            <a:avLst/>
          </a:prstGeom>
          <a:solidFill>
            <a:srgbClr val="00F700"/>
          </a:solidFill>
          <a:ln>
            <a:solidFill>
              <a:schemeClr val="tx1"/>
            </a:solidFill>
          </a:ln>
        </p:spPr>
        <p:txBody>
          <a:bodyPr wrap="square" rtlCol="0">
            <a:spAutoFit/>
          </a:bodyPr>
          <a:lstStyle/>
          <a:p>
            <a:pPr algn="ctr"/>
            <a:r>
              <a:rPr lang="en-US" dirty="0"/>
              <a:t>2.</a:t>
            </a:r>
          </a:p>
        </p:txBody>
      </p:sp>
      <p:cxnSp>
        <p:nvCxnSpPr>
          <p:cNvPr id="15" name="Straight Arrow Connector 14">
            <a:extLst>
              <a:ext uri="{FF2B5EF4-FFF2-40B4-BE49-F238E27FC236}">
                <a16:creationId xmlns:a16="http://schemas.microsoft.com/office/drawing/2014/main" id="{BC502195-0E47-3889-3E8E-74139A222224}"/>
              </a:ext>
            </a:extLst>
          </p:cNvPr>
          <p:cNvCxnSpPr>
            <a:cxnSpLocks/>
          </p:cNvCxnSpPr>
          <p:nvPr/>
        </p:nvCxnSpPr>
        <p:spPr>
          <a:xfrm>
            <a:off x="9817235" y="4384642"/>
            <a:ext cx="208330" cy="81467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155DBA45-6AE7-1C56-7EB5-393FED1FBB7C}"/>
              </a:ext>
            </a:extLst>
          </p:cNvPr>
          <p:cNvSpPr txBox="1"/>
          <p:nvPr/>
        </p:nvSpPr>
        <p:spPr>
          <a:xfrm>
            <a:off x="10592852" y="3492911"/>
            <a:ext cx="377124" cy="369332"/>
          </a:xfrm>
          <a:prstGeom prst="rect">
            <a:avLst/>
          </a:prstGeom>
          <a:solidFill>
            <a:srgbClr val="FF0000"/>
          </a:solidFill>
          <a:ln>
            <a:solidFill>
              <a:schemeClr val="tx1"/>
            </a:solidFill>
          </a:ln>
        </p:spPr>
        <p:txBody>
          <a:bodyPr wrap="square" rtlCol="0">
            <a:spAutoFit/>
          </a:bodyPr>
          <a:lstStyle/>
          <a:p>
            <a:pPr algn="ctr"/>
            <a:r>
              <a:rPr lang="en-US" dirty="0"/>
              <a:t>3.</a:t>
            </a:r>
          </a:p>
        </p:txBody>
      </p:sp>
      <p:cxnSp>
        <p:nvCxnSpPr>
          <p:cNvPr id="20" name="Straight Arrow Connector 19">
            <a:extLst>
              <a:ext uri="{FF2B5EF4-FFF2-40B4-BE49-F238E27FC236}">
                <a16:creationId xmlns:a16="http://schemas.microsoft.com/office/drawing/2014/main" id="{C55957D3-8056-C896-EB3D-FB3B502B7AAF}"/>
              </a:ext>
            </a:extLst>
          </p:cNvPr>
          <p:cNvCxnSpPr>
            <a:cxnSpLocks/>
          </p:cNvCxnSpPr>
          <p:nvPr/>
        </p:nvCxnSpPr>
        <p:spPr>
          <a:xfrm>
            <a:off x="10969976" y="3862243"/>
            <a:ext cx="208330" cy="81467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0C2F358C-C71B-2E61-0A15-F29228AA34B9}"/>
              </a:ext>
            </a:extLst>
          </p:cNvPr>
          <p:cNvSpPr txBox="1"/>
          <p:nvPr/>
        </p:nvSpPr>
        <p:spPr>
          <a:xfrm>
            <a:off x="11841891" y="6542302"/>
            <a:ext cx="466846" cy="369332"/>
          </a:xfrm>
          <a:prstGeom prst="rect">
            <a:avLst/>
          </a:prstGeom>
          <a:noFill/>
        </p:spPr>
        <p:txBody>
          <a:bodyPr wrap="square" rtlCol="0">
            <a:spAutoFit/>
          </a:bodyPr>
          <a:lstStyle/>
          <a:p>
            <a:fld id="{80ECEB61-7F7E-B847-A12B-E7622A72C441}" type="slidenum">
              <a:rPr lang="en-US" smtClean="0"/>
              <a:t>30</a:t>
            </a:fld>
            <a:endParaRPr lang="en-US" dirty="0"/>
          </a:p>
        </p:txBody>
      </p:sp>
    </p:spTree>
    <p:extLst>
      <p:ext uri="{BB962C8B-B14F-4D97-AF65-F5344CB8AC3E}">
        <p14:creationId xmlns:p14="http://schemas.microsoft.com/office/powerpoint/2010/main" val="2604997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D2090-B4E3-8046-320B-836CD47D4DDE}"/>
              </a:ext>
            </a:extLst>
          </p:cNvPr>
          <p:cNvSpPr>
            <a:spLocks noGrp="1"/>
          </p:cNvSpPr>
          <p:nvPr>
            <p:ph sz="half" idx="2"/>
          </p:nvPr>
        </p:nvSpPr>
        <p:spPr>
          <a:xfrm>
            <a:off x="345990" y="1787948"/>
            <a:ext cx="5311431" cy="4118583"/>
          </a:xfrm>
        </p:spPr>
        <p:txBody>
          <a:bodyPr>
            <a:normAutofit lnSpcReduction="10000"/>
          </a:bodyPr>
          <a:lstStyle/>
          <a:p>
            <a:r>
              <a:rPr lang="en-US" dirty="0"/>
              <a:t>Flow deceleration contained to within a meter ahead of the instrument.</a:t>
            </a:r>
          </a:p>
          <a:p>
            <a:r>
              <a:rPr lang="en-US" dirty="0"/>
              <a:t>‘Two moment’ deceleration within velocity component along flight direction</a:t>
            </a:r>
          </a:p>
          <a:p>
            <a:r>
              <a:rPr lang="en-US" dirty="0">
                <a:highlight>
                  <a:srgbClr val="FFFF00"/>
                </a:highlight>
              </a:rPr>
              <a:t>1. Increased departure from freestream compared to Navy Pylon. Little variation due to sawtooth profiles.</a:t>
            </a:r>
          </a:p>
          <a:p>
            <a:r>
              <a:rPr lang="en-US" dirty="0">
                <a:highlight>
                  <a:srgbClr val="00FF00"/>
                </a:highlight>
              </a:rPr>
              <a:t>2. Similar downward and outboard velocities between pylons.  </a:t>
            </a:r>
          </a:p>
        </p:txBody>
      </p:sp>
      <p:sp>
        <p:nvSpPr>
          <p:cNvPr id="5" name="Title 4">
            <a:extLst>
              <a:ext uri="{FF2B5EF4-FFF2-40B4-BE49-F238E27FC236}">
                <a16:creationId xmlns:a16="http://schemas.microsoft.com/office/drawing/2014/main" id="{39A69CED-82BA-213F-EF0E-93F1A497FE77}"/>
              </a:ext>
            </a:extLst>
          </p:cNvPr>
          <p:cNvSpPr>
            <a:spLocks noGrp="1"/>
          </p:cNvSpPr>
          <p:nvPr>
            <p:ph type="title"/>
          </p:nvPr>
        </p:nvSpPr>
        <p:spPr/>
        <p:txBody>
          <a:bodyPr/>
          <a:lstStyle/>
          <a:p>
            <a:r>
              <a:rPr lang="en-US" dirty="0"/>
              <a:t>Extended Pylon – Velocity Ahead of CDP</a:t>
            </a:r>
          </a:p>
        </p:txBody>
      </p:sp>
      <p:pic>
        <p:nvPicPr>
          <p:cNvPr id="2050" name="Picture 2">
            <a:extLst>
              <a:ext uri="{FF2B5EF4-FFF2-40B4-BE49-F238E27FC236}">
                <a16:creationId xmlns:a16="http://schemas.microsoft.com/office/drawing/2014/main" id="{169B8C22-512E-7917-5687-C912BC09DDA2}"/>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6251" t="7789" r="8285" b="3323"/>
          <a:stretch/>
        </p:blipFill>
        <p:spPr bwMode="auto">
          <a:xfrm>
            <a:off x="5657421" y="1581666"/>
            <a:ext cx="6382179" cy="4422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A0C57E-6A3C-472B-2E79-485B78700ED7}"/>
              </a:ext>
            </a:extLst>
          </p:cNvPr>
          <p:cNvSpPr txBox="1"/>
          <p:nvPr/>
        </p:nvSpPr>
        <p:spPr>
          <a:xfrm>
            <a:off x="10621926" y="2010761"/>
            <a:ext cx="444693" cy="369332"/>
          </a:xfrm>
          <a:prstGeom prst="rect">
            <a:avLst/>
          </a:prstGeom>
          <a:solidFill>
            <a:srgbClr val="FFFF00"/>
          </a:solidFill>
          <a:ln>
            <a:solidFill>
              <a:schemeClr val="tx1"/>
            </a:solidFill>
          </a:ln>
        </p:spPr>
        <p:txBody>
          <a:bodyPr wrap="square" rtlCol="0">
            <a:spAutoFit/>
          </a:bodyPr>
          <a:lstStyle/>
          <a:p>
            <a:pPr algn="ctr"/>
            <a:r>
              <a:rPr lang="en-US" dirty="0">
                <a:highlight>
                  <a:srgbClr val="FFFF00"/>
                </a:highlight>
              </a:rPr>
              <a:t>1.</a:t>
            </a:r>
          </a:p>
        </p:txBody>
      </p:sp>
      <p:cxnSp>
        <p:nvCxnSpPr>
          <p:cNvPr id="6" name="Straight Arrow Connector 5">
            <a:extLst>
              <a:ext uri="{FF2B5EF4-FFF2-40B4-BE49-F238E27FC236}">
                <a16:creationId xmlns:a16="http://schemas.microsoft.com/office/drawing/2014/main" id="{E3313238-52BB-149C-C0DE-AE44F7FA538E}"/>
              </a:ext>
            </a:extLst>
          </p:cNvPr>
          <p:cNvCxnSpPr>
            <a:cxnSpLocks/>
          </p:cNvCxnSpPr>
          <p:nvPr/>
        </p:nvCxnSpPr>
        <p:spPr>
          <a:xfrm>
            <a:off x="11066619" y="2367860"/>
            <a:ext cx="76302" cy="727635"/>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85740C68-BE07-8670-2CA2-9B218F4634C2}"/>
              </a:ext>
            </a:extLst>
          </p:cNvPr>
          <p:cNvCxnSpPr>
            <a:cxnSpLocks/>
          </p:cNvCxnSpPr>
          <p:nvPr/>
        </p:nvCxnSpPr>
        <p:spPr>
          <a:xfrm>
            <a:off x="11066619" y="2368570"/>
            <a:ext cx="406542" cy="95853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157F6A32-2371-A805-FD34-3BE142C3F127}"/>
              </a:ext>
            </a:extLst>
          </p:cNvPr>
          <p:cNvSpPr txBox="1"/>
          <p:nvPr/>
        </p:nvSpPr>
        <p:spPr>
          <a:xfrm>
            <a:off x="9426095" y="4015310"/>
            <a:ext cx="377124" cy="369332"/>
          </a:xfrm>
          <a:prstGeom prst="rect">
            <a:avLst/>
          </a:prstGeom>
          <a:solidFill>
            <a:srgbClr val="00F700"/>
          </a:solidFill>
          <a:ln>
            <a:solidFill>
              <a:schemeClr val="tx1"/>
            </a:solidFill>
          </a:ln>
        </p:spPr>
        <p:txBody>
          <a:bodyPr wrap="square" rtlCol="0">
            <a:spAutoFit/>
          </a:bodyPr>
          <a:lstStyle/>
          <a:p>
            <a:pPr algn="ctr"/>
            <a:r>
              <a:rPr lang="en-US" dirty="0"/>
              <a:t>2.</a:t>
            </a:r>
          </a:p>
        </p:txBody>
      </p:sp>
      <p:cxnSp>
        <p:nvCxnSpPr>
          <p:cNvPr id="13" name="Straight Arrow Connector 12">
            <a:extLst>
              <a:ext uri="{FF2B5EF4-FFF2-40B4-BE49-F238E27FC236}">
                <a16:creationId xmlns:a16="http://schemas.microsoft.com/office/drawing/2014/main" id="{4DCD389A-02D8-7248-F7E5-761689BF563A}"/>
              </a:ext>
            </a:extLst>
          </p:cNvPr>
          <p:cNvCxnSpPr>
            <a:cxnSpLocks/>
          </p:cNvCxnSpPr>
          <p:nvPr/>
        </p:nvCxnSpPr>
        <p:spPr>
          <a:xfrm>
            <a:off x="9803219" y="4384642"/>
            <a:ext cx="276446" cy="761516"/>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0D4A29C-64DB-F7E7-A7C3-6D5B3A904708}"/>
              </a:ext>
            </a:extLst>
          </p:cNvPr>
          <p:cNvCxnSpPr>
            <a:cxnSpLocks/>
          </p:cNvCxnSpPr>
          <p:nvPr/>
        </p:nvCxnSpPr>
        <p:spPr>
          <a:xfrm>
            <a:off x="9803219" y="4384642"/>
            <a:ext cx="956930" cy="238622"/>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CB6CE4A3-F383-1E66-6367-5BEC0859093A}"/>
              </a:ext>
            </a:extLst>
          </p:cNvPr>
          <p:cNvSpPr txBox="1"/>
          <p:nvPr/>
        </p:nvSpPr>
        <p:spPr>
          <a:xfrm>
            <a:off x="11841891" y="6542302"/>
            <a:ext cx="578734" cy="369332"/>
          </a:xfrm>
          <a:prstGeom prst="rect">
            <a:avLst/>
          </a:prstGeom>
          <a:noFill/>
        </p:spPr>
        <p:txBody>
          <a:bodyPr wrap="square" rtlCol="0">
            <a:spAutoFit/>
          </a:bodyPr>
          <a:lstStyle/>
          <a:p>
            <a:fld id="{99B407E5-3418-3848-A7F2-589DDC214230}" type="slidenum">
              <a:rPr lang="en-US" smtClean="0"/>
              <a:t>31</a:t>
            </a:fld>
            <a:endParaRPr lang="en-US" dirty="0"/>
          </a:p>
        </p:txBody>
      </p:sp>
    </p:spTree>
    <p:extLst>
      <p:ext uri="{BB962C8B-B14F-4D97-AF65-F5344CB8AC3E}">
        <p14:creationId xmlns:p14="http://schemas.microsoft.com/office/powerpoint/2010/main" val="2230474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8EC47E6-498D-FFBA-D2F7-BEECAF699516}"/>
              </a:ext>
            </a:extLst>
          </p:cNvPr>
          <p:cNvPicPr>
            <a:picLocks noGrp="1" noChangeAspect="1"/>
          </p:cNvPicPr>
          <p:nvPr>
            <p:ph sz="half" idx="2"/>
          </p:nvPr>
        </p:nvPicPr>
        <p:blipFill>
          <a:blip r:embed="rId3"/>
          <a:stretch>
            <a:fillRect/>
          </a:stretch>
        </p:blipFill>
        <p:spPr>
          <a:xfrm>
            <a:off x="6248402" y="116543"/>
            <a:ext cx="5800844" cy="5800844"/>
          </a:xfrm>
        </p:spPr>
      </p:pic>
      <p:sp>
        <p:nvSpPr>
          <p:cNvPr id="4" name="Content Placeholder 3">
            <a:extLst>
              <a:ext uri="{FF2B5EF4-FFF2-40B4-BE49-F238E27FC236}">
                <a16:creationId xmlns:a16="http://schemas.microsoft.com/office/drawing/2014/main" id="{2403CE4D-DB86-7C95-53D6-510BF679A58B}"/>
              </a:ext>
            </a:extLst>
          </p:cNvPr>
          <p:cNvSpPr>
            <a:spLocks noGrp="1"/>
          </p:cNvSpPr>
          <p:nvPr>
            <p:ph sz="quarter" idx="4"/>
          </p:nvPr>
        </p:nvSpPr>
        <p:spPr>
          <a:xfrm>
            <a:off x="345990" y="1655181"/>
            <a:ext cx="5597610" cy="4268726"/>
          </a:xfrm>
        </p:spPr>
        <p:txBody>
          <a:bodyPr/>
          <a:lstStyle/>
          <a:p>
            <a:r>
              <a:rPr lang="en-US" dirty="0"/>
              <a:t>All twelve simulations shown.</a:t>
            </a:r>
          </a:p>
          <a:p>
            <a:r>
              <a:rPr lang="en-US" dirty="0">
                <a:highlight>
                  <a:srgbClr val="FFFF00"/>
                </a:highlight>
              </a:rPr>
              <a:t>1. Across all angle of attacks, Navy pylon is much closer to freestream conditions than Extended Pylon.</a:t>
            </a:r>
          </a:p>
          <a:p>
            <a:r>
              <a:rPr lang="en-US" dirty="0">
                <a:highlight>
                  <a:srgbClr val="00F700"/>
                </a:highlight>
              </a:rPr>
              <a:t>2. Navy pylon is dependent on angle of attack.</a:t>
            </a:r>
          </a:p>
          <a:p>
            <a:r>
              <a:rPr lang="en-US" dirty="0">
                <a:highlight>
                  <a:srgbClr val="FF0000"/>
                </a:highlight>
              </a:rPr>
              <a:t>3. Departure from freestream conditions is independent of initial configuration.</a:t>
            </a:r>
          </a:p>
        </p:txBody>
      </p:sp>
      <p:sp>
        <p:nvSpPr>
          <p:cNvPr id="5" name="Title 4">
            <a:extLst>
              <a:ext uri="{FF2B5EF4-FFF2-40B4-BE49-F238E27FC236}">
                <a16:creationId xmlns:a16="http://schemas.microsoft.com/office/drawing/2014/main" id="{390A55B0-BCFC-516F-0133-606598CE137C}"/>
              </a:ext>
            </a:extLst>
          </p:cNvPr>
          <p:cNvSpPr>
            <a:spLocks noGrp="1"/>
          </p:cNvSpPr>
          <p:nvPr>
            <p:ph type="title"/>
          </p:nvPr>
        </p:nvSpPr>
        <p:spPr>
          <a:xfrm>
            <a:off x="502511" y="230080"/>
            <a:ext cx="5593490" cy="1265967"/>
          </a:xfrm>
        </p:spPr>
        <p:txBody>
          <a:bodyPr>
            <a:normAutofit fontScale="90000"/>
          </a:bodyPr>
          <a:lstStyle/>
          <a:p>
            <a:pPr algn="ctr"/>
            <a:r>
              <a:rPr lang="en-US" dirty="0"/>
              <a:t>Velocity within CDP Sample Volume</a:t>
            </a:r>
          </a:p>
        </p:txBody>
      </p:sp>
      <p:sp>
        <p:nvSpPr>
          <p:cNvPr id="9" name="TextBox 8">
            <a:extLst>
              <a:ext uri="{FF2B5EF4-FFF2-40B4-BE49-F238E27FC236}">
                <a16:creationId xmlns:a16="http://schemas.microsoft.com/office/drawing/2014/main" id="{8CD860A8-4B1D-CC97-3DF2-5B751D2D7BB9}"/>
              </a:ext>
            </a:extLst>
          </p:cNvPr>
          <p:cNvSpPr txBox="1"/>
          <p:nvPr/>
        </p:nvSpPr>
        <p:spPr>
          <a:xfrm>
            <a:off x="8336872" y="1503375"/>
            <a:ext cx="444693" cy="369332"/>
          </a:xfrm>
          <a:prstGeom prst="rect">
            <a:avLst/>
          </a:prstGeom>
          <a:solidFill>
            <a:srgbClr val="FFFF00"/>
          </a:solidFill>
          <a:ln>
            <a:solidFill>
              <a:schemeClr val="tx1"/>
            </a:solidFill>
          </a:ln>
        </p:spPr>
        <p:txBody>
          <a:bodyPr wrap="square" rtlCol="0">
            <a:spAutoFit/>
          </a:bodyPr>
          <a:lstStyle/>
          <a:p>
            <a:pPr algn="ctr"/>
            <a:r>
              <a:rPr lang="en-US" dirty="0">
                <a:highlight>
                  <a:srgbClr val="FFFF00"/>
                </a:highlight>
              </a:rPr>
              <a:t>1.</a:t>
            </a:r>
          </a:p>
        </p:txBody>
      </p:sp>
      <p:cxnSp>
        <p:nvCxnSpPr>
          <p:cNvPr id="10" name="Straight Arrow Connector 9">
            <a:extLst>
              <a:ext uri="{FF2B5EF4-FFF2-40B4-BE49-F238E27FC236}">
                <a16:creationId xmlns:a16="http://schemas.microsoft.com/office/drawing/2014/main" id="{7D700D12-3986-3133-AF14-615A3CC8F0A7}"/>
              </a:ext>
            </a:extLst>
          </p:cNvPr>
          <p:cNvCxnSpPr>
            <a:cxnSpLocks/>
          </p:cNvCxnSpPr>
          <p:nvPr/>
        </p:nvCxnSpPr>
        <p:spPr>
          <a:xfrm>
            <a:off x="10096224" y="863063"/>
            <a:ext cx="517761" cy="422786"/>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2C710B83-B1C0-752F-01BE-27663E584913}"/>
              </a:ext>
            </a:extLst>
          </p:cNvPr>
          <p:cNvCxnSpPr>
            <a:cxnSpLocks/>
          </p:cNvCxnSpPr>
          <p:nvPr/>
        </p:nvCxnSpPr>
        <p:spPr>
          <a:xfrm flipH="1">
            <a:off x="8194876" y="863063"/>
            <a:ext cx="1524224" cy="184666"/>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A9801E66-95DC-1CA0-4C56-C04FE26B5272}"/>
              </a:ext>
            </a:extLst>
          </p:cNvPr>
          <p:cNvSpPr txBox="1"/>
          <p:nvPr/>
        </p:nvSpPr>
        <p:spPr>
          <a:xfrm>
            <a:off x="9719100" y="863063"/>
            <a:ext cx="377124" cy="369332"/>
          </a:xfrm>
          <a:prstGeom prst="rect">
            <a:avLst/>
          </a:prstGeom>
          <a:solidFill>
            <a:srgbClr val="00F700"/>
          </a:solidFill>
          <a:ln>
            <a:solidFill>
              <a:schemeClr val="tx1"/>
            </a:solidFill>
          </a:ln>
        </p:spPr>
        <p:txBody>
          <a:bodyPr wrap="square" rtlCol="0">
            <a:spAutoFit/>
          </a:bodyPr>
          <a:lstStyle/>
          <a:p>
            <a:pPr algn="ctr"/>
            <a:r>
              <a:rPr lang="en-US" dirty="0"/>
              <a:t>2.</a:t>
            </a:r>
          </a:p>
        </p:txBody>
      </p:sp>
      <p:cxnSp>
        <p:nvCxnSpPr>
          <p:cNvPr id="22" name="Straight Arrow Connector 21">
            <a:extLst>
              <a:ext uri="{FF2B5EF4-FFF2-40B4-BE49-F238E27FC236}">
                <a16:creationId xmlns:a16="http://schemas.microsoft.com/office/drawing/2014/main" id="{67B84403-F418-37DB-619E-0DFDAF32D7D0}"/>
              </a:ext>
            </a:extLst>
          </p:cNvPr>
          <p:cNvCxnSpPr>
            <a:cxnSpLocks/>
          </p:cNvCxnSpPr>
          <p:nvPr/>
        </p:nvCxnSpPr>
        <p:spPr>
          <a:xfrm flipV="1">
            <a:off x="8781565" y="1232395"/>
            <a:ext cx="419774" cy="263652"/>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37C9FD7-91A0-3139-D588-7637F6B4DAB2}"/>
              </a:ext>
            </a:extLst>
          </p:cNvPr>
          <p:cNvCxnSpPr>
            <a:cxnSpLocks/>
          </p:cNvCxnSpPr>
          <p:nvPr/>
        </p:nvCxnSpPr>
        <p:spPr>
          <a:xfrm>
            <a:off x="8781565" y="1872707"/>
            <a:ext cx="209887" cy="361207"/>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C5B5FA78-F9E9-9286-F1A9-32B241505443}"/>
              </a:ext>
            </a:extLst>
          </p:cNvPr>
          <p:cNvSpPr txBox="1"/>
          <p:nvPr/>
        </p:nvSpPr>
        <p:spPr>
          <a:xfrm>
            <a:off x="6512973" y="2960436"/>
            <a:ext cx="377124" cy="369332"/>
          </a:xfrm>
          <a:prstGeom prst="rect">
            <a:avLst/>
          </a:prstGeom>
          <a:solidFill>
            <a:srgbClr val="FF0000"/>
          </a:solidFill>
          <a:ln>
            <a:solidFill>
              <a:schemeClr val="tx1"/>
            </a:solidFill>
          </a:ln>
        </p:spPr>
        <p:txBody>
          <a:bodyPr wrap="square" rtlCol="0">
            <a:spAutoFit/>
          </a:bodyPr>
          <a:lstStyle/>
          <a:p>
            <a:pPr algn="ctr"/>
            <a:r>
              <a:rPr lang="en-US" dirty="0"/>
              <a:t>3.</a:t>
            </a:r>
          </a:p>
        </p:txBody>
      </p:sp>
      <p:cxnSp>
        <p:nvCxnSpPr>
          <p:cNvPr id="29" name="Straight Arrow Connector 28">
            <a:extLst>
              <a:ext uri="{FF2B5EF4-FFF2-40B4-BE49-F238E27FC236}">
                <a16:creationId xmlns:a16="http://schemas.microsoft.com/office/drawing/2014/main" id="{9E8D1799-E5BE-4474-B0D4-5C8848299CD7}"/>
              </a:ext>
            </a:extLst>
          </p:cNvPr>
          <p:cNvCxnSpPr>
            <a:cxnSpLocks/>
          </p:cNvCxnSpPr>
          <p:nvPr/>
        </p:nvCxnSpPr>
        <p:spPr>
          <a:xfrm flipV="1">
            <a:off x="6890097" y="2349661"/>
            <a:ext cx="304802" cy="610775"/>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015A0224-42D2-33C9-616F-126D57F79C23}"/>
              </a:ext>
            </a:extLst>
          </p:cNvPr>
          <p:cNvCxnSpPr>
            <a:cxnSpLocks/>
          </p:cNvCxnSpPr>
          <p:nvPr/>
        </p:nvCxnSpPr>
        <p:spPr>
          <a:xfrm>
            <a:off x="6890097" y="2960436"/>
            <a:ext cx="540850" cy="83606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0816AEEB-B2D1-AF49-3C2D-3ECE279E1EA5}"/>
              </a:ext>
            </a:extLst>
          </p:cNvPr>
          <p:cNvSpPr txBox="1"/>
          <p:nvPr/>
        </p:nvSpPr>
        <p:spPr>
          <a:xfrm>
            <a:off x="11775312" y="6556791"/>
            <a:ext cx="547868" cy="369332"/>
          </a:xfrm>
          <a:prstGeom prst="rect">
            <a:avLst/>
          </a:prstGeom>
          <a:noFill/>
        </p:spPr>
        <p:txBody>
          <a:bodyPr wrap="square" rtlCol="0">
            <a:spAutoFit/>
          </a:bodyPr>
          <a:lstStyle/>
          <a:p>
            <a:fld id="{B3CD70C3-8AAF-2549-9ED5-E2162DEA3401}" type="slidenum">
              <a:rPr lang="en-US" smtClean="0"/>
              <a:t>32</a:t>
            </a:fld>
            <a:endParaRPr lang="en-US" dirty="0"/>
          </a:p>
        </p:txBody>
      </p:sp>
    </p:spTree>
    <p:extLst>
      <p:ext uri="{BB962C8B-B14F-4D97-AF65-F5344CB8AC3E}">
        <p14:creationId xmlns:p14="http://schemas.microsoft.com/office/powerpoint/2010/main" val="360687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E02705-0A3C-012E-CE1F-745F1ED76AA4}"/>
              </a:ext>
            </a:extLst>
          </p:cNvPr>
          <p:cNvSpPr>
            <a:spLocks noGrp="1"/>
          </p:cNvSpPr>
          <p:nvPr>
            <p:ph sz="half" idx="2"/>
          </p:nvPr>
        </p:nvSpPr>
        <p:spPr>
          <a:xfrm>
            <a:off x="345989" y="1990846"/>
            <a:ext cx="11587509" cy="3915685"/>
          </a:xfrm>
        </p:spPr>
        <p:txBody>
          <a:bodyPr>
            <a:normAutofit lnSpcReduction="10000"/>
          </a:bodyPr>
          <a:lstStyle/>
          <a:p>
            <a:r>
              <a:rPr lang="en-US" dirty="0"/>
              <a:t>As expected for subsonic aerodynamic flow, both NASA P-3 Orion pylon configurations result in deceleration of airflow in front of and behind the pylon locations. </a:t>
            </a:r>
          </a:p>
          <a:p>
            <a:r>
              <a:rPr lang="en-US" dirty="0"/>
              <a:t>Successfully simulated NASA P-3 vertical cloud profiling maneuvers</a:t>
            </a:r>
          </a:p>
          <a:p>
            <a:pPr lvl="1"/>
            <a:r>
              <a:rPr lang="en-US" dirty="0"/>
              <a:t>Known as </a:t>
            </a:r>
            <a:r>
              <a:rPr lang="en-US" dirty="0" err="1"/>
              <a:t>Sawtooths</a:t>
            </a:r>
            <a:r>
              <a:rPr lang="en-US" dirty="0"/>
              <a:t> </a:t>
            </a:r>
          </a:p>
          <a:p>
            <a:r>
              <a:rPr lang="en-US" dirty="0"/>
              <a:t>The Navy Pylon configuration results in closer to freestream conditions within the CDP sample volume.</a:t>
            </a:r>
          </a:p>
          <a:p>
            <a:pPr lvl="1"/>
            <a:r>
              <a:rPr lang="en-US" dirty="0"/>
              <a:t>However, dependent on the angle of airflow at the instrument location.</a:t>
            </a:r>
          </a:p>
          <a:p>
            <a:r>
              <a:rPr lang="en-US" dirty="0"/>
              <a:t> The Extended Pylon configuration resulted in larger departure from freestream conditions. </a:t>
            </a:r>
          </a:p>
          <a:p>
            <a:pPr lvl="1"/>
            <a:r>
              <a:rPr lang="en-US" dirty="0"/>
              <a:t>However, independent on the angle of the airflow at the instrument location. </a:t>
            </a:r>
          </a:p>
          <a:p>
            <a:endParaRPr lang="en-US" dirty="0"/>
          </a:p>
        </p:txBody>
      </p:sp>
      <p:sp>
        <p:nvSpPr>
          <p:cNvPr id="5" name="Title 4">
            <a:extLst>
              <a:ext uri="{FF2B5EF4-FFF2-40B4-BE49-F238E27FC236}">
                <a16:creationId xmlns:a16="http://schemas.microsoft.com/office/drawing/2014/main" id="{2ABFE94F-8EF1-42D9-E4A4-75B30813A820}"/>
              </a:ext>
            </a:extLst>
          </p:cNvPr>
          <p:cNvSpPr>
            <a:spLocks noGrp="1"/>
          </p:cNvSpPr>
          <p:nvPr>
            <p:ph type="title"/>
          </p:nvPr>
        </p:nvSpPr>
        <p:spPr/>
        <p:txBody>
          <a:bodyPr/>
          <a:lstStyle/>
          <a:p>
            <a:r>
              <a:rPr lang="en-US" dirty="0"/>
              <a:t>Summary</a:t>
            </a:r>
          </a:p>
        </p:txBody>
      </p:sp>
      <p:sp>
        <p:nvSpPr>
          <p:cNvPr id="7" name="TextBox 6">
            <a:extLst>
              <a:ext uri="{FF2B5EF4-FFF2-40B4-BE49-F238E27FC236}">
                <a16:creationId xmlns:a16="http://schemas.microsoft.com/office/drawing/2014/main" id="{48680C0C-A6ED-3A67-5E82-BFB6DF1367E9}"/>
              </a:ext>
            </a:extLst>
          </p:cNvPr>
          <p:cNvSpPr txBox="1"/>
          <p:nvPr/>
        </p:nvSpPr>
        <p:spPr>
          <a:xfrm>
            <a:off x="11837773" y="6542302"/>
            <a:ext cx="455271" cy="369332"/>
          </a:xfrm>
          <a:prstGeom prst="rect">
            <a:avLst/>
          </a:prstGeom>
          <a:noFill/>
        </p:spPr>
        <p:txBody>
          <a:bodyPr wrap="square" rtlCol="0">
            <a:spAutoFit/>
          </a:bodyPr>
          <a:lstStyle/>
          <a:p>
            <a:fld id="{5E10EAD4-9300-254F-95B6-8D326129649E}" type="slidenum">
              <a:rPr lang="en-US" smtClean="0"/>
              <a:t>33</a:t>
            </a:fld>
            <a:endParaRPr lang="en-US" dirty="0"/>
          </a:p>
        </p:txBody>
      </p:sp>
    </p:spTree>
    <p:extLst>
      <p:ext uri="{BB962C8B-B14F-4D97-AF65-F5344CB8AC3E}">
        <p14:creationId xmlns:p14="http://schemas.microsoft.com/office/powerpoint/2010/main" val="532575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FD5A-2AE6-2AA2-A734-B1AA498FE7E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E011FB21-8A41-E05A-BF2F-787653664D26}"/>
              </a:ext>
            </a:extLst>
          </p:cNvPr>
          <p:cNvSpPr>
            <a:spLocks noGrp="1"/>
          </p:cNvSpPr>
          <p:nvPr>
            <p:ph idx="1"/>
          </p:nvPr>
        </p:nvSpPr>
        <p:spPr>
          <a:xfrm>
            <a:off x="350109" y="1581665"/>
            <a:ext cx="11491782" cy="4386650"/>
          </a:xfrm>
        </p:spPr>
        <p:txBody>
          <a:bodyPr>
            <a:normAutofit lnSpcReduction="10000"/>
          </a:bodyPr>
          <a:lstStyle/>
          <a:p>
            <a:r>
              <a:rPr lang="en-US" sz="2400" dirty="0">
                <a:cs typeface="Times New Roman" panose="02020603050405020304" pitchFamily="18" charset="0"/>
              </a:rPr>
              <a:t>Computational Fluid Dynamics software and tools have progressed to the point researchers are capable of conducting this analysis for their own observing platforms.</a:t>
            </a:r>
          </a:p>
          <a:p>
            <a:pPr lvl="1"/>
            <a:r>
              <a:rPr lang="en-US" dirty="0">
                <a:cs typeface="Times New Roman" panose="02020603050405020304" pitchFamily="18" charset="0"/>
              </a:rPr>
              <a:t>Need three-dimensional computer aided design (CAD) models</a:t>
            </a:r>
          </a:p>
          <a:p>
            <a:pPr lvl="1"/>
            <a:r>
              <a:rPr lang="en-US" dirty="0">
                <a:cs typeface="Times New Roman" panose="02020603050405020304" pitchFamily="18" charset="0"/>
              </a:rPr>
              <a:t>Open source software (access to Docker; </a:t>
            </a:r>
            <a:r>
              <a:rPr lang="en-US" dirty="0" err="1">
                <a:cs typeface="Times New Roman" panose="02020603050405020304" pitchFamily="18" charset="0"/>
              </a:rPr>
              <a:t>OpenFOAM</a:t>
            </a:r>
            <a:r>
              <a:rPr lang="en-US" dirty="0">
                <a:cs typeface="Times New Roman" panose="02020603050405020304" pitchFamily="18" charset="0"/>
              </a:rPr>
              <a:t>, </a:t>
            </a:r>
            <a:r>
              <a:rPr lang="en-US" dirty="0" err="1">
                <a:cs typeface="Times New Roman" panose="02020603050405020304" pitchFamily="18" charset="0"/>
              </a:rPr>
              <a:t>FreeCAD</a:t>
            </a:r>
            <a:r>
              <a:rPr lang="en-US" dirty="0">
                <a:cs typeface="Times New Roman" panose="02020603050405020304" pitchFamily="18" charset="0"/>
              </a:rPr>
              <a:t>, </a:t>
            </a:r>
            <a:r>
              <a:rPr lang="en-US" dirty="0" err="1">
                <a:cs typeface="Times New Roman" panose="02020603050405020304" pitchFamily="18" charset="0"/>
              </a:rPr>
              <a:t>PyVista</a:t>
            </a:r>
            <a:r>
              <a:rPr lang="en-US" dirty="0">
                <a:cs typeface="Times New Roman" panose="02020603050405020304" pitchFamily="18" charset="0"/>
              </a:rPr>
              <a:t>)</a:t>
            </a:r>
          </a:p>
          <a:p>
            <a:pPr lvl="1"/>
            <a:r>
              <a:rPr lang="en-US" dirty="0">
                <a:cs typeface="Times New Roman" panose="02020603050405020304" pitchFamily="18" charset="0"/>
              </a:rPr>
              <a:t>Server/Cluster with sufficient memory</a:t>
            </a:r>
          </a:p>
          <a:p>
            <a:r>
              <a:rPr lang="en-US" sz="2400" dirty="0">
                <a:cs typeface="Times New Roman" panose="02020603050405020304" pitchFamily="18" charset="0"/>
              </a:rPr>
              <a:t>Analysis of the airflow around aircraft in-situ microphysical instrumentation should be performed before manufacturing of mounts.</a:t>
            </a:r>
          </a:p>
          <a:p>
            <a:r>
              <a:rPr lang="en-US" sz="2400" b="0" i="0" u="none" strike="noStrike" dirty="0">
                <a:solidFill>
                  <a:srgbClr val="000000"/>
                </a:solidFill>
                <a:effectLst/>
                <a:cs typeface="Times New Roman" panose="02020603050405020304" pitchFamily="18" charset="0"/>
              </a:rPr>
              <a:t>Recommended that in-situ atmospheric instrumentation be placed ahead of the leading edge of the aircraft wing with acknowledgement that significant departure from freestream conditions are to be expected and corrected for within the dataset.</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7CFA13DE-0781-BE77-B01C-A8146A8A5DBF}"/>
              </a:ext>
            </a:extLst>
          </p:cNvPr>
          <p:cNvSpPr txBox="1"/>
          <p:nvPr/>
        </p:nvSpPr>
        <p:spPr>
          <a:xfrm>
            <a:off x="11841891" y="6542302"/>
            <a:ext cx="489995" cy="369332"/>
          </a:xfrm>
          <a:prstGeom prst="rect">
            <a:avLst/>
          </a:prstGeom>
          <a:noFill/>
        </p:spPr>
        <p:txBody>
          <a:bodyPr wrap="square" rtlCol="0">
            <a:spAutoFit/>
          </a:bodyPr>
          <a:lstStyle/>
          <a:p>
            <a:fld id="{91FD8A93-A932-AA4C-AD42-927A3F83D303}" type="slidenum">
              <a:rPr lang="en-US" smtClean="0"/>
              <a:t>34</a:t>
            </a:fld>
            <a:endParaRPr lang="en-US" dirty="0"/>
          </a:p>
        </p:txBody>
      </p:sp>
    </p:spTree>
    <p:extLst>
      <p:ext uri="{BB962C8B-B14F-4D97-AF65-F5344CB8AC3E}">
        <p14:creationId xmlns:p14="http://schemas.microsoft.com/office/powerpoint/2010/main" val="177720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44DA-8D1A-812E-3DC0-7BC603FB8FA9}"/>
              </a:ext>
            </a:extLst>
          </p:cNvPr>
          <p:cNvSpPr>
            <a:spLocks noGrp="1"/>
          </p:cNvSpPr>
          <p:nvPr>
            <p:ph type="title"/>
          </p:nvPr>
        </p:nvSpPr>
        <p:spPr/>
        <p:txBody>
          <a:bodyPr/>
          <a:lstStyle/>
          <a:p>
            <a:r>
              <a:rPr lang="en-US" dirty="0"/>
              <a:t>Recommendations </a:t>
            </a:r>
          </a:p>
        </p:txBody>
      </p:sp>
      <p:sp>
        <p:nvSpPr>
          <p:cNvPr id="3" name="Content Placeholder 2">
            <a:extLst>
              <a:ext uri="{FF2B5EF4-FFF2-40B4-BE49-F238E27FC236}">
                <a16:creationId xmlns:a16="http://schemas.microsoft.com/office/drawing/2014/main" id="{52A12986-284E-D5EF-C1B2-B505D6A0BEC2}"/>
              </a:ext>
            </a:extLst>
          </p:cNvPr>
          <p:cNvSpPr>
            <a:spLocks noGrp="1"/>
          </p:cNvSpPr>
          <p:nvPr>
            <p:ph idx="1"/>
          </p:nvPr>
        </p:nvSpPr>
        <p:spPr>
          <a:xfrm>
            <a:off x="350109" y="1434909"/>
            <a:ext cx="11491782" cy="4386650"/>
          </a:xfrm>
        </p:spPr>
        <p:txBody>
          <a:bodyPr>
            <a:noAutofit/>
          </a:bodyPr>
          <a:lstStyle/>
          <a:p>
            <a:r>
              <a:rPr lang="en-US" sz="2100" b="0" i="0" u="none" strike="noStrike" dirty="0">
                <a:solidFill>
                  <a:srgbClr val="000000"/>
                </a:solidFill>
                <a:effectLst/>
              </a:rPr>
              <a:t>As indicated within this study, </a:t>
            </a:r>
            <a:r>
              <a:rPr lang="en-US" sz="2100" b="0" i="0" u="none" strike="noStrike" dirty="0">
                <a:solidFill>
                  <a:srgbClr val="000000"/>
                </a:solidFill>
                <a:effectLst/>
                <a:highlight>
                  <a:srgbClr val="FFFF00"/>
                </a:highlight>
              </a:rPr>
              <a:t>wing-mounted instrumentation will affect the relative airflow at the sampling location</a:t>
            </a:r>
            <a:r>
              <a:rPr lang="en-US" sz="2100" b="0" i="0" u="none" strike="noStrike" dirty="0">
                <a:solidFill>
                  <a:srgbClr val="000000"/>
                </a:solidFill>
                <a:effectLst/>
              </a:rPr>
              <a:t>, regardless of the placement ahead or behind the leading edge of the aircraft. </a:t>
            </a:r>
          </a:p>
          <a:p>
            <a:r>
              <a:rPr lang="en-US" sz="2100" b="0" i="0" u="none" strike="noStrike" dirty="0">
                <a:solidFill>
                  <a:srgbClr val="000000"/>
                </a:solidFill>
                <a:effectLst/>
                <a:cs typeface="Times New Roman" panose="02020603050405020304" pitchFamily="18" charset="0"/>
              </a:rPr>
              <a:t>Recommended that in-situ atmospheric instrumentation be </a:t>
            </a:r>
            <a:r>
              <a:rPr lang="en-US" sz="2100" b="1" i="0" u="sng" strike="noStrike" dirty="0">
                <a:solidFill>
                  <a:srgbClr val="000000"/>
                </a:solidFill>
                <a:effectLst/>
                <a:highlight>
                  <a:srgbClr val="FFFF00"/>
                </a:highlight>
                <a:cs typeface="Times New Roman" panose="02020603050405020304" pitchFamily="18" charset="0"/>
              </a:rPr>
              <a:t>placed ahead of the leading edge of the aircraft wing</a:t>
            </a:r>
            <a:r>
              <a:rPr lang="en-US" sz="2100" b="0" i="0" u="none" strike="noStrike" dirty="0">
                <a:solidFill>
                  <a:srgbClr val="000000"/>
                </a:solidFill>
                <a:effectLst/>
                <a:highlight>
                  <a:srgbClr val="FFFF00"/>
                </a:highlight>
                <a:cs typeface="Times New Roman" panose="02020603050405020304" pitchFamily="18" charset="0"/>
              </a:rPr>
              <a:t> with acknowledgement that significant departure from freestream conditions are to be expected</a:t>
            </a:r>
            <a:r>
              <a:rPr lang="en-US" sz="2100" b="0" i="0" u="none" strike="noStrike" dirty="0">
                <a:solidFill>
                  <a:srgbClr val="000000"/>
                </a:solidFill>
                <a:effectLst/>
                <a:cs typeface="Times New Roman" panose="02020603050405020304" pitchFamily="18" charset="0"/>
              </a:rPr>
              <a:t> and corrected for within the dataset.</a:t>
            </a:r>
            <a:endParaRPr lang="en-US" sz="2100" b="0" i="0" u="none" strike="noStrike" dirty="0">
              <a:solidFill>
                <a:srgbClr val="000000"/>
              </a:solidFill>
              <a:effectLst/>
            </a:endParaRPr>
          </a:p>
          <a:p>
            <a:r>
              <a:rPr lang="en-US" sz="2100" b="0" i="0" u="none" strike="noStrike" dirty="0">
                <a:solidFill>
                  <a:srgbClr val="000000"/>
                </a:solidFill>
                <a:effectLst/>
              </a:rPr>
              <a:t>It is also critical to model standard sampling profiles, as the results of this analysis show the placement of instruments can be influenced by these profiles.</a:t>
            </a:r>
          </a:p>
          <a:p>
            <a:r>
              <a:rPr lang="en-US" sz="2100" b="0" i="0" u="none" strike="noStrike" dirty="0">
                <a:solidFill>
                  <a:srgbClr val="000000"/>
                </a:solidFill>
                <a:effectLst/>
              </a:rPr>
              <a:t>It </a:t>
            </a:r>
            <a:r>
              <a:rPr lang="en-US" sz="2100" b="0" i="0" u="none" strike="noStrike" dirty="0">
                <a:solidFill>
                  <a:srgbClr val="000000"/>
                </a:solidFill>
                <a:effectLst/>
                <a:highlight>
                  <a:srgbClr val="FFFF00"/>
                </a:highlight>
              </a:rPr>
              <a:t>is recommended that every moving observational platform undergo computational fluid dynamic analysis </a:t>
            </a:r>
            <a:r>
              <a:rPr lang="en-US" sz="2100" b="0" i="0" u="none" strike="noStrike" dirty="0">
                <a:solidFill>
                  <a:srgbClr val="000000"/>
                </a:solidFill>
                <a:effectLst/>
              </a:rPr>
              <a:t>to understand the airflow around any potential mounting position </a:t>
            </a:r>
            <a:r>
              <a:rPr lang="en-US" sz="2100" b="0" i="0" u="sng" strike="noStrike" dirty="0">
                <a:solidFill>
                  <a:srgbClr val="000000"/>
                </a:solidFill>
                <a:effectLst/>
              </a:rPr>
              <a:t>before</a:t>
            </a:r>
            <a:r>
              <a:rPr lang="en-US" sz="2100" b="0" i="0" u="none" strike="noStrike" dirty="0">
                <a:solidFill>
                  <a:srgbClr val="000000"/>
                </a:solidFill>
                <a:effectLst/>
              </a:rPr>
              <a:t> pylon is manufactured. </a:t>
            </a:r>
          </a:p>
          <a:p>
            <a:r>
              <a:rPr lang="en-US" sz="2100" b="0" i="0" u="none" strike="noStrike" dirty="0">
                <a:solidFill>
                  <a:srgbClr val="000000"/>
                </a:solidFill>
                <a:effectLst/>
              </a:rPr>
              <a:t>It is recommended that the </a:t>
            </a:r>
            <a:r>
              <a:rPr lang="en-US" sz="2100" b="0" i="0" u="none" strike="noStrike" dirty="0">
                <a:solidFill>
                  <a:srgbClr val="000000"/>
                </a:solidFill>
                <a:effectLst/>
                <a:highlight>
                  <a:srgbClr val="FFFF00"/>
                </a:highlight>
              </a:rPr>
              <a:t>placement of total temperature probes and pitot static probes accompany in-situ instrumentation on the pylon assembly</a:t>
            </a:r>
            <a:r>
              <a:rPr lang="en-US" sz="2100" b="0" i="0" u="none" strike="noStrike" dirty="0">
                <a:solidFill>
                  <a:srgbClr val="000000"/>
                </a:solidFill>
                <a:effectLst/>
              </a:rPr>
              <a:t>, as these observations will give support to any computational fluid dynamics analysis.</a:t>
            </a:r>
            <a:endParaRPr lang="en-US" sz="2100" dirty="0"/>
          </a:p>
        </p:txBody>
      </p:sp>
      <p:sp>
        <p:nvSpPr>
          <p:cNvPr id="4" name="TextBox 3">
            <a:extLst>
              <a:ext uri="{FF2B5EF4-FFF2-40B4-BE49-F238E27FC236}">
                <a16:creationId xmlns:a16="http://schemas.microsoft.com/office/drawing/2014/main" id="{F7D4712F-6F91-2B3D-18D7-9AB4656C5BA1}"/>
              </a:ext>
            </a:extLst>
          </p:cNvPr>
          <p:cNvSpPr txBox="1"/>
          <p:nvPr/>
        </p:nvSpPr>
        <p:spPr>
          <a:xfrm>
            <a:off x="11841891" y="6542302"/>
            <a:ext cx="443696" cy="369332"/>
          </a:xfrm>
          <a:prstGeom prst="rect">
            <a:avLst/>
          </a:prstGeom>
          <a:noFill/>
        </p:spPr>
        <p:txBody>
          <a:bodyPr wrap="square" rtlCol="0">
            <a:spAutoFit/>
          </a:bodyPr>
          <a:lstStyle/>
          <a:p>
            <a:fld id="{89EDC92D-2F0D-9140-85AD-C7327D552BC5}" type="slidenum">
              <a:rPr lang="en-US" smtClean="0"/>
              <a:t>35</a:t>
            </a:fld>
            <a:endParaRPr lang="en-US" dirty="0"/>
          </a:p>
        </p:txBody>
      </p:sp>
    </p:spTree>
    <p:extLst>
      <p:ext uri="{BB962C8B-B14F-4D97-AF65-F5344CB8AC3E}">
        <p14:creationId xmlns:p14="http://schemas.microsoft.com/office/powerpoint/2010/main" val="1637002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DE57-36FE-59B8-33D7-4CD437931394}"/>
              </a:ext>
            </a:extLst>
          </p:cNvPr>
          <p:cNvSpPr>
            <a:spLocks noGrp="1"/>
          </p:cNvSpPr>
          <p:nvPr>
            <p:ph type="title"/>
          </p:nvPr>
        </p:nvSpPr>
        <p:spPr/>
        <p:txBody>
          <a:bodyPr/>
          <a:lstStyle/>
          <a:p>
            <a:r>
              <a:rPr lang="en-US" dirty="0"/>
              <a:t>Acknowledgments </a:t>
            </a:r>
          </a:p>
        </p:txBody>
      </p:sp>
      <p:sp>
        <p:nvSpPr>
          <p:cNvPr id="3" name="Content Placeholder 2">
            <a:extLst>
              <a:ext uri="{FF2B5EF4-FFF2-40B4-BE49-F238E27FC236}">
                <a16:creationId xmlns:a16="http://schemas.microsoft.com/office/drawing/2014/main" id="{77B481F3-0A2F-3D6F-7312-5100AA492ACF}"/>
              </a:ext>
            </a:extLst>
          </p:cNvPr>
          <p:cNvSpPr>
            <a:spLocks noGrp="1"/>
          </p:cNvSpPr>
          <p:nvPr>
            <p:ph idx="1"/>
          </p:nvPr>
        </p:nvSpPr>
        <p:spPr>
          <a:xfrm>
            <a:off x="350109" y="1754372"/>
            <a:ext cx="11491782" cy="4213943"/>
          </a:xfrm>
        </p:spPr>
        <p:txBody>
          <a:bodyPr/>
          <a:lstStyle/>
          <a:p>
            <a:r>
              <a:rPr lang="en-US" dirty="0"/>
              <a:t>Thank you to family and friends for support these many years.</a:t>
            </a:r>
          </a:p>
          <a:p>
            <a:r>
              <a:rPr lang="en-US" dirty="0"/>
              <a:t>Thank you to the dissertation committee for support and resources to explore this topic.</a:t>
            </a:r>
          </a:p>
          <a:p>
            <a:r>
              <a:rPr lang="en-US" dirty="0"/>
              <a:t>Thank you to Mike and Dave for the opportunity to conduct airborne research onboard the UND Citation II and NASA P-3 Orion.</a:t>
            </a:r>
          </a:p>
          <a:p>
            <a:r>
              <a:rPr lang="en-US" dirty="0"/>
              <a:t>Thank you to everyone who showed attended a dissertation defense on a late summer Friday afternoon!</a:t>
            </a:r>
          </a:p>
        </p:txBody>
      </p:sp>
      <p:sp>
        <p:nvSpPr>
          <p:cNvPr id="4" name="TextBox 3">
            <a:extLst>
              <a:ext uri="{FF2B5EF4-FFF2-40B4-BE49-F238E27FC236}">
                <a16:creationId xmlns:a16="http://schemas.microsoft.com/office/drawing/2014/main" id="{983EFF17-E7FF-8616-7DD9-446667B827EE}"/>
              </a:ext>
            </a:extLst>
          </p:cNvPr>
          <p:cNvSpPr txBox="1"/>
          <p:nvPr/>
        </p:nvSpPr>
        <p:spPr>
          <a:xfrm>
            <a:off x="11841891" y="6542302"/>
            <a:ext cx="478420" cy="369332"/>
          </a:xfrm>
          <a:prstGeom prst="rect">
            <a:avLst/>
          </a:prstGeom>
          <a:noFill/>
        </p:spPr>
        <p:txBody>
          <a:bodyPr wrap="square" rtlCol="0">
            <a:spAutoFit/>
          </a:bodyPr>
          <a:lstStyle/>
          <a:p>
            <a:fld id="{E68F27E5-813A-4849-8476-9CEF1BF09ED5}" type="slidenum">
              <a:rPr lang="en-US" smtClean="0"/>
              <a:t>36</a:t>
            </a:fld>
            <a:endParaRPr lang="en-US" dirty="0"/>
          </a:p>
        </p:txBody>
      </p:sp>
    </p:spTree>
    <p:extLst>
      <p:ext uri="{BB962C8B-B14F-4D97-AF65-F5344CB8AC3E}">
        <p14:creationId xmlns:p14="http://schemas.microsoft.com/office/powerpoint/2010/main" val="3735779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23A93B-1BAF-3E1C-CB7C-FA546886CE35}"/>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4027208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B1BCC5-E590-590C-A8CC-5AA8C1897BC7}"/>
              </a:ext>
            </a:extLst>
          </p:cNvPr>
          <p:cNvSpPr>
            <a:spLocks noGrp="1"/>
          </p:cNvSpPr>
          <p:nvPr>
            <p:ph type="body" idx="1"/>
          </p:nvPr>
        </p:nvSpPr>
        <p:spPr/>
        <p:txBody>
          <a:bodyPr>
            <a:normAutofit lnSpcReduction="10000"/>
          </a:bodyPr>
          <a:lstStyle/>
          <a:p>
            <a:endParaRPr lang="en-US"/>
          </a:p>
        </p:txBody>
      </p:sp>
      <p:pic>
        <p:nvPicPr>
          <p:cNvPr id="12" name="Content Placeholder 11">
            <a:extLst>
              <a:ext uri="{FF2B5EF4-FFF2-40B4-BE49-F238E27FC236}">
                <a16:creationId xmlns:a16="http://schemas.microsoft.com/office/drawing/2014/main" id="{5BF2A04C-1CA3-24C2-6111-BF71D646D707}"/>
              </a:ext>
            </a:extLst>
          </p:cNvPr>
          <p:cNvPicPr>
            <a:picLocks noGrp="1" noChangeAspect="1"/>
          </p:cNvPicPr>
          <p:nvPr>
            <p:ph sz="quarter" idx="4"/>
          </p:nvPr>
        </p:nvPicPr>
        <p:blipFill>
          <a:blip r:embed="rId3"/>
          <a:stretch>
            <a:fillRect/>
          </a:stretch>
        </p:blipFill>
        <p:spPr>
          <a:xfrm>
            <a:off x="6493729" y="2011244"/>
            <a:ext cx="5504983" cy="3895287"/>
          </a:xfrm>
        </p:spPr>
      </p:pic>
      <p:sp>
        <p:nvSpPr>
          <p:cNvPr id="5" name="Title 4">
            <a:extLst>
              <a:ext uri="{FF2B5EF4-FFF2-40B4-BE49-F238E27FC236}">
                <a16:creationId xmlns:a16="http://schemas.microsoft.com/office/drawing/2014/main" id="{21A20397-AD75-B997-215A-F606D01A6A0D}"/>
              </a:ext>
            </a:extLst>
          </p:cNvPr>
          <p:cNvSpPr>
            <a:spLocks noGrp="1"/>
          </p:cNvSpPr>
          <p:nvPr>
            <p:ph type="title"/>
          </p:nvPr>
        </p:nvSpPr>
        <p:spPr/>
        <p:txBody>
          <a:bodyPr/>
          <a:lstStyle/>
          <a:p>
            <a:r>
              <a:rPr lang="en-US" dirty="0"/>
              <a:t>CDP Sample Volume</a:t>
            </a:r>
          </a:p>
        </p:txBody>
      </p:sp>
      <p:pic>
        <p:nvPicPr>
          <p:cNvPr id="3" name="Content Placeholder 11">
            <a:extLst>
              <a:ext uri="{FF2B5EF4-FFF2-40B4-BE49-F238E27FC236}">
                <a16:creationId xmlns:a16="http://schemas.microsoft.com/office/drawing/2014/main" id="{2A490F6F-712A-9098-3BD9-5DF29CD988CB}"/>
              </a:ext>
            </a:extLst>
          </p:cNvPr>
          <p:cNvPicPr>
            <a:picLocks noGrp="1" noChangeAspect="1"/>
          </p:cNvPicPr>
          <p:nvPr>
            <p:ph sz="half" idx="2"/>
          </p:nvPr>
        </p:nvPicPr>
        <p:blipFill rotWithShape="1">
          <a:blip r:embed="rId4"/>
          <a:srcRect r="-2" b="1454"/>
          <a:stretch/>
        </p:blipFill>
        <p:spPr>
          <a:xfrm>
            <a:off x="246979" y="2011244"/>
            <a:ext cx="5849021" cy="2928115"/>
          </a:xfrm>
        </p:spPr>
      </p:pic>
    </p:spTree>
    <p:extLst>
      <p:ext uri="{BB962C8B-B14F-4D97-AF65-F5344CB8AC3E}">
        <p14:creationId xmlns:p14="http://schemas.microsoft.com/office/powerpoint/2010/main" val="1228242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ram&#10;&#10;Description automatically generated with medium confidence">
            <a:extLst>
              <a:ext uri="{FF2B5EF4-FFF2-40B4-BE49-F238E27FC236}">
                <a16:creationId xmlns:a16="http://schemas.microsoft.com/office/drawing/2014/main" id="{541850D1-BDC5-6720-F2B3-73D94A66FD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08" t="6357" r="6330" b="6357"/>
          <a:stretch/>
        </p:blipFill>
        <p:spPr bwMode="auto">
          <a:xfrm>
            <a:off x="2828260" y="0"/>
            <a:ext cx="69189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36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9D0FCD-4ECE-2178-0175-120E2E4F5A97}"/>
              </a:ext>
            </a:extLst>
          </p:cNvPr>
          <p:cNvSpPr>
            <a:spLocks noGrp="1"/>
          </p:cNvSpPr>
          <p:nvPr>
            <p:ph sz="half" idx="2"/>
          </p:nvPr>
        </p:nvSpPr>
        <p:spPr>
          <a:xfrm>
            <a:off x="350108" y="1702138"/>
            <a:ext cx="5593491" cy="4204394"/>
          </a:xfrm>
        </p:spPr>
        <p:txBody>
          <a:bodyPr>
            <a:normAutofit fontScale="92500"/>
          </a:bodyPr>
          <a:lstStyle/>
          <a:p>
            <a:r>
              <a:rPr lang="en-US" dirty="0">
                <a:solidFill>
                  <a:srgbClr val="000000"/>
                </a:solidFill>
                <a:cs typeface="Times New Roman" panose="02020603050405020304" pitchFamily="18" charset="0"/>
              </a:rPr>
              <a:t>Southern Africa </a:t>
            </a:r>
            <a:r>
              <a:rPr lang="en-US" sz="2400" b="0" i="0" u="none" strike="noStrike" dirty="0">
                <a:solidFill>
                  <a:srgbClr val="000000"/>
                </a:solidFill>
                <a:effectLst/>
                <a:cs typeface="Times New Roman" panose="02020603050405020304" pitchFamily="18" charset="0"/>
              </a:rPr>
              <a:t>accounts for almost one third of the Earth’s total biomass burning emissions.</a:t>
            </a:r>
          </a:p>
          <a:p>
            <a:r>
              <a:rPr lang="en-US" dirty="0">
                <a:solidFill>
                  <a:srgbClr val="000000"/>
                </a:solidFill>
                <a:cs typeface="Times New Roman" panose="02020603050405020304" pitchFamily="18" charset="0"/>
              </a:rPr>
              <a:t>W</a:t>
            </a:r>
            <a:r>
              <a:rPr lang="en-US" sz="2400" b="0" i="0" u="none" strike="noStrike" dirty="0">
                <a:solidFill>
                  <a:srgbClr val="000000"/>
                </a:solidFill>
                <a:effectLst/>
                <a:cs typeface="Times New Roman" panose="02020603050405020304" pitchFamily="18" charset="0"/>
              </a:rPr>
              <a:t>ith burned areas in southern Africa increasing even with the decreasing trend in global biomass burning (</a:t>
            </a:r>
            <a:r>
              <a:rPr lang="en-US" sz="2400" b="0" i="0" u="none" strike="noStrike" dirty="0" err="1">
                <a:solidFill>
                  <a:srgbClr val="000000"/>
                </a:solidFill>
                <a:effectLst/>
                <a:cs typeface="Times New Roman" panose="02020603050405020304" pitchFamily="18" charset="0"/>
              </a:rPr>
              <a:t>Andela</a:t>
            </a:r>
            <a:r>
              <a:rPr lang="en-US" sz="2400" b="0" i="0" u="none" strike="noStrike" dirty="0">
                <a:solidFill>
                  <a:srgbClr val="000000"/>
                </a:solidFill>
                <a:effectLst/>
                <a:cs typeface="Times New Roman" panose="02020603050405020304" pitchFamily="18" charset="0"/>
              </a:rPr>
              <a:t> et al. 2017; </a:t>
            </a:r>
            <a:r>
              <a:rPr lang="en-US" sz="2400" b="0" i="0" u="none" strike="noStrike" dirty="0" err="1">
                <a:solidFill>
                  <a:srgbClr val="000000"/>
                </a:solidFill>
                <a:effectLst/>
                <a:cs typeface="Times New Roman" panose="02020603050405020304" pitchFamily="18" charset="0"/>
              </a:rPr>
              <a:t>Redemann</a:t>
            </a:r>
            <a:r>
              <a:rPr lang="en-US" sz="2400" b="0" i="0" u="none" strike="noStrike" dirty="0">
                <a:solidFill>
                  <a:srgbClr val="000000"/>
                </a:solidFill>
                <a:effectLst/>
                <a:cs typeface="Times New Roman" panose="02020603050405020304" pitchFamily="18" charset="0"/>
              </a:rPr>
              <a:t> et al. 2021).</a:t>
            </a:r>
          </a:p>
          <a:p>
            <a:r>
              <a:rPr lang="en-US" sz="2400" b="0" i="0" u="none" strike="noStrike" dirty="0">
                <a:solidFill>
                  <a:srgbClr val="000000"/>
                </a:solidFill>
                <a:effectLst/>
              </a:rPr>
              <a:t>Biomass burning aerosol emissions from southern Africa are routinely transported west off the continent and over one of the world’s three semi-permanent marine stratocumulus cloud decks.</a:t>
            </a:r>
          </a:p>
          <a:p>
            <a:endParaRPr lang="en-US" sz="2400" b="0" i="0" u="none" strike="noStrike" dirty="0">
              <a:solidFill>
                <a:srgbClr val="000000"/>
              </a:solidFill>
              <a:effectLst/>
              <a:latin typeface="Times New Roman" panose="02020603050405020304" pitchFamily="18" charset="0"/>
              <a:cs typeface="Times New Roman" panose="02020603050405020304" pitchFamily="18" charset="0"/>
            </a:endParaRPr>
          </a:p>
          <a:p>
            <a:endParaRPr lang="en-US" sz="2400" b="0" i="0" u="none" strike="noStrike" dirty="0">
              <a:solidFill>
                <a:srgbClr val="000000"/>
              </a:solidFill>
              <a:effectLst/>
              <a:latin typeface="Times New Roman" panose="02020603050405020304" pitchFamily="18" charset="0"/>
              <a:cs typeface="Times New Roman" panose="02020603050405020304" pitchFamily="18" charset="0"/>
            </a:endParaRPr>
          </a:p>
          <a:p>
            <a:endParaRPr lang="en-US" dirty="0"/>
          </a:p>
        </p:txBody>
      </p:sp>
      <p:pic>
        <p:nvPicPr>
          <p:cNvPr id="9" name="Content Placeholder 8">
            <a:extLst>
              <a:ext uri="{FF2B5EF4-FFF2-40B4-BE49-F238E27FC236}">
                <a16:creationId xmlns:a16="http://schemas.microsoft.com/office/drawing/2014/main" id="{9C7C88E2-3031-6715-FE9F-DF0EC87E0789}"/>
              </a:ext>
            </a:extLst>
          </p:cNvPr>
          <p:cNvPicPr>
            <a:picLocks noGrp="1" noChangeAspect="1"/>
          </p:cNvPicPr>
          <p:nvPr>
            <p:ph sz="quarter" idx="4"/>
          </p:nvPr>
        </p:nvPicPr>
        <p:blipFill rotWithShape="1">
          <a:blip r:embed="rId5"/>
          <a:srcRect l="25089" t="768" r="20775"/>
          <a:stretch/>
        </p:blipFill>
        <p:spPr>
          <a:xfrm>
            <a:off x="6674468" y="1512458"/>
            <a:ext cx="5167423" cy="4394074"/>
          </a:xfrm>
        </p:spPr>
      </p:pic>
      <p:sp>
        <p:nvSpPr>
          <p:cNvPr id="5" name="Title 4">
            <a:extLst>
              <a:ext uri="{FF2B5EF4-FFF2-40B4-BE49-F238E27FC236}">
                <a16:creationId xmlns:a16="http://schemas.microsoft.com/office/drawing/2014/main" id="{B541E999-6711-AC1C-5F9E-2E2FB5370FED}"/>
              </a:ext>
            </a:extLst>
          </p:cNvPr>
          <p:cNvSpPr>
            <a:spLocks noGrp="1"/>
          </p:cNvSpPr>
          <p:nvPr>
            <p:ph type="title"/>
          </p:nvPr>
        </p:nvSpPr>
        <p:spPr/>
        <p:txBody>
          <a:bodyPr/>
          <a:lstStyle/>
          <a:p>
            <a:r>
              <a:rPr lang="en-US" dirty="0"/>
              <a:t>Biomass Burning Aerosols</a:t>
            </a:r>
          </a:p>
        </p:txBody>
      </p:sp>
      <p:sp>
        <p:nvSpPr>
          <p:cNvPr id="7" name="TextBox 6">
            <a:extLst>
              <a:ext uri="{FF2B5EF4-FFF2-40B4-BE49-F238E27FC236}">
                <a16:creationId xmlns:a16="http://schemas.microsoft.com/office/drawing/2014/main" id="{5DDA3169-D185-77CA-1A1E-39563AAFF2C4}"/>
              </a:ext>
            </a:extLst>
          </p:cNvPr>
          <p:cNvSpPr txBox="1"/>
          <p:nvPr/>
        </p:nvSpPr>
        <p:spPr>
          <a:xfrm>
            <a:off x="11959771" y="6567714"/>
            <a:ext cx="297543" cy="369332"/>
          </a:xfrm>
          <a:prstGeom prst="rect">
            <a:avLst/>
          </a:prstGeom>
          <a:noFill/>
        </p:spPr>
        <p:txBody>
          <a:bodyPr wrap="square" rtlCol="0">
            <a:spAutoFit/>
          </a:bodyPr>
          <a:lstStyle/>
          <a:p>
            <a:fld id="{7ABD5800-EB2D-FD4B-8FF2-1314AF61C2AF}" type="slidenum">
              <a:rPr lang="en-US" smtClean="0"/>
              <a:t>4</a:t>
            </a:fld>
            <a:endParaRPr lang="en-US" dirty="0"/>
          </a:p>
        </p:txBody>
      </p:sp>
      <p:sp>
        <p:nvSpPr>
          <p:cNvPr id="10" name="TextBox 9">
            <a:extLst>
              <a:ext uri="{FF2B5EF4-FFF2-40B4-BE49-F238E27FC236}">
                <a16:creationId xmlns:a16="http://schemas.microsoft.com/office/drawing/2014/main" id="{DD1D9A9A-7788-0CA7-4347-EEA38F2996F8}"/>
              </a:ext>
            </a:extLst>
          </p:cNvPr>
          <p:cNvSpPr txBox="1"/>
          <p:nvPr/>
        </p:nvSpPr>
        <p:spPr>
          <a:xfrm>
            <a:off x="3347943" y="5982939"/>
            <a:ext cx="4306186" cy="954107"/>
          </a:xfrm>
          <a:prstGeom prst="rect">
            <a:avLst/>
          </a:prstGeom>
          <a:noFill/>
        </p:spPr>
        <p:txBody>
          <a:bodyPr wrap="square" rtlCol="0">
            <a:spAutoFit/>
          </a:bodyPr>
          <a:lstStyle/>
          <a:p>
            <a:r>
              <a:rPr lang="en-US" sz="1400" b="0" i="1" dirty="0">
                <a:solidFill>
                  <a:srgbClr val="323232"/>
                </a:solidFill>
                <a:effectLst/>
                <a:cs typeface="Times New Roman" panose="02020603050405020304" pitchFamily="18" charset="0"/>
              </a:rPr>
              <a:t>NASA's Fire Information for Resource Management System (FIRMS) (https://</a:t>
            </a:r>
            <a:r>
              <a:rPr lang="en-US" sz="1400" b="0" i="1" dirty="0" err="1">
                <a:solidFill>
                  <a:srgbClr val="323232"/>
                </a:solidFill>
                <a:effectLst/>
                <a:cs typeface="Times New Roman" panose="02020603050405020304" pitchFamily="18" charset="0"/>
              </a:rPr>
              <a:t>earthdata.nasa.gov</a:t>
            </a:r>
            <a:r>
              <a:rPr lang="en-US" sz="1400" b="0" i="1" dirty="0">
                <a:solidFill>
                  <a:srgbClr val="323232"/>
                </a:solidFill>
                <a:effectLst/>
                <a:cs typeface="Times New Roman" panose="02020603050405020304" pitchFamily="18" charset="0"/>
              </a:rPr>
              <a:t>/firms), part of NASA's Earth Observing System Data and Information System (EOSDIS); 15 June 2023</a:t>
            </a:r>
            <a:endParaRPr lang="en-US" sz="1400" dirty="0">
              <a:cs typeface="Times New Roman" panose="02020603050405020304" pitchFamily="18" charset="0"/>
            </a:endParaRPr>
          </a:p>
        </p:txBody>
      </p:sp>
    </p:spTree>
    <p:extLst>
      <p:ext uri="{BB962C8B-B14F-4D97-AF65-F5344CB8AC3E}">
        <p14:creationId xmlns:p14="http://schemas.microsoft.com/office/powerpoint/2010/main" val="4077560024"/>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diagram&#10;&#10;Description automatically generated with medium confidence">
            <a:extLst>
              <a:ext uri="{FF2B5EF4-FFF2-40B4-BE49-F238E27FC236}">
                <a16:creationId xmlns:a16="http://schemas.microsoft.com/office/drawing/2014/main" id="{20D8B2CE-5887-4EA8-4B8D-5BA3D34411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5" r="3109"/>
          <a:stretch/>
        </p:blipFill>
        <p:spPr bwMode="auto">
          <a:xfrm>
            <a:off x="578948" y="349560"/>
            <a:ext cx="11034103" cy="641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3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1EB64A-EBA2-C273-7B6D-E29204CA7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81" y="1501422"/>
            <a:ext cx="11135437" cy="321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65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40CF5-DE97-DB31-17D2-687BB02E24EA}"/>
              </a:ext>
            </a:extLst>
          </p:cNvPr>
          <p:cNvPicPr>
            <a:picLocks noChangeAspect="1"/>
          </p:cNvPicPr>
          <p:nvPr/>
        </p:nvPicPr>
        <p:blipFill>
          <a:blip r:embed="rId2"/>
          <a:stretch>
            <a:fillRect/>
          </a:stretch>
        </p:blipFill>
        <p:spPr>
          <a:xfrm>
            <a:off x="81372" y="1301851"/>
            <a:ext cx="12029255" cy="5155394"/>
          </a:xfrm>
          <a:prstGeom prst="rect">
            <a:avLst/>
          </a:prstGeom>
        </p:spPr>
      </p:pic>
      <p:sp>
        <p:nvSpPr>
          <p:cNvPr id="4" name="TextBox 3">
            <a:extLst>
              <a:ext uri="{FF2B5EF4-FFF2-40B4-BE49-F238E27FC236}">
                <a16:creationId xmlns:a16="http://schemas.microsoft.com/office/drawing/2014/main" id="{165B70F1-BDCA-8508-4D61-B6748B45ED76}"/>
              </a:ext>
            </a:extLst>
          </p:cNvPr>
          <p:cNvSpPr txBox="1"/>
          <p:nvPr/>
        </p:nvSpPr>
        <p:spPr>
          <a:xfrm>
            <a:off x="1840089" y="180622"/>
            <a:ext cx="8952089"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Navy Pylon – Zero Angle of Attack; 120 m/s initialization</a:t>
            </a:r>
          </a:p>
          <a:p>
            <a:pPr algn="ctr"/>
            <a:r>
              <a:rPr lang="en-US" sz="2400" dirty="0">
                <a:latin typeface="Times New Roman" panose="02020603050405020304" pitchFamily="18" charset="0"/>
                <a:cs typeface="Times New Roman" panose="02020603050405020304" pitchFamily="18" charset="0"/>
              </a:rPr>
              <a:t>50K simulated particles, 100#/cc, 10 microns </a:t>
            </a:r>
          </a:p>
          <a:p>
            <a:pPr algn="ctr"/>
            <a:r>
              <a:rPr lang="en-US" sz="2400" dirty="0">
                <a:highlight>
                  <a:srgbClr val="FFFF00"/>
                </a:highlight>
                <a:latin typeface="Times New Roman" panose="02020603050405020304" pitchFamily="18" charset="0"/>
                <a:cs typeface="Times New Roman" panose="02020603050405020304" pitchFamily="18" charset="0"/>
              </a:rPr>
              <a:t>90% Sampling Efficiency</a:t>
            </a:r>
          </a:p>
        </p:txBody>
      </p:sp>
    </p:spTree>
    <p:extLst>
      <p:ext uri="{BB962C8B-B14F-4D97-AF65-F5344CB8AC3E}">
        <p14:creationId xmlns:p14="http://schemas.microsoft.com/office/powerpoint/2010/main" val="3440118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03F77-DEBE-5509-6181-F0F5F8ACC7DD}"/>
              </a:ext>
            </a:extLst>
          </p:cNvPr>
          <p:cNvPicPr>
            <a:picLocks noChangeAspect="1"/>
          </p:cNvPicPr>
          <p:nvPr/>
        </p:nvPicPr>
        <p:blipFill>
          <a:blip r:embed="rId2"/>
          <a:stretch>
            <a:fillRect/>
          </a:stretch>
        </p:blipFill>
        <p:spPr>
          <a:xfrm>
            <a:off x="0" y="1301850"/>
            <a:ext cx="12055596" cy="5166683"/>
          </a:xfrm>
          <a:prstGeom prst="rect">
            <a:avLst/>
          </a:prstGeom>
        </p:spPr>
      </p:pic>
      <p:sp>
        <p:nvSpPr>
          <p:cNvPr id="4" name="TextBox 3">
            <a:extLst>
              <a:ext uri="{FF2B5EF4-FFF2-40B4-BE49-F238E27FC236}">
                <a16:creationId xmlns:a16="http://schemas.microsoft.com/office/drawing/2014/main" id="{08B7F1ED-5A9A-54CF-E5C6-7C347CF3E146}"/>
              </a:ext>
            </a:extLst>
          </p:cNvPr>
          <p:cNvSpPr txBox="1"/>
          <p:nvPr/>
        </p:nvSpPr>
        <p:spPr>
          <a:xfrm>
            <a:off x="1456267" y="158044"/>
            <a:ext cx="9493955" cy="1477328"/>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Extended Pylon – Zero Angle of Attack; 120 m/s initialization</a:t>
            </a:r>
          </a:p>
          <a:p>
            <a:pPr algn="ctr"/>
            <a:r>
              <a:rPr lang="en-US" sz="2400" dirty="0">
                <a:latin typeface="Times New Roman" panose="02020603050405020304" pitchFamily="18" charset="0"/>
                <a:cs typeface="Times New Roman" panose="02020603050405020304" pitchFamily="18" charset="0"/>
              </a:rPr>
              <a:t>50K simulated particles, 100#/cc, 10 microns </a:t>
            </a:r>
          </a:p>
          <a:p>
            <a:pPr algn="ctr"/>
            <a:r>
              <a:rPr lang="en-US" sz="2400" dirty="0">
                <a:highlight>
                  <a:srgbClr val="FFFF00"/>
                </a:highlight>
                <a:latin typeface="Times New Roman" panose="02020603050405020304" pitchFamily="18" charset="0"/>
                <a:cs typeface="Times New Roman" panose="02020603050405020304" pitchFamily="18" charset="0"/>
              </a:rPr>
              <a:t>~70% Sampling Efficiency</a:t>
            </a:r>
          </a:p>
          <a:p>
            <a:endParaRPr lang="en-US" dirty="0"/>
          </a:p>
        </p:txBody>
      </p:sp>
    </p:spTree>
    <p:extLst>
      <p:ext uri="{BB962C8B-B14F-4D97-AF65-F5344CB8AC3E}">
        <p14:creationId xmlns:p14="http://schemas.microsoft.com/office/powerpoint/2010/main" val="1436531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67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F44A6F-5680-7A91-69EC-B81923127589}"/>
              </a:ext>
            </a:extLst>
          </p:cNvPr>
          <p:cNvSpPr>
            <a:spLocks noGrp="1"/>
          </p:cNvSpPr>
          <p:nvPr>
            <p:ph sz="half" idx="2"/>
          </p:nvPr>
        </p:nvSpPr>
        <p:spPr>
          <a:xfrm>
            <a:off x="350108" y="1581666"/>
            <a:ext cx="5593491" cy="4324866"/>
          </a:xfrm>
        </p:spPr>
        <p:txBody>
          <a:bodyPr>
            <a:normAutofit/>
          </a:bodyPr>
          <a:lstStyle/>
          <a:p>
            <a:r>
              <a:rPr lang="en-US" dirty="0">
                <a:solidFill>
                  <a:srgbClr val="000000"/>
                </a:solidFill>
              </a:rPr>
              <a:t>Stratocumulus (Wood 2012)</a:t>
            </a:r>
          </a:p>
          <a:p>
            <a:pPr lvl="1"/>
            <a:r>
              <a:rPr lang="en-US" dirty="0">
                <a:solidFill>
                  <a:srgbClr val="000000"/>
                </a:solidFill>
              </a:rPr>
              <a:t>Class of low clouds composed of an ensemble of individual convective elements .</a:t>
            </a:r>
          </a:p>
          <a:p>
            <a:pPr lvl="1"/>
            <a:r>
              <a:rPr lang="en-US" dirty="0">
                <a:solidFill>
                  <a:srgbClr val="000000"/>
                </a:solidFill>
              </a:rPr>
              <a:t>Earth’s most common cloud type.</a:t>
            </a:r>
          </a:p>
          <a:p>
            <a:pPr lvl="1"/>
            <a:r>
              <a:rPr lang="en-US" dirty="0">
                <a:solidFill>
                  <a:srgbClr val="000000"/>
                </a:solidFill>
              </a:rPr>
              <a:t>Susceptible to perturbations in atmospheric aerosols.</a:t>
            </a:r>
          </a:p>
          <a:p>
            <a:r>
              <a:rPr lang="en-US" dirty="0">
                <a:solidFill>
                  <a:srgbClr val="000000"/>
                </a:solidFill>
              </a:rPr>
              <a:t>Southern Atlantic Ocean</a:t>
            </a:r>
          </a:p>
          <a:p>
            <a:pPr lvl="1"/>
            <a:r>
              <a:rPr lang="en-US" dirty="0">
                <a:solidFill>
                  <a:srgbClr val="000000"/>
                </a:solidFill>
              </a:rPr>
              <a:t>40-60% annual cloud coverage within this region (Wood 2012).</a:t>
            </a:r>
          </a:p>
          <a:p>
            <a:pPr lvl="1"/>
            <a:r>
              <a:rPr lang="en-US" dirty="0">
                <a:solidFill>
                  <a:srgbClr val="000000"/>
                </a:solidFill>
              </a:rPr>
              <a:t>Profound impact on Earth’s radiation budget.</a:t>
            </a:r>
          </a:p>
          <a:p>
            <a:pPr lvl="1"/>
            <a:endParaRPr lang="en-US" b="0" i="0" u="none" strike="noStrike" dirty="0">
              <a:solidFill>
                <a:srgbClr val="000000"/>
              </a:solidFill>
              <a:effectLst/>
              <a:latin typeface="Times New Roman" panose="02020603050405020304" pitchFamily="18" charset="0"/>
            </a:endParaRPr>
          </a:p>
          <a:p>
            <a:endParaRPr lang="en-US" sz="2400" b="0" i="0" u="none" strike="noStrike" dirty="0">
              <a:solidFill>
                <a:srgbClr val="000000"/>
              </a:solidFill>
              <a:effectLst/>
              <a:latin typeface="Times New Roman" panose="02020603050405020304" pitchFamily="18" charset="0"/>
              <a:cs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41DDC19F-0D20-6FCA-40E5-FF38ABB49CCE}"/>
              </a:ext>
            </a:extLst>
          </p:cNvPr>
          <p:cNvSpPr>
            <a:spLocks noGrp="1"/>
          </p:cNvSpPr>
          <p:nvPr>
            <p:ph type="title"/>
          </p:nvPr>
        </p:nvSpPr>
        <p:spPr/>
        <p:txBody>
          <a:bodyPr/>
          <a:lstStyle/>
          <a:p>
            <a:r>
              <a:rPr lang="en-US" dirty="0"/>
              <a:t>Southern Atlantic Marine Stratocumulus</a:t>
            </a:r>
          </a:p>
        </p:txBody>
      </p:sp>
      <p:sp>
        <p:nvSpPr>
          <p:cNvPr id="9" name="TextBox 8">
            <a:extLst>
              <a:ext uri="{FF2B5EF4-FFF2-40B4-BE49-F238E27FC236}">
                <a16:creationId xmlns:a16="http://schemas.microsoft.com/office/drawing/2014/main" id="{AF83EC83-FFAA-EBEA-56A3-87D637E6CACE}"/>
              </a:ext>
            </a:extLst>
          </p:cNvPr>
          <p:cNvSpPr txBox="1"/>
          <p:nvPr/>
        </p:nvSpPr>
        <p:spPr>
          <a:xfrm>
            <a:off x="11930743" y="6567714"/>
            <a:ext cx="261257" cy="369332"/>
          </a:xfrm>
          <a:prstGeom prst="rect">
            <a:avLst/>
          </a:prstGeom>
          <a:noFill/>
        </p:spPr>
        <p:txBody>
          <a:bodyPr wrap="square" rtlCol="0">
            <a:spAutoFit/>
          </a:bodyPr>
          <a:lstStyle/>
          <a:p>
            <a:fld id="{C09A21F2-3C50-DB46-9C08-9A450BDE24F3}" type="slidenum">
              <a:rPr lang="en-US" smtClean="0"/>
              <a:t>5</a:t>
            </a:fld>
            <a:endParaRPr lang="en-US" dirty="0"/>
          </a:p>
        </p:txBody>
      </p:sp>
      <p:pic>
        <p:nvPicPr>
          <p:cNvPr id="13" name="Content Placeholder 12">
            <a:extLst>
              <a:ext uri="{FF2B5EF4-FFF2-40B4-BE49-F238E27FC236}">
                <a16:creationId xmlns:a16="http://schemas.microsoft.com/office/drawing/2014/main" id="{378E41E7-66E9-CA13-F0F7-13F865EEAAED}"/>
              </a:ext>
            </a:extLst>
          </p:cNvPr>
          <p:cNvPicPr>
            <a:picLocks noGrp="1" noChangeAspect="1"/>
          </p:cNvPicPr>
          <p:nvPr>
            <p:ph sz="quarter" idx="4"/>
          </p:nvPr>
        </p:nvPicPr>
        <p:blipFill>
          <a:blip r:embed="rId4"/>
          <a:stretch>
            <a:fillRect/>
          </a:stretch>
        </p:blipFill>
        <p:spPr>
          <a:xfrm>
            <a:off x="6993892" y="1504294"/>
            <a:ext cx="4847999" cy="4479610"/>
          </a:xfrm>
        </p:spPr>
      </p:pic>
      <p:sp>
        <p:nvSpPr>
          <p:cNvPr id="2" name="TextBox 1">
            <a:extLst>
              <a:ext uri="{FF2B5EF4-FFF2-40B4-BE49-F238E27FC236}">
                <a16:creationId xmlns:a16="http://schemas.microsoft.com/office/drawing/2014/main" id="{2F7D965C-F681-9CF1-642B-5FCCB5B8CBD7}"/>
              </a:ext>
            </a:extLst>
          </p:cNvPr>
          <p:cNvSpPr txBox="1"/>
          <p:nvPr/>
        </p:nvSpPr>
        <p:spPr>
          <a:xfrm>
            <a:off x="3318932" y="5906532"/>
            <a:ext cx="4380090" cy="954107"/>
          </a:xfrm>
          <a:prstGeom prst="rect">
            <a:avLst/>
          </a:prstGeom>
          <a:noFill/>
        </p:spPr>
        <p:txBody>
          <a:bodyPr wrap="square" rtlCol="0">
            <a:spAutoFit/>
          </a:bodyPr>
          <a:lstStyle/>
          <a:p>
            <a:r>
              <a:rPr lang="en-US" sz="1400" b="0" i="1" dirty="0">
                <a:solidFill>
                  <a:srgbClr val="323232"/>
                </a:solidFill>
                <a:effectLst/>
              </a:rPr>
              <a:t>We acknowledge the use of imagery provided by services from NASA's Global Imagery Browse Services (GIBS), part of NASA's Earth Observing System Data and Information System (EOSDIS).</a:t>
            </a:r>
            <a:endParaRPr lang="en-US" sz="1400" dirty="0"/>
          </a:p>
        </p:txBody>
      </p:sp>
    </p:spTree>
    <p:extLst>
      <p:ext uri="{BB962C8B-B14F-4D97-AF65-F5344CB8AC3E}">
        <p14:creationId xmlns:p14="http://schemas.microsoft.com/office/powerpoint/2010/main" val="1142376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726FA-CA99-DA8D-D6D7-9D48E851B212}"/>
              </a:ext>
            </a:extLst>
          </p:cNvPr>
          <p:cNvSpPr>
            <a:spLocks noGrp="1"/>
          </p:cNvSpPr>
          <p:nvPr>
            <p:ph sz="half" idx="2"/>
          </p:nvPr>
        </p:nvSpPr>
        <p:spPr>
          <a:xfrm>
            <a:off x="265814" y="1722474"/>
            <a:ext cx="5681905" cy="4288561"/>
          </a:xfrm>
        </p:spPr>
        <p:txBody>
          <a:bodyPr/>
          <a:lstStyle/>
          <a:p>
            <a:r>
              <a:rPr lang="en-US" sz="2200" dirty="0">
                <a:cs typeface="Times New Roman" panose="02020603050405020304" pitchFamily="18" charset="0"/>
              </a:rPr>
              <a:t>Twomey (1977) </a:t>
            </a:r>
            <a:r>
              <a:rPr lang="en-US" sz="2200" b="0" i="0" u="none" strike="noStrike" dirty="0">
                <a:solidFill>
                  <a:srgbClr val="000000"/>
                </a:solidFill>
                <a:effectLst/>
                <a:cs typeface="Times New Roman" panose="02020603050405020304" pitchFamily="18" charset="0"/>
              </a:rPr>
              <a:t>found that with increasing cloud condensation nuclei, smaller, more numerous cloud droplets were formed.</a:t>
            </a:r>
          </a:p>
          <a:p>
            <a:r>
              <a:rPr lang="en-US" sz="2200" dirty="0">
                <a:solidFill>
                  <a:srgbClr val="000000"/>
                </a:solidFill>
                <a:cs typeface="Times New Roman" panose="02020603050405020304" pitchFamily="18" charset="0"/>
              </a:rPr>
              <a:t>Albrecht (1989) argued that the result of the Twomey effect is</a:t>
            </a:r>
            <a:r>
              <a:rPr lang="en-US" sz="2200" b="0" i="0" u="none" strike="noStrike" dirty="0">
                <a:solidFill>
                  <a:srgbClr val="000000"/>
                </a:solidFill>
                <a:effectLst/>
              </a:rPr>
              <a:t> a decrease in the variability of the cloud droplet distribution, with results in the reduction of collision-coalescence and precipitation efficiency.</a:t>
            </a:r>
          </a:p>
          <a:p>
            <a:r>
              <a:rPr lang="en-US" sz="2200" dirty="0">
                <a:solidFill>
                  <a:srgbClr val="000000"/>
                </a:solidFill>
                <a:cs typeface="Times New Roman" panose="02020603050405020304" pitchFamily="18" charset="0"/>
              </a:rPr>
              <a:t>Series of papers by Dr. Sid Gupta investigates aerosol indirect effects for ORACLES.</a:t>
            </a:r>
            <a:endParaRPr lang="en-US" sz="2200" b="0" i="0" u="none" strike="noStrike" dirty="0">
              <a:solidFill>
                <a:srgbClr val="000000"/>
              </a:solidFill>
              <a:effectLst/>
              <a:cs typeface="Times New Roman" panose="02020603050405020304" pitchFamily="18" charset="0"/>
            </a:endParaRPr>
          </a:p>
        </p:txBody>
      </p:sp>
      <p:sp>
        <p:nvSpPr>
          <p:cNvPr id="5" name="Title 4">
            <a:extLst>
              <a:ext uri="{FF2B5EF4-FFF2-40B4-BE49-F238E27FC236}">
                <a16:creationId xmlns:a16="http://schemas.microsoft.com/office/drawing/2014/main" id="{D8290B28-9750-CA6C-AC85-043D496BDB64}"/>
              </a:ext>
            </a:extLst>
          </p:cNvPr>
          <p:cNvSpPr>
            <a:spLocks noGrp="1"/>
          </p:cNvSpPr>
          <p:nvPr>
            <p:ph type="title"/>
          </p:nvPr>
        </p:nvSpPr>
        <p:spPr/>
        <p:txBody>
          <a:bodyPr>
            <a:normAutofit/>
          </a:bodyPr>
          <a:lstStyle/>
          <a:p>
            <a:r>
              <a:rPr lang="en-US" dirty="0"/>
              <a:t>Aerosol Indirect Effect </a:t>
            </a:r>
          </a:p>
        </p:txBody>
      </p:sp>
      <p:pic>
        <p:nvPicPr>
          <p:cNvPr id="7" name="Content Placeholder 1">
            <a:extLst>
              <a:ext uri="{FF2B5EF4-FFF2-40B4-BE49-F238E27FC236}">
                <a16:creationId xmlns:a16="http://schemas.microsoft.com/office/drawing/2014/main" id="{8107FAED-8CAA-7CAF-FCC8-9458780599C6}"/>
              </a:ext>
            </a:extLst>
          </p:cNvPr>
          <p:cNvPicPr>
            <a:picLocks noGrp="1" noChangeAspect="1"/>
          </p:cNvPicPr>
          <p:nvPr>
            <p:ph sz="quarter" idx="4"/>
          </p:nvPr>
        </p:nvPicPr>
        <p:blipFill>
          <a:blip r:embed="rId5"/>
          <a:stretch>
            <a:fillRect/>
          </a:stretch>
        </p:blipFill>
        <p:spPr>
          <a:xfrm>
            <a:off x="8116554" y="1722474"/>
            <a:ext cx="3331690" cy="3998028"/>
          </a:xfrm>
          <a:prstGeom prst="rect">
            <a:avLst/>
          </a:prstGeom>
        </p:spPr>
      </p:pic>
      <p:sp>
        <p:nvSpPr>
          <p:cNvPr id="8" name="TextBox 7">
            <a:extLst>
              <a:ext uri="{FF2B5EF4-FFF2-40B4-BE49-F238E27FC236}">
                <a16:creationId xmlns:a16="http://schemas.microsoft.com/office/drawing/2014/main" id="{24DA3703-5FB0-CFC2-17EE-5FEE59550155}"/>
              </a:ext>
            </a:extLst>
          </p:cNvPr>
          <p:cNvSpPr txBox="1"/>
          <p:nvPr/>
        </p:nvSpPr>
        <p:spPr>
          <a:xfrm>
            <a:off x="3305961" y="5842337"/>
            <a:ext cx="4596261" cy="1015663"/>
          </a:xfrm>
          <a:prstGeom prst="rect">
            <a:avLst/>
          </a:prstGeom>
          <a:noFill/>
        </p:spPr>
        <p:txBody>
          <a:bodyPr wrap="square" rtlCol="0">
            <a:spAutoFit/>
          </a:bodyPr>
          <a:lstStyle/>
          <a:p>
            <a:r>
              <a:rPr lang="en-US" sz="1200" b="0" i="1" dirty="0">
                <a:solidFill>
                  <a:srgbClr val="464646"/>
                </a:solidFill>
                <a:effectLst/>
                <a:cs typeface="Times New Roman" panose="02020603050405020304" pitchFamily="18" charset="0"/>
              </a:rPr>
              <a:t>Gupta, S et al. (2021) Impact of the variability in vertical separation between biomass burning aerosols and marine stratocumulus on cloud microphysical properties over the Southeast Atlantic, Atmos. Chem. Phys., 21, 4615–4635, https://</a:t>
            </a:r>
            <a:r>
              <a:rPr lang="en-US" sz="1200" b="0" i="1" dirty="0" err="1">
                <a:solidFill>
                  <a:srgbClr val="464646"/>
                </a:solidFill>
                <a:effectLst/>
                <a:cs typeface="Times New Roman" panose="02020603050405020304" pitchFamily="18" charset="0"/>
              </a:rPr>
              <a:t>doi.org</a:t>
            </a:r>
            <a:r>
              <a:rPr lang="en-US" sz="1200" b="0" i="1" dirty="0">
                <a:solidFill>
                  <a:srgbClr val="464646"/>
                </a:solidFill>
                <a:effectLst/>
                <a:cs typeface="Times New Roman" panose="02020603050405020304" pitchFamily="18" charset="0"/>
              </a:rPr>
              <a:t>/10.5194/acp-21-4615-2021</a:t>
            </a:r>
            <a:endParaRPr lang="en-US" sz="1200" i="1" dirty="0">
              <a:cs typeface="Times New Roman" panose="02020603050405020304" pitchFamily="18" charset="0"/>
            </a:endParaRPr>
          </a:p>
        </p:txBody>
      </p:sp>
      <p:sp>
        <p:nvSpPr>
          <p:cNvPr id="9" name="TextBox 8">
            <a:extLst>
              <a:ext uri="{FF2B5EF4-FFF2-40B4-BE49-F238E27FC236}">
                <a16:creationId xmlns:a16="http://schemas.microsoft.com/office/drawing/2014/main" id="{FA26026C-15AC-577D-A277-A3902B724CE9}"/>
              </a:ext>
            </a:extLst>
          </p:cNvPr>
          <p:cNvSpPr txBox="1"/>
          <p:nvPr/>
        </p:nvSpPr>
        <p:spPr>
          <a:xfrm>
            <a:off x="11977757" y="6574972"/>
            <a:ext cx="428486" cy="369332"/>
          </a:xfrm>
          <a:prstGeom prst="rect">
            <a:avLst/>
          </a:prstGeom>
          <a:noFill/>
        </p:spPr>
        <p:txBody>
          <a:bodyPr wrap="square" rtlCol="0">
            <a:spAutoFit/>
          </a:bodyPr>
          <a:lstStyle/>
          <a:p>
            <a:fld id="{71B9DFB2-7BB8-0845-9F19-BFB319163286}" type="slidenum">
              <a:rPr lang="en-US" smtClean="0"/>
              <a:t>6</a:t>
            </a:fld>
            <a:endParaRPr lang="en-US" dirty="0"/>
          </a:p>
        </p:txBody>
      </p:sp>
    </p:spTree>
    <p:extLst>
      <p:ext uri="{BB962C8B-B14F-4D97-AF65-F5344CB8AC3E}">
        <p14:creationId xmlns:p14="http://schemas.microsoft.com/office/powerpoint/2010/main" val="344565349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8EB30B-8CBA-A2BD-6771-9C33FBA33A31}"/>
              </a:ext>
            </a:extLst>
          </p:cNvPr>
          <p:cNvSpPr>
            <a:spLocks noGrp="1"/>
          </p:cNvSpPr>
          <p:nvPr>
            <p:ph sz="half" idx="2"/>
          </p:nvPr>
        </p:nvSpPr>
        <p:spPr>
          <a:xfrm>
            <a:off x="350109" y="1581666"/>
            <a:ext cx="4589944" cy="4324866"/>
          </a:xfrm>
        </p:spPr>
        <p:txBody>
          <a:bodyPr>
            <a:normAutofit/>
          </a:bodyPr>
          <a:lstStyle/>
          <a:p>
            <a:r>
              <a:rPr lang="en-US" dirty="0"/>
              <a:t>UND, CIWRO, OU, and UIUC investigated cloud microphysical properties within the African Marine Stratocumulus. </a:t>
            </a:r>
          </a:p>
          <a:p>
            <a:r>
              <a:rPr lang="en-US" dirty="0"/>
              <a:t>Operated a suite of microphysical instrumentation to observe aerosol and cloud distributions from 0.1µm to 19.2 cm.</a:t>
            </a:r>
          </a:p>
          <a:p>
            <a:r>
              <a:rPr lang="en-US" dirty="0"/>
              <a:t>Primary focus is the Aerosol Indirect Effect.</a:t>
            </a:r>
          </a:p>
          <a:p>
            <a:endParaRPr lang="en-US" dirty="0"/>
          </a:p>
        </p:txBody>
      </p:sp>
      <p:sp>
        <p:nvSpPr>
          <p:cNvPr id="10" name="Title 9">
            <a:extLst>
              <a:ext uri="{FF2B5EF4-FFF2-40B4-BE49-F238E27FC236}">
                <a16:creationId xmlns:a16="http://schemas.microsoft.com/office/drawing/2014/main" id="{A4BA9A48-1D17-6878-5EAC-673EAF4C99EE}"/>
              </a:ext>
            </a:extLst>
          </p:cNvPr>
          <p:cNvSpPr>
            <a:spLocks noGrp="1"/>
          </p:cNvSpPr>
          <p:nvPr>
            <p:ph type="title"/>
          </p:nvPr>
        </p:nvSpPr>
        <p:spPr>
          <a:xfrm>
            <a:off x="350109" y="180231"/>
            <a:ext cx="4704224" cy="1265967"/>
          </a:xfrm>
        </p:spPr>
        <p:txBody>
          <a:bodyPr>
            <a:normAutofit fontScale="90000"/>
          </a:bodyPr>
          <a:lstStyle/>
          <a:p>
            <a:pPr algn="ctr"/>
            <a:r>
              <a:rPr lang="en-US" dirty="0"/>
              <a:t>`Cloud Probes` Team</a:t>
            </a:r>
          </a:p>
        </p:txBody>
      </p:sp>
      <p:sp>
        <p:nvSpPr>
          <p:cNvPr id="4" name="TextBox 3">
            <a:extLst>
              <a:ext uri="{FF2B5EF4-FFF2-40B4-BE49-F238E27FC236}">
                <a16:creationId xmlns:a16="http://schemas.microsoft.com/office/drawing/2014/main" id="{6AA99789-9384-004D-9D9A-2C86042E9CAE}"/>
              </a:ext>
            </a:extLst>
          </p:cNvPr>
          <p:cNvSpPr txBox="1"/>
          <p:nvPr/>
        </p:nvSpPr>
        <p:spPr>
          <a:xfrm>
            <a:off x="71323" y="6542302"/>
            <a:ext cx="350109" cy="369332"/>
          </a:xfrm>
          <a:prstGeom prst="rect">
            <a:avLst/>
          </a:prstGeom>
          <a:noFill/>
        </p:spPr>
        <p:txBody>
          <a:bodyPr wrap="square" rtlCol="0">
            <a:spAutoFit/>
          </a:bodyPr>
          <a:lstStyle/>
          <a:p>
            <a:fld id="{51F784F7-FB5A-E040-91AC-B1C92AD35982}" type="slidenum">
              <a:rPr lang="en-US" smtClean="0"/>
              <a:t>7</a:t>
            </a:fld>
            <a:endParaRPr lang="en-US" dirty="0"/>
          </a:p>
        </p:txBody>
      </p:sp>
      <p:graphicFrame>
        <p:nvGraphicFramePr>
          <p:cNvPr id="11" name="Table 10">
            <a:extLst>
              <a:ext uri="{FF2B5EF4-FFF2-40B4-BE49-F238E27FC236}">
                <a16:creationId xmlns:a16="http://schemas.microsoft.com/office/drawing/2014/main" id="{E6E92F4D-73EF-0E42-81E9-DDD88051145F}"/>
              </a:ext>
            </a:extLst>
          </p:cNvPr>
          <p:cNvGraphicFramePr>
            <a:graphicFrameLocks noGrp="1"/>
          </p:cNvGraphicFramePr>
          <p:nvPr>
            <p:extLst>
              <p:ext uri="{D42A27DB-BD31-4B8C-83A1-F6EECF244321}">
                <p14:modId xmlns:p14="http://schemas.microsoft.com/office/powerpoint/2010/main" val="2813637014"/>
              </p:ext>
            </p:extLst>
          </p:nvPr>
        </p:nvGraphicFramePr>
        <p:xfrm>
          <a:off x="5290161" y="17387"/>
          <a:ext cx="6901839" cy="6852188"/>
        </p:xfrm>
        <a:graphic>
          <a:graphicData uri="http://schemas.openxmlformats.org/drawingml/2006/table">
            <a:tbl>
              <a:tblPr/>
              <a:tblGrid>
                <a:gridCol w="1500739">
                  <a:extLst>
                    <a:ext uri="{9D8B030D-6E8A-4147-A177-3AD203B41FA5}">
                      <a16:colId xmlns:a16="http://schemas.microsoft.com/office/drawing/2014/main" val="1895640297"/>
                    </a:ext>
                  </a:extLst>
                </a:gridCol>
                <a:gridCol w="1946272">
                  <a:extLst>
                    <a:ext uri="{9D8B030D-6E8A-4147-A177-3AD203B41FA5}">
                      <a16:colId xmlns:a16="http://schemas.microsoft.com/office/drawing/2014/main" val="2846294577"/>
                    </a:ext>
                  </a:extLst>
                </a:gridCol>
                <a:gridCol w="1727414">
                  <a:extLst>
                    <a:ext uri="{9D8B030D-6E8A-4147-A177-3AD203B41FA5}">
                      <a16:colId xmlns:a16="http://schemas.microsoft.com/office/drawing/2014/main" val="2360941709"/>
                    </a:ext>
                  </a:extLst>
                </a:gridCol>
                <a:gridCol w="1727414">
                  <a:extLst>
                    <a:ext uri="{9D8B030D-6E8A-4147-A177-3AD203B41FA5}">
                      <a16:colId xmlns:a16="http://schemas.microsoft.com/office/drawing/2014/main" val="2259895890"/>
                    </a:ext>
                  </a:extLst>
                </a:gridCol>
              </a:tblGrid>
              <a:tr h="279812">
                <a:tc>
                  <a:txBody>
                    <a:bodyPr/>
                    <a:lstStyle/>
                    <a:p>
                      <a:pPr algn="ctr" rtl="0" fontAlgn="ctr">
                        <a:spcBef>
                          <a:spcPts val="0"/>
                        </a:spcBef>
                        <a:spcAft>
                          <a:spcPts val="0"/>
                        </a:spcAft>
                      </a:pPr>
                      <a:r>
                        <a:rPr lang="en-US" sz="2000" b="1" i="0" u="none" strike="noStrike">
                          <a:solidFill>
                            <a:srgbClr val="FFFFFF"/>
                          </a:solidFill>
                          <a:effectLst/>
                          <a:latin typeface="Times New Roman" panose="02020603050405020304" pitchFamily="18" charset="0"/>
                          <a:cs typeface="Times New Roman" panose="02020603050405020304" pitchFamily="18" charset="0"/>
                        </a:rPr>
                        <a:t>Instrument</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ctr" rtl="0" fontAlgn="ctr">
                        <a:spcBef>
                          <a:spcPts val="0"/>
                        </a:spcBef>
                        <a:spcAft>
                          <a:spcPts val="0"/>
                        </a:spcAft>
                      </a:pPr>
                      <a:r>
                        <a:rPr lang="en-US" sz="2000" b="1" i="0" u="none" strike="noStrike">
                          <a:solidFill>
                            <a:srgbClr val="FFFFFF"/>
                          </a:solidFill>
                          <a:effectLst/>
                          <a:latin typeface="Times New Roman" panose="02020603050405020304" pitchFamily="18" charset="0"/>
                          <a:cs typeface="Times New Roman" panose="02020603050405020304" pitchFamily="18" charset="0"/>
                        </a:rPr>
                        <a:t>Main Parameter</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ctr" rtl="0" fontAlgn="ctr">
                        <a:spcBef>
                          <a:spcPts val="0"/>
                        </a:spcBef>
                        <a:spcAft>
                          <a:spcPts val="0"/>
                        </a:spcAft>
                      </a:pPr>
                      <a:r>
                        <a:rPr lang="en-US" sz="2000" b="1" i="0" u="none" strike="noStrike" dirty="0">
                          <a:solidFill>
                            <a:srgbClr val="FFFFFF"/>
                          </a:solidFill>
                          <a:effectLst/>
                          <a:latin typeface="Times New Roman" panose="02020603050405020304" pitchFamily="18" charset="0"/>
                          <a:cs typeface="Times New Roman" panose="02020603050405020304" pitchFamily="18" charset="0"/>
                        </a:rPr>
                        <a:t>Sampling Frequency</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ctr" rtl="0" fontAlgn="ctr">
                        <a:spcBef>
                          <a:spcPts val="0"/>
                        </a:spcBef>
                        <a:spcAft>
                          <a:spcPts val="0"/>
                        </a:spcAft>
                      </a:pPr>
                      <a:r>
                        <a:rPr lang="en-US" sz="2000" b="1" i="0" u="none" strike="noStrike">
                          <a:solidFill>
                            <a:srgbClr val="FFFFFF"/>
                          </a:solidFill>
                          <a:effectLst/>
                          <a:latin typeface="Times New Roman" panose="02020603050405020304" pitchFamily="18" charset="0"/>
                          <a:cs typeface="Times New Roman" panose="02020603050405020304" pitchFamily="18" charset="0"/>
                        </a:rPr>
                        <a:t>Measurement Range</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127838191"/>
                  </a:ext>
                </a:extLst>
              </a:tr>
              <a:tr h="486681">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Cloud Droplet Probe (CDP)</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Cloud Droplet Number Distribution </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n</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10 Hz</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l-GR" sz="2000" b="0" i="0" u="none" strike="noStrike" dirty="0">
                          <a:solidFill>
                            <a:srgbClr val="000000"/>
                          </a:solidFill>
                          <a:effectLst/>
                          <a:latin typeface="Times New Roman" panose="02020603050405020304" pitchFamily="18" charset="0"/>
                          <a:cs typeface="Times New Roman" panose="02020603050405020304" pitchFamily="18" charset="0"/>
                        </a:rPr>
                        <a:t>2 – 50 μ</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m</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3826376689"/>
                  </a:ext>
                </a:extLst>
              </a:tr>
              <a:tr h="693549">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Cloud and Aerosol Spectrometer</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Droplet Images, Cloud Droplet Number Distribution </a:t>
                      </a:r>
                      <a:r>
                        <a:rPr lang="en-US" sz="2000" b="0" i="1" u="none" strike="noStrike">
                          <a:solidFill>
                            <a:srgbClr val="000000"/>
                          </a:solidFill>
                          <a:effectLst/>
                          <a:latin typeface="Times New Roman" panose="02020603050405020304" pitchFamily="18" charset="0"/>
                          <a:cs typeface="Times New Roman" panose="02020603050405020304" pitchFamily="18" charset="0"/>
                        </a:rPr>
                        <a:t>n</a:t>
                      </a:r>
                      <a:r>
                        <a:rPr lang="en-US" sz="2000" b="0" i="0" u="none" strike="noStrike">
                          <a:solidFill>
                            <a:srgbClr val="000000"/>
                          </a:solidFill>
                          <a:effectLst/>
                          <a:latin typeface="Times New Roman" panose="02020603050405020304" pitchFamily="18" charset="0"/>
                          <a:cs typeface="Times New Roman" panose="02020603050405020304" pitchFamily="18" charset="0"/>
                        </a:rPr>
                        <a:t>(D)</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10 Hz </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n</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Asynchronous images</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l-GR" sz="2000" b="0" i="0" u="none" strike="noStrike">
                          <a:solidFill>
                            <a:srgbClr val="000000"/>
                          </a:solidFill>
                          <a:effectLst/>
                          <a:latin typeface="Times New Roman" panose="02020603050405020304" pitchFamily="18" charset="0"/>
                          <a:cs typeface="Times New Roman" panose="02020603050405020304" pitchFamily="18" charset="0"/>
                        </a:rPr>
                        <a:t>0.5 – 50 μ</a:t>
                      </a:r>
                      <a:r>
                        <a:rPr lang="en-US" sz="2000" b="0" i="0" u="none" strike="noStrike">
                          <a:solidFill>
                            <a:srgbClr val="000000"/>
                          </a:solidFill>
                          <a:effectLst/>
                          <a:latin typeface="Times New Roman" panose="02020603050405020304" pitchFamily="18" charset="0"/>
                          <a:cs typeface="Times New Roman" panose="02020603050405020304" pitchFamily="18" charset="0"/>
                        </a:rPr>
                        <a:t>m</a:t>
                      </a:r>
                      <a:endParaRPr lang="en-US" sz="200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25-1600 </a:t>
                      </a:r>
                      <a:r>
                        <a:rPr lang="el-GR" sz="2000" b="0" i="0" u="none" strike="noStrike">
                          <a:solidFill>
                            <a:srgbClr val="000000"/>
                          </a:solidFill>
                          <a:effectLst/>
                          <a:latin typeface="Times New Roman" panose="02020603050405020304" pitchFamily="18" charset="0"/>
                          <a:cs typeface="Times New Roman" panose="02020603050405020304" pitchFamily="18" charset="0"/>
                        </a:rPr>
                        <a:t>μ</a:t>
                      </a:r>
                      <a:r>
                        <a:rPr lang="en-US" sz="2000" b="0" i="0" u="none" strike="noStrike">
                          <a:solidFill>
                            <a:srgbClr val="000000"/>
                          </a:solidFill>
                          <a:effectLst/>
                          <a:latin typeface="Times New Roman" panose="02020603050405020304" pitchFamily="18" charset="0"/>
                          <a:cs typeface="Times New Roman" panose="02020603050405020304" pitchFamily="18" charset="0"/>
                        </a:rPr>
                        <a:t>m</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1946811571"/>
                  </a:ext>
                </a:extLst>
              </a:tr>
              <a:tr h="693549">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Two-Dimensional Stereo Probe</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Droplet Images,</a:t>
                      </a:r>
                      <a:endParaRPr lang="en-US" sz="20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Droplet Number Distribution </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n</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Asynchronous images;</a:t>
                      </a:r>
                      <a:endParaRPr lang="en-US" sz="200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1 Hz </a:t>
                      </a:r>
                      <a:r>
                        <a:rPr lang="en-US" sz="2000" b="0" i="1" u="none" strike="noStrike">
                          <a:solidFill>
                            <a:srgbClr val="000000"/>
                          </a:solidFill>
                          <a:effectLst/>
                          <a:latin typeface="Times New Roman" panose="02020603050405020304" pitchFamily="18" charset="0"/>
                          <a:cs typeface="Times New Roman" panose="02020603050405020304" pitchFamily="18" charset="0"/>
                        </a:rPr>
                        <a:t>n(</a:t>
                      </a:r>
                      <a:r>
                        <a:rPr lang="en-US" sz="2000" b="0" i="0" u="none" strike="noStrike">
                          <a:solidFill>
                            <a:srgbClr val="000000"/>
                          </a:solidFill>
                          <a:effectLst/>
                          <a:latin typeface="Times New Roman" panose="02020603050405020304" pitchFamily="18" charset="0"/>
                          <a:cs typeface="Times New Roman" panose="02020603050405020304" pitchFamily="18" charset="0"/>
                        </a:rPr>
                        <a:t>D)</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l-GR" sz="2000" b="0" i="0" u="none" strike="noStrike">
                          <a:solidFill>
                            <a:srgbClr val="000000"/>
                          </a:solidFill>
                          <a:effectLst/>
                          <a:latin typeface="Times New Roman" panose="02020603050405020304" pitchFamily="18" charset="0"/>
                          <a:cs typeface="Times New Roman" panose="02020603050405020304" pitchFamily="18" charset="0"/>
                        </a:rPr>
                        <a:t>10 – 1280 μ</a:t>
                      </a:r>
                      <a:r>
                        <a:rPr lang="en-US" sz="2000" b="0" i="0" u="none" strike="noStrike">
                          <a:solidFill>
                            <a:srgbClr val="000000"/>
                          </a:solidFill>
                          <a:effectLst/>
                          <a:latin typeface="Times New Roman" panose="02020603050405020304" pitchFamily="18" charset="0"/>
                          <a:cs typeface="Times New Roman" panose="02020603050405020304" pitchFamily="18" charset="0"/>
                        </a:rPr>
                        <a:t>m</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2632913377"/>
                  </a:ext>
                </a:extLst>
              </a:tr>
              <a:tr h="900418">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High Volume Precipitation Spectrometer </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Droplet Images,</a:t>
                      </a:r>
                      <a:endParaRPr lang="en-US" sz="20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Droplet Number Distribution </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n</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Asynchrones</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images;</a:t>
                      </a:r>
                      <a:endParaRPr lang="en-US" sz="20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1 Hz n(D)</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l-GR" sz="2000" b="0" i="0" u="none" strike="noStrike">
                          <a:solidFill>
                            <a:srgbClr val="000000"/>
                          </a:solidFill>
                          <a:effectLst/>
                          <a:latin typeface="Times New Roman" panose="02020603050405020304" pitchFamily="18" charset="0"/>
                          <a:cs typeface="Times New Roman" panose="02020603050405020304" pitchFamily="18" charset="0"/>
                        </a:rPr>
                        <a:t>150 – 19200 μ</a:t>
                      </a:r>
                      <a:r>
                        <a:rPr lang="en-US" sz="2000" b="0" i="0" u="none" strike="noStrike">
                          <a:solidFill>
                            <a:srgbClr val="000000"/>
                          </a:solidFill>
                          <a:effectLst/>
                          <a:latin typeface="Times New Roman" panose="02020603050405020304" pitchFamily="18" charset="0"/>
                          <a:cs typeface="Times New Roman" panose="02020603050405020304" pitchFamily="18" charset="0"/>
                        </a:rPr>
                        <a:t>m</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1737627571"/>
                  </a:ext>
                </a:extLst>
              </a:tr>
              <a:tr h="900418">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Passive Cavity Aerosol Spectrometer </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Aerosol Number Distribution </a:t>
                      </a:r>
                      <a:r>
                        <a:rPr lang="en-US" sz="2000" b="0" i="1" u="none" strike="noStrike">
                          <a:solidFill>
                            <a:srgbClr val="000000"/>
                          </a:solidFill>
                          <a:effectLst/>
                          <a:latin typeface="Times New Roman" panose="02020603050405020304" pitchFamily="18" charset="0"/>
                          <a:cs typeface="Times New Roman" panose="02020603050405020304" pitchFamily="18" charset="0"/>
                        </a:rPr>
                        <a:t>n</a:t>
                      </a:r>
                      <a:r>
                        <a:rPr lang="en-US" sz="2000" b="0" i="0" u="none" strike="noStrike">
                          <a:solidFill>
                            <a:srgbClr val="000000"/>
                          </a:solidFill>
                          <a:effectLst/>
                          <a:latin typeface="Times New Roman" panose="02020603050405020304" pitchFamily="18" charset="0"/>
                          <a:cs typeface="Times New Roman" panose="02020603050405020304" pitchFamily="18" charset="0"/>
                        </a:rPr>
                        <a:t>(D)</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10 Hz</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ctr" rtl="0" fontAlgn="ctr">
                        <a:spcBef>
                          <a:spcPts val="0"/>
                        </a:spcBef>
                        <a:spcAft>
                          <a:spcPts val="0"/>
                        </a:spcAft>
                      </a:pPr>
                      <a:r>
                        <a:rPr lang="el-GR" sz="2000" b="0" i="0" u="none" strike="noStrike">
                          <a:solidFill>
                            <a:srgbClr val="000000"/>
                          </a:solidFill>
                          <a:effectLst/>
                          <a:latin typeface="Times New Roman" panose="02020603050405020304" pitchFamily="18" charset="0"/>
                          <a:cs typeface="Times New Roman" panose="02020603050405020304" pitchFamily="18" charset="0"/>
                        </a:rPr>
                        <a:t>0.1 – 3 μ</a:t>
                      </a:r>
                      <a:r>
                        <a:rPr lang="en-US" sz="2000" b="0" i="0" u="none" strike="noStrike">
                          <a:solidFill>
                            <a:srgbClr val="000000"/>
                          </a:solidFill>
                          <a:effectLst/>
                          <a:latin typeface="Times New Roman" panose="02020603050405020304" pitchFamily="18" charset="0"/>
                          <a:cs typeface="Times New Roman" panose="02020603050405020304" pitchFamily="18" charset="0"/>
                        </a:rPr>
                        <a:t>m</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2420414615"/>
                  </a:ext>
                </a:extLst>
              </a:tr>
              <a:tr h="472475">
                <a:tc>
                  <a:txBody>
                    <a:bodyPr/>
                    <a:lstStyle/>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CSIRO King Hotwire</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Bulk Liquid Water Content</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2000" b="0" i="0" u="none" strike="noStrike">
                          <a:solidFill>
                            <a:srgbClr val="000000"/>
                          </a:solidFill>
                          <a:effectLst/>
                          <a:latin typeface="Times New Roman" panose="02020603050405020304" pitchFamily="18" charset="0"/>
                          <a:cs typeface="Times New Roman" panose="02020603050405020304" pitchFamily="18" charset="0"/>
                        </a:rPr>
                        <a:t>25 Hz</a:t>
                      </a:r>
                      <a:endParaRPr lang="en-US" sz="200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0.05 – 3 g m</a:t>
                      </a:r>
                      <a:r>
                        <a:rPr lang="en-US" sz="2000" b="0" i="0" u="none" strike="noStrike" baseline="30000" dirty="0">
                          <a:solidFill>
                            <a:srgbClr val="000000"/>
                          </a:solidFill>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cs typeface="Times New Roman" panose="02020603050405020304" pitchFamily="18" charset="0"/>
                      </a:endParaRPr>
                    </a:p>
                  </a:txBody>
                  <a:tcPr marL="64483" marR="64483" marT="32242" marB="32242"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4095629688"/>
                  </a:ext>
                </a:extLst>
              </a:tr>
            </a:tbl>
          </a:graphicData>
        </a:graphic>
      </p:graphicFrame>
      <p:sp>
        <p:nvSpPr>
          <p:cNvPr id="12" name="Rectangle 1">
            <a:extLst>
              <a:ext uri="{FF2B5EF4-FFF2-40B4-BE49-F238E27FC236}">
                <a16:creationId xmlns:a16="http://schemas.microsoft.com/office/drawing/2014/main" id="{2A09C570-9115-E9B7-19E6-9EC0AB34B0CE}"/>
              </a:ext>
            </a:extLst>
          </p:cNvPr>
          <p:cNvSpPr>
            <a:spLocks noChangeArrowheads="1"/>
          </p:cNvSpPr>
          <p:nvPr/>
        </p:nvSpPr>
        <p:spPr bwMode="auto">
          <a:xfrm>
            <a:off x="7633806" y="1885266"/>
            <a:ext cx="13071684" cy="37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52278015-A99B-9F4B-7373-8BB09D472479}"/>
              </a:ext>
            </a:extLst>
          </p:cNvPr>
          <p:cNvSpPr/>
          <p:nvPr/>
        </p:nvSpPr>
        <p:spPr>
          <a:xfrm>
            <a:off x="5290161" y="671332"/>
            <a:ext cx="6901839" cy="10069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405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FF7955-0387-7B7F-1191-3166C8856D5D}"/>
              </a:ext>
            </a:extLst>
          </p:cNvPr>
          <p:cNvSpPr>
            <a:spLocks noGrp="1"/>
          </p:cNvSpPr>
          <p:nvPr>
            <p:ph sz="half" idx="2"/>
          </p:nvPr>
        </p:nvSpPr>
        <p:spPr>
          <a:xfrm>
            <a:off x="350108" y="1761980"/>
            <a:ext cx="5593491" cy="4144551"/>
          </a:xfrm>
        </p:spPr>
        <p:txBody>
          <a:bodyPr>
            <a:normAutofit/>
          </a:bodyPr>
          <a:lstStyle/>
          <a:p>
            <a:r>
              <a:rPr lang="en-US" sz="2200" b="0" i="0" u="none" strike="noStrike" dirty="0">
                <a:solidFill>
                  <a:srgbClr val="000000"/>
                </a:solidFill>
                <a:effectLst/>
              </a:rPr>
              <a:t>Cloud and aerosol in-situ sampling were separated into two distinct maneuvers: </a:t>
            </a:r>
          </a:p>
          <a:p>
            <a:pPr lvl="1"/>
            <a:r>
              <a:rPr lang="en-US" sz="2200" b="0" i="0" u="none" strike="noStrike" dirty="0">
                <a:solidFill>
                  <a:srgbClr val="000000"/>
                </a:solidFill>
                <a:effectLst/>
              </a:rPr>
              <a:t>‘Sawtooth’ profiles </a:t>
            </a:r>
          </a:p>
          <a:p>
            <a:pPr lvl="1"/>
            <a:r>
              <a:rPr lang="en-US" sz="2200" dirty="0">
                <a:solidFill>
                  <a:srgbClr val="000000"/>
                </a:solidFill>
              </a:rPr>
              <a:t>Constant altitude in-cloud legs</a:t>
            </a:r>
          </a:p>
          <a:p>
            <a:r>
              <a:rPr lang="en-US" sz="2200" b="0" i="0" u="none" strike="noStrike" dirty="0">
                <a:solidFill>
                  <a:srgbClr val="000000"/>
                </a:solidFill>
                <a:effectLst/>
              </a:rPr>
              <a:t>In total, the NASA P-3 Orion aircraft flew 350.6 flight hours in 44 science operations flights between ORACLES-2016 and ORACLES-2018.</a:t>
            </a:r>
          </a:p>
          <a:p>
            <a:pPr lvl="1"/>
            <a:r>
              <a:rPr lang="en-US" sz="2200" b="0" i="0" u="none" strike="noStrike" dirty="0">
                <a:solidFill>
                  <a:srgbClr val="000000"/>
                </a:solidFill>
                <a:effectLst/>
              </a:rPr>
              <a:t>329 cloud profiles transecting the vertical distribution of marine stratocumulus (</a:t>
            </a:r>
            <a:r>
              <a:rPr lang="en-US" sz="2200" b="0" i="0" u="none" strike="noStrike" dirty="0" err="1">
                <a:solidFill>
                  <a:srgbClr val="000000"/>
                </a:solidFill>
                <a:effectLst/>
              </a:rPr>
              <a:t>Redemann</a:t>
            </a:r>
            <a:r>
              <a:rPr lang="en-US" sz="2200" b="0" i="0" u="none" strike="noStrike" dirty="0">
                <a:solidFill>
                  <a:srgbClr val="000000"/>
                </a:solidFill>
                <a:effectLst/>
              </a:rPr>
              <a:t> et al. 2021; Gupta et al. 2022)</a:t>
            </a:r>
          </a:p>
          <a:p>
            <a:endParaRPr lang="en-US" dirty="0"/>
          </a:p>
        </p:txBody>
      </p:sp>
      <p:sp>
        <p:nvSpPr>
          <p:cNvPr id="2" name="Title 1">
            <a:extLst>
              <a:ext uri="{FF2B5EF4-FFF2-40B4-BE49-F238E27FC236}">
                <a16:creationId xmlns:a16="http://schemas.microsoft.com/office/drawing/2014/main" id="{047A894C-0912-861A-CBC7-9814FDB388FA}"/>
              </a:ext>
            </a:extLst>
          </p:cNvPr>
          <p:cNvSpPr>
            <a:spLocks noGrp="1"/>
          </p:cNvSpPr>
          <p:nvPr>
            <p:ph type="title"/>
          </p:nvPr>
        </p:nvSpPr>
        <p:spPr/>
        <p:txBody>
          <a:bodyPr/>
          <a:lstStyle/>
          <a:p>
            <a:r>
              <a:rPr lang="en-US" dirty="0"/>
              <a:t>Cloud Profiles – ‘</a:t>
            </a:r>
            <a:r>
              <a:rPr lang="en-US" dirty="0" err="1"/>
              <a:t>Sawtooths</a:t>
            </a:r>
            <a:r>
              <a:rPr lang="en-US" dirty="0"/>
              <a:t>’</a:t>
            </a:r>
          </a:p>
        </p:txBody>
      </p:sp>
      <p:sp>
        <p:nvSpPr>
          <p:cNvPr id="9" name="TextBox 8">
            <a:extLst>
              <a:ext uri="{FF2B5EF4-FFF2-40B4-BE49-F238E27FC236}">
                <a16:creationId xmlns:a16="http://schemas.microsoft.com/office/drawing/2014/main" id="{BA5816A6-22F0-9203-5288-4B966CE0155F}"/>
              </a:ext>
            </a:extLst>
          </p:cNvPr>
          <p:cNvSpPr txBox="1"/>
          <p:nvPr/>
        </p:nvSpPr>
        <p:spPr>
          <a:xfrm>
            <a:off x="3252907" y="6259112"/>
            <a:ext cx="4550735" cy="307777"/>
          </a:xfrm>
          <a:prstGeom prst="rect">
            <a:avLst/>
          </a:prstGeom>
          <a:noFill/>
        </p:spPr>
        <p:txBody>
          <a:bodyPr wrap="square" rtlCol="0">
            <a:spAutoFit/>
          </a:bodyPr>
          <a:lstStyle/>
          <a:p>
            <a:pPr algn="ctr"/>
            <a:r>
              <a:rPr lang="en-US" sz="1400" b="0" i="1" dirty="0">
                <a:solidFill>
                  <a:srgbClr val="464646"/>
                </a:solidFill>
                <a:effectLst/>
                <a:cs typeface="Times New Roman" panose="02020603050405020304" pitchFamily="18" charset="0"/>
              </a:rPr>
              <a:t>Photo Courtesy of Sid Gupta</a:t>
            </a:r>
            <a:endParaRPr lang="en-US" sz="1400" i="1" dirty="0">
              <a:cs typeface="Times New Roman" panose="02020603050405020304" pitchFamily="18" charset="0"/>
            </a:endParaRPr>
          </a:p>
        </p:txBody>
      </p:sp>
      <p:sp>
        <p:nvSpPr>
          <p:cNvPr id="10" name="TextBox 9">
            <a:extLst>
              <a:ext uri="{FF2B5EF4-FFF2-40B4-BE49-F238E27FC236}">
                <a16:creationId xmlns:a16="http://schemas.microsoft.com/office/drawing/2014/main" id="{7C8993F6-4B9A-E124-5B4D-88B6F3D46CCC}"/>
              </a:ext>
            </a:extLst>
          </p:cNvPr>
          <p:cNvSpPr txBox="1"/>
          <p:nvPr/>
        </p:nvSpPr>
        <p:spPr>
          <a:xfrm>
            <a:off x="11904267" y="6545766"/>
            <a:ext cx="287733" cy="369332"/>
          </a:xfrm>
          <a:prstGeom prst="rect">
            <a:avLst/>
          </a:prstGeom>
          <a:noFill/>
        </p:spPr>
        <p:txBody>
          <a:bodyPr wrap="square" rtlCol="0">
            <a:spAutoFit/>
          </a:bodyPr>
          <a:lstStyle/>
          <a:p>
            <a:fld id="{FD62196F-7213-AD44-BE04-7DC575AEE8EB}" type="slidenum">
              <a:rPr lang="en-US" smtClean="0"/>
              <a:t>8</a:t>
            </a:fld>
            <a:endParaRPr lang="en-US" dirty="0"/>
          </a:p>
        </p:txBody>
      </p:sp>
      <p:pic>
        <p:nvPicPr>
          <p:cNvPr id="7" name="Content Placeholder 6">
            <a:extLst>
              <a:ext uri="{FF2B5EF4-FFF2-40B4-BE49-F238E27FC236}">
                <a16:creationId xmlns:a16="http://schemas.microsoft.com/office/drawing/2014/main" id="{95700893-F72F-B81D-6C6C-10DA42674763}"/>
              </a:ext>
            </a:extLst>
          </p:cNvPr>
          <p:cNvPicPr>
            <a:picLocks noGrp="1" noChangeAspect="1"/>
          </p:cNvPicPr>
          <p:nvPr>
            <p:ph sz="quarter" idx="4"/>
          </p:nvPr>
        </p:nvPicPr>
        <p:blipFill>
          <a:blip r:embed="rId4"/>
          <a:stretch>
            <a:fillRect/>
          </a:stretch>
        </p:blipFill>
        <p:spPr>
          <a:xfrm>
            <a:off x="6248403" y="1622439"/>
            <a:ext cx="5655864" cy="4241899"/>
          </a:xfrm>
        </p:spPr>
      </p:pic>
    </p:spTree>
    <p:extLst>
      <p:ext uri="{BB962C8B-B14F-4D97-AF65-F5344CB8AC3E}">
        <p14:creationId xmlns:p14="http://schemas.microsoft.com/office/powerpoint/2010/main" val="265156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FF7955-0387-7B7F-1191-3166C8856D5D}"/>
              </a:ext>
            </a:extLst>
          </p:cNvPr>
          <p:cNvSpPr>
            <a:spLocks noGrp="1"/>
          </p:cNvSpPr>
          <p:nvPr>
            <p:ph sz="half" idx="2"/>
          </p:nvPr>
        </p:nvSpPr>
        <p:spPr>
          <a:xfrm>
            <a:off x="350108" y="1761980"/>
            <a:ext cx="5593491" cy="4144551"/>
          </a:xfrm>
        </p:spPr>
        <p:txBody>
          <a:bodyPr>
            <a:normAutofit/>
          </a:bodyPr>
          <a:lstStyle/>
          <a:p>
            <a:r>
              <a:rPr lang="en-US" sz="2200" b="0" i="0" u="none" strike="noStrike" dirty="0">
                <a:solidFill>
                  <a:srgbClr val="000000"/>
                </a:solidFill>
                <a:effectLst/>
                <a:latin typeface="Times New Roman" panose="02020603050405020304" pitchFamily="18" charset="0"/>
              </a:rPr>
              <a:t>Cloud and aerosol in-situ sampling were separated into two distinct maneuvers: </a:t>
            </a:r>
          </a:p>
          <a:p>
            <a:pPr lvl="1"/>
            <a:r>
              <a:rPr lang="en-US" sz="2200" b="0" i="0" u="none" strike="noStrike" dirty="0">
                <a:solidFill>
                  <a:srgbClr val="000000"/>
                </a:solidFill>
                <a:effectLst/>
                <a:latin typeface="Times New Roman" panose="02020603050405020304" pitchFamily="18" charset="0"/>
              </a:rPr>
              <a:t>‘Sawtooth’ profiles </a:t>
            </a:r>
          </a:p>
          <a:p>
            <a:pPr lvl="1"/>
            <a:r>
              <a:rPr lang="en-US" sz="2200" dirty="0">
                <a:solidFill>
                  <a:srgbClr val="000000"/>
                </a:solidFill>
                <a:latin typeface="Times New Roman" panose="02020603050405020304" pitchFamily="18" charset="0"/>
              </a:rPr>
              <a:t>Constant altitude in-cloud legs</a:t>
            </a:r>
          </a:p>
          <a:p>
            <a:r>
              <a:rPr lang="en-US" sz="2200" b="0" i="0" u="none" strike="noStrike" dirty="0">
                <a:solidFill>
                  <a:srgbClr val="000000"/>
                </a:solidFill>
                <a:effectLst/>
                <a:latin typeface="Times New Roman" panose="02020603050405020304" pitchFamily="18" charset="0"/>
              </a:rPr>
              <a:t>In total, the NASA P-3 Orion aircraft flew 350.6 flight hours in 44 science operations flights between ORACLES-2016 and ORACLES-2018.</a:t>
            </a:r>
          </a:p>
          <a:p>
            <a:pPr lvl="1"/>
            <a:r>
              <a:rPr lang="en-US" sz="2200" b="0" i="0" u="none" strike="noStrike" dirty="0">
                <a:solidFill>
                  <a:srgbClr val="000000"/>
                </a:solidFill>
                <a:effectLst/>
                <a:latin typeface="Times New Roman" panose="02020603050405020304" pitchFamily="18" charset="0"/>
              </a:rPr>
              <a:t>329 cloud profiles transecting the vertical distribution of marine stratocumulus (</a:t>
            </a:r>
            <a:r>
              <a:rPr lang="en-US" sz="2200" b="0" i="0" u="none" strike="noStrike" dirty="0" err="1">
                <a:solidFill>
                  <a:srgbClr val="000000"/>
                </a:solidFill>
                <a:effectLst/>
                <a:latin typeface="Times New Roman" panose="02020603050405020304" pitchFamily="18" charset="0"/>
              </a:rPr>
              <a:t>Redemann</a:t>
            </a:r>
            <a:r>
              <a:rPr lang="en-US" sz="2200" b="0" i="0" u="none" strike="noStrike" dirty="0">
                <a:solidFill>
                  <a:srgbClr val="000000"/>
                </a:solidFill>
                <a:effectLst/>
                <a:latin typeface="Times New Roman" panose="02020603050405020304" pitchFamily="18" charset="0"/>
              </a:rPr>
              <a:t> et al. 2021; Gupta et al. 2022)</a:t>
            </a:r>
          </a:p>
          <a:p>
            <a:endParaRPr lang="en-US" dirty="0"/>
          </a:p>
        </p:txBody>
      </p:sp>
      <p:sp>
        <p:nvSpPr>
          <p:cNvPr id="2" name="Title 1">
            <a:extLst>
              <a:ext uri="{FF2B5EF4-FFF2-40B4-BE49-F238E27FC236}">
                <a16:creationId xmlns:a16="http://schemas.microsoft.com/office/drawing/2014/main" id="{047A894C-0912-861A-CBC7-9814FDB388FA}"/>
              </a:ext>
            </a:extLst>
          </p:cNvPr>
          <p:cNvSpPr>
            <a:spLocks noGrp="1"/>
          </p:cNvSpPr>
          <p:nvPr>
            <p:ph type="title"/>
          </p:nvPr>
        </p:nvSpPr>
        <p:spPr/>
        <p:txBody>
          <a:bodyPr/>
          <a:lstStyle/>
          <a:p>
            <a:r>
              <a:rPr lang="en-US" dirty="0"/>
              <a:t>Cloud Profiles – ‘</a:t>
            </a:r>
            <a:r>
              <a:rPr lang="en-US" dirty="0" err="1"/>
              <a:t>Sawtooths</a:t>
            </a:r>
            <a:r>
              <a:rPr lang="en-US" dirty="0"/>
              <a:t>’</a:t>
            </a:r>
          </a:p>
        </p:txBody>
      </p:sp>
      <p:pic>
        <p:nvPicPr>
          <p:cNvPr id="8" name="Content Placeholder 7">
            <a:extLst>
              <a:ext uri="{FF2B5EF4-FFF2-40B4-BE49-F238E27FC236}">
                <a16:creationId xmlns:a16="http://schemas.microsoft.com/office/drawing/2014/main" id="{968144FA-5C80-5713-4C11-24073D96BA87}"/>
              </a:ext>
            </a:extLst>
          </p:cNvPr>
          <p:cNvPicPr>
            <a:picLocks noGrp="1" noChangeAspect="1"/>
          </p:cNvPicPr>
          <p:nvPr>
            <p:ph sz="quarter" idx="4"/>
          </p:nvPr>
        </p:nvPicPr>
        <p:blipFill>
          <a:blip r:embed="rId4"/>
          <a:stretch>
            <a:fillRect/>
          </a:stretch>
        </p:blipFill>
        <p:spPr>
          <a:xfrm>
            <a:off x="6248403" y="1679945"/>
            <a:ext cx="5882287" cy="4058124"/>
          </a:xfrm>
          <a:prstGeom prst="rect">
            <a:avLst/>
          </a:prstGeom>
        </p:spPr>
      </p:pic>
      <p:sp>
        <p:nvSpPr>
          <p:cNvPr id="9" name="TextBox 8">
            <a:extLst>
              <a:ext uri="{FF2B5EF4-FFF2-40B4-BE49-F238E27FC236}">
                <a16:creationId xmlns:a16="http://schemas.microsoft.com/office/drawing/2014/main" id="{BA5816A6-22F0-9203-5288-4B966CE0155F}"/>
              </a:ext>
            </a:extLst>
          </p:cNvPr>
          <p:cNvSpPr txBox="1"/>
          <p:nvPr/>
        </p:nvSpPr>
        <p:spPr>
          <a:xfrm>
            <a:off x="3252907" y="5899435"/>
            <a:ext cx="4570293" cy="1015663"/>
          </a:xfrm>
          <a:prstGeom prst="rect">
            <a:avLst/>
          </a:prstGeom>
          <a:noFill/>
        </p:spPr>
        <p:txBody>
          <a:bodyPr wrap="square" rtlCol="0">
            <a:spAutoFit/>
          </a:bodyPr>
          <a:lstStyle/>
          <a:p>
            <a:r>
              <a:rPr lang="en-US" sz="1200" b="0" i="1" dirty="0">
                <a:solidFill>
                  <a:srgbClr val="464646"/>
                </a:solidFill>
                <a:effectLst/>
                <a:cs typeface="Times New Roman" panose="02020603050405020304" pitchFamily="18" charset="0"/>
              </a:rPr>
              <a:t>Gupta, S et al. (2021) Impact of the variability in vertical separation between biomass burning aerosols and marine stratocumulus on cloud microphysical properties over the Southeast Atlantic, Atmos. Chem. Phys., 21, 4615–4635, https://</a:t>
            </a:r>
            <a:r>
              <a:rPr lang="en-US" sz="1200" b="0" i="1" dirty="0" err="1">
                <a:solidFill>
                  <a:srgbClr val="464646"/>
                </a:solidFill>
                <a:effectLst/>
                <a:cs typeface="Times New Roman" panose="02020603050405020304" pitchFamily="18" charset="0"/>
              </a:rPr>
              <a:t>doi.org</a:t>
            </a:r>
            <a:r>
              <a:rPr lang="en-US" sz="1200" b="0" i="1" dirty="0">
                <a:solidFill>
                  <a:srgbClr val="464646"/>
                </a:solidFill>
                <a:effectLst/>
                <a:cs typeface="Times New Roman" panose="02020603050405020304" pitchFamily="18" charset="0"/>
              </a:rPr>
              <a:t>/10.5194/acp-21-4615-2021</a:t>
            </a:r>
            <a:endParaRPr lang="en-US" sz="1200" i="1" dirty="0">
              <a:cs typeface="Times New Roman" panose="02020603050405020304" pitchFamily="18" charset="0"/>
            </a:endParaRPr>
          </a:p>
        </p:txBody>
      </p:sp>
      <p:sp>
        <p:nvSpPr>
          <p:cNvPr id="10" name="TextBox 9">
            <a:extLst>
              <a:ext uri="{FF2B5EF4-FFF2-40B4-BE49-F238E27FC236}">
                <a16:creationId xmlns:a16="http://schemas.microsoft.com/office/drawing/2014/main" id="{7C8993F6-4B9A-E124-5B4D-88B6F3D46CCC}"/>
              </a:ext>
            </a:extLst>
          </p:cNvPr>
          <p:cNvSpPr txBox="1"/>
          <p:nvPr/>
        </p:nvSpPr>
        <p:spPr>
          <a:xfrm>
            <a:off x="11904267" y="6545766"/>
            <a:ext cx="287733" cy="369332"/>
          </a:xfrm>
          <a:prstGeom prst="rect">
            <a:avLst/>
          </a:prstGeom>
          <a:noFill/>
        </p:spPr>
        <p:txBody>
          <a:bodyPr wrap="square" rtlCol="0">
            <a:spAutoFit/>
          </a:bodyPr>
          <a:lstStyle/>
          <a:p>
            <a:fld id="{FD62196F-7213-AD44-BE04-7DC575AEE8EB}" type="slidenum">
              <a:rPr lang="en-US" smtClean="0"/>
              <a:t>9</a:t>
            </a:fld>
            <a:endParaRPr lang="en-US" dirty="0"/>
          </a:p>
        </p:txBody>
      </p:sp>
    </p:spTree>
    <p:extLst>
      <p:ext uri="{BB962C8B-B14F-4D97-AF65-F5344CB8AC3E}">
        <p14:creationId xmlns:p14="http://schemas.microsoft.com/office/powerpoint/2010/main" val="2426616457"/>
      </p:ext>
    </p:extLst>
  </p:cSld>
  <p:clrMapOvr>
    <a:masterClrMapping/>
  </p:clrMapOvr>
</p:sld>
</file>

<file path=ppt/theme/theme1.xml><?xml version="1.0" encoding="utf-8"?>
<a:theme xmlns:a="http://schemas.openxmlformats.org/drawingml/2006/main" name="Title Slide - Green +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0-widescreen" id="{31EEE243-36AF-FB43-9850-FE356A139C7F}" vid="{A1B1DF65-9FC6-FF47-8691-B66F563D8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4159</TotalTime>
  <Words>4197</Words>
  <Application>Microsoft Macintosh PowerPoint</Application>
  <PresentationFormat>Widescreen</PresentationFormat>
  <Paragraphs>454</Paragraphs>
  <Slides>44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Linux Libertine</vt:lpstr>
      <vt:lpstr>Times New Roman</vt:lpstr>
      <vt:lpstr>Title Slide - Green + Logo</vt:lpstr>
      <vt:lpstr>The Impacts of Airborne Cloud Microphysical Instrumentation Mounting Location on Measurements Made During Observations of Aerosols Above Clouds and Their Interactions (ORACLES)</vt:lpstr>
      <vt:lpstr>Outline</vt:lpstr>
      <vt:lpstr>NASA ORACLES ObseRvations of Aerosols above Clouds and their Interactions </vt:lpstr>
      <vt:lpstr>Biomass Burning Aerosols</vt:lpstr>
      <vt:lpstr>Southern Atlantic Marine Stratocumulus</vt:lpstr>
      <vt:lpstr>Aerosol Indirect Effect </vt:lpstr>
      <vt:lpstr>`Cloud Probes` Team</vt:lpstr>
      <vt:lpstr>Cloud Profiles – ‘Sawtooths’</vt:lpstr>
      <vt:lpstr>Cloud Profiles – ‘Sawtooths’</vt:lpstr>
      <vt:lpstr>Cloud Droplet Instrument Intercomparisons</vt:lpstr>
      <vt:lpstr>Aircraft Instrument Placement</vt:lpstr>
      <vt:lpstr>Angle of Attack Dependence</vt:lpstr>
      <vt:lpstr>Recent Advancements </vt:lpstr>
      <vt:lpstr>Recent Advancements – FAAM Aircraft </vt:lpstr>
      <vt:lpstr>Recent Advancements – DSR Falcon</vt:lpstr>
      <vt:lpstr>Instrument Placement – NASA P-3</vt:lpstr>
      <vt:lpstr>ORACLES CDP Comparison</vt:lpstr>
      <vt:lpstr>Computational Fluid Dynamics </vt:lpstr>
      <vt:lpstr>Software - OpenFoam</vt:lpstr>
      <vt:lpstr>Procedure Outline</vt:lpstr>
      <vt:lpstr>Governing Equations</vt:lpstr>
      <vt:lpstr>What Equations Are We Solving?</vt:lpstr>
      <vt:lpstr>How Are We Defining the Domain?</vt:lpstr>
      <vt:lpstr>Mesh Geometry</vt:lpstr>
      <vt:lpstr>Simulations Freestream Configuration</vt:lpstr>
      <vt:lpstr>Navy Pylon </vt:lpstr>
      <vt:lpstr>Extended Pylon</vt:lpstr>
      <vt:lpstr>Navy Pylon – Varying Angle of Attack</vt:lpstr>
      <vt:lpstr>Extended Pylon – Varying Angle of Attack</vt:lpstr>
      <vt:lpstr>Navy Pylon – Velocity Ahead of CDP</vt:lpstr>
      <vt:lpstr>Extended Pylon – Velocity Ahead of CDP</vt:lpstr>
      <vt:lpstr>Velocity within CDP Sample Volume</vt:lpstr>
      <vt:lpstr>Summary</vt:lpstr>
      <vt:lpstr>Conclusions</vt:lpstr>
      <vt:lpstr>Recommendations </vt:lpstr>
      <vt:lpstr>Acknowledgments </vt:lpstr>
      <vt:lpstr>Extra Slides</vt:lpstr>
      <vt:lpstr>CDP Sample Volume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UND Stationery</dc:creator>
  <cp:lastModifiedBy>O'Brien, Joseph</cp:lastModifiedBy>
  <cp:revision>42</cp:revision>
  <dcterms:created xsi:type="dcterms:W3CDTF">2020-09-16T16:31:21Z</dcterms:created>
  <dcterms:modified xsi:type="dcterms:W3CDTF">2023-06-30T16:43:37Z</dcterms:modified>
</cp:coreProperties>
</file>