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2" r:id="rId4"/>
    <p:sldId id="263" r:id="rId5"/>
    <p:sldId id="261" r:id="rId6"/>
    <p:sldId id="287" r:id="rId7"/>
    <p:sldId id="273" r:id="rId8"/>
    <p:sldId id="262" r:id="rId9"/>
    <p:sldId id="288" r:id="rId10"/>
    <p:sldId id="265" r:id="rId11"/>
    <p:sldId id="266" r:id="rId12"/>
    <p:sldId id="268" r:id="rId13"/>
    <p:sldId id="289" r:id="rId14"/>
    <p:sldId id="279" r:id="rId15"/>
    <p:sldId id="278" r:id="rId16"/>
    <p:sldId id="280" r:id="rId17"/>
    <p:sldId id="290" r:id="rId18"/>
    <p:sldId id="284" r:id="rId19"/>
    <p:sldId id="281" r:id="rId20"/>
    <p:sldId id="27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BD835-324A-406A-94E6-3B1CC392C390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FCCA72-53ED-4C58-9DFF-3A2935C5321B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Fog is commonly formed when moist air is cooled - after rain events -  early morning</a:t>
          </a:r>
        </a:p>
      </dgm:t>
    </dgm:pt>
    <dgm:pt modelId="{2A68BA33-3BED-420F-A051-9535EC11CCFD}" type="parTrans" cxnId="{A793BF5E-9333-45FE-8327-73C2195CF92B}">
      <dgm:prSet/>
      <dgm:spPr/>
      <dgm:t>
        <a:bodyPr/>
        <a:lstStyle/>
        <a:p>
          <a:endParaRPr lang="en-US"/>
        </a:p>
      </dgm:t>
    </dgm:pt>
    <dgm:pt modelId="{DC47C0B6-8EFA-44DD-9C05-A50710A9EF3E}" type="sibTrans" cxnId="{A793BF5E-9333-45FE-8327-73C2195CF92B}">
      <dgm:prSet/>
      <dgm:spPr/>
      <dgm:t>
        <a:bodyPr/>
        <a:lstStyle/>
        <a:p>
          <a:endParaRPr lang="en-US"/>
        </a:p>
      </dgm:t>
    </dgm:pt>
    <dgm:pt modelId="{CC56D0A0-F8C1-4C8B-A3C5-E19FEE0D8FBF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Visibility threshold causing danger - 800 m (Leung et al. 2020)</a:t>
          </a:r>
        </a:p>
      </dgm:t>
    </dgm:pt>
    <dgm:pt modelId="{0B8A4738-3FD4-47B3-9044-FBE66DF78257}" type="parTrans" cxnId="{CCB8EC69-2C6D-4CFD-B8C5-18F77FF55C84}">
      <dgm:prSet/>
      <dgm:spPr/>
      <dgm:t>
        <a:bodyPr/>
        <a:lstStyle/>
        <a:p>
          <a:endParaRPr lang="en-US"/>
        </a:p>
      </dgm:t>
    </dgm:pt>
    <dgm:pt modelId="{39E4A370-37DD-4AA8-AD0D-9A3591D1322E}" type="sibTrans" cxnId="{CCB8EC69-2C6D-4CFD-B8C5-18F77FF55C84}">
      <dgm:prSet/>
      <dgm:spPr/>
      <dgm:t>
        <a:bodyPr/>
        <a:lstStyle/>
        <a:p>
          <a:endParaRPr lang="en-US"/>
        </a:p>
      </dgm:t>
    </dgm:pt>
    <dgm:pt modelId="{DA15D388-79C3-4D0D-8D4D-6B0B1BD1B878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October 4</a:t>
          </a:r>
          <a:r>
            <a: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2010 - 96 people died in Smolensk, Russia - President of Poland</a:t>
          </a:r>
        </a:p>
      </dgm:t>
    </dgm:pt>
    <dgm:pt modelId="{AA0940F1-C6AB-4578-807E-806E2F878FF5}" type="parTrans" cxnId="{0C231F17-7DE4-423A-B8C8-E58B746E0C8A}">
      <dgm:prSet/>
      <dgm:spPr/>
      <dgm:t>
        <a:bodyPr/>
        <a:lstStyle/>
        <a:p>
          <a:endParaRPr lang="en-US"/>
        </a:p>
      </dgm:t>
    </dgm:pt>
    <dgm:pt modelId="{82B56B2B-F4EA-49AD-A789-4DB88ED44A66}" type="sibTrans" cxnId="{0C231F17-7DE4-423A-B8C8-E58B746E0C8A}">
      <dgm:prSet/>
      <dgm:spPr/>
      <dgm:t>
        <a:bodyPr/>
        <a:lstStyle/>
        <a:p>
          <a:endParaRPr lang="en-US"/>
        </a:p>
      </dgm:t>
    </dgm:pt>
    <dgm:pt modelId="{D6B179C3-EF1A-442F-823B-AED710ACB89B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Improper soundings available at the time led to the crash (Cosmin-Liviu et al. 2021)</a:t>
          </a:r>
        </a:p>
      </dgm:t>
    </dgm:pt>
    <dgm:pt modelId="{A4A46617-A2B9-458E-B9E3-09B7B4A8A605}" type="parTrans" cxnId="{C4421DF6-176A-4E5C-9606-A8A930D7B182}">
      <dgm:prSet/>
      <dgm:spPr/>
      <dgm:t>
        <a:bodyPr/>
        <a:lstStyle/>
        <a:p>
          <a:endParaRPr lang="en-US"/>
        </a:p>
      </dgm:t>
    </dgm:pt>
    <dgm:pt modelId="{9742125A-8DAA-4D61-8699-A875F7304D9B}" type="sibTrans" cxnId="{C4421DF6-176A-4E5C-9606-A8A930D7B182}">
      <dgm:prSet/>
      <dgm:spPr/>
      <dgm:t>
        <a:bodyPr/>
        <a:lstStyle/>
        <a:p>
          <a:endParaRPr lang="en-US"/>
        </a:p>
      </dgm:t>
    </dgm:pt>
    <dgm:pt modelId="{7D8BAF94-67F2-4705-A167-F89A4C2A796E}">
      <dgm:prSet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UAS can take readings anywhere in the fog </a:t>
          </a:r>
        </a:p>
      </dgm:t>
    </dgm:pt>
    <dgm:pt modelId="{226FC7F5-24CA-40AA-8216-A5AAA08FA3AC}" type="parTrans" cxnId="{CA54F1A7-0E2E-424F-ABAF-66D6FE723B3F}">
      <dgm:prSet/>
      <dgm:spPr/>
      <dgm:t>
        <a:bodyPr/>
        <a:lstStyle/>
        <a:p>
          <a:endParaRPr lang="en-US"/>
        </a:p>
      </dgm:t>
    </dgm:pt>
    <dgm:pt modelId="{82D10206-BB00-4120-9D77-7B82F551F5E8}" type="sibTrans" cxnId="{CA54F1A7-0E2E-424F-ABAF-66D6FE723B3F}">
      <dgm:prSet/>
      <dgm:spPr/>
      <dgm:t>
        <a:bodyPr/>
        <a:lstStyle/>
        <a:p>
          <a:endParaRPr lang="en-US"/>
        </a:p>
      </dgm:t>
    </dgm:pt>
    <dgm:pt modelId="{D3E9F607-8FC9-47BD-B698-C04EF5C3D6FD}">
      <dgm:prSet custT="1"/>
      <dgm:spPr/>
      <dgm:t>
        <a:bodyPr/>
        <a:lstStyle/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Easily deployable, no human factors, can fly lower</a:t>
          </a:r>
        </a:p>
      </dgm:t>
    </dgm:pt>
    <dgm:pt modelId="{88658290-F7BA-41EF-8629-5030E1ECD6F3}" type="parTrans" cxnId="{3652CDCF-770C-4E40-975C-E2D8BCDB22A5}">
      <dgm:prSet/>
      <dgm:spPr/>
      <dgm:t>
        <a:bodyPr/>
        <a:lstStyle/>
        <a:p>
          <a:endParaRPr lang="en-US"/>
        </a:p>
      </dgm:t>
    </dgm:pt>
    <dgm:pt modelId="{E4EA9851-CF51-45B0-AEB3-1A6315C347EF}" type="sibTrans" cxnId="{3652CDCF-770C-4E40-975C-E2D8BCDB22A5}">
      <dgm:prSet/>
      <dgm:spPr/>
      <dgm:t>
        <a:bodyPr/>
        <a:lstStyle/>
        <a:p>
          <a:endParaRPr lang="en-US"/>
        </a:p>
      </dgm:t>
    </dgm:pt>
    <dgm:pt modelId="{A66FC37B-E7C6-4666-94B2-B995634B1C79}" type="pres">
      <dgm:prSet presAssocID="{472BD835-324A-406A-94E6-3B1CC392C390}" presName="linear" presStyleCnt="0">
        <dgm:presLayoutVars>
          <dgm:animLvl val="lvl"/>
          <dgm:resizeHandles val="exact"/>
        </dgm:presLayoutVars>
      </dgm:prSet>
      <dgm:spPr/>
    </dgm:pt>
    <dgm:pt modelId="{D36C30DA-05C4-4B35-8900-E37D8B8A780E}" type="pres">
      <dgm:prSet presAssocID="{12FCCA72-53ED-4C58-9DFF-3A2935C5321B}" presName="parentText" presStyleLbl="node1" presStyleIdx="0" presStyleCnt="4" custScaleY="89586" custLinFactNeighborY="79118">
        <dgm:presLayoutVars>
          <dgm:chMax val="0"/>
          <dgm:bulletEnabled val="1"/>
        </dgm:presLayoutVars>
      </dgm:prSet>
      <dgm:spPr/>
    </dgm:pt>
    <dgm:pt modelId="{37A1449E-E6A2-4AFC-897F-68CE247349A2}" type="pres">
      <dgm:prSet presAssocID="{DC47C0B6-8EFA-44DD-9C05-A50710A9EF3E}" presName="spacer" presStyleCnt="0"/>
      <dgm:spPr/>
    </dgm:pt>
    <dgm:pt modelId="{123D1260-B414-4CAA-AE49-331954AE3CF4}" type="pres">
      <dgm:prSet presAssocID="{CC56D0A0-F8C1-4C8B-A3C5-E19FEE0D8FBF}" presName="parentText" presStyleLbl="node1" presStyleIdx="1" presStyleCnt="4" custScaleY="103798">
        <dgm:presLayoutVars>
          <dgm:chMax val="0"/>
          <dgm:bulletEnabled val="1"/>
        </dgm:presLayoutVars>
      </dgm:prSet>
      <dgm:spPr/>
    </dgm:pt>
    <dgm:pt modelId="{8590122C-1834-409B-AF2C-E55EDD21E89E}" type="pres">
      <dgm:prSet presAssocID="{39E4A370-37DD-4AA8-AD0D-9A3591D1322E}" presName="spacer" presStyleCnt="0"/>
      <dgm:spPr/>
    </dgm:pt>
    <dgm:pt modelId="{DD9D201F-41AC-4ED2-8F1A-1019C01AF941}" type="pres">
      <dgm:prSet presAssocID="{DA15D388-79C3-4D0D-8D4D-6B0B1BD1B878}" presName="parentText" presStyleLbl="node1" presStyleIdx="2" presStyleCnt="4" custScaleY="103027">
        <dgm:presLayoutVars>
          <dgm:chMax val="0"/>
          <dgm:bulletEnabled val="1"/>
        </dgm:presLayoutVars>
      </dgm:prSet>
      <dgm:spPr/>
    </dgm:pt>
    <dgm:pt modelId="{ED1F2439-F686-4996-99C0-84486ADBC7E1}" type="pres">
      <dgm:prSet presAssocID="{DA15D388-79C3-4D0D-8D4D-6B0B1BD1B878}" presName="childText" presStyleLbl="revTx" presStyleIdx="0" presStyleCnt="2" custLinFactNeighborY="8953">
        <dgm:presLayoutVars>
          <dgm:bulletEnabled val="1"/>
        </dgm:presLayoutVars>
      </dgm:prSet>
      <dgm:spPr/>
    </dgm:pt>
    <dgm:pt modelId="{8EAD69DC-E6DC-41E1-BBF9-4CE4C936B304}" type="pres">
      <dgm:prSet presAssocID="{7D8BAF94-67F2-4705-A167-F89A4C2A796E}" presName="parentText" presStyleLbl="node1" presStyleIdx="3" presStyleCnt="4" custScaleY="65898" custLinFactNeighborY="-27416">
        <dgm:presLayoutVars>
          <dgm:chMax val="0"/>
          <dgm:bulletEnabled val="1"/>
        </dgm:presLayoutVars>
      </dgm:prSet>
      <dgm:spPr/>
    </dgm:pt>
    <dgm:pt modelId="{990C302D-D54A-4B10-B815-9046E09D7111}" type="pres">
      <dgm:prSet presAssocID="{7D8BAF94-67F2-4705-A167-F89A4C2A796E}" presName="childText" presStyleLbl="revTx" presStyleIdx="1" presStyleCnt="2" custLinFactNeighborY="-6917">
        <dgm:presLayoutVars>
          <dgm:bulletEnabled val="1"/>
        </dgm:presLayoutVars>
      </dgm:prSet>
      <dgm:spPr/>
    </dgm:pt>
  </dgm:ptLst>
  <dgm:cxnLst>
    <dgm:cxn modelId="{0C231F17-7DE4-423A-B8C8-E58B746E0C8A}" srcId="{472BD835-324A-406A-94E6-3B1CC392C390}" destId="{DA15D388-79C3-4D0D-8D4D-6B0B1BD1B878}" srcOrd="2" destOrd="0" parTransId="{AA0940F1-C6AB-4578-807E-806E2F878FF5}" sibTransId="{82B56B2B-F4EA-49AD-A789-4DB88ED44A66}"/>
    <dgm:cxn modelId="{D644FE17-A1B7-4CEB-AA89-E5FEF9901827}" type="presOf" srcId="{12FCCA72-53ED-4C58-9DFF-3A2935C5321B}" destId="{D36C30DA-05C4-4B35-8900-E37D8B8A780E}" srcOrd="0" destOrd="0" presId="urn:microsoft.com/office/officeart/2005/8/layout/vList2"/>
    <dgm:cxn modelId="{BCA09F22-F3E0-4311-B2C0-30820E7628F5}" type="presOf" srcId="{CC56D0A0-F8C1-4C8B-A3C5-E19FEE0D8FBF}" destId="{123D1260-B414-4CAA-AE49-331954AE3CF4}" srcOrd="0" destOrd="0" presId="urn:microsoft.com/office/officeart/2005/8/layout/vList2"/>
    <dgm:cxn modelId="{A793BF5E-9333-45FE-8327-73C2195CF92B}" srcId="{472BD835-324A-406A-94E6-3B1CC392C390}" destId="{12FCCA72-53ED-4C58-9DFF-3A2935C5321B}" srcOrd="0" destOrd="0" parTransId="{2A68BA33-3BED-420F-A051-9535EC11CCFD}" sibTransId="{DC47C0B6-8EFA-44DD-9C05-A50710A9EF3E}"/>
    <dgm:cxn modelId="{D986C365-3533-4FDD-8F59-4FFE59CEEDE1}" type="presOf" srcId="{472BD835-324A-406A-94E6-3B1CC392C390}" destId="{A66FC37B-E7C6-4666-94B2-B995634B1C79}" srcOrd="0" destOrd="0" presId="urn:microsoft.com/office/officeart/2005/8/layout/vList2"/>
    <dgm:cxn modelId="{A0355549-CDC1-47CA-A09C-75E629110A4B}" type="presOf" srcId="{D6B179C3-EF1A-442F-823B-AED710ACB89B}" destId="{ED1F2439-F686-4996-99C0-84486ADBC7E1}" srcOrd="0" destOrd="0" presId="urn:microsoft.com/office/officeart/2005/8/layout/vList2"/>
    <dgm:cxn modelId="{CCB8EC69-2C6D-4CFD-B8C5-18F77FF55C84}" srcId="{472BD835-324A-406A-94E6-3B1CC392C390}" destId="{CC56D0A0-F8C1-4C8B-A3C5-E19FEE0D8FBF}" srcOrd="1" destOrd="0" parTransId="{0B8A4738-3FD4-47B3-9044-FBE66DF78257}" sibTransId="{39E4A370-37DD-4AA8-AD0D-9A3591D1322E}"/>
    <dgm:cxn modelId="{104AB36C-34A0-461D-80C1-6B7D05743600}" type="presOf" srcId="{D3E9F607-8FC9-47BD-B698-C04EF5C3D6FD}" destId="{990C302D-D54A-4B10-B815-9046E09D7111}" srcOrd="0" destOrd="0" presId="urn:microsoft.com/office/officeart/2005/8/layout/vList2"/>
    <dgm:cxn modelId="{49D8DF8B-E32D-4938-883D-FD083F070303}" type="presOf" srcId="{DA15D388-79C3-4D0D-8D4D-6B0B1BD1B878}" destId="{DD9D201F-41AC-4ED2-8F1A-1019C01AF941}" srcOrd="0" destOrd="0" presId="urn:microsoft.com/office/officeart/2005/8/layout/vList2"/>
    <dgm:cxn modelId="{8F0B8A96-62C7-48FE-938F-9079B7878A8A}" type="presOf" srcId="{7D8BAF94-67F2-4705-A167-F89A4C2A796E}" destId="{8EAD69DC-E6DC-41E1-BBF9-4CE4C936B304}" srcOrd="0" destOrd="0" presId="urn:microsoft.com/office/officeart/2005/8/layout/vList2"/>
    <dgm:cxn modelId="{CA54F1A7-0E2E-424F-ABAF-66D6FE723B3F}" srcId="{472BD835-324A-406A-94E6-3B1CC392C390}" destId="{7D8BAF94-67F2-4705-A167-F89A4C2A796E}" srcOrd="3" destOrd="0" parTransId="{226FC7F5-24CA-40AA-8216-A5AAA08FA3AC}" sibTransId="{82D10206-BB00-4120-9D77-7B82F551F5E8}"/>
    <dgm:cxn modelId="{3652CDCF-770C-4E40-975C-E2D8BCDB22A5}" srcId="{7D8BAF94-67F2-4705-A167-F89A4C2A796E}" destId="{D3E9F607-8FC9-47BD-B698-C04EF5C3D6FD}" srcOrd="0" destOrd="0" parTransId="{88658290-F7BA-41EF-8629-5030E1ECD6F3}" sibTransId="{E4EA9851-CF51-45B0-AEB3-1A6315C347EF}"/>
    <dgm:cxn modelId="{C4421DF6-176A-4E5C-9606-A8A930D7B182}" srcId="{DA15D388-79C3-4D0D-8D4D-6B0B1BD1B878}" destId="{D6B179C3-EF1A-442F-823B-AED710ACB89B}" srcOrd="0" destOrd="0" parTransId="{A4A46617-A2B9-458E-B9E3-09B7B4A8A605}" sibTransId="{9742125A-8DAA-4D61-8699-A875F7304D9B}"/>
    <dgm:cxn modelId="{E79E649C-AB2E-41AD-BC8E-174D9707659E}" type="presParOf" srcId="{A66FC37B-E7C6-4666-94B2-B995634B1C79}" destId="{D36C30DA-05C4-4B35-8900-E37D8B8A780E}" srcOrd="0" destOrd="0" presId="urn:microsoft.com/office/officeart/2005/8/layout/vList2"/>
    <dgm:cxn modelId="{0381AB1A-51E2-41CE-ABEB-B7BF4C0BB916}" type="presParOf" srcId="{A66FC37B-E7C6-4666-94B2-B995634B1C79}" destId="{37A1449E-E6A2-4AFC-897F-68CE247349A2}" srcOrd="1" destOrd="0" presId="urn:microsoft.com/office/officeart/2005/8/layout/vList2"/>
    <dgm:cxn modelId="{F9687BB7-2194-4345-8B1A-D0C89DC4CA59}" type="presParOf" srcId="{A66FC37B-E7C6-4666-94B2-B995634B1C79}" destId="{123D1260-B414-4CAA-AE49-331954AE3CF4}" srcOrd="2" destOrd="0" presId="urn:microsoft.com/office/officeart/2005/8/layout/vList2"/>
    <dgm:cxn modelId="{15A7319A-BED2-4D89-8660-B3651B636C48}" type="presParOf" srcId="{A66FC37B-E7C6-4666-94B2-B995634B1C79}" destId="{8590122C-1834-409B-AF2C-E55EDD21E89E}" srcOrd="3" destOrd="0" presId="urn:microsoft.com/office/officeart/2005/8/layout/vList2"/>
    <dgm:cxn modelId="{26FC2D1F-0AB2-40FE-97E3-5961AC2B925B}" type="presParOf" srcId="{A66FC37B-E7C6-4666-94B2-B995634B1C79}" destId="{DD9D201F-41AC-4ED2-8F1A-1019C01AF941}" srcOrd="4" destOrd="0" presId="urn:microsoft.com/office/officeart/2005/8/layout/vList2"/>
    <dgm:cxn modelId="{F9170168-B823-4BB6-A461-E5B04F2BF8D4}" type="presParOf" srcId="{A66FC37B-E7C6-4666-94B2-B995634B1C79}" destId="{ED1F2439-F686-4996-99C0-84486ADBC7E1}" srcOrd="5" destOrd="0" presId="urn:microsoft.com/office/officeart/2005/8/layout/vList2"/>
    <dgm:cxn modelId="{3DC4DDCC-6785-4267-9A52-9E845FBDB815}" type="presParOf" srcId="{A66FC37B-E7C6-4666-94B2-B995634B1C79}" destId="{8EAD69DC-E6DC-41E1-BBF9-4CE4C936B304}" srcOrd="6" destOrd="0" presId="urn:microsoft.com/office/officeart/2005/8/layout/vList2"/>
    <dgm:cxn modelId="{ED7068B8-7FAC-4966-A08E-AC2EA1936423}" type="presParOf" srcId="{A66FC37B-E7C6-4666-94B2-B995634B1C79}" destId="{990C302D-D54A-4B10-B815-9046E09D711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C30DA-05C4-4B35-8900-E37D8B8A780E}">
      <dsp:nvSpPr>
        <dsp:cNvPr id="0" name=""/>
        <dsp:cNvSpPr/>
      </dsp:nvSpPr>
      <dsp:spPr>
        <a:xfrm>
          <a:off x="0" y="153064"/>
          <a:ext cx="12192000" cy="737901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Fog is commonly formed when moist air is cooled - after rain events -  early morning</a:t>
          </a:r>
        </a:p>
      </dsp:txBody>
      <dsp:txXfrm>
        <a:off x="36021" y="189085"/>
        <a:ext cx="12119958" cy="665859"/>
      </dsp:txXfrm>
    </dsp:sp>
    <dsp:sp modelId="{123D1260-B414-4CAA-AE49-331954AE3CF4}">
      <dsp:nvSpPr>
        <dsp:cNvPr id="0" name=""/>
        <dsp:cNvSpPr/>
      </dsp:nvSpPr>
      <dsp:spPr>
        <a:xfrm>
          <a:off x="0" y="917428"/>
          <a:ext cx="12192000" cy="854963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Visibility threshold causing danger - 800 m (Leung et al. 2020)</a:t>
          </a:r>
        </a:p>
      </dsp:txBody>
      <dsp:txXfrm>
        <a:off x="41736" y="959164"/>
        <a:ext cx="12108528" cy="771491"/>
      </dsp:txXfrm>
    </dsp:sp>
    <dsp:sp modelId="{DD9D201F-41AC-4ED2-8F1A-1019C01AF941}">
      <dsp:nvSpPr>
        <dsp:cNvPr id="0" name=""/>
        <dsp:cNvSpPr/>
      </dsp:nvSpPr>
      <dsp:spPr>
        <a:xfrm>
          <a:off x="0" y="1899111"/>
          <a:ext cx="12192000" cy="848612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October 4</a:t>
          </a:r>
          <a:r>
            <a:rPr lang="en-US" sz="24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th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2010 - 96 people died in Smolensk, Russia - President of Poland</a:t>
          </a:r>
        </a:p>
      </dsp:txBody>
      <dsp:txXfrm>
        <a:off x="41426" y="1940537"/>
        <a:ext cx="12109148" cy="765760"/>
      </dsp:txXfrm>
    </dsp:sp>
    <dsp:sp modelId="{ED1F2439-F686-4996-99C0-84486ADBC7E1}">
      <dsp:nvSpPr>
        <dsp:cNvPr id="0" name=""/>
        <dsp:cNvSpPr/>
      </dsp:nvSpPr>
      <dsp:spPr>
        <a:xfrm>
          <a:off x="0" y="2821468"/>
          <a:ext cx="12192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Improper soundings available at the time led to the crash (Cosmin-Liviu et al. 2021)</a:t>
          </a:r>
        </a:p>
      </dsp:txBody>
      <dsp:txXfrm>
        <a:off x="0" y="2821468"/>
        <a:ext cx="12192000" cy="728640"/>
      </dsp:txXfrm>
    </dsp:sp>
    <dsp:sp modelId="{8EAD69DC-E6DC-41E1-BBF9-4CE4C936B304}">
      <dsp:nvSpPr>
        <dsp:cNvPr id="0" name=""/>
        <dsp:cNvSpPr/>
      </dsp:nvSpPr>
      <dsp:spPr>
        <a:xfrm>
          <a:off x="0" y="3276600"/>
          <a:ext cx="12192000" cy="542788"/>
        </a:xfrm>
        <a:prstGeom prst="roundRect">
          <a:avLst/>
        </a:prstGeom>
        <a:solidFill>
          <a:schemeClr val="tx1">
            <a:lumMod val="85000"/>
            <a:lumOff val="1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UAS can take readings anywhere in the fog </a:t>
          </a:r>
        </a:p>
      </dsp:txBody>
      <dsp:txXfrm>
        <a:off x="26497" y="3303097"/>
        <a:ext cx="12139006" cy="489794"/>
      </dsp:txXfrm>
    </dsp:sp>
    <dsp:sp modelId="{990C302D-D54A-4B10-B815-9046E09D7111}">
      <dsp:nvSpPr>
        <dsp:cNvPr id="0" name=""/>
        <dsp:cNvSpPr/>
      </dsp:nvSpPr>
      <dsp:spPr>
        <a:xfrm>
          <a:off x="0" y="3962178"/>
          <a:ext cx="12192000" cy="72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Easily deployable, no human factors, can fly lower</a:t>
          </a:r>
        </a:p>
      </dsp:txBody>
      <dsp:txXfrm>
        <a:off x="0" y="3962178"/>
        <a:ext cx="12192000" cy="728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6800-3FEE-42E5-AEE9-A92D4D59534C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F36DF-B64B-4A58-A847-EF34E161F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1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2209800"/>
            <a:ext cx="11379200" cy="1295400"/>
          </a:xfrm>
        </p:spPr>
        <p:txBody>
          <a:bodyPr>
            <a:noAutofit/>
          </a:bodyPr>
          <a:lstStyle>
            <a:lvl1pPr algn="ctr">
              <a:defRPr sz="6000">
                <a:solidFill>
                  <a:srgbClr val="009A44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632903"/>
            <a:ext cx="85344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AEE350-717A-4611-8CD9-11E114C50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3"/>
          <a:stretch/>
        </p:blipFill>
        <p:spPr>
          <a:xfrm>
            <a:off x="10" y="990600"/>
            <a:ext cx="865654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C29A2-71E3-4CC7-89A2-FE3A9C12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620" y="5758910"/>
            <a:ext cx="5636697" cy="5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fld id="{9DB844B7-AF15-4D3C-9296-B7EB6D32D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3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fld id="{9DB844B7-AF15-4D3C-9296-B7EB6D32D6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0385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D7681B-358F-4866-8B4B-01DA685CA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66254C-174F-4D12-9049-BE8F659E7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/>
          <a:stretch/>
        </p:blipFill>
        <p:spPr>
          <a:xfrm>
            <a:off x="0" y="5932338"/>
            <a:ext cx="6103080" cy="671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05F101-A33F-40F0-95AF-6663A8504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40" y="6022350"/>
            <a:ext cx="4673600" cy="4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709998"/>
            <a:ext cx="10363200" cy="1362075"/>
          </a:xfr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2209810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4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37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24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299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04EDD-C71E-40FC-9B00-A67EDEBA6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69"/>
          <a:stretch/>
        </p:blipFill>
        <p:spPr>
          <a:xfrm>
            <a:off x="6604001" y="1257555"/>
            <a:ext cx="5588000" cy="75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5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267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267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6EDBA-08DC-4139-97BF-1630FD6DA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/>
          <a:stretch/>
        </p:blipFill>
        <p:spPr>
          <a:xfrm>
            <a:off x="0" y="5932338"/>
            <a:ext cx="6103080" cy="67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09C54A-B014-434E-966E-6704602F9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40" y="6022350"/>
            <a:ext cx="4673600" cy="4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1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1"/>
            <a:ext cx="5386917" cy="3540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50" indent="0">
              <a:buNone/>
              <a:defRPr sz="1351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2" indent="0">
              <a:buNone/>
              <a:defRPr sz="1200" b="1"/>
            </a:lvl6pPr>
            <a:lvl7pPr marL="2057247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81"/>
            <a:ext cx="5389033" cy="35401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7F4F8F-117C-42A3-A60F-4D0ECA4B2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/>
          <a:stretch/>
        </p:blipFill>
        <p:spPr>
          <a:xfrm>
            <a:off x="0" y="5932338"/>
            <a:ext cx="6103080" cy="6716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246EFD-2EA5-4A86-9144-190F886A6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40" y="6022350"/>
            <a:ext cx="4673600" cy="4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33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CBF69-D19B-4315-B645-D2D7B0454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/>
          <a:stretch/>
        </p:blipFill>
        <p:spPr>
          <a:xfrm>
            <a:off x="0" y="5932338"/>
            <a:ext cx="6103080" cy="671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37EB9-0E86-43D7-A45C-921700E2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40" y="6022350"/>
            <a:ext cx="4673600" cy="4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4B710-1F14-4787-ACCA-8AE5F3F73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/>
          <a:stretch/>
        </p:blipFill>
        <p:spPr>
          <a:xfrm>
            <a:off x="0" y="5932338"/>
            <a:ext cx="6103080" cy="6716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058C65-FD69-431B-B648-DDD325BC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40" y="6022350"/>
            <a:ext cx="4673600" cy="4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2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1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3657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1" y="1435109"/>
            <a:ext cx="4011084" cy="4203697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7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B0E25-440C-41FB-AC48-45A45DAF55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/>
          <a:stretch/>
        </p:blipFill>
        <p:spPr>
          <a:xfrm>
            <a:off x="0" y="5932338"/>
            <a:ext cx="6103080" cy="67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E63EF0-E8F8-4FDE-B63E-185EAC64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40" y="6022350"/>
            <a:ext cx="4673600" cy="4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2626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4800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74" indent="0">
              <a:buNone/>
              <a:defRPr sz="2100"/>
            </a:lvl2pPr>
            <a:lvl3pPr marL="685750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2" indent="0">
              <a:buNone/>
              <a:defRPr sz="1500"/>
            </a:lvl6pPr>
            <a:lvl7pPr marL="2057247" indent="0">
              <a:buNone/>
              <a:defRPr sz="1500"/>
            </a:lvl7pPr>
            <a:lvl8pPr marL="2400120" indent="0">
              <a:buNone/>
              <a:defRPr sz="1500"/>
            </a:lvl8pPr>
            <a:lvl9pPr marL="2742994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9366"/>
            <a:ext cx="7315200" cy="566739"/>
          </a:xfrm>
        </p:spPr>
        <p:txBody>
          <a:bodyPr/>
          <a:lstStyle>
            <a:lvl1pPr marL="0" indent="0">
              <a:buNone/>
              <a:defRPr sz="1051"/>
            </a:lvl1pPr>
            <a:lvl2pPr marL="342874" indent="0">
              <a:buNone/>
              <a:defRPr sz="900"/>
            </a:lvl2pPr>
            <a:lvl3pPr marL="685750" indent="0">
              <a:buNone/>
              <a:defRPr sz="751"/>
            </a:lvl3pPr>
            <a:lvl4pPr marL="1028624" indent="0">
              <a:buNone/>
              <a:defRPr sz="675"/>
            </a:lvl4pPr>
            <a:lvl5pPr marL="1371498" indent="0">
              <a:buNone/>
              <a:defRPr sz="675"/>
            </a:lvl5pPr>
            <a:lvl6pPr marL="1714372" indent="0">
              <a:buNone/>
              <a:defRPr sz="675"/>
            </a:lvl6pPr>
            <a:lvl7pPr marL="2057247" indent="0">
              <a:buNone/>
              <a:defRPr sz="675"/>
            </a:lvl7pPr>
            <a:lvl8pPr marL="2400120" indent="0">
              <a:buNone/>
              <a:defRPr sz="675"/>
            </a:lvl8pPr>
            <a:lvl9pPr marL="274299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E9E8D4-A9CB-4A40-BDA6-03A80A1CF0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/>
          <a:stretch/>
        </p:blipFill>
        <p:spPr>
          <a:xfrm>
            <a:off x="0" y="5932338"/>
            <a:ext cx="6103080" cy="67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D58B41-00A4-4A32-BB0F-031F04B42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8640" y="6022350"/>
            <a:ext cx="4673600" cy="49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85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750" rtl="0" eaLnBrk="1" latinLnBrk="0" hangingPunct="1">
        <a:spcBef>
          <a:spcPct val="0"/>
        </a:spcBef>
        <a:buNone/>
        <a:defRPr sz="3300" kern="1200">
          <a:solidFill>
            <a:srgbClr val="009A44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7" algn="l" defTabSz="68575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7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1" indent="-171438" algn="l" defTabSz="68575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5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10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3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4" indent="-171438" algn="l" defTabSz="68575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2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7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4" algn="l" defTabSz="68575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722189"/>
            <a:ext cx="8534400" cy="1295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Visibility Comparison of the Unmanned Aircraft System Deployable MiniOFS to a Present Weather Sensor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953000"/>
            <a:ext cx="6400800" cy="83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Isaiah Nault</a:t>
            </a:r>
          </a:p>
        </p:txBody>
      </p:sp>
    </p:spTree>
    <p:extLst>
      <p:ext uri="{BB962C8B-B14F-4D97-AF65-F5344CB8AC3E}">
        <p14:creationId xmlns:p14="http://schemas.microsoft.com/office/powerpoint/2010/main" val="348110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79"/>
            <a:ext cx="121920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4A1F-56EC-4252-9E19-9E906F28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6066332" cy="34289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 fog event - 28 August 2021 0.2 km visibility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was downloaded from CHORDS-UND database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873D856E-0D05-4192-A00D-8351EDE27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6" y="1644305"/>
            <a:ext cx="4399295" cy="1156224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3707BC-8F69-43CA-AE0B-35245CE4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669" y="3475799"/>
            <a:ext cx="4379547" cy="232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8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4A1F-56EC-4252-9E19-9E906F28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0"/>
            <a:ext cx="12192000" cy="339912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Mean, and standard deviation was calculated from different periods in the event to compare the MiniOFS to the CS-125</a:t>
            </a:r>
          </a:p>
          <a:p>
            <a:pPr marL="342882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Periods include the start of low visibility period, Lowest visibility period, and the spike in visibility period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used to determine agreeance over a given period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 to determine variance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178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0897"/>
            <a:ext cx="1097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0977E6-8D6D-47F3-B736-C01379B5A273}"/>
                  </a:ext>
                </a:extLst>
              </p:cNvPr>
              <p:cNvSpPr txBox="1"/>
              <p:nvPr/>
            </p:nvSpPr>
            <p:spPr>
              <a:xfrm>
                <a:off x="1641357" y="2512803"/>
                <a:ext cx="8909286" cy="124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sz="4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∗(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))+(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∗(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60−</m:t>
                          </m:r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0977E6-8D6D-47F3-B736-C01379B5A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357" y="2512803"/>
                <a:ext cx="8909286" cy="1248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9D6FB5C-D955-4E10-9F6E-B674EC9C97C0}"/>
              </a:ext>
            </a:extLst>
          </p:cNvPr>
          <p:cNvSpPr txBox="1"/>
          <p:nvPr/>
        </p:nvSpPr>
        <p:spPr>
          <a:xfrm>
            <a:off x="380999" y="3886200"/>
            <a:ext cx="11811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V: Average visibility over a one-minute period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Visibility reading at the beginning of a one-minute period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Y: Number of seconds past the minute that the first visibility reading was taken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Second visibility reading at the end of the one-minute period</a:t>
            </a:r>
          </a:p>
        </p:txBody>
      </p:sp>
    </p:spTree>
    <p:extLst>
      <p:ext uri="{BB962C8B-B14F-4D97-AF65-F5344CB8AC3E}">
        <p14:creationId xmlns:p14="http://schemas.microsoft.com/office/powerpoint/2010/main" val="197881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0897"/>
            <a:ext cx="109728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0977E6-8D6D-47F3-B736-C01379B5A273}"/>
                  </a:ext>
                </a:extLst>
              </p:cNvPr>
              <p:cNvSpPr txBox="1"/>
              <p:nvPr/>
            </p:nvSpPr>
            <p:spPr>
              <a:xfrm>
                <a:off x="3810860" y="3161704"/>
                <a:ext cx="4570293" cy="1729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360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>
                                              <a:latin typeface="Cambria Math" panose="02040503050406030204" pitchFamily="18" charset="0"/>
                                            </a:rPr>
                                            <m:t>−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𝑎𝑣𝑔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  <m:sup>
                                  <m:r>
                                    <a:rPr lang="en-US" sz="36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35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E0977E6-8D6D-47F3-B736-C01379B5A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860" y="3161704"/>
                <a:ext cx="4570293" cy="1729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67DBFFD8-FA78-46B6-8902-72F09B6C4E86}"/>
              </a:ext>
            </a:extLst>
          </p:cNvPr>
          <p:cNvSpPr/>
          <p:nvPr/>
        </p:nvSpPr>
        <p:spPr>
          <a:xfrm rot="20825945">
            <a:off x="2778017" y="4263726"/>
            <a:ext cx="1300424" cy="368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73B5B92-F9B2-4456-BA79-012A7980DE75}"/>
              </a:ext>
            </a:extLst>
          </p:cNvPr>
          <p:cNvSpPr/>
          <p:nvPr/>
        </p:nvSpPr>
        <p:spPr>
          <a:xfrm rot="4097678">
            <a:off x="5427752" y="3000657"/>
            <a:ext cx="921224" cy="29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EF27CE-A7AD-4DE8-8CCD-DECAFEC357EF}"/>
              </a:ext>
            </a:extLst>
          </p:cNvPr>
          <p:cNvSpPr/>
          <p:nvPr/>
        </p:nvSpPr>
        <p:spPr>
          <a:xfrm rot="5400000">
            <a:off x="6892729" y="3074454"/>
            <a:ext cx="921224" cy="29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E2C1004-1C0C-457A-A202-5352B064E50B}"/>
              </a:ext>
            </a:extLst>
          </p:cNvPr>
          <p:cNvSpPr/>
          <p:nvPr/>
        </p:nvSpPr>
        <p:spPr>
          <a:xfrm rot="12832798">
            <a:off x="6859615" y="4931259"/>
            <a:ext cx="1286536" cy="296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534309-653A-4E5D-8E74-72AEABDBB619}"/>
              </a:ext>
            </a:extLst>
          </p:cNvPr>
          <p:cNvSpPr txBox="1"/>
          <p:nvPr/>
        </p:nvSpPr>
        <p:spPr>
          <a:xfrm flipH="1">
            <a:off x="1286222" y="418236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Deviation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423178-970C-4897-9E0E-A5DAA668ED19}"/>
              </a:ext>
            </a:extLst>
          </p:cNvPr>
          <p:cNvSpPr txBox="1"/>
          <p:nvPr/>
        </p:nvSpPr>
        <p:spPr>
          <a:xfrm>
            <a:off x="6938161" y="1995827"/>
            <a:ext cx="1749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Average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6FB5C-D955-4E10-9F6E-B674EC9C97C0}"/>
              </a:ext>
            </a:extLst>
          </p:cNvPr>
          <p:cNvSpPr txBox="1"/>
          <p:nvPr/>
        </p:nvSpPr>
        <p:spPr>
          <a:xfrm>
            <a:off x="8119664" y="5297283"/>
            <a:ext cx="201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Data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3D5E2A-D96B-4F0F-A623-C606C0CF3381}"/>
              </a:ext>
            </a:extLst>
          </p:cNvPr>
          <p:cNvSpPr txBox="1"/>
          <p:nvPr/>
        </p:nvSpPr>
        <p:spPr>
          <a:xfrm>
            <a:off x="4841716" y="1335561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Iterated Value From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165485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8A8AE13-F8B0-4428-92BF-CB2F36C6CE80}"/>
              </a:ext>
            </a:extLst>
          </p:cNvPr>
          <p:cNvSpPr txBox="1"/>
          <p:nvPr/>
        </p:nvSpPr>
        <p:spPr>
          <a:xfrm>
            <a:off x="1524002" y="2647194"/>
            <a:ext cx="2631236" cy="2745139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/>
          <a:p>
            <a:pPr marL="85721">
              <a:lnSpc>
                <a:spcPct val="90000"/>
              </a:lnSpc>
              <a:spcAft>
                <a:spcPts val="451"/>
              </a:spcAft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CB08F-7544-48D3-A910-86E904914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964" y="962725"/>
            <a:ext cx="10050071" cy="5895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C664D7-0882-46D6-AAA4-ACA98287B658}"/>
              </a:ext>
            </a:extLst>
          </p:cNvPr>
          <p:cNvSpPr txBox="1"/>
          <p:nvPr/>
        </p:nvSpPr>
        <p:spPr>
          <a:xfrm>
            <a:off x="5913003" y="123825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MiniOFS: 1957 +/- 1017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8A8A9-FA99-4249-9D8C-707A167B6147}"/>
              </a:ext>
            </a:extLst>
          </p:cNvPr>
          <p:cNvSpPr txBox="1"/>
          <p:nvPr/>
        </p:nvSpPr>
        <p:spPr>
          <a:xfrm>
            <a:off x="5913003" y="159157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CS-125: 2132 +/- 1778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D65DA-1C10-456B-9E54-459A54C2C88C}"/>
              </a:ext>
            </a:extLst>
          </p:cNvPr>
          <p:cNvSpPr txBox="1"/>
          <p:nvPr/>
        </p:nvSpPr>
        <p:spPr>
          <a:xfrm>
            <a:off x="5913002" y="1975446"/>
            <a:ext cx="3611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 Difference: 175 m MiniOFS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under CS-125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8.2%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08BF6-6BEB-7493-2B2D-E5214AF53692}"/>
              </a:ext>
            </a:extLst>
          </p:cNvPr>
          <p:cNvSpPr txBox="1"/>
          <p:nvPr/>
        </p:nvSpPr>
        <p:spPr>
          <a:xfrm flipH="1">
            <a:off x="3668999" y="39129"/>
            <a:ext cx="48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of Low Visibility</a:t>
            </a:r>
          </a:p>
        </p:txBody>
      </p:sp>
    </p:spTree>
    <p:extLst>
      <p:ext uri="{BB962C8B-B14F-4D97-AF65-F5344CB8AC3E}">
        <p14:creationId xmlns:p14="http://schemas.microsoft.com/office/powerpoint/2010/main" val="364827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AAFFC8-0EBD-452D-8033-DEA4677F9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25" y="927154"/>
            <a:ext cx="11546350" cy="59308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9B0A10-1271-458A-903E-7162CF89FB3E}"/>
              </a:ext>
            </a:extLst>
          </p:cNvPr>
          <p:cNvSpPr txBox="1"/>
          <p:nvPr/>
        </p:nvSpPr>
        <p:spPr>
          <a:xfrm>
            <a:off x="3048000" y="174688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MiniOFS: 290 +/- 87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D5C63-316C-4557-87F1-9E6589AE46F8}"/>
              </a:ext>
            </a:extLst>
          </p:cNvPr>
          <p:cNvSpPr txBox="1"/>
          <p:nvPr/>
        </p:nvSpPr>
        <p:spPr>
          <a:xfrm>
            <a:off x="3048000" y="212340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CS-125: 300 +/- 59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DF28A-F052-4C74-B918-C0425AA7E2D6}"/>
              </a:ext>
            </a:extLst>
          </p:cNvPr>
          <p:cNvSpPr txBox="1"/>
          <p:nvPr/>
        </p:nvSpPr>
        <p:spPr>
          <a:xfrm>
            <a:off x="3048000" y="2585074"/>
            <a:ext cx="335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 Difference: 10 m MiniOFS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under CS-125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3.3%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76FFC-D7DA-06B3-D7DC-8BC6A4F51635}"/>
              </a:ext>
            </a:extLst>
          </p:cNvPr>
          <p:cNvSpPr txBox="1"/>
          <p:nvPr/>
        </p:nvSpPr>
        <p:spPr>
          <a:xfrm flipH="1">
            <a:off x="3669000" y="135130"/>
            <a:ext cx="48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Lowest Visibility</a:t>
            </a:r>
          </a:p>
        </p:txBody>
      </p:sp>
    </p:spTree>
    <p:extLst>
      <p:ext uri="{BB962C8B-B14F-4D97-AF65-F5344CB8AC3E}">
        <p14:creationId xmlns:p14="http://schemas.microsoft.com/office/powerpoint/2010/main" val="701737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3A4483-BB7E-40F9-94E8-EDAF77DE2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" y="947032"/>
            <a:ext cx="11506200" cy="58753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3C57A2-052F-4D13-A56D-1AF1F6E23FD2}"/>
              </a:ext>
            </a:extLst>
          </p:cNvPr>
          <p:cNvSpPr txBox="1"/>
          <p:nvPr/>
        </p:nvSpPr>
        <p:spPr>
          <a:xfrm>
            <a:off x="5255525" y="42627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MiniOFS: 2282 +/- 636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79A44-6A5D-4DAA-B924-C7CF2C4E05FB}"/>
              </a:ext>
            </a:extLst>
          </p:cNvPr>
          <p:cNvSpPr txBox="1"/>
          <p:nvPr/>
        </p:nvSpPr>
        <p:spPr>
          <a:xfrm>
            <a:off x="5255525" y="4572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CS-125: 2185 +/- 663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B58B97-20FF-40BB-BC63-3D8BDF3689DA}"/>
              </a:ext>
            </a:extLst>
          </p:cNvPr>
          <p:cNvSpPr txBox="1"/>
          <p:nvPr/>
        </p:nvSpPr>
        <p:spPr>
          <a:xfrm>
            <a:off x="5257800" y="4867870"/>
            <a:ext cx="335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Mean Difference: 97 m MiniOFS over CS-125 by 4.3%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5D308-937B-2243-3163-068B648AD3DB}"/>
              </a:ext>
            </a:extLst>
          </p:cNvPr>
          <p:cNvSpPr txBox="1"/>
          <p:nvPr/>
        </p:nvSpPr>
        <p:spPr>
          <a:xfrm flipH="1">
            <a:off x="3669000" y="135130"/>
            <a:ext cx="48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Spike in Visibility</a:t>
            </a:r>
          </a:p>
        </p:txBody>
      </p:sp>
    </p:spTree>
    <p:extLst>
      <p:ext uri="{BB962C8B-B14F-4D97-AF65-F5344CB8AC3E}">
        <p14:creationId xmlns:p14="http://schemas.microsoft.com/office/powerpoint/2010/main" val="111654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843DC-C026-A1F4-E6A3-0F69409F9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684" y="923955"/>
            <a:ext cx="10972800" cy="403859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 datapoints from 0649 UTC - 1056 UTC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MiniOFS is known to overestimate visibilities under 1km in comparison to the Vaisala PWD-11 sensor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2007)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showed a better result in comparison &gt; different sensors &gt; calibration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E83D9C-85BE-F13B-DFF1-7AF5A357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4" y="-2619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Comparison</a:t>
            </a:r>
          </a:p>
        </p:txBody>
      </p:sp>
      <p:pic>
        <p:nvPicPr>
          <p:cNvPr id="4" name="Picture 4" descr="Comparison between the MiniOFS Mk II and a Vaisala PWD-11 visibility... |  Download Scientific Diagram">
            <a:extLst>
              <a:ext uri="{FF2B5EF4-FFF2-40B4-BE49-F238E27FC236}">
                <a16:creationId xmlns:a16="http://schemas.microsoft.com/office/drawing/2014/main" id="{A952E432-8100-E49F-59B5-B51A206A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8271" y="2594271"/>
            <a:ext cx="4263729" cy="426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044276-5494-1CCA-19DA-195AF75FF1CF}"/>
              </a:ext>
            </a:extLst>
          </p:cNvPr>
          <p:cNvSpPr txBox="1"/>
          <p:nvPr/>
        </p:nvSpPr>
        <p:spPr>
          <a:xfrm>
            <a:off x="9619636" y="2743200"/>
            <a:ext cx="226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2007)</a:t>
            </a:r>
            <a:endParaRPr lang="en-US" sz="2000" dirty="0"/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D0FFC5DA-EF5A-F176-C54B-B49997794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9961"/>
            <a:ext cx="7323587" cy="421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2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95D2-17D9-4FE8-B172-F8B9CAF0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BBD7F-D91E-4AED-9021-F5171FD39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MiniOFS did not overestimate greatly under 1km in comparison to the CS-125 &gt; better result than with the PWD-11 sensor used for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study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of consideration for the MiniOFS: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scattered readings while visibility is rapidly changing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Records only up to 4 km visibility &gt; VFR/IFR covered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Lightweight, small, and affordable &gt; ideal for FAA regulations</a:t>
            </a:r>
          </a:p>
          <a:p>
            <a:pPr marL="342874" lvl="1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0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AF65-F13A-4846-9E86-AECC7EB7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662D88-DE04-4408-A6CD-05DCFA2DD913}"/>
              </a:ext>
            </a:extLst>
          </p:cNvPr>
          <p:cNvSpPr txBox="1"/>
          <p:nvPr/>
        </p:nvSpPr>
        <p:spPr>
          <a:xfrm flipH="1">
            <a:off x="609600" y="150539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3" indent="-214303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513 data points from 0618 UTC - 1459 UTC</a:t>
            </a:r>
          </a:p>
          <a:p>
            <a:pPr marL="914354" lvl="1" indent="-457178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MiniOFS overestimated by 74 m on average which is a 9.9% increase compared to the CS-125 mean of 751 m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error is relatively small if in use for low visibility purposes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the MiniOFS can build the foundation for better atmospheric picture</a:t>
            </a:r>
          </a:p>
          <a:p>
            <a:pPr marL="214303" indent="-214303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3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A245-24B8-426C-AA6A-9D9F20B4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" y="0"/>
            <a:ext cx="12185176" cy="979832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F2E99-473C-44C0-8F38-E07000C68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" y="1143000"/>
            <a:ext cx="7600346" cy="4582813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 is a hazard to aircraft &gt; causes poor visibility</a:t>
            </a:r>
          </a:p>
          <a:p>
            <a:pPr lvl="1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aircraft are impacted more due to lower flying patterns (Leung et al, 2020)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a UAS deployable sensor to a ground based present weather sensor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data analysis of a fog event in the Grand Forks area</a:t>
            </a:r>
          </a:p>
          <a:p>
            <a:pPr lvl="1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will help determine if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Miniofs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reliable for deployment on UAS</a:t>
            </a:r>
          </a:p>
          <a:p>
            <a:pPr lvl="1"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lvl="1" indent="0"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my image">
            <a:extLst>
              <a:ext uri="{FF2B5EF4-FFF2-40B4-BE49-F238E27FC236}">
                <a16:creationId xmlns:a16="http://schemas.microsoft.com/office/drawing/2014/main" id="{7712F11D-8F31-4DDA-95B0-2ABC2837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25" y="3183938"/>
            <a:ext cx="4576575" cy="25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1E94C-B1B7-43CA-9473-7F320E2DCCF4}"/>
              </a:ext>
            </a:extLst>
          </p:cNvPr>
          <p:cNvSpPr txBox="1"/>
          <p:nvPr/>
        </p:nvSpPr>
        <p:spPr>
          <a:xfrm>
            <a:off x="7629941" y="5425603"/>
            <a:ext cx="3500651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Mettrailer Deeplens Camera 2: 1505 UTC</a:t>
            </a:r>
          </a:p>
        </p:txBody>
      </p:sp>
      <p:pic>
        <p:nvPicPr>
          <p:cNvPr id="2060" name="Picture 12" descr="my image">
            <a:extLst>
              <a:ext uri="{FF2B5EF4-FFF2-40B4-BE49-F238E27FC236}">
                <a16:creationId xmlns:a16="http://schemas.microsoft.com/office/drawing/2014/main" id="{8D704762-1D62-4002-9A40-047EBE0B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62" y="612187"/>
            <a:ext cx="4572001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FE3105-A918-4CE2-A860-CC472980EEAE}"/>
              </a:ext>
            </a:extLst>
          </p:cNvPr>
          <p:cNvSpPr txBox="1"/>
          <p:nvPr/>
        </p:nvSpPr>
        <p:spPr>
          <a:xfrm flipH="1">
            <a:off x="7610607" y="2819400"/>
            <a:ext cx="4355733" cy="508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 Mettrailer Deeplens Camera 2: 1435 UTC</a:t>
            </a:r>
          </a:p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20689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AF65-F13A-4846-9E86-AECC7EB7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884303"/>
            <a:ext cx="2855391" cy="167105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F3D79-7C74-413E-9F40-7DCCB8AA8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5124821" cy="30872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Research: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the MiniOFS while deployed on UAS due to rotor wake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MiniOFS &amp; CS-125 under different visibility restricting events such as smoke, and haze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MiniOFS after calibrating the MiniOFS and one other sensor 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did not mention a calibration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ustomer Applications for UAS">
            <a:extLst>
              <a:ext uri="{FF2B5EF4-FFF2-40B4-BE49-F238E27FC236}">
                <a16:creationId xmlns:a16="http://schemas.microsoft.com/office/drawing/2014/main" id="{3221D3B9-91DB-4930-94DD-296C3A494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"/>
          <a:stretch/>
        </p:blipFill>
        <p:spPr bwMode="auto">
          <a:xfrm>
            <a:off x="5281793" y="857264"/>
            <a:ext cx="5386211" cy="51434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56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4A1F-56EC-4252-9E19-9E906F285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per request</a:t>
            </a:r>
          </a:p>
        </p:txBody>
      </p:sp>
    </p:spTree>
    <p:extLst>
      <p:ext uri="{BB962C8B-B14F-4D97-AF65-F5344CB8AC3E}">
        <p14:creationId xmlns:p14="http://schemas.microsoft.com/office/powerpoint/2010/main" val="159278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771"/>
            <a:ext cx="12192000" cy="994172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4A1F-56EC-4252-9E19-9E906F28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2205997"/>
            <a:ext cx="7886700" cy="3263504"/>
          </a:xfrm>
        </p:spPr>
        <p:txBody>
          <a:bodyPr/>
          <a:lstStyle/>
          <a:p>
            <a:pPr marL="342882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DF6F0968-B25E-4A45-9E57-DC3D85274C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429407"/>
              </p:ext>
            </p:extLst>
          </p:nvPr>
        </p:nvGraphicFramePr>
        <p:xfrm>
          <a:off x="0" y="1143000"/>
          <a:ext cx="12192000" cy="480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07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7484"/>
            <a:ext cx="12192000" cy="10454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CS-125 Present Weather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4A1F-56EC-4252-9E19-9E906F28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05001"/>
            <a:ext cx="7620000" cy="365760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average every minute &amp; reports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identify precipitation type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forward scatter method at 42 degrees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Readings from 0.005 km to 75 km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Weighs 4 kg with mounting plate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S125 Present Weather and Visibility Sensor">
            <a:extLst>
              <a:ext uri="{FF2B5EF4-FFF2-40B4-BE49-F238E27FC236}">
                <a16:creationId xmlns:a16="http://schemas.microsoft.com/office/drawing/2014/main" id="{2ACB6F77-1AEB-47ED-980F-2B7A07AF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061" y="2274333"/>
            <a:ext cx="4446939" cy="365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BD3420-14CE-4836-B6E4-6EB260543929}"/>
              </a:ext>
            </a:extLst>
          </p:cNvPr>
          <p:cNvSpPr txBox="1"/>
          <p:nvPr/>
        </p:nvSpPr>
        <p:spPr>
          <a:xfrm>
            <a:off x="6934200" y="556260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(Campbell Scientific, 2013)</a:t>
            </a:r>
          </a:p>
        </p:txBody>
      </p:sp>
    </p:spTree>
    <p:extLst>
      <p:ext uri="{BB962C8B-B14F-4D97-AF65-F5344CB8AC3E}">
        <p14:creationId xmlns:p14="http://schemas.microsoft.com/office/powerpoint/2010/main" val="19949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7049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Scatter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4A1F-56EC-4252-9E19-9E906F28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8925"/>
            <a:ext cx="7315200" cy="326350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Scatter Method: light is scattered in a forward direction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Collides with particles scattering light in all directions &gt; peak scatter angle is 42 degrees &gt; more sensitive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sensor uses a receiver to collect the light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IR with a wavelength of 850 nm</a:t>
            </a:r>
          </a:p>
          <a:p>
            <a:pPr marL="342882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3C6634-295D-4B42-9FC3-54B673892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749973"/>
            <a:ext cx="5514536" cy="19449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D3B8F4-5EB4-4E90-B1B1-C1A1A776E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1390245"/>
            <a:ext cx="4361599" cy="3973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7F75E1-7600-4363-8BB5-AE9969D65795}"/>
              </a:ext>
            </a:extLst>
          </p:cNvPr>
          <p:cNvSpPr txBox="1"/>
          <p:nvPr/>
        </p:nvSpPr>
        <p:spPr>
          <a:xfrm>
            <a:off x="8534400" y="5583741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(Campbell Science, 2013)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21D5B-17B8-4954-9EC9-B824C9252852}"/>
              </a:ext>
            </a:extLst>
          </p:cNvPr>
          <p:cNvSpPr txBox="1"/>
          <p:nvPr/>
        </p:nvSpPr>
        <p:spPr>
          <a:xfrm>
            <a:off x="1981200" y="5618544"/>
            <a:ext cx="2349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(Azzawi et al. 2016)</a:t>
            </a:r>
          </a:p>
        </p:txBody>
      </p:sp>
    </p:spTree>
    <p:extLst>
      <p:ext uri="{BB962C8B-B14F-4D97-AF65-F5344CB8AC3E}">
        <p14:creationId xmlns:p14="http://schemas.microsoft.com/office/powerpoint/2010/main" val="127213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8A7CCE-3B29-4841-89C7-030F8DAC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6"/>
            <a:ext cx="5864993" cy="40385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algorithms to determine precipitation type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amplitude of the signal received as a guide to the particle size and speed as it represents the time taken to fall through the scan area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CS-125 also has a temperature sensor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figure shows how these outputs are used to determine precipitation type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UAS deployable sensor does not have this 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00BB5B-5924-48A2-9A87-DF69E708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algn="ctr"/>
            <a:r>
              <a:rPr lang="en-US" dirty="0"/>
              <a:t>CS-125 Precipitation Detection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9CD6C82-24F9-4FB1-92BF-BD588A7CB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93" y="1219195"/>
            <a:ext cx="6327007" cy="46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902E-207E-423C-8B37-B8BAE1E6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748" y="0"/>
            <a:ext cx="121920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MiniOFS Deployable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64FF9-7F70-4BC0-94D7-273B08A0E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4000"/>
            <a:ext cx="7391400" cy="2549639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for use on UAS</a:t>
            </a:r>
          </a:p>
          <a:p>
            <a:pPr marL="342882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Calculates the average over 30 seconds &amp; reports </a:t>
            </a:r>
          </a:p>
          <a:p>
            <a:pPr lvl="1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Weighs only 0.17 kg</a:t>
            </a:r>
          </a:p>
          <a:p>
            <a:pPr lvl="1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 range of 0.02 km - 4 km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180-degree back scatter method - 0.25 m ahead of sensor</a:t>
            </a:r>
          </a:p>
        </p:txBody>
      </p:sp>
      <p:pic>
        <p:nvPicPr>
          <p:cNvPr id="4" name="Picture 2" descr="MiniPWS Optisk-værsensor | Measure It AS | Løsninger for sanntidsovervåking">
            <a:extLst>
              <a:ext uri="{FF2B5EF4-FFF2-40B4-BE49-F238E27FC236}">
                <a16:creationId xmlns:a16="http://schemas.microsoft.com/office/drawing/2014/main" id="{AFC31A65-A932-F10D-B9AF-183D64CB3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r="-1" b="13438"/>
          <a:stretch/>
        </p:blipFill>
        <p:spPr bwMode="auto">
          <a:xfrm>
            <a:off x="7584665" y="1004004"/>
            <a:ext cx="4607335" cy="306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68ACD-8812-FC2F-9C14-D812605E8EB8}"/>
              </a:ext>
            </a:extLst>
          </p:cNvPr>
          <p:cNvSpPr txBox="1"/>
          <p:nvPr/>
        </p:nvSpPr>
        <p:spPr>
          <a:xfrm>
            <a:off x="9842051" y="4083471"/>
            <a:ext cx="2349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(Optical Sensors, 2013)</a:t>
            </a:r>
          </a:p>
        </p:txBody>
      </p:sp>
    </p:spTree>
    <p:extLst>
      <p:ext uri="{BB962C8B-B14F-4D97-AF65-F5344CB8AC3E}">
        <p14:creationId xmlns:p14="http://schemas.microsoft.com/office/powerpoint/2010/main" val="236575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C9D29-BDC2-43C5-BDFE-3DA8DB4E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82679"/>
            <a:ext cx="10972800" cy="11430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Backscatter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B4A1F-56EC-4252-9E19-9E906F285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scatter method: light is scattered in the backward direction and received by a sensor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 led with a wavelength of 850 nm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compact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Severely underestimate visibility in snow &gt; false scattering</a:t>
            </a:r>
          </a:p>
          <a:p>
            <a:pPr lvl="1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light is scattered at 180 degrees than 42 &gt; not as sensitive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CE6C09-CF84-479B-8D34-7456CC44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54" y="4537181"/>
            <a:ext cx="4819260" cy="22895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D98ED5-42D4-47F9-BDDB-D267FB5FA605}"/>
              </a:ext>
            </a:extLst>
          </p:cNvPr>
          <p:cNvSpPr txBox="1"/>
          <p:nvPr/>
        </p:nvSpPr>
        <p:spPr>
          <a:xfrm>
            <a:off x="10058400" y="4537181"/>
            <a:ext cx="2349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(Azzawi et al. 2016)</a:t>
            </a:r>
          </a:p>
        </p:txBody>
      </p:sp>
    </p:spTree>
    <p:extLst>
      <p:ext uri="{BB962C8B-B14F-4D97-AF65-F5344CB8AC3E}">
        <p14:creationId xmlns:p14="http://schemas.microsoft.com/office/powerpoint/2010/main" val="62347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551D1E-04A7-47D5-93CA-88FA38B5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Flight Rating Requirements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F70FA0-52D6-4903-9121-00697E290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26719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 Forks International Airport is a Class D airspace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9AEC6-AC22-9C59-03CA-8BA9439CA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2638549"/>
            <a:ext cx="9222658" cy="32288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4E7D0C-D3F3-B10B-833A-2227D436E7FB}"/>
              </a:ext>
            </a:extLst>
          </p:cNvPr>
          <p:cNvSpPr txBox="1"/>
          <p:nvPr/>
        </p:nvSpPr>
        <p:spPr>
          <a:xfrm>
            <a:off x="1752600" y="549807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(FAA, 2022)</a:t>
            </a:r>
          </a:p>
        </p:txBody>
      </p:sp>
    </p:spTree>
    <p:extLst>
      <p:ext uri="{BB962C8B-B14F-4D97-AF65-F5344CB8AC3E}">
        <p14:creationId xmlns:p14="http://schemas.microsoft.com/office/powerpoint/2010/main" val="146936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931</Words>
  <Application>Microsoft Office PowerPoint</Application>
  <PresentationFormat>Widescreen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Visibility Comparison of the Unmanned Aircraft System Deployable MiniOFS to a Present Weather Sensor</vt:lpstr>
      <vt:lpstr>Introduction</vt:lpstr>
      <vt:lpstr>Introduction</vt:lpstr>
      <vt:lpstr>CS-125 Present Weather Sensor</vt:lpstr>
      <vt:lpstr>Forward Scatter Method</vt:lpstr>
      <vt:lpstr>CS-125 Precipitation Detection</vt:lpstr>
      <vt:lpstr>MiniOFS Deployable Sensor</vt:lpstr>
      <vt:lpstr>Backscatter Method</vt:lpstr>
      <vt:lpstr>Flight Rating Requirements</vt:lpstr>
      <vt:lpstr>Methodology</vt:lpstr>
      <vt:lpstr>Methodology</vt:lpstr>
      <vt:lpstr>Methodology</vt:lpstr>
      <vt:lpstr>Methodology</vt:lpstr>
      <vt:lpstr>PowerPoint Presentation</vt:lpstr>
      <vt:lpstr>PowerPoint Presentation</vt:lpstr>
      <vt:lpstr>PowerPoint Presentation</vt:lpstr>
      <vt:lpstr>Study Comparison</vt:lpstr>
      <vt:lpstr>Conclusion</vt:lpstr>
      <vt:lpstr>Conclusion</vt:lpstr>
      <vt:lpstr>Conclusion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</dc:creator>
  <cp:lastModifiedBy>Isaiah Nault</cp:lastModifiedBy>
  <cp:revision>253</cp:revision>
  <dcterms:created xsi:type="dcterms:W3CDTF">2013-02-13T15:39:40Z</dcterms:created>
  <dcterms:modified xsi:type="dcterms:W3CDTF">2022-08-12T05:32:48Z</dcterms:modified>
</cp:coreProperties>
</file>