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1"/>
  </p:notesMasterIdLst>
  <p:sldIdLst>
    <p:sldId id="256" r:id="rId2"/>
    <p:sldId id="324" r:id="rId3"/>
    <p:sldId id="337" r:id="rId4"/>
    <p:sldId id="371" r:id="rId5"/>
    <p:sldId id="320" r:id="rId6"/>
    <p:sldId id="321" r:id="rId7"/>
    <p:sldId id="322" r:id="rId8"/>
    <p:sldId id="323" r:id="rId9"/>
    <p:sldId id="338" r:id="rId10"/>
    <p:sldId id="326" r:id="rId11"/>
    <p:sldId id="328" r:id="rId12"/>
    <p:sldId id="327" r:id="rId13"/>
    <p:sldId id="329" r:id="rId14"/>
    <p:sldId id="339" r:id="rId15"/>
    <p:sldId id="340" r:id="rId16"/>
    <p:sldId id="333" r:id="rId17"/>
    <p:sldId id="334" r:id="rId18"/>
    <p:sldId id="344" r:id="rId19"/>
    <p:sldId id="350" r:id="rId20"/>
    <p:sldId id="351" r:id="rId21"/>
    <p:sldId id="352" r:id="rId22"/>
    <p:sldId id="343" r:id="rId23"/>
    <p:sldId id="349" r:id="rId24"/>
    <p:sldId id="346" r:id="rId25"/>
    <p:sldId id="347" r:id="rId26"/>
    <p:sldId id="378" r:id="rId27"/>
    <p:sldId id="348" r:id="rId28"/>
    <p:sldId id="353" r:id="rId29"/>
    <p:sldId id="355" r:id="rId30"/>
    <p:sldId id="354" r:id="rId31"/>
    <p:sldId id="357" r:id="rId32"/>
    <p:sldId id="360" r:id="rId33"/>
    <p:sldId id="361" r:id="rId34"/>
    <p:sldId id="364" r:id="rId35"/>
    <p:sldId id="365" r:id="rId36"/>
    <p:sldId id="366" r:id="rId37"/>
    <p:sldId id="381" r:id="rId38"/>
    <p:sldId id="367" r:id="rId39"/>
    <p:sldId id="368" r:id="rId40"/>
    <p:sldId id="318" r:id="rId41"/>
    <p:sldId id="379" r:id="rId42"/>
    <p:sldId id="380" r:id="rId43"/>
    <p:sldId id="382" r:id="rId44"/>
    <p:sldId id="359" r:id="rId45"/>
    <p:sldId id="345" r:id="rId46"/>
    <p:sldId id="335" r:id="rId47"/>
    <p:sldId id="372" r:id="rId48"/>
    <p:sldId id="358" r:id="rId49"/>
    <p:sldId id="363" r:id="rId50"/>
    <p:sldId id="383" r:id="rId51"/>
    <p:sldId id="384" r:id="rId52"/>
    <p:sldId id="385" r:id="rId53"/>
    <p:sldId id="376" r:id="rId54"/>
    <p:sldId id="377" r:id="rId55"/>
    <p:sldId id="373" r:id="rId56"/>
    <p:sldId id="374" r:id="rId57"/>
    <p:sldId id="375" r:id="rId58"/>
    <p:sldId id="386" r:id="rId59"/>
    <p:sldId id="387"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09A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57"/>
    <p:restoredTop sz="91615"/>
  </p:normalViewPr>
  <p:slideViewPr>
    <p:cSldViewPr snapToGrid="0" snapToObjects="1">
      <p:cViewPr>
        <p:scale>
          <a:sx n="100" d="100"/>
          <a:sy n="100" d="100"/>
        </p:scale>
        <p:origin x="1072" y="144"/>
      </p:cViewPr>
      <p:guideLst/>
    </p:cSldViewPr>
  </p:slideViewPr>
  <p:notesTextViewPr>
    <p:cViewPr>
      <p:scale>
        <a:sx n="100" d="100"/>
        <a:sy n="100" d="100"/>
      </p:scale>
      <p:origin x="0" y="0"/>
    </p:cViewPr>
  </p:notesTextViewPr>
  <p:notesViewPr>
    <p:cSldViewPr snapToGrid="0" snapToObjects="1">
      <p:cViewPr varScale="1">
        <p:scale>
          <a:sx n="86" d="100"/>
          <a:sy n="86" d="100"/>
        </p:scale>
        <p:origin x="3928"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EB948D-99B4-064D-922E-74EBF76184C9}" type="datetimeFigureOut">
              <a:rPr lang="en-US" smtClean="0"/>
              <a:t>7/13/22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23BB0-E068-E949-BAE0-0D101622772C}" type="slidenum">
              <a:rPr lang="en-US" smtClean="0"/>
              <a:t>‹#›</a:t>
            </a:fld>
            <a:endParaRPr lang="en-US"/>
          </a:p>
        </p:txBody>
      </p:sp>
    </p:spTree>
    <p:extLst>
      <p:ext uri="{BB962C8B-B14F-4D97-AF65-F5344CB8AC3E}">
        <p14:creationId xmlns:p14="http://schemas.microsoft.com/office/powerpoint/2010/main" val="328287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Inconsistencies: Cloud chamber experiments have different environmental parameters than where the chain aggregates are observed in the real atmosphere.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Cirrus clouds have global and regions climatological influences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To accurately measure their impacts on the climate, we must figure out and analyze the particle types found in these clouds. This is because it is known that cirrus cloud radiative impacts are based on many different parameters, but more importantly the particle sizes found in the cirrus, and their asymmetry factor.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relative change in </a:t>
            </a:r>
            <a:r>
              <a:rPr lang="en-US" sz="1200" b="0" i="1" kern="1200" dirty="0">
                <a:solidFill>
                  <a:schemeClr val="tx1"/>
                </a:solidFill>
                <a:effectLst/>
                <a:latin typeface="+mn-lt"/>
                <a:ea typeface="+mn-ea"/>
                <a:cs typeface="+mn-cs"/>
              </a:rPr>
              <a:t>asymmetry factor</a:t>
            </a:r>
            <a:r>
              <a:rPr lang="en-US" sz="1200" b="0" i="0" kern="1200" dirty="0">
                <a:solidFill>
                  <a:schemeClr val="tx1"/>
                </a:solidFill>
                <a:effectLst/>
                <a:latin typeface="+mn-lt"/>
                <a:ea typeface="+mn-ea"/>
                <a:cs typeface="+mn-cs"/>
              </a:rPr>
              <a:t> is about 5% when going from the initial monomer to the three- and six-component hexagonal column aggregate. This decrease in </a:t>
            </a:r>
            <a:r>
              <a:rPr lang="en-US" sz="1200" b="0" i="1" kern="1200" dirty="0">
                <a:solidFill>
                  <a:schemeClr val="tx1"/>
                </a:solidFill>
                <a:effectLst/>
                <a:latin typeface="+mn-lt"/>
                <a:ea typeface="+mn-ea"/>
                <a:cs typeface="+mn-cs"/>
              </a:rPr>
              <a:t>asymmetry factor</a:t>
            </a:r>
            <a:r>
              <a:rPr lang="en-US" sz="1200" b="0" i="0" kern="1200" dirty="0">
                <a:solidFill>
                  <a:schemeClr val="tx1"/>
                </a:solidFill>
                <a:effectLst/>
                <a:latin typeface="+mn-lt"/>
                <a:ea typeface="+mn-ea"/>
                <a:cs typeface="+mn-cs"/>
              </a:rPr>
              <a:t> would imply an instantaneous local flux shortwave error of about 15 W m</a:t>
            </a: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and the difference in reflected incident solar radiation could be as much as 20%.</a:t>
            </a:r>
            <a:endParaRPr lang="en-US" dirty="0"/>
          </a:p>
        </p:txBody>
      </p:sp>
      <p:sp>
        <p:nvSpPr>
          <p:cNvPr id="4" name="Slide Number Placeholder 3"/>
          <p:cNvSpPr>
            <a:spLocks noGrp="1"/>
          </p:cNvSpPr>
          <p:nvPr>
            <p:ph type="sldNum" sz="quarter" idx="5"/>
          </p:nvPr>
        </p:nvSpPr>
        <p:spPr/>
        <p:txBody>
          <a:bodyPr/>
          <a:lstStyle/>
          <a:p>
            <a:fld id="{F9723BB0-E068-E949-BAE0-0D101622772C}" type="slidenum">
              <a:rPr lang="en-US" smtClean="0"/>
              <a:t>3</a:t>
            </a:fld>
            <a:endParaRPr lang="en-US"/>
          </a:p>
        </p:txBody>
      </p:sp>
    </p:spTree>
    <p:extLst>
      <p:ext uri="{BB962C8B-B14F-4D97-AF65-F5344CB8AC3E}">
        <p14:creationId xmlns:p14="http://schemas.microsoft.com/office/powerpoint/2010/main" val="2316929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While in operation, the open gaps of the rotating shield electrode periodically expose the sensing plates to the electric field outside of the aircraft. The electric field values are then calculated as a result of the time-varying charge induced on the sensing plates by the ambient electric field.</a:t>
            </a:r>
            <a:r>
              <a:rPr lang="en-US" dirty="0">
                <a:effectLst/>
              </a:rPr>
              <a:t> </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amount and positioning of the field mills allows for calculation of Ex, Ey, and Ez.</a:t>
            </a:r>
          </a:p>
        </p:txBody>
      </p:sp>
      <p:sp>
        <p:nvSpPr>
          <p:cNvPr id="4" name="Slide Number Placeholder 3"/>
          <p:cNvSpPr>
            <a:spLocks noGrp="1"/>
          </p:cNvSpPr>
          <p:nvPr>
            <p:ph type="sldNum" sz="quarter" idx="5"/>
          </p:nvPr>
        </p:nvSpPr>
        <p:spPr/>
        <p:txBody>
          <a:bodyPr/>
          <a:lstStyle/>
          <a:p>
            <a:fld id="{F9723BB0-E068-E949-BAE0-0D101622772C}" type="slidenum">
              <a:rPr lang="en-US" smtClean="0"/>
              <a:t>12</a:t>
            </a:fld>
            <a:endParaRPr lang="en-US"/>
          </a:p>
        </p:txBody>
      </p:sp>
    </p:spTree>
    <p:extLst>
      <p:ext uri="{BB962C8B-B14F-4D97-AF65-F5344CB8AC3E}">
        <p14:creationId xmlns:p14="http://schemas.microsoft.com/office/powerpoint/2010/main" val="1836773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KMLB is </a:t>
            </a:r>
            <a:r>
              <a:rPr lang="en-US" sz="1100" dirty="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S-band</a:t>
            </a:r>
          </a:p>
          <a:p>
            <a:endParaRPr lang="en-US" dirty="0"/>
          </a:p>
          <a:p>
            <a:pPr marL="0" indent="0">
              <a:buNone/>
            </a:pPr>
            <a:r>
              <a:rPr lang="en-US" dirty="0"/>
              <a:t>CPR-HD is </a:t>
            </a:r>
            <a:r>
              <a:rPr lang="en-US" sz="1200" dirty="0">
                <a:cs typeface="Times New Roman" panose="02020603050405020304" pitchFamily="18" charset="0"/>
              </a:rPr>
              <a:t>C-band dual-pol doppler radar with real-time </a:t>
            </a:r>
            <a:r>
              <a:rPr lang="en-US" sz="1200" dirty="0">
                <a:latin typeface="Times New Roman" panose="02020603050405020304" pitchFamily="18" charset="0"/>
                <a:cs typeface="Times New Roman" panose="02020603050405020304" pitchFamily="18" charset="0"/>
              </a:rPr>
              <a:t>Aircraft tracking capabilities. </a:t>
            </a:r>
            <a:r>
              <a:rPr lang="en-US" sz="1200" i="1" dirty="0">
                <a:latin typeface="Times New Roman" panose="02020603050405020304" pitchFamily="18" charset="0"/>
                <a:cs typeface="Times New Roman" panose="02020603050405020304" pitchFamily="18" charset="0"/>
              </a:rPr>
              <a:t>Maximum resolution of 37 meters in the narrowband</a:t>
            </a:r>
          </a:p>
          <a:p>
            <a:pPr marL="0" indent="0">
              <a:buNone/>
            </a:pPr>
            <a:endParaRPr lang="en-US" sz="1200" dirty="0">
              <a:latin typeface="Times New Roman" panose="02020603050405020304" pitchFamily="18" charset="0"/>
              <a:cs typeface="Times New Roman" panose="02020603050405020304" pitchFamily="18" charset="0"/>
            </a:endParaRPr>
          </a:p>
          <a:p>
            <a:pPr marL="0" indent="0">
              <a:buNone/>
            </a:pPr>
            <a:r>
              <a:rPr lang="en-US" sz="1200" dirty="0">
                <a:latin typeface="Times New Roman" panose="02020603050405020304" pitchFamily="18" charset="0"/>
                <a:cs typeface="Times New Roman" panose="02020603050405020304" pitchFamily="18" charset="0"/>
              </a:rPr>
              <a:t>LMA: </a:t>
            </a:r>
            <a:r>
              <a:rPr lang="en-US" sz="1200" b="0" i="0" kern="1200" dirty="0">
                <a:solidFill>
                  <a:schemeClr val="tx1"/>
                </a:solidFill>
                <a:effectLst/>
                <a:latin typeface="+mn-lt"/>
                <a:ea typeface="+mn-ea"/>
                <a:cs typeface="+mn-cs"/>
              </a:rPr>
              <a:t>The system detects the various segments of the lightning channel as it develops, revealing the evolution of the lightning structure during discharge. In general, t</a:t>
            </a:r>
            <a:r>
              <a:rPr lang="en-US" sz="1200" kern="1200" dirty="0">
                <a:solidFill>
                  <a:schemeClr val="tx1"/>
                </a:solidFill>
                <a:effectLst/>
                <a:latin typeface="+mn-lt"/>
                <a:ea typeface="+mn-ea"/>
                <a:cs typeface="+mn-cs"/>
              </a:rPr>
              <a:t>he LMA provides additional information into storm morphology and electrical charge structure.</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9723BB0-E068-E949-BAE0-0D101622772C}" type="slidenum">
              <a:rPr lang="en-US" smtClean="0"/>
              <a:t>13</a:t>
            </a:fld>
            <a:endParaRPr lang="en-US"/>
          </a:p>
        </p:txBody>
      </p:sp>
    </p:spTree>
    <p:extLst>
      <p:ext uri="{BB962C8B-B14F-4D97-AF65-F5344CB8AC3E}">
        <p14:creationId xmlns:p14="http://schemas.microsoft.com/office/powerpoint/2010/main" val="1518401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Classified thousands of particle images taken by the PHIPS.</a:t>
            </a:r>
          </a:p>
          <a:p>
            <a:endParaRPr lang="en-US" dirty="0"/>
          </a:p>
          <a:p>
            <a:r>
              <a:rPr lang="en-US" dirty="0"/>
              <a:t>Large meaning it takes up a significant portion of the PHIPS FOV</a:t>
            </a:r>
          </a:p>
          <a:p>
            <a:endParaRPr lang="en-US" dirty="0"/>
          </a:p>
          <a:p>
            <a:r>
              <a:rPr lang="en-US" sz="1200" kern="1200" dirty="0">
                <a:solidFill>
                  <a:schemeClr val="tx1"/>
                </a:solidFill>
                <a:effectLst/>
                <a:latin typeface="+mn-lt"/>
                <a:ea typeface="+mn-ea"/>
                <a:cs typeface="+mn-cs"/>
              </a:rPr>
              <a:t>Important to note that the manual classification is subjective and has subjective confidence levels; however, high confidence levels should provide less subjective</a:t>
            </a:r>
            <a:r>
              <a:rPr lang="en-US" dirty="0">
                <a:effectLst/>
              </a:rPr>
              <a:t> differences</a:t>
            </a:r>
            <a:endParaRPr lang="en-US" dirty="0"/>
          </a:p>
        </p:txBody>
      </p:sp>
      <p:sp>
        <p:nvSpPr>
          <p:cNvPr id="4" name="Slide Number Placeholder 3"/>
          <p:cNvSpPr>
            <a:spLocks noGrp="1"/>
          </p:cNvSpPr>
          <p:nvPr>
            <p:ph type="sldNum" sz="quarter" idx="5"/>
          </p:nvPr>
        </p:nvSpPr>
        <p:spPr/>
        <p:txBody>
          <a:bodyPr/>
          <a:lstStyle/>
          <a:p>
            <a:fld id="{F9723BB0-E068-E949-BAE0-0D101622772C}" type="slidenum">
              <a:rPr lang="en-US" smtClean="0"/>
              <a:t>15</a:t>
            </a:fld>
            <a:endParaRPr lang="en-US"/>
          </a:p>
        </p:txBody>
      </p:sp>
    </p:spTree>
    <p:extLst>
      <p:ext uri="{BB962C8B-B14F-4D97-AF65-F5344CB8AC3E}">
        <p14:creationId xmlns:p14="http://schemas.microsoft.com/office/powerpoint/2010/main" val="2292625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Times New Roman" panose="02020603050405020304" pitchFamily="18" charset="0"/>
                <a:cs typeface="Times New Roman" panose="02020603050405020304" pitchFamily="18" charset="0"/>
              </a:rPr>
              <a:t>developed by the Earth Observing Laboratory at the National Center for Atmospheric Research (NCAR/EOL) and Colorado State University is utilized (LROSE 2021)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Times New Roman" panose="02020603050405020304" pitchFamily="18" charset="0"/>
                <a:cs typeface="Times New Roman" panose="02020603050405020304" pitchFamily="18" charset="0"/>
              </a:rPr>
              <a:t>Must mention the bold blue outlines the storm of interest, otherwise known as the TITAN CELL.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en-US" sz="1200" dirty="0">
                <a:cs typeface="Times New Roman" panose="02020603050405020304" pitchFamily="18" charset="0"/>
              </a:rPr>
              <a:t>C</a:t>
            </a:r>
            <a:r>
              <a:rPr lang="en-US" sz="1200" dirty="0">
                <a:latin typeface="Times New Roman" panose="02020603050405020304" pitchFamily="18" charset="0"/>
                <a:cs typeface="Times New Roman" panose="02020603050405020304" pitchFamily="18" charset="0"/>
              </a:rPr>
              <a:t>alculation of aircraft distance from storm core (DFC) </a:t>
            </a:r>
            <a:r>
              <a:rPr lang="en-US" sz="1200" dirty="0">
                <a:cs typeface="Times New Roman" panose="02020603050405020304" pitchFamily="18" charset="0"/>
              </a:rPr>
              <a:t>is then computed per radar scan.</a:t>
            </a:r>
          </a:p>
          <a:p>
            <a:pPr marL="171450" indent="-171450" algn="just">
              <a:buFont typeface="Arial" panose="020B0604020202020204" pitchFamily="34" charset="0"/>
              <a:buChar char="•"/>
            </a:pPr>
            <a:r>
              <a:rPr lang="en-US" sz="1200" dirty="0">
                <a:cs typeface="Times New Roman" panose="02020603050405020304" pitchFamily="18" charset="0"/>
              </a:rPr>
              <a:t> ⎼ Using the Haversine distance formula</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9723BB0-E068-E949-BAE0-0D101622772C}" type="slidenum">
              <a:rPr lang="en-US" smtClean="0"/>
              <a:t>16</a:t>
            </a:fld>
            <a:endParaRPr lang="en-US"/>
          </a:p>
        </p:txBody>
      </p:sp>
    </p:spTree>
    <p:extLst>
      <p:ext uri="{BB962C8B-B14F-4D97-AF65-F5344CB8AC3E}">
        <p14:creationId xmlns:p14="http://schemas.microsoft.com/office/powerpoint/2010/main" val="4138654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mention storm is electrically active from 15:00 to 16:01 UTC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Aircraft samples cirrus anvil produced from the re-enhanced cell from 15:51 to 16:27 UTC.</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Mention blue border</a:t>
            </a:r>
          </a:p>
        </p:txBody>
      </p:sp>
      <p:sp>
        <p:nvSpPr>
          <p:cNvPr id="4" name="Slide Number Placeholder 3"/>
          <p:cNvSpPr>
            <a:spLocks noGrp="1"/>
          </p:cNvSpPr>
          <p:nvPr>
            <p:ph type="sldNum" sz="quarter" idx="5"/>
          </p:nvPr>
        </p:nvSpPr>
        <p:spPr/>
        <p:txBody>
          <a:bodyPr/>
          <a:lstStyle/>
          <a:p>
            <a:fld id="{F9723BB0-E068-E949-BAE0-0D101622772C}" type="slidenum">
              <a:rPr lang="en-US" smtClean="0"/>
              <a:t>17</a:t>
            </a:fld>
            <a:endParaRPr lang="en-US"/>
          </a:p>
        </p:txBody>
      </p:sp>
    </p:spTree>
    <p:extLst>
      <p:ext uri="{BB962C8B-B14F-4D97-AF65-F5344CB8AC3E}">
        <p14:creationId xmlns:p14="http://schemas.microsoft.com/office/powerpoint/2010/main" val="3299593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Middle plot:</a:t>
            </a:r>
          </a:p>
          <a:p>
            <a:endParaRPr lang="en-US" dirty="0"/>
          </a:p>
          <a:p>
            <a:pPr marL="171450" indent="-171450">
              <a:buFont typeface="Arial" panose="020B0604020202020204" pitchFamily="34" charset="0"/>
              <a:buChar char="•"/>
            </a:pPr>
            <a:r>
              <a:rPr lang="en-US" dirty="0"/>
              <a:t>The time scale represents the colors of the aircraft tracks and CG lightning (depicted by the NLDN)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Black dashed lines indicate the approx. 200 mb wind direction depicted by the sounding launch at 15 00 UTC at the field site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Corner plots: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 show KMLB radar reflectivity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White lines indicate the flight track and direction.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FL1 and FL3 are southbound legs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FL2 and FL4 are northbound legs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All flight legs samples at 10 km AGL at a temperature around -30 C</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Bold blue outline indicates the location of the TITAN Cell used for the distance from core calculation</a:t>
            </a:r>
          </a:p>
        </p:txBody>
      </p:sp>
      <p:sp>
        <p:nvSpPr>
          <p:cNvPr id="4" name="Slide Number Placeholder 3"/>
          <p:cNvSpPr>
            <a:spLocks noGrp="1"/>
          </p:cNvSpPr>
          <p:nvPr>
            <p:ph type="sldNum" sz="quarter" idx="5"/>
          </p:nvPr>
        </p:nvSpPr>
        <p:spPr/>
        <p:txBody>
          <a:bodyPr/>
          <a:lstStyle/>
          <a:p>
            <a:fld id="{F9723BB0-E068-E949-BAE0-0D101622772C}" type="slidenum">
              <a:rPr lang="en-US" smtClean="0"/>
              <a:t>18</a:t>
            </a:fld>
            <a:endParaRPr lang="en-US"/>
          </a:p>
        </p:txBody>
      </p:sp>
    </p:spTree>
    <p:extLst>
      <p:ext uri="{BB962C8B-B14F-4D97-AF65-F5344CB8AC3E}">
        <p14:creationId xmlns:p14="http://schemas.microsoft.com/office/powerpoint/2010/main" val="2925877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For each flight leg, the total water content (TWC) increases closer to the storm core</a:t>
            </a:r>
            <a:r>
              <a:rPr lang="en-US" dirty="0">
                <a:effectLst/>
              </a:rPr>
              <a:t> </a:t>
            </a:r>
          </a:p>
          <a:p>
            <a:pPr marL="171450" indent="-171450">
              <a:buFont typeface="Arial" panose="020B0604020202020204" pitchFamily="34" charset="0"/>
              <a:buChar char="•"/>
            </a:pPr>
            <a:endParaRPr lang="en-US" dirty="0">
              <a:effectLst/>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FL1 is slightly different from FL2-4 with a section of lower TWC values between 30 and 42 km from the TITAN cell’s storm core, which is due to sampling a slightly more diffuse region of the cirrus anvil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MAIN TAKE AWAY </a:t>
            </a:r>
          </a:p>
          <a:p>
            <a:pPr marL="171450" indent="-171450">
              <a:buFont typeface="Arial" panose="020B0604020202020204" pitchFamily="34" charset="0"/>
              <a:buChar char="•"/>
            </a:pPr>
            <a:endParaRPr lang="en-US"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Decrease in TWC heading away from the core.</a:t>
            </a:r>
          </a:p>
          <a:p>
            <a:pPr marL="171450" indent="-171450">
              <a:buFont typeface="Arial" panose="020B0604020202020204" pitchFamily="34" charset="0"/>
              <a:buChar char="•"/>
            </a:pPr>
            <a:endParaRPr lang="en-US"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The Nevzorov, King, and RICE Probes indicate no liquid water is present during FL1 and FL2; therefore, the TWC measurement is of ice. FL3 and FL4 had small amounts of liquid water (&lt;0.1 g m</a:t>
            </a:r>
            <a:r>
              <a:rPr lang="en-US" sz="1200" b="1" kern="1200" baseline="30000"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at 30 to 35 km (FL3) and 50 to 55 km (FL4) from the TITAN core.</a:t>
            </a:r>
            <a:r>
              <a:rPr lang="en-US" b="1" dirty="0">
                <a:effectLst/>
              </a:rPr>
              <a:t> </a:t>
            </a:r>
            <a:endParaRPr lang="en-US" b="1" dirty="0"/>
          </a:p>
        </p:txBody>
      </p:sp>
      <p:sp>
        <p:nvSpPr>
          <p:cNvPr id="4" name="Slide Number Placeholder 3"/>
          <p:cNvSpPr>
            <a:spLocks noGrp="1"/>
          </p:cNvSpPr>
          <p:nvPr>
            <p:ph type="sldNum" sz="quarter" idx="5"/>
          </p:nvPr>
        </p:nvSpPr>
        <p:spPr/>
        <p:txBody>
          <a:bodyPr/>
          <a:lstStyle/>
          <a:p>
            <a:fld id="{F9723BB0-E068-E949-BAE0-0D101622772C}" type="slidenum">
              <a:rPr lang="en-US" smtClean="0"/>
              <a:t>20</a:t>
            </a:fld>
            <a:endParaRPr lang="en-US"/>
          </a:p>
        </p:txBody>
      </p:sp>
    </p:spTree>
    <p:extLst>
      <p:ext uri="{BB962C8B-B14F-4D97-AF65-F5344CB8AC3E}">
        <p14:creationId xmlns:p14="http://schemas.microsoft.com/office/powerpoint/2010/main" val="4245023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Note that black solid line is the centered 20 –point Moving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Main take away - Highest total number concentrations always when the aircraft is closest to the core Except for FL1!</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9723BB0-E068-E949-BAE0-0D101622772C}" type="slidenum">
              <a:rPr lang="en-US" smtClean="0"/>
              <a:t>21</a:t>
            </a:fld>
            <a:endParaRPr lang="en-US"/>
          </a:p>
        </p:txBody>
      </p:sp>
    </p:spTree>
    <p:extLst>
      <p:ext uri="{BB962C8B-B14F-4D97-AF65-F5344CB8AC3E}">
        <p14:creationId xmlns:p14="http://schemas.microsoft.com/office/powerpoint/2010/main" val="3129810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Observed individual particle elements are from different temperature regimes.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Many of the chains are so big they don’t fit in the FOV of the PHIPS.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total 668 chain aggregates (from all confidences) observed out of 4,654 PHIPS images (14.4%)</a:t>
            </a:r>
          </a:p>
        </p:txBody>
      </p:sp>
      <p:sp>
        <p:nvSpPr>
          <p:cNvPr id="4" name="Slide Number Placeholder 3"/>
          <p:cNvSpPr>
            <a:spLocks noGrp="1"/>
          </p:cNvSpPr>
          <p:nvPr>
            <p:ph type="sldNum" sz="quarter" idx="5"/>
          </p:nvPr>
        </p:nvSpPr>
        <p:spPr/>
        <p:txBody>
          <a:bodyPr/>
          <a:lstStyle/>
          <a:p>
            <a:fld id="{F9723BB0-E068-E949-BAE0-0D101622772C}" type="slidenum">
              <a:rPr lang="en-US" smtClean="0"/>
              <a:t>22</a:t>
            </a:fld>
            <a:endParaRPr lang="en-US"/>
          </a:p>
        </p:txBody>
      </p:sp>
    </p:spTree>
    <p:extLst>
      <p:ext uri="{BB962C8B-B14F-4D97-AF65-F5344CB8AC3E}">
        <p14:creationId xmlns:p14="http://schemas.microsoft.com/office/powerpoint/2010/main" val="3042134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NOTE: No data from FL4 in the 10-40 km range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NOTE: No data from FL2 in the 70-100 km range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Main take away: The total percentage of chain aggregates increase with respect to the distance from the storm core (10%, 16%, 16.2%)</a:t>
            </a:r>
          </a:p>
        </p:txBody>
      </p:sp>
      <p:sp>
        <p:nvSpPr>
          <p:cNvPr id="4" name="Slide Number Placeholder 3"/>
          <p:cNvSpPr>
            <a:spLocks noGrp="1"/>
          </p:cNvSpPr>
          <p:nvPr>
            <p:ph type="sldNum" sz="quarter" idx="5"/>
          </p:nvPr>
        </p:nvSpPr>
        <p:spPr/>
        <p:txBody>
          <a:bodyPr/>
          <a:lstStyle/>
          <a:p>
            <a:fld id="{F9723BB0-E068-E949-BAE0-0D101622772C}" type="slidenum">
              <a:rPr lang="en-US" smtClean="0"/>
              <a:t>23</a:t>
            </a:fld>
            <a:endParaRPr lang="en-US"/>
          </a:p>
        </p:txBody>
      </p:sp>
    </p:spTree>
    <p:extLst>
      <p:ext uri="{BB962C8B-B14F-4D97-AF65-F5344CB8AC3E}">
        <p14:creationId xmlns:p14="http://schemas.microsoft.com/office/powerpoint/2010/main" val="3902034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Since cirrus clouds cover large areas, there is a higher possibility of projectiles intersecting these clouds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Dynamical models show that relatively large (with more mass than small) ice particles can pass through the bow-shock layer and impact nose cones.</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As a quick assessment to see how impactful chain aggregates might be to a hypersonic vehicle nose cone we can assume a circular intercontinental ballistic missile (ICBM) nose cone has a diameter of 3 m and an area of approximately 7 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and traverses through a 5 km thick cirrus cloud; where in the region where the ICBM transverses through contains 10,000 chain aggregates per m</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This gives an estimate of 350,000,000 possible impacts with chain aggregates. </a:t>
            </a:r>
          </a:p>
        </p:txBody>
      </p:sp>
      <p:sp>
        <p:nvSpPr>
          <p:cNvPr id="4" name="Slide Number Placeholder 3"/>
          <p:cNvSpPr>
            <a:spLocks noGrp="1"/>
          </p:cNvSpPr>
          <p:nvPr>
            <p:ph type="sldNum" sz="quarter" idx="5"/>
          </p:nvPr>
        </p:nvSpPr>
        <p:spPr/>
        <p:txBody>
          <a:bodyPr/>
          <a:lstStyle/>
          <a:p>
            <a:fld id="{F9723BB0-E068-E949-BAE0-0D101622772C}" type="slidenum">
              <a:rPr lang="en-US" smtClean="0"/>
              <a:t>4</a:t>
            </a:fld>
            <a:endParaRPr lang="en-US"/>
          </a:p>
        </p:txBody>
      </p:sp>
    </p:spTree>
    <p:extLst>
      <p:ext uri="{BB962C8B-B14F-4D97-AF65-F5344CB8AC3E}">
        <p14:creationId xmlns:p14="http://schemas.microsoft.com/office/powerpoint/2010/main" val="3221078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One might notice the smaller number of chain aggregates per flight leg in the plot. This is due to only ‘all-in’ particles obtaining a diameter attribute from the PHIPS.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There is likely more larger chains not considered in this plot due to being cut off out of the PHIPS’s FOV. </a:t>
            </a:r>
          </a:p>
        </p:txBody>
      </p:sp>
      <p:sp>
        <p:nvSpPr>
          <p:cNvPr id="4" name="Slide Number Placeholder 3"/>
          <p:cNvSpPr>
            <a:spLocks noGrp="1"/>
          </p:cNvSpPr>
          <p:nvPr>
            <p:ph type="sldNum" sz="quarter" idx="5"/>
          </p:nvPr>
        </p:nvSpPr>
        <p:spPr/>
        <p:txBody>
          <a:bodyPr/>
          <a:lstStyle/>
          <a:p>
            <a:fld id="{F9723BB0-E068-E949-BAE0-0D101622772C}" type="slidenum">
              <a:rPr lang="en-US" smtClean="0"/>
              <a:t>24</a:t>
            </a:fld>
            <a:endParaRPr lang="en-US"/>
          </a:p>
        </p:txBody>
      </p:sp>
    </p:spTree>
    <p:extLst>
      <p:ext uri="{BB962C8B-B14F-4D97-AF65-F5344CB8AC3E}">
        <p14:creationId xmlns:p14="http://schemas.microsoft.com/office/powerpoint/2010/main" val="1616009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Took the average chain aggregate sizes using the 75% percentile from the previous plot and applied that to the nearest corresponding CIP particle size bin  (which was 495 um)</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Mention the sizing ranges don’t correspond to the percentiles but to the CIP particle bins that</a:t>
            </a:r>
          </a:p>
        </p:txBody>
      </p:sp>
      <p:sp>
        <p:nvSpPr>
          <p:cNvPr id="4" name="Slide Number Placeholder 3"/>
          <p:cNvSpPr>
            <a:spLocks noGrp="1"/>
          </p:cNvSpPr>
          <p:nvPr>
            <p:ph type="sldNum" sz="quarter" idx="5"/>
          </p:nvPr>
        </p:nvSpPr>
        <p:spPr/>
        <p:txBody>
          <a:bodyPr/>
          <a:lstStyle/>
          <a:p>
            <a:fld id="{F9723BB0-E068-E949-BAE0-0D101622772C}" type="slidenum">
              <a:rPr lang="en-US" smtClean="0"/>
              <a:t>25</a:t>
            </a:fld>
            <a:endParaRPr lang="en-US"/>
          </a:p>
        </p:txBody>
      </p:sp>
    </p:spTree>
    <p:extLst>
      <p:ext uri="{BB962C8B-B14F-4D97-AF65-F5344CB8AC3E}">
        <p14:creationId xmlns:p14="http://schemas.microsoft.com/office/powerpoint/2010/main" val="4209452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CIP is utilized for particle concentrations because of its much faster sampling rate compared to the PHIPS</a:t>
            </a:r>
          </a:p>
          <a:p>
            <a:pPr marL="171450" indent="-171450">
              <a:buFont typeface="Arial" panose="020B0604020202020204" pitchFamily="34" charset="0"/>
              <a:buChar char="•"/>
            </a:pPr>
            <a:endParaRPr lang="en-US" dirty="0">
              <a:effectLst/>
            </a:endParaRPr>
          </a:p>
          <a:p>
            <a:pPr marL="171450" indent="-171450">
              <a:buFont typeface="Arial" panose="020B0604020202020204" pitchFamily="34" charset="0"/>
              <a:buChar char="•"/>
            </a:pPr>
            <a:r>
              <a:rPr lang="en-US" dirty="0">
                <a:effectLst/>
              </a:rPr>
              <a:t>Mention CIP particles less than 105 microns </a:t>
            </a:r>
            <a:r>
              <a:rPr lang="en-US" sz="1200" kern="1200" dirty="0">
                <a:solidFill>
                  <a:schemeClr val="tx1"/>
                </a:solidFill>
                <a:effectLst/>
                <a:latin typeface="+mn-lt"/>
                <a:ea typeface="+mn-ea"/>
                <a:cs typeface="+mn-cs"/>
              </a:rPr>
              <a:t>are disregarded from this work due to the problematic nature of fragmentation due to shattering from the probe tips and the particles near the probe’s depth of field</a:t>
            </a:r>
            <a:r>
              <a:rPr lang="en-US" dirty="0">
                <a:effectLst/>
              </a:rPr>
              <a:t> .</a:t>
            </a:r>
          </a:p>
          <a:p>
            <a:pPr marL="171450" indent="-171450">
              <a:buFont typeface="Arial" panose="020B0604020202020204" pitchFamily="34" charset="0"/>
              <a:buChar char="•"/>
            </a:pPr>
            <a:endParaRPr lang="en-US"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Main Take-away: This assumption enables using the CIP concentration of greater than 495 </a:t>
            </a:r>
            <a:r>
              <a:rPr lang="en-US" sz="1200" kern="1200" dirty="0">
                <a:solidFill>
                  <a:schemeClr val="tx1"/>
                </a:solidFill>
                <a:effectLst/>
                <a:latin typeface="+mn-lt"/>
                <a:ea typeface="+mn-ea"/>
                <a:cs typeface="+mn-cs"/>
                <a:sym typeface="Symbol" pitchFamily="2" charset="2"/>
              </a:rPr>
              <a:t></a:t>
            </a:r>
            <a:r>
              <a:rPr lang="en-US" sz="1200" kern="1200" dirty="0">
                <a:solidFill>
                  <a:schemeClr val="tx1"/>
                </a:solidFill>
                <a:effectLst/>
                <a:latin typeface="+mn-lt"/>
                <a:ea typeface="+mn-ea"/>
                <a:cs typeface="+mn-cs"/>
              </a:rPr>
              <a:t>m particles to be used as an accurate concentration measurement of chain aggregates.</a:t>
            </a:r>
            <a:r>
              <a:rPr lang="en-US" dirty="0">
                <a:effectLst/>
              </a:rPr>
              <a:t> </a:t>
            </a:r>
          </a:p>
          <a:p>
            <a:endParaRPr lang="en-US" dirty="0"/>
          </a:p>
        </p:txBody>
      </p:sp>
      <p:sp>
        <p:nvSpPr>
          <p:cNvPr id="4" name="Slide Number Placeholder 3"/>
          <p:cNvSpPr>
            <a:spLocks noGrp="1"/>
          </p:cNvSpPr>
          <p:nvPr>
            <p:ph type="sldNum" sz="quarter" idx="5"/>
          </p:nvPr>
        </p:nvSpPr>
        <p:spPr/>
        <p:txBody>
          <a:bodyPr/>
          <a:lstStyle/>
          <a:p>
            <a:fld id="{F9723BB0-E068-E949-BAE0-0D101622772C}" type="slidenum">
              <a:rPr lang="en-US" smtClean="0"/>
              <a:t>26</a:t>
            </a:fld>
            <a:endParaRPr lang="en-US"/>
          </a:p>
        </p:txBody>
      </p:sp>
    </p:spTree>
    <p:extLst>
      <p:ext uri="{BB962C8B-B14F-4D97-AF65-F5344CB8AC3E}">
        <p14:creationId xmlns:p14="http://schemas.microsoft.com/office/powerpoint/2010/main" val="3455377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it is observed that the aircraft is sampling in a region of more non-chain aggregates than chain aggregates.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However, for all of the flight legs, the chain and non-chain aggregate concentrations converge at a certain distance from the TITAN cell’s core.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For FL1, the concentrations of chain aggregates and non-chain aggregates converge at approximately 53 km from the core.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According to the CIP measurements, at 55 km from the core the concentrations of chain and non-chain aggregates are virtually the same.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For FL2, the concentrations of chain aggregates and non-chain aggregates converge at approximately 58 km from the core.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Similar to FL1 and FL2, FL3 shows the concentrations of chain aggregates and non-chain aggregates converge but at two distance points from the core.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first being approximately 55 km from the core and the second being around 61 km from the core.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For FL4, the concentrations of chain aggregates and non-chain aggregates converge at approximately 70 km from the core.</a:t>
            </a:r>
            <a:r>
              <a:rPr lang="en-US" dirty="0">
                <a:effectLst/>
              </a:rPr>
              <a:t> </a:t>
            </a:r>
          </a:p>
          <a:p>
            <a:pPr marL="171450" indent="-171450">
              <a:buFont typeface="Arial" panose="020B0604020202020204" pitchFamily="34" charset="0"/>
              <a:buChar char="•"/>
            </a:pPr>
            <a:endParaRPr lang="en-US" dirty="0">
              <a:effectLst/>
            </a:endParaRPr>
          </a:p>
          <a:p>
            <a:pPr marL="171450" indent="-171450">
              <a:buFont typeface="Arial" panose="020B0604020202020204" pitchFamily="34" charset="0"/>
              <a:buChar char="•"/>
            </a:pPr>
            <a:r>
              <a:rPr lang="en-US" dirty="0">
                <a:effectLst/>
              </a:rPr>
              <a:t>Transition to </a:t>
            </a:r>
            <a:r>
              <a:rPr lang="en-US" dirty="0" err="1">
                <a:effectLst/>
              </a:rPr>
              <a:t>RCACn</a:t>
            </a:r>
            <a:r>
              <a:rPr lang="en-US" dirty="0">
                <a:effectLst/>
              </a:rPr>
              <a:t>-c: discuss how and why we determine this parameter!</a:t>
            </a:r>
            <a:endParaRPr lang="en-US" dirty="0"/>
          </a:p>
        </p:txBody>
      </p:sp>
      <p:sp>
        <p:nvSpPr>
          <p:cNvPr id="4" name="Slide Number Placeholder 3"/>
          <p:cNvSpPr>
            <a:spLocks noGrp="1"/>
          </p:cNvSpPr>
          <p:nvPr>
            <p:ph type="sldNum" sz="quarter" idx="5"/>
          </p:nvPr>
        </p:nvSpPr>
        <p:spPr/>
        <p:txBody>
          <a:bodyPr/>
          <a:lstStyle/>
          <a:p>
            <a:fld id="{F9723BB0-E068-E949-BAE0-0D101622772C}" type="slidenum">
              <a:rPr lang="en-US" smtClean="0"/>
              <a:t>27</a:t>
            </a:fld>
            <a:endParaRPr lang="en-US"/>
          </a:p>
        </p:txBody>
      </p:sp>
    </p:spTree>
    <p:extLst>
      <p:ext uri="{BB962C8B-B14F-4D97-AF65-F5344CB8AC3E}">
        <p14:creationId xmlns:p14="http://schemas.microsoft.com/office/powerpoint/2010/main" val="4016399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0.5 is considered high RCAC</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areas of convergence (and divergence)</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peaks in </a:t>
            </a:r>
            <a:r>
              <a:rPr lang="en-US" sz="1200" i="1" kern="1200" dirty="0">
                <a:solidFill>
                  <a:schemeClr val="tx1"/>
                </a:solidFill>
                <a:effectLst/>
                <a:latin typeface="+mn-lt"/>
                <a:ea typeface="+mn-ea"/>
                <a:cs typeface="+mn-cs"/>
              </a:rPr>
              <a:t>RCAC</a:t>
            </a:r>
            <a:r>
              <a:rPr lang="en-US" sz="1200" i="1" kern="1200" baseline="-25000" dirty="0">
                <a:solidFill>
                  <a:schemeClr val="tx1"/>
                </a:solidFill>
                <a:effectLst/>
                <a:latin typeface="+mn-lt"/>
                <a:ea typeface="+mn-ea"/>
                <a:cs typeface="+mn-cs"/>
              </a:rPr>
              <a:t>N–C</a:t>
            </a:r>
            <a:r>
              <a:rPr lang="en-US" sz="1200" kern="1200" dirty="0">
                <a:solidFill>
                  <a:schemeClr val="tx1"/>
                </a:solidFill>
                <a:effectLst/>
                <a:latin typeface="+mn-lt"/>
                <a:ea typeface="+mn-ea"/>
                <a:cs typeface="+mn-cs"/>
              </a:rPr>
              <a:t> indicates the points where the chain and non-chain aggregate concentrations converge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When the </a:t>
            </a:r>
            <a:r>
              <a:rPr lang="en-US" sz="1200" i="1" kern="1200" dirty="0">
                <a:solidFill>
                  <a:schemeClr val="tx1"/>
                </a:solidFill>
                <a:effectLst/>
                <a:latin typeface="+mn-lt"/>
                <a:ea typeface="+mn-ea"/>
                <a:cs typeface="+mn-cs"/>
              </a:rPr>
              <a:t>RCAC</a:t>
            </a:r>
            <a:r>
              <a:rPr lang="en-US" sz="1200" i="1" kern="1200" baseline="-25000" dirty="0">
                <a:solidFill>
                  <a:schemeClr val="tx1"/>
                </a:solidFill>
                <a:effectLst/>
                <a:latin typeface="+mn-lt"/>
                <a:ea typeface="+mn-ea"/>
                <a:cs typeface="+mn-cs"/>
              </a:rPr>
              <a:t>N–C</a:t>
            </a:r>
            <a:r>
              <a:rPr lang="en-US" sz="1200" kern="1200" dirty="0">
                <a:solidFill>
                  <a:schemeClr val="tx1"/>
                </a:solidFill>
                <a:effectLst/>
                <a:latin typeface="+mn-lt"/>
                <a:ea typeface="+mn-ea"/>
                <a:cs typeface="+mn-cs"/>
              </a:rPr>
              <a:t> is below 0.5, this indicates where the chain and non-chain aggregate concentrations are not similar; in this case, higher concentrations of non-chain aggregates relative to chain aggregates.</a:t>
            </a:r>
            <a:r>
              <a:rPr lang="en-US" dirty="0">
                <a:effectLst/>
              </a:rPr>
              <a:t> </a:t>
            </a:r>
          </a:p>
          <a:p>
            <a:pPr marL="171450" indent="-171450">
              <a:buFont typeface="Arial" panose="020B0604020202020204" pitchFamily="34" charset="0"/>
              <a:buChar char="•"/>
            </a:pPr>
            <a:endParaRPr lang="en-US" dirty="0">
              <a:effectLst/>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Main take-away: For all of the flight legs, the </a:t>
            </a:r>
            <a:r>
              <a:rPr lang="en-US" sz="1200" i="1" kern="1200" dirty="0">
                <a:solidFill>
                  <a:schemeClr val="tx1"/>
                </a:solidFill>
                <a:effectLst/>
                <a:latin typeface="+mn-lt"/>
                <a:ea typeface="+mn-ea"/>
                <a:cs typeface="+mn-cs"/>
              </a:rPr>
              <a:t>RCAC</a:t>
            </a:r>
            <a:r>
              <a:rPr lang="en-US" sz="1200" i="1" kern="1200" baseline="-25000" dirty="0">
                <a:solidFill>
                  <a:schemeClr val="tx1"/>
                </a:solidFill>
                <a:effectLst/>
                <a:latin typeface="+mn-lt"/>
                <a:ea typeface="+mn-ea"/>
                <a:cs typeface="+mn-cs"/>
              </a:rPr>
              <a:t>N–C</a:t>
            </a:r>
            <a:r>
              <a:rPr lang="en-US" sz="1200" kern="1200" dirty="0">
                <a:solidFill>
                  <a:schemeClr val="tx1"/>
                </a:solidFill>
                <a:effectLst/>
                <a:latin typeface="+mn-lt"/>
                <a:ea typeface="+mn-ea"/>
                <a:cs typeface="+mn-cs"/>
              </a:rPr>
              <a:t> is lower while closer to the TITAN cell’s core and increases up to a certain distance before quickly dropping off.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Can the reason for the increase of </a:t>
            </a:r>
            <a:r>
              <a:rPr lang="en-US" dirty="0" err="1"/>
              <a:t>RCACn</a:t>
            </a:r>
            <a:r>
              <a:rPr lang="en-US" dirty="0"/>
              <a:t>-c be due to electric influences?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9723BB0-E068-E949-BAE0-0D101622772C}" type="slidenum">
              <a:rPr lang="en-US" smtClean="0"/>
              <a:t>28</a:t>
            </a:fld>
            <a:endParaRPr lang="en-US"/>
          </a:p>
        </p:txBody>
      </p:sp>
    </p:spTree>
    <p:extLst>
      <p:ext uri="{BB962C8B-B14F-4D97-AF65-F5344CB8AC3E}">
        <p14:creationId xmlns:p14="http://schemas.microsoft.com/office/powerpoint/2010/main" val="80537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the reason for the increase of </a:t>
            </a:r>
            <a:r>
              <a:rPr lang="en-US" dirty="0" err="1"/>
              <a:t>RCACn</a:t>
            </a:r>
            <a:r>
              <a:rPr lang="en-US" dirty="0"/>
              <a:t>-c be due to electric influences? </a:t>
            </a:r>
          </a:p>
        </p:txBody>
      </p:sp>
      <p:sp>
        <p:nvSpPr>
          <p:cNvPr id="4" name="Slide Number Placeholder 3"/>
          <p:cNvSpPr>
            <a:spLocks noGrp="1"/>
          </p:cNvSpPr>
          <p:nvPr>
            <p:ph type="sldNum" sz="quarter" idx="5"/>
          </p:nvPr>
        </p:nvSpPr>
        <p:spPr/>
        <p:txBody>
          <a:bodyPr/>
          <a:lstStyle/>
          <a:p>
            <a:fld id="{F9723BB0-E068-E949-BAE0-0D101622772C}" type="slidenum">
              <a:rPr lang="en-US" smtClean="0"/>
              <a:t>29</a:t>
            </a:fld>
            <a:endParaRPr lang="en-US"/>
          </a:p>
        </p:txBody>
      </p:sp>
    </p:spTree>
    <p:extLst>
      <p:ext uri="{BB962C8B-B14F-4D97-AF65-F5344CB8AC3E}">
        <p14:creationId xmlns:p14="http://schemas.microsoft.com/office/powerpoint/2010/main" val="1362543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All flight legs have electric field magnitude (</a:t>
            </a:r>
            <a:r>
              <a:rPr lang="en-US" sz="1200" i="1" kern="1200" dirty="0">
                <a:solidFill>
                  <a:schemeClr val="tx1"/>
                </a:solidFill>
                <a:effectLst/>
                <a:latin typeface="+mn-lt"/>
                <a:ea typeface="+mn-ea"/>
                <a:cs typeface="+mn-cs"/>
              </a:rPr>
              <a:t>E</a:t>
            </a:r>
            <a:r>
              <a:rPr lang="en-US" sz="1200" i="1" kern="1200" baseline="-25000" dirty="0">
                <a:solidFill>
                  <a:schemeClr val="tx1"/>
                </a:solidFill>
                <a:effectLst/>
                <a:latin typeface="+mn-lt"/>
                <a:ea typeface="+mn-ea"/>
                <a:cs typeface="+mn-cs"/>
              </a:rPr>
              <a:t>mag</a:t>
            </a:r>
            <a:r>
              <a:rPr lang="en-US" sz="1200" kern="1200" dirty="0">
                <a:solidFill>
                  <a:schemeClr val="tx1"/>
                </a:solidFill>
                <a:effectLst/>
                <a:latin typeface="+mn-lt"/>
                <a:ea typeface="+mn-ea"/>
                <a:cs typeface="+mn-cs"/>
              </a:rPr>
              <a:t>) on the order of 10</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kV m</a:t>
            </a:r>
            <a:r>
              <a:rPr lang="en-US" sz="1200" kern="1200" baseline="30000" dirty="0">
                <a:solidFill>
                  <a:schemeClr val="tx1"/>
                </a:solidFill>
                <a:effectLst/>
                <a:latin typeface="+mn-lt"/>
                <a:ea typeface="+mn-ea"/>
                <a:cs typeface="+mn-cs"/>
              </a:rPr>
              <a:t>-1</a:t>
            </a:r>
            <a:r>
              <a:rPr lang="en-US" dirty="0">
                <a:effectLst/>
              </a:rPr>
              <a:t> </a:t>
            </a:r>
          </a:p>
          <a:p>
            <a:pPr marL="171450" indent="-171450">
              <a:buFont typeface="Arial" panose="020B0604020202020204" pitchFamily="34" charset="0"/>
              <a:buChar char="•"/>
            </a:pPr>
            <a:endParaRPr lang="en-US" dirty="0">
              <a:effectLst/>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electric fields are largest when the aircraft is in relatively close proximity to the TITAN cell’s core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When near the reflectivity core, the vertical electric field (</a:t>
            </a:r>
            <a:r>
              <a:rPr lang="en-US" sz="1200" i="1" kern="1200" dirty="0">
                <a:solidFill>
                  <a:schemeClr val="tx1"/>
                </a:solidFill>
                <a:effectLst/>
                <a:latin typeface="+mn-lt"/>
                <a:ea typeface="+mn-ea"/>
                <a:cs typeface="+mn-cs"/>
              </a:rPr>
              <a:t>E</a:t>
            </a:r>
            <a:r>
              <a:rPr lang="en-US" sz="1200" i="1" kern="1200" baseline="-25000" dirty="0">
                <a:solidFill>
                  <a:schemeClr val="tx1"/>
                </a:solidFill>
                <a:effectLst/>
                <a:latin typeface="+mn-lt"/>
                <a:ea typeface="+mn-ea"/>
                <a:cs typeface="+mn-cs"/>
              </a:rPr>
              <a:t>z</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mainly on the order of 10</a:t>
            </a:r>
            <a:r>
              <a:rPr lang="en-US" sz="1200" kern="1200" baseline="30000" dirty="0">
                <a:solidFill>
                  <a:schemeClr val="tx1"/>
                </a:solidFill>
                <a:effectLst/>
                <a:latin typeface="+mn-lt"/>
                <a:ea typeface="+mn-ea"/>
                <a:cs typeface="+mn-cs"/>
              </a:rPr>
              <a:t>0</a:t>
            </a:r>
            <a:r>
              <a:rPr lang="en-US" sz="1200" kern="1200" dirty="0">
                <a:solidFill>
                  <a:schemeClr val="tx1"/>
                </a:solidFill>
                <a:effectLst/>
                <a:latin typeface="+mn-lt"/>
                <a:ea typeface="+mn-ea"/>
                <a:cs typeface="+mn-cs"/>
              </a:rPr>
              <a:t> kV m</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a:t>
            </a:r>
            <a:r>
              <a:rPr lang="en-US" dirty="0">
                <a:effectLst/>
              </a:rPr>
              <a:t> </a:t>
            </a:r>
          </a:p>
          <a:p>
            <a:pPr marL="171450" indent="-171450">
              <a:buFont typeface="Arial" panose="020B0604020202020204" pitchFamily="34" charset="0"/>
              <a:buChar char="•"/>
            </a:pPr>
            <a:endParaRPr lang="en-US" dirty="0">
              <a:effectLst/>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There is a strong </a:t>
            </a:r>
            <a:r>
              <a:rPr lang="en-US" sz="1200" i="1" kern="1200" dirty="0">
                <a:solidFill>
                  <a:schemeClr val="tx1"/>
                </a:solidFill>
                <a:effectLst/>
                <a:latin typeface="+mn-lt"/>
                <a:ea typeface="+mn-ea"/>
                <a:cs typeface="+mn-cs"/>
              </a:rPr>
              <a:t>E</a:t>
            </a:r>
            <a:r>
              <a:rPr lang="en-US" sz="1200" i="1" kern="1200" baseline="-25000" dirty="0">
                <a:solidFill>
                  <a:schemeClr val="tx1"/>
                </a:solidFill>
                <a:effectLst/>
                <a:latin typeface="+mn-lt"/>
                <a:ea typeface="+mn-ea"/>
                <a:cs typeface="+mn-cs"/>
              </a:rPr>
              <a:t>z</a:t>
            </a:r>
            <a:r>
              <a:rPr lang="en-US" sz="1200" kern="1200" dirty="0">
                <a:solidFill>
                  <a:schemeClr val="tx1"/>
                </a:solidFill>
                <a:effectLst/>
                <a:latin typeface="+mn-lt"/>
                <a:ea typeface="+mn-ea"/>
                <a:cs typeface="+mn-cs"/>
              </a:rPr>
              <a:t> increase at the end of FL1 (</a:t>
            </a:r>
            <a:r>
              <a:rPr lang="en-US" sz="1200" i="1" kern="1200" dirty="0">
                <a:solidFill>
                  <a:schemeClr val="tx1"/>
                </a:solidFill>
                <a:effectLst/>
                <a:latin typeface="+mn-lt"/>
                <a:ea typeface="+mn-ea"/>
                <a:cs typeface="+mn-cs"/>
              </a:rPr>
              <a:t>E</a:t>
            </a:r>
            <a:r>
              <a:rPr lang="en-US" sz="1200" i="1" kern="1200" baseline="-25000" dirty="0">
                <a:solidFill>
                  <a:schemeClr val="tx1"/>
                </a:solidFill>
                <a:effectLst/>
                <a:latin typeface="+mn-lt"/>
                <a:ea typeface="+mn-ea"/>
                <a:cs typeface="+mn-cs"/>
              </a:rPr>
              <a:t>z</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peaked at -22.37 kV m</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that is an order of magnitude higher than the typical cirrus cloud </a:t>
            </a:r>
            <a:r>
              <a:rPr lang="en-US" sz="1200" i="1" kern="1200" dirty="0">
                <a:solidFill>
                  <a:schemeClr val="tx1"/>
                </a:solidFill>
                <a:effectLst/>
                <a:latin typeface="+mn-lt"/>
                <a:ea typeface="+mn-ea"/>
                <a:cs typeface="+mn-cs"/>
              </a:rPr>
              <a:t>E</a:t>
            </a:r>
            <a:r>
              <a:rPr lang="en-US" sz="1200" i="1" kern="1200" baseline="-25000" dirty="0">
                <a:solidFill>
                  <a:schemeClr val="tx1"/>
                </a:solidFill>
                <a:effectLst/>
                <a:latin typeface="+mn-lt"/>
                <a:ea typeface="+mn-ea"/>
                <a:cs typeface="+mn-cs"/>
              </a:rPr>
              <a:t>z</a:t>
            </a:r>
            <a:r>
              <a:rPr lang="en-US" dirty="0">
                <a:effectLst/>
              </a:rPr>
              <a:t> </a:t>
            </a:r>
          </a:p>
          <a:p>
            <a:pPr marL="171450" indent="-171450">
              <a:buFont typeface="Arial" panose="020B0604020202020204" pitchFamily="34" charset="0"/>
              <a:buChar char="•"/>
            </a:pPr>
            <a:endParaRPr lang="en-US" dirty="0">
              <a:effectLst/>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increase in </a:t>
            </a:r>
            <a:r>
              <a:rPr lang="en-US" sz="1200" i="1" kern="1200" dirty="0">
                <a:solidFill>
                  <a:schemeClr val="tx1"/>
                </a:solidFill>
                <a:effectLst/>
                <a:latin typeface="+mn-lt"/>
                <a:ea typeface="+mn-ea"/>
                <a:cs typeface="+mn-cs"/>
              </a:rPr>
              <a:t>E</a:t>
            </a:r>
            <a:r>
              <a:rPr lang="en-US" sz="1200" i="1" kern="1200" baseline="-25000" dirty="0">
                <a:solidFill>
                  <a:schemeClr val="tx1"/>
                </a:solidFill>
                <a:effectLst/>
                <a:latin typeface="+mn-lt"/>
                <a:ea typeface="+mn-ea"/>
                <a:cs typeface="+mn-cs"/>
              </a:rPr>
              <a:t>z</a:t>
            </a:r>
            <a:r>
              <a:rPr lang="en-US" sz="1200" kern="1200" dirty="0">
                <a:solidFill>
                  <a:schemeClr val="tx1"/>
                </a:solidFill>
                <a:effectLst/>
                <a:latin typeface="+mn-lt"/>
                <a:ea typeface="+mn-ea"/>
                <a:cs typeface="+mn-cs"/>
              </a:rPr>
              <a:t> is likely due to the aircraft entering a relatively high electric field charge region and not caused by lightning. The temporal span of the peak is on the order of seconds, while electric discharges are on the order of micro-seconds (Rakov 2016). Additionally, the diverging electric field vectors indicate this peak is caused by the aircraft entering a high electric field region</a:t>
            </a:r>
            <a:r>
              <a:rPr lang="en-US" dirty="0">
                <a:effectLst/>
              </a:rPr>
              <a:t> </a:t>
            </a:r>
            <a:endParaRPr lang="en-US" dirty="0"/>
          </a:p>
        </p:txBody>
      </p:sp>
      <p:sp>
        <p:nvSpPr>
          <p:cNvPr id="4" name="Slide Number Placeholder 3"/>
          <p:cNvSpPr>
            <a:spLocks noGrp="1"/>
          </p:cNvSpPr>
          <p:nvPr>
            <p:ph type="sldNum" sz="quarter" idx="5"/>
          </p:nvPr>
        </p:nvSpPr>
        <p:spPr/>
        <p:txBody>
          <a:bodyPr/>
          <a:lstStyle/>
          <a:p>
            <a:fld id="{F9723BB0-E068-E949-BAE0-0D101622772C}" type="slidenum">
              <a:rPr lang="en-US" smtClean="0"/>
              <a:t>30</a:t>
            </a:fld>
            <a:endParaRPr lang="en-US"/>
          </a:p>
        </p:txBody>
      </p:sp>
    </p:spTree>
    <p:extLst>
      <p:ext uri="{BB962C8B-B14F-4D97-AF65-F5344CB8AC3E}">
        <p14:creationId xmlns:p14="http://schemas.microsoft.com/office/powerpoint/2010/main" val="2903630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in the radar and satellite data do we see these peaks in RCAC</a:t>
            </a:r>
          </a:p>
        </p:txBody>
      </p:sp>
      <p:sp>
        <p:nvSpPr>
          <p:cNvPr id="4" name="Slide Number Placeholder 3"/>
          <p:cNvSpPr>
            <a:spLocks noGrp="1"/>
          </p:cNvSpPr>
          <p:nvPr>
            <p:ph type="sldNum" sz="quarter" idx="5"/>
          </p:nvPr>
        </p:nvSpPr>
        <p:spPr/>
        <p:txBody>
          <a:bodyPr/>
          <a:lstStyle/>
          <a:p>
            <a:fld id="{F9723BB0-E068-E949-BAE0-0D101622772C}" type="slidenum">
              <a:rPr lang="en-US" smtClean="0"/>
              <a:t>31</a:t>
            </a:fld>
            <a:endParaRPr lang="en-US"/>
          </a:p>
        </p:txBody>
      </p:sp>
    </p:spTree>
    <p:extLst>
      <p:ext uri="{BB962C8B-B14F-4D97-AF65-F5344CB8AC3E}">
        <p14:creationId xmlns:p14="http://schemas.microsoft.com/office/powerpoint/2010/main" val="32712464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left panel and end with right.</a:t>
            </a:r>
          </a:p>
          <a:p>
            <a:endParaRPr lang="en-US" dirty="0"/>
          </a:p>
          <a:p>
            <a:r>
              <a:rPr lang="en-US" dirty="0"/>
              <a:t>NOTE: the aircraft sampled more diffuse and old cirrus anvil regions from convection that occurred before the enhanced convection associated with the titan cell.</a:t>
            </a:r>
          </a:p>
          <a:p>
            <a:endParaRPr lang="en-US" dirty="0"/>
          </a:p>
          <a:p>
            <a:r>
              <a:rPr lang="en-US" dirty="0"/>
              <a:t>NOTE: diminishing over-shooting cloud top at the end of reflectivity scan.</a:t>
            </a:r>
          </a:p>
          <a:p>
            <a:endParaRPr lang="en-US" dirty="0"/>
          </a:p>
          <a:p>
            <a:r>
              <a:rPr lang="en-US" dirty="0"/>
              <a:t>Main take-away: highest concentrations of chain aggregates observed on the edge between the old and new cirrus anvil.</a:t>
            </a:r>
          </a:p>
        </p:txBody>
      </p:sp>
      <p:sp>
        <p:nvSpPr>
          <p:cNvPr id="4" name="Slide Number Placeholder 3"/>
          <p:cNvSpPr>
            <a:spLocks noGrp="1"/>
          </p:cNvSpPr>
          <p:nvPr>
            <p:ph type="sldNum" sz="quarter" idx="5"/>
          </p:nvPr>
        </p:nvSpPr>
        <p:spPr/>
        <p:txBody>
          <a:bodyPr/>
          <a:lstStyle/>
          <a:p>
            <a:fld id="{F9723BB0-E068-E949-BAE0-0D101622772C}" type="slidenum">
              <a:rPr lang="en-US" smtClean="0"/>
              <a:t>32</a:t>
            </a:fld>
            <a:endParaRPr lang="en-US"/>
          </a:p>
        </p:txBody>
      </p:sp>
    </p:spTree>
    <p:extLst>
      <p:ext uri="{BB962C8B-B14F-4D97-AF65-F5344CB8AC3E}">
        <p14:creationId xmlns:p14="http://schemas.microsoft.com/office/powerpoint/2010/main" val="4241824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Main take-away: highest concentrations of chain aggregates observed on the edge between the old and new cirrus anvil.</a:t>
            </a:r>
          </a:p>
          <a:p>
            <a:endParaRPr lang="en-US" dirty="0"/>
          </a:p>
        </p:txBody>
      </p:sp>
      <p:sp>
        <p:nvSpPr>
          <p:cNvPr id="4" name="Slide Number Placeholder 3"/>
          <p:cNvSpPr>
            <a:spLocks noGrp="1"/>
          </p:cNvSpPr>
          <p:nvPr>
            <p:ph type="sldNum" sz="quarter" idx="5"/>
          </p:nvPr>
        </p:nvSpPr>
        <p:spPr/>
        <p:txBody>
          <a:bodyPr/>
          <a:lstStyle/>
          <a:p>
            <a:fld id="{F9723BB0-E068-E949-BAE0-0D101622772C}" type="slidenum">
              <a:rPr lang="en-US" smtClean="0"/>
              <a:t>33</a:t>
            </a:fld>
            <a:endParaRPr lang="en-US"/>
          </a:p>
        </p:txBody>
      </p:sp>
    </p:spTree>
    <p:extLst>
      <p:ext uri="{BB962C8B-B14F-4D97-AF65-F5344CB8AC3E}">
        <p14:creationId xmlns:p14="http://schemas.microsoft.com/office/powerpoint/2010/main" val="203057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Main take-away: minimum threshold for chain aggregation was 60 kV/m</a:t>
            </a:r>
          </a:p>
          <a:p>
            <a:pPr marL="1543050" lvl="3" indent="-171450">
              <a:buFont typeface="Arial" panose="020B0604020202020204" pitchFamily="34" charset="0"/>
              <a:buChar char="•"/>
            </a:pPr>
            <a:r>
              <a:rPr lang="en-US" dirty="0"/>
              <a:t>Maximum effect at -8 C with really high electric fields.</a:t>
            </a:r>
          </a:p>
        </p:txBody>
      </p:sp>
      <p:sp>
        <p:nvSpPr>
          <p:cNvPr id="4" name="Slide Number Placeholder 3"/>
          <p:cNvSpPr>
            <a:spLocks noGrp="1"/>
          </p:cNvSpPr>
          <p:nvPr>
            <p:ph type="sldNum" sz="quarter" idx="5"/>
          </p:nvPr>
        </p:nvSpPr>
        <p:spPr/>
        <p:txBody>
          <a:bodyPr/>
          <a:lstStyle/>
          <a:p>
            <a:fld id="{F9723BB0-E068-E949-BAE0-0D101622772C}" type="slidenum">
              <a:rPr lang="en-US" smtClean="0"/>
              <a:t>5</a:t>
            </a:fld>
            <a:endParaRPr lang="en-US"/>
          </a:p>
        </p:txBody>
      </p:sp>
    </p:spTree>
    <p:extLst>
      <p:ext uri="{BB962C8B-B14F-4D97-AF65-F5344CB8AC3E}">
        <p14:creationId xmlns:p14="http://schemas.microsoft.com/office/powerpoint/2010/main" val="36760584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As time progresses, the cirrus anvil associated with the TITAN cell has expanded further to the North allowing for more sampling of the newer anvil. Different from FL1</a:t>
            </a:r>
          </a:p>
          <a:p>
            <a:endParaRPr lang="en-US" dirty="0"/>
          </a:p>
          <a:p>
            <a:r>
              <a:rPr lang="en-US" dirty="0"/>
              <a:t>NOTE: cirrus anvil reflectivity shows complexity and isn’t uniform.</a:t>
            </a:r>
          </a:p>
          <a:p>
            <a:endParaRPr lang="en-US" dirty="0"/>
          </a:p>
          <a:p>
            <a:r>
              <a:rPr lang="en-US" dirty="0"/>
              <a:t>NOTE: wave like features at the top of the anvil</a:t>
            </a:r>
          </a:p>
          <a:p>
            <a:endParaRPr lang="en-US" dirty="0"/>
          </a:p>
          <a:p>
            <a:endParaRPr lang="en-US" dirty="0"/>
          </a:p>
        </p:txBody>
      </p:sp>
      <p:sp>
        <p:nvSpPr>
          <p:cNvPr id="4" name="Slide Number Placeholder 3"/>
          <p:cNvSpPr>
            <a:spLocks noGrp="1"/>
          </p:cNvSpPr>
          <p:nvPr>
            <p:ph type="sldNum" sz="quarter" idx="5"/>
          </p:nvPr>
        </p:nvSpPr>
        <p:spPr/>
        <p:txBody>
          <a:bodyPr/>
          <a:lstStyle/>
          <a:p>
            <a:fld id="{F9723BB0-E068-E949-BAE0-0D101622772C}" type="slidenum">
              <a:rPr lang="en-US" smtClean="0"/>
              <a:t>34</a:t>
            </a:fld>
            <a:endParaRPr lang="en-US"/>
          </a:p>
        </p:txBody>
      </p:sp>
    </p:spTree>
    <p:extLst>
      <p:ext uri="{BB962C8B-B14F-4D97-AF65-F5344CB8AC3E}">
        <p14:creationId xmlns:p14="http://schemas.microsoft.com/office/powerpoint/2010/main" val="24000674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Main take-away: There is a positive slope in the </a:t>
            </a:r>
            <a:r>
              <a:rPr lang="en-US" dirty="0" err="1"/>
              <a:t>RCACn</a:t>
            </a:r>
            <a:r>
              <a:rPr lang="en-US" dirty="0"/>
              <a:t>-c heading away from the core as chain and non-chain aggregate concentrations decrease. The </a:t>
            </a:r>
            <a:r>
              <a:rPr lang="en-US" dirty="0" err="1"/>
              <a:t>RCACn</a:t>
            </a:r>
            <a:r>
              <a:rPr lang="en-US" dirty="0"/>
              <a:t>-c peaks at the end of the flight leg!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9723BB0-E068-E949-BAE0-0D101622772C}" type="slidenum">
              <a:rPr lang="en-US" smtClean="0"/>
              <a:t>35</a:t>
            </a:fld>
            <a:endParaRPr lang="en-US"/>
          </a:p>
        </p:txBody>
      </p:sp>
    </p:spTree>
    <p:extLst>
      <p:ext uri="{BB962C8B-B14F-4D97-AF65-F5344CB8AC3E}">
        <p14:creationId xmlns:p14="http://schemas.microsoft.com/office/powerpoint/2010/main" val="30825967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FL1:</a:t>
            </a:r>
          </a:p>
          <a:p>
            <a:r>
              <a:rPr lang="en-US" sz="1200" kern="1200" dirty="0">
                <a:solidFill>
                  <a:schemeClr val="tx1"/>
                </a:solidFill>
                <a:effectLst/>
                <a:latin typeface="+mn-lt"/>
                <a:ea typeface="+mn-ea"/>
                <a:cs typeface="+mn-cs"/>
              </a:rPr>
              <a:t>The reason why the chain aggregate concentration and the ratio (</a:t>
            </a:r>
            <a:r>
              <a:rPr lang="en-US" sz="1200" i="1" kern="1200" dirty="0">
                <a:solidFill>
                  <a:schemeClr val="tx1"/>
                </a:solidFill>
                <a:effectLst/>
                <a:latin typeface="+mn-lt"/>
                <a:ea typeface="+mn-ea"/>
                <a:cs typeface="+mn-cs"/>
              </a:rPr>
              <a:t>RCAC</a:t>
            </a:r>
            <a:r>
              <a:rPr lang="en-US" sz="1200" i="1" kern="1200" baseline="-25000" dirty="0">
                <a:solidFill>
                  <a:schemeClr val="tx1"/>
                </a:solidFill>
                <a:effectLst/>
                <a:latin typeface="+mn-lt"/>
                <a:ea typeface="+mn-ea"/>
                <a:cs typeface="+mn-cs"/>
              </a:rPr>
              <a:t>N–C</a:t>
            </a:r>
            <a:r>
              <a:rPr lang="en-US" sz="1200" kern="1200" dirty="0">
                <a:solidFill>
                  <a:schemeClr val="tx1"/>
                </a:solidFill>
                <a:effectLst/>
                <a:latin typeface="+mn-lt"/>
                <a:ea typeface="+mn-ea"/>
                <a:cs typeface="+mn-cs"/>
              </a:rPr>
              <a:t>) decreases from approximately 50 to 20 km from the TITAN cell’s core when entering the cirrus anvil produced from the TITAN cell during FL1 remains unknown. Although, it is theorized that the peak in </a:t>
            </a:r>
            <a:r>
              <a:rPr lang="en-US" sz="1200" i="1" kern="1200" dirty="0">
                <a:solidFill>
                  <a:schemeClr val="tx1"/>
                </a:solidFill>
                <a:effectLst/>
                <a:latin typeface="+mn-lt"/>
                <a:ea typeface="+mn-ea"/>
                <a:cs typeface="+mn-cs"/>
              </a:rPr>
              <a:t>RCAC</a:t>
            </a:r>
            <a:r>
              <a:rPr lang="en-US" sz="1200" i="1" kern="1200" baseline="-25000" dirty="0">
                <a:solidFill>
                  <a:schemeClr val="tx1"/>
                </a:solidFill>
                <a:effectLst/>
                <a:latin typeface="+mn-lt"/>
                <a:ea typeface="+mn-ea"/>
                <a:cs typeface="+mn-cs"/>
              </a:rPr>
              <a:t>N–C</a:t>
            </a:r>
            <a:r>
              <a:rPr lang="en-US" sz="1200" kern="1200" dirty="0">
                <a:solidFill>
                  <a:schemeClr val="tx1"/>
                </a:solidFill>
                <a:effectLst/>
                <a:latin typeface="+mn-lt"/>
                <a:ea typeface="+mn-ea"/>
                <a:cs typeface="+mn-cs"/>
              </a:rPr>
              <a:t> and the chain aggregate concentration occurs when the aircraft transects through a high concentration ‘pocket’ of chain aggregates originating from the overshooting-top produced by the TITAN cell.</a:t>
            </a:r>
            <a:r>
              <a:rPr lang="en-US" dirty="0">
                <a:effectLst/>
              </a:rPr>
              <a:t> </a:t>
            </a:r>
            <a:endParaRPr lang="en-US" dirty="0"/>
          </a:p>
        </p:txBody>
      </p:sp>
      <p:sp>
        <p:nvSpPr>
          <p:cNvPr id="4" name="Slide Number Placeholder 3"/>
          <p:cNvSpPr>
            <a:spLocks noGrp="1"/>
          </p:cNvSpPr>
          <p:nvPr>
            <p:ph type="sldNum" sz="quarter" idx="5"/>
          </p:nvPr>
        </p:nvSpPr>
        <p:spPr/>
        <p:txBody>
          <a:bodyPr/>
          <a:lstStyle/>
          <a:p>
            <a:fld id="{F9723BB0-E068-E949-BAE0-0D101622772C}" type="slidenum">
              <a:rPr lang="en-US" smtClean="0"/>
              <a:t>36</a:t>
            </a:fld>
            <a:endParaRPr lang="en-US"/>
          </a:p>
        </p:txBody>
      </p:sp>
    </p:spTree>
    <p:extLst>
      <p:ext uri="{BB962C8B-B14F-4D97-AF65-F5344CB8AC3E}">
        <p14:creationId xmlns:p14="http://schemas.microsoft.com/office/powerpoint/2010/main" val="19385646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North Dakota Citation II Research Aircraft does not sample in the convective core (highest reflectivity region between 2 and 7 km AGL) during the CapeEx19 field project but focused on sampling in the anvil out flow region. Sampling in the convective core can be problematic as aircraft lightning strikes can damage instruments.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Aircraft sampling legs occurred with little fluctuations in temperature between -29 °C and -35 °C (Table 2), which is slightly warmer than the homogenous freezing level. </a:t>
            </a:r>
            <a:endParaRPr lang="en-US" dirty="0"/>
          </a:p>
        </p:txBody>
      </p:sp>
      <p:sp>
        <p:nvSpPr>
          <p:cNvPr id="4" name="Slide Number Placeholder 3"/>
          <p:cNvSpPr>
            <a:spLocks noGrp="1"/>
          </p:cNvSpPr>
          <p:nvPr>
            <p:ph type="sldNum" sz="quarter" idx="5"/>
          </p:nvPr>
        </p:nvSpPr>
        <p:spPr/>
        <p:txBody>
          <a:bodyPr/>
          <a:lstStyle/>
          <a:p>
            <a:fld id="{F9723BB0-E068-E949-BAE0-0D101622772C}" type="slidenum">
              <a:rPr lang="en-US" smtClean="0"/>
              <a:t>45</a:t>
            </a:fld>
            <a:endParaRPr lang="en-US"/>
          </a:p>
        </p:txBody>
      </p:sp>
    </p:spTree>
    <p:extLst>
      <p:ext uri="{BB962C8B-B14F-4D97-AF65-F5344CB8AC3E}">
        <p14:creationId xmlns:p14="http://schemas.microsoft.com/office/powerpoint/2010/main" val="1748101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23BB0-E068-E949-BAE0-0D101622772C}" type="slidenum">
              <a:rPr lang="en-US" smtClean="0"/>
              <a:t>57</a:t>
            </a:fld>
            <a:endParaRPr lang="en-US"/>
          </a:p>
        </p:txBody>
      </p:sp>
    </p:spTree>
    <p:extLst>
      <p:ext uri="{BB962C8B-B14F-4D97-AF65-F5344CB8AC3E}">
        <p14:creationId xmlns:p14="http://schemas.microsoft.com/office/powerpoint/2010/main" val="1290042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dirty="0"/>
              <a:t>Main take-away: chains found in many different regions around the globe in mid-to-upper levels of convection. Mainly in the cirrus cloud anvil region</a:t>
            </a:r>
          </a:p>
        </p:txBody>
      </p:sp>
      <p:sp>
        <p:nvSpPr>
          <p:cNvPr id="4" name="Slide Number Placeholder 3"/>
          <p:cNvSpPr>
            <a:spLocks noGrp="1"/>
          </p:cNvSpPr>
          <p:nvPr>
            <p:ph type="sldNum" sz="quarter" idx="5"/>
          </p:nvPr>
        </p:nvSpPr>
        <p:spPr/>
        <p:txBody>
          <a:bodyPr/>
          <a:lstStyle/>
          <a:p>
            <a:fld id="{F9723BB0-E068-E949-BAE0-0D101622772C}" type="slidenum">
              <a:rPr lang="en-US" smtClean="0"/>
              <a:t>6</a:t>
            </a:fld>
            <a:endParaRPr lang="en-US"/>
          </a:p>
        </p:txBody>
      </p:sp>
    </p:spTree>
    <p:extLst>
      <p:ext uri="{BB962C8B-B14F-4D97-AF65-F5344CB8AC3E}">
        <p14:creationId xmlns:p14="http://schemas.microsoft.com/office/powerpoint/2010/main" val="2328241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2D-S images of chain aggregates (red circle) while sampling through cirrus anvil clouds. Each panel represents less than one second in time and has a vertical width of 1,280 </a:t>
            </a:r>
            <a:r>
              <a:rPr lang="el-GR" sz="1200" dirty="0">
                <a:latin typeface="Times New Roman" panose="02020603050405020304" pitchFamily="18" charset="0"/>
                <a:cs typeface="Times New Roman" panose="02020603050405020304" pitchFamily="18" charset="0"/>
              </a:rPr>
              <a:t>μ</a:t>
            </a:r>
            <a:r>
              <a:rPr lang="en-US" sz="1200" dirty="0">
                <a:latin typeface="Times New Roman" panose="02020603050405020304" pitchFamily="18" charset="0"/>
                <a:cs typeface="Times New Roman" panose="02020603050405020304" pitchFamily="18" charset="0"/>
              </a:rPr>
              <a:t>m.</a:t>
            </a:r>
          </a:p>
          <a:p>
            <a:pPr marL="171450" indent="-1714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This experiment provided motivation to investigate the presence of chain aggregates even further! </a:t>
            </a:r>
            <a:endParaRPr lang="en-US" dirty="0"/>
          </a:p>
        </p:txBody>
      </p:sp>
      <p:sp>
        <p:nvSpPr>
          <p:cNvPr id="4" name="Slide Number Placeholder 3"/>
          <p:cNvSpPr>
            <a:spLocks noGrp="1"/>
          </p:cNvSpPr>
          <p:nvPr>
            <p:ph type="sldNum" sz="quarter" idx="5"/>
          </p:nvPr>
        </p:nvSpPr>
        <p:spPr/>
        <p:txBody>
          <a:bodyPr/>
          <a:lstStyle/>
          <a:p>
            <a:fld id="{F9723BB0-E068-E949-BAE0-0D101622772C}" type="slidenum">
              <a:rPr lang="en-US" smtClean="0"/>
              <a:t>7</a:t>
            </a:fld>
            <a:endParaRPr lang="en-US"/>
          </a:p>
        </p:txBody>
      </p:sp>
    </p:spTree>
    <p:extLst>
      <p:ext uri="{BB962C8B-B14F-4D97-AF65-F5344CB8AC3E}">
        <p14:creationId xmlns:p14="http://schemas.microsoft.com/office/powerpoint/2010/main" val="2365821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23BB0-E068-E949-BAE0-0D101622772C}" type="slidenum">
              <a:rPr lang="en-US" smtClean="0"/>
              <a:t>8</a:t>
            </a:fld>
            <a:endParaRPr lang="en-US"/>
          </a:p>
        </p:txBody>
      </p:sp>
    </p:spTree>
    <p:extLst>
      <p:ext uri="{BB962C8B-B14F-4D97-AF65-F5344CB8AC3E}">
        <p14:creationId xmlns:p14="http://schemas.microsoft.com/office/powerpoint/2010/main" val="3387101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CAPS – Cloud, Aerosol, and Precipitation Spectrometer – contains the CIP, CAS (Cloud and Aerosol Spectrometer), and the Hotwire Liquid Water content sensor</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All six of the electric field mills are positioned on fuselage ports around the perimeter of the aircraft. Four of the electric field mills are positioned around the body of the aircraft adjacent to the doors/entrances and cockpit windows, while the remaining two electric field mills are positioned on the tail of the aircraft. </a:t>
            </a:r>
            <a:endParaRPr lang="en-US" dirty="0"/>
          </a:p>
          <a:p>
            <a:endParaRPr lang="en-US" dirty="0"/>
          </a:p>
        </p:txBody>
      </p:sp>
      <p:sp>
        <p:nvSpPr>
          <p:cNvPr id="4" name="Slide Number Placeholder 3"/>
          <p:cNvSpPr>
            <a:spLocks noGrp="1"/>
          </p:cNvSpPr>
          <p:nvPr>
            <p:ph type="sldNum" sz="quarter" idx="5"/>
          </p:nvPr>
        </p:nvSpPr>
        <p:spPr/>
        <p:txBody>
          <a:bodyPr/>
          <a:lstStyle/>
          <a:p>
            <a:fld id="{F9723BB0-E068-E949-BAE0-0D101622772C}" type="slidenum">
              <a:rPr lang="en-US" smtClean="0"/>
              <a:t>9</a:t>
            </a:fld>
            <a:endParaRPr lang="en-US"/>
          </a:p>
        </p:txBody>
      </p:sp>
    </p:spTree>
    <p:extLst>
      <p:ext uri="{BB962C8B-B14F-4D97-AF65-F5344CB8AC3E}">
        <p14:creationId xmlns:p14="http://schemas.microsoft.com/office/powerpoint/2010/main" val="2223225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685800">
              <a:buFont typeface="Arial" panose="020B0604020202020204" pitchFamily="34" charset="0"/>
              <a:buChar char="•"/>
            </a:pPr>
            <a:r>
              <a:rPr lang="en-US" sz="5600" dirty="0">
                <a:latin typeface="Times New Roman" panose="02020603050405020304" pitchFamily="18" charset="0"/>
                <a:cs typeface="Times New Roman" panose="02020603050405020304" pitchFamily="18" charset="0"/>
              </a:rPr>
              <a:t>Intro: developed by researchers at the Karlsruhe Institute of technology (KIT)</a:t>
            </a:r>
          </a:p>
          <a:p>
            <a:pPr marL="685800" indent="-685800">
              <a:buFont typeface="Arial" panose="020B0604020202020204" pitchFamily="34" charset="0"/>
              <a:buChar char="•"/>
            </a:pPr>
            <a:endParaRPr lang="en-US" sz="5600" dirty="0">
              <a:latin typeface="Times New Roman" panose="02020603050405020304" pitchFamily="18" charset="0"/>
              <a:cs typeface="Times New Roman" panose="02020603050405020304" pitchFamily="18" charset="0"/>
            </a:endParaRPr>
          </a:p>
          <a:p>
            <a:pPr marL="685800" indent="-685800">
              <a:buFont typeface="Arial" panose="020B0604020202020204" pitchFamily="34" charset="0"/>
              <a:buChar char="•"/>
            </a:pPr>
            <a:r>
              <a:rPr lang="en-US" sz="5600" dirty="0">
                <a:latin typeface="Times New Roman" panose="02020603050405020304" pitchFamily="18" charset="0"/>
                <a:cs typeface="Times New Roman" panose="02020603050405020304" pitchFamily="18" charset="0"/>
              </a:rPr>
              <a:t>Bullet 2: Polar nephelometer measures the light scattering function; CPI is the imaging</a:t>
            </a:r>
          </a:p>
          <a:p>
            <a:pPr marL="685800" indent="-685800">
              <a:buFont typeface="Arial" panose="020B0604020202020204" pitchFamily="34" charset="0"/>
              <a:buChar char="•"/>
            </a:pPr>
            <a:endParaRPr lang="en-US" sz="5600" dirty="0">
              <a:latin typeface="Times New Roman" panose="02020603050405020304" pitchFamily="18" charset="0"/>
              <a:cs typeface="Times New Roman" panose="02020603050405020304" pitchFamily="18" charset="0"/>
            </a:endParaRPr>
          </a:p>
          <a:p>
            <a:pPr marL="685800" indent="-685800">
              <a:buFont typeface="Arial" panose="020B0604020202020204" pitchFamily="34" charset="0"/>
              <a:buChar char="•"/>
            </a:pPr>
            <a:r>
              <a:rPr lang="en-US" sz="5600" dirty="0">
                <a:latin typeface="Times New Roman" panose="02020603050405020304" pitchFamily="18" charset="0"/>
                <a:cs typeface="Times New Roman" panose="02020603050405020304" pitchFamily="18" charset="0"/>
              </a:rPr>
              <a:t>Bullet 3: two camera-telescope assemblies (CTAs) and a pulsing illumination laser. </a:t>
            </a:r>
          </a:p>
          <a:p>
            <a:pPr marL="685800" indent="-685800">
              <a:buFont typeface="Arial" panose="020B0604020202020204" pitchFamily="34" charset="0"/>
              <a:buChar char="•"/>
            </a:pPr>
            <a:endParaRPr lang="en-US" sz="5600" dirty="0">
              <a:latin typeface="Times New Roman" panose="02020603050405020304" pitchFamily="18" charset="0"/>
              <a:cs typeface="Times New Roman" panose="02020603050405020304" pitchFamily="18" charset="0"/>
            </a:endParaRPr>
          </a:p>
          <a:p>
            <a:pPr marL="685800" indent="-685800">
              <a:buFont typeface="Arial" panose="020B0604020202020204" pitchFamily="34" charset="0"/>
              <a:buChar char="•"/>
            </a:pPr>
            <a:r>
              <a:rPr lang="en-US" sz="5600" dirty="0">
                <a:latin typeface="Times New Roman" panose="02020603050405020304" pitchFamily="18" charset="0"/>
                <a:cs typeface="Times New Roman" panose="02020603050405020304" pitchFamily="18" charset="0"/>
              </a:rPr>
              <a:t>At 4 </a:t>
            </a:r>
            <a:r>
              <a:rPr lang="en-US" sz="5600" dirty="0">
                <a:latin typeface="Times New Roman" panose="02020603050405020304" pitchFamily="18" charset="0"/>
                <a:cs typeface="Times New Roman" panose="02020603050405020304" pitchFamily="18" charset="0"/>
                <a:sym typeface="Symbol" pitchFamily="2" charset="2"/>
              </a:rPr>
              <a:t></a:t>
            </a:r>
            <a:r>
              <a:rPr lang="en-US" sz="5600" dirty="0">
                <a:latin typeface="Times New Roman" panose="02020603050405020304" pitchFamily="18" charset="0"/>
                <a:cs typeface="Times New Roman" panose="02020603050405020304" pitchFamily="18" charset="0"/>
              </a:rPr>
              <a:t> magnification, particle sizes can range from 3 </a:t>
            </a:r>
            <a:r>
              <a:rPr lang="en-US" sz="5600" dirty="0">
                <a:latin typeface="Times New Roman" panose="02020603050405020304" pitchFamily="18" charset="0"/>
                <a:cs typeface="Times New Roman" panose="02020603050405020304" pitchFamily="18" charset="0"/>
                <a:sym typeface="Symbol" pitchFamily="2" charset="2"/>
              </a:rPr>
              <a:t></a:t>
            </a:r>
            <a:r>
              <a:rPr lang="en-US" sz="5600" dirty="0">
                <a:latin typeface="Times New Roman" panose="02020603050405020304" pitchFamily="18" charset="0"/>
                <a:cs typeface="Times New Roman" panose="02020603050405020304" pitchFamily="18" charset="0"/>
              </a:rPr>
              <a:t>m to 1.5 mm. </a:t>
            </a:r>
          </a:p>
          <a:p>
            <a:pPr marL="685800" indent="-685800">
              <a:buFont typeface="Arial" panose="020B0604020202020204" pitchFamily="34" charset="0"/>
              <a:buChar char="•"/>
            </a:pPr>
            <a:endParaRPr lang="en-US" sz="5600" dirty="0">
              <a:latin typeface="Times New Roman" panose="02020603050405020304" pitchFamily="18" charset="0"/>
              <a:cs typeface="Times New Roman" panose="02020603050405020304" pitchFamily="18" charset="0"/>
            </a:endParaRPr>
          </a:p>
          <a:p>
            <a:pPr marL="685800" indent="-685800">
              <a:buFont typeface="Arial" panose="020B0604020202020204" pitchFamily="34" charset="0"/>
              <a:buChar char="•"/>
            </a:pPr>
            <a:r>
              <a:rPr lang="en-US" sz="5600" dirty="0">
                <a:latin typeface="Times New Roman" panose="02020603050405020304" pitchFamily="18" charset="0"/>
                <a:cs typeface="Times New Roman" panose="02020603050405020304" pitchFamily="18" charset="0"/>
              </a:rPr>
              <a:t>Maximum sampling rate of the PHIPS is 20 Hz – don’t include</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5600" dirty="0">
              <a:latin typeface="Times New Roman" panose="02020603050405020304" pitchFamily="18" charset="0"/>
              <a:cs typeface="Times New Roman" panose="02020603050405020304" pitchFamily="18" charset="0"/>
            </a:endParaRPr>
          </a:p>
          <a:p>
            <a:pPr marL="685800" indent="-685800">
              <a:buFont typeface="Arial" panose="020B0604020202020204" pitchFamily="34" charset="0"/>
              <a:buChar char="•"/>
            </a:pPr>
            <a:r>
              <a:rPr lang="en-US" sz="5600" dirty="0">
                <a:latin typeface="Times New Roman" panose="02020603050405020304" pitchFamily="18" charset="0"/>
                <a:cs typeface="Times New Roman" panose="02020603050405020304" pitchFamily="18" charset="0"/>
              </a:rPr>
              <a:t>Citation: https://</a:t>
            </a:r>
            <a:r>
              <a:rPr lang="en-US" sz="5600" dirty="0" err="1">
                <a:latin typeface="Times New Roman" panose="02020603050405020304" pitchFamily="18" charset="0"/>
                <a:cs typeface="Times New Roman" panose="02020603050405020304" pitchFamily="18" charset="0"/>
              </a:rPr>
              <a:t>www.imk-aaf.kit.edu</a:t>
            </a:r>
            <a:r>
              <a:rPr lang="en-US" sz="5600" dirty="0">
                <a:latin typeface="Times New Roman" panose="02020603050405020304" pitchFamily="18" charset="0"/>
                <a:cs typeface="Times New Roman" panose="02020603050405020304" pitchFamily="18" charset="0"/>
              </a:rPr>
              <a:t>/55.php</a:t>
            </a:r>
          </a:p>
          <a:p>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9723BB0-E068-E949-BAE0-0D101622772C}" type="slidenum">
              <a:rPr lang="en-US" smtClean="0"/>
              <a:t>10</a:t>
            </a:fld>
            <a:endParaRPr lang="en-US"/>
          </a:p>
        </p:txBody>
      </p:sp>
    </p:spTree>
    <p:extLst>
      <p:ext uri="{BB962C8B-B14F-4D97-AF65-F5344CB8AC3E}">
        <p14:creationId xmlns:p14="http://schemas.microsoft.com/office/powerpoint/2010/main" val="4284262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Much faster sampling rate than the PHIPS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Probe is much better at obtaining particle concentration data as compared to the PHIPS.</a:t>
            </a:r>
          </a:p>
        </p:txBody>
      </p:sp>
      <p:sp>
        <p:nvSpPr>
          <p:cNvPr id="4" name="Slide Number Placeholder 3"/>
          <p:cNvSpPr>
            <a:spLocks noGrp="1"/>
          </p:cNvSpPr>
          <p:nvPr>
            <p:ph type="sldNum" sz="quarter" idx="5"/>
          </p:nvPr>
        </p:nvSpPr>
        <p:spPr/>
        <p:txBody>
          <a:bodyPr/>
          <a:lstStyle/>
          <a:p>
            <a:fld id="{F9723BB0-E068-E949-BAE0-0D101622772C}" type="slidenum">
              <a:rPr lang="en-US" smtClean="0"/>
              <a:t>11</a:t>
            </a:fld>
            <a:endParaRPr lang="en-US"/>
          </a:p>
        </p:txBody>
      </p:sp>
    </p:spTree>
    <p:extLst>
      <p:ext uri="{BB962C8B-B14F-4D97-AF65-F5344CB8AC3E}">
        <p14:creationId xmlns:p14="http://schemas.microsoft.com/office/powerpoint/2010/main" val="1784212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1993B75-1F82-864F-BEEB-20B73F1A64B2}"/>
              </a:ext>
            </a:extLst>
          </p:cNvPr>
          <p:cNvSpPr>
            <a:spLocks noGrp="1"/>
          </p:cNvSpPr>
          <p:nvPr>
            <p:ph type="title"/>
          </p:nvPr>
        </p:nvSpPr>
        <p:spPr>
          <a:xfrm>
            <a:off x="413951" y="2866393"/>
            <a:ext cx="11491782" cy="1265967"/>
          </a:xfrm>
          <a:prstGeom prst="rect">
            <a:avLst/>
          </a:prstGeom>
        </p:spPr>
        <p:txBody>
          <a:bodyPr anchor="ctr">
            <a:normAutofit/>
          </a:bodyPr>
          <a:lstStyle>
            <a:lvl1pPr algn="ctr">
              <a:defRPr sz="6000" b="0" i="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0" name="Text Placeholder 9">
            <a:extLst>
              <a:ext uri="{FF2B5EF4-FFF2-40B4-BE49-F238E27FC236}">
                <a16:creationId xmlns:a16="http://schemas.microsoft.com/office/drawing/2014/main" id="{12C55C62-4E4C-D74F-9F88-FBBFEC6F5244}"/>
              </a:ext>
            </a:extLst>
          </p:cNvPr>
          <p:cNvSpPr>
            <a:spLocks noGrp="1"/>
          </p:cNvSpPr>
          <p:nvPr>
            <p:ph type="body" sz="quarter" idx="10" hasCustomPrompt="1"/>
          </p:nvPr>
        </p:nvSpPr>
        <p:spPr>
          <a:xfrm>
            <a:off x="414338" y="4132263"/>
            <a:ext cx="11491912" cy="631825"/>
          </a:xfrm>
        </p:spPr>
        <p:txBody>
          <a:bodyPr>
            <a:noAutofit/>
          </a:bodyPr>
          <a:lstStyle>
            <a:lvl1pPr algn="ctr">
              <a:buNone/>
              <a:defRPr sz="2000">
                <a:solidFill>
                  <a:schemeClr val="bg1"/>
                </a:solidFill>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en-US" dirty="0"/>
              <a:t>Click to edit Master subtitle styles</a:t>
            </a:r>
          </a:p>
        </p:txBody>
      </p:sp>
      <p:sp>
        <p:nvSpPr>
          <p:cNvPr id="6" name="Date Placeholder 5">
            <a:extLst>
              <a:ext uri="{FF2B5EF4-FFF2-40B4-BE49-F238E27FC236}">
                <a16:creationId xmlns:a16="http://schemas.microsoft.com/office/drawing/2014/main" id="{593973F2-2142-F55E-1B21-6C0B32C5AABF}"/>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E7741B1-3191-63EC-E8A9-DB33C0DA5329}"/>
              </a:ext>
            </a:extLst>
          </p:cNvPr>
          <p:cNvSpPr>
            <a:spLocks noGrp="1"/>
          </p:cNvSpPr>
          <p:nvPr>
            <p:ph type="ftr" sz="quarter" idx="12"/>
          </p:nvPr>
        </p:nvSpPr>
        <p:spPr/>
        <p:txBody>
          <a:bodyPr/>
          <a:lstStyle/>
          <a:p>
            <a:endParaRPr lang="en-US" dirty="0"/>
          </a:p>
        </p:txBody>
      </p:sp>
      <p:sp>
        <p:nvSpPr>
          <p:cNvPr id="8" name="Slide Number Placeholder 7">
            <a:extLst>
              <a:ext uri="{FF2B5EF4-FFF2-40B4-BE49-F238E27FC236}">
                <a16:creationId xmlns:a16="http://schemas.microsoft.com/office/drawing/2014/main" id="{64230502-73F1-FBB0-3997-C90FB40BFBA0}"/>
              </a:ext>
            </a:extLst>
          </p:cNvPr>
          <p:cNvSpPr>
            <a:spLocks noGrp="1"/>
          </p:cNvSpPr>
          <p:nvPr>
            <p:ph type="sldNum" sz="quarter" idx="13"/>
          </p:nvPr>
        </p:nvSpPr>
        <p:spPr/>
        <p:txBody>
          <a:bodyPr/>
          <a:lstStyle/>
          <a:p>
            <a:fld id="{CDFFE814-68E4-0C4A-BCC3-703C26BE2070}" type="slidenum">
              <a:rPr lang="en-US" smtClean="0"/>
              <a:pPr/>
              <a:t>‹#›</a:t>
            </a:fld>
            <a:endParaRPr lang="en-US" dirty="0"/>
          </a:p>
        </p:txBody>
      </p:sp>
    </p:spTree>
    <p:extLst>
      <p:ext uri="{BB962C8B-B14F-4D97-AF65-F5344CB8AC3E}">
        <p14:creationId xmlns:p14="http://schemas.microsoft.com/office/powerpoint/2010/main" val="2708645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0DFF7B-8EB7-E944-81D6-BFFF3641FBCD}"/>
              </a:ext>
            </a:extLst>
          </p:cNvPr>
          <p:cNvSpPr>
            <a:spLocks noGrp="1"/>
          </p:cNvSpPr>
          <p:nvPr>
            <p:ph sz="half" idx="1"/>
          </p:nvPr>
        </p:nvSpPr>
        <p:spPr>
          <a:xfrm>
            <a:off x="350109" y="1837987"/>
            <a:ext cx="5669691" cy="415504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15B0ADA-C7B4-8746-A253-DB8CA8DCE9FA}"/>
              </a:ext>
            </a:extLst>
          </p:cNvPr>
          <p:cNvSpPr>
            <a:spLocks noGrp="1"/>
          </p:cNvSpPr>
          <p:nvPr>
            <p:ph sz="half" idx="2"/>
          </p:nvPr>
        </p:nvSpPr>
        <p:spPr>
          <a:xfrm>
            <a:off x="6172199" y="1837987"/>
            <a:ext cx="5669691" cy="4155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7230114D-1CB3-5043-8089-B69E806697D3}"/>
              </a:ext>
            </a:extLst>
          </p:cNvPr>
          <p:cNvSpPr>
            <a:spLocks noGrp="1"/>
          </p:cNvSpPr>
          <p:nvPr>
            <p:ph type="title"/>
          </p:nvPr>
        </p:nvSpPr>
        <p:spPr>
          <a:xfrm>
            <a:off x="350109" y="315698"/>
            <a:ext cx="11491782" cy="1265967"/>
          </a:xfrm>
          <a:prstGeom prst="rect">
            <a:avLst/>
          </a:prstGeom>
        </p:spPr>
        <p:txBody>
          <a:bodyPr anchor="ctr"/>
          <a:lstStyle>
            <a:lvl1pPr>
              <a:defRPr b="0" i="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200642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Slide - Blank Gree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B1C3523-86E2-7C42-9068-7F65C52C47D2}"/>
              </a:ext>
            </a:extLst>
          </p:cNvPr>
          <p:cNvSpPr>
            <a:spLocks noGrp="1"/>
          </p:cNvSpPr>
          <p:nvPr>
            <p:ph type="title"/>
          </p:nvPr>
        </p:nvSpPr>
        <p:spPr>
          <a:xfrm>
            <a:off x="350109" y="315698"/>
            <a:ext cx="11491782" cy="1265967"/>
          </a:xfrm>
          <a:prstGeom prst="rect">
            <a:avLst/>
          </a:prstGeom>
        </p:spPr>
        <p:txBody>
          <a:bodyPr anchor="ctr"/>
          <a:lstStyle>
            <a:lvl1pPr>
              <a:defRPr b="0" i="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Content Placeholder 2">
            <a:extLst>
              <a:ext uri="{FF2B5EF4-FFF2-40B4-BE49-F238E27FC236}">
                <a16:creationId xmlns:a16="http://schemas.microsoft.com/office/drawing/2014/main" id="{B59F3ED9-8339-7A4F-9545-D213ED742FB6}"/>
              </a:ext>
            </a:extLst>
          </p:cNvPr>
          <p:cNvSpPr>
            <a:spLocks noGrp="1"/>
          </p:cNvSpPr>
          <p:nvPr>
            <p:ph sz="half" idx="1"/>
          </p:nvPr>
        </p:nvSpPr>
        <p:spPr>
          <a:xfrm>
            <a:off x="350109" y="2171621"/>
            <a:ext cx="5669691" cy="437068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E10A489A-4F67-2340-91D6-36B26B7135AB}"/>
              </a:ext>
            </a:extLst>
          </p:cNvPr>
          <p:cNvSpPr>
            <a:spLocks noGrp="1"/>
          </p:cNvSpPr>
          <p:nvPr>
            <p:ph sz="half" idx="2"/>
          </p:nvPr>
        </p:nvSpPr>
        <p:spPr>
          <a:xfrm>
            <a:off x="6172199" y="2171621"/>
            <a:ext cx="5669691" cy="43706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674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4F683ED-D9E1-684F-B26F-349E45540335}"/>
              </a:ext>
            </a:extLst>
          </p:cNvPr>
          <p:cNvSpPr>
            <a:spLocks noGrp="1"/>
          </p:cNvSpPr>
          <p:nvPr>
            <p:ph type="title"/>
          </p:nvPr>
        </p:nvSpPr>
        <p:spPr>
          <a:xfrm>
            <a:off x="350109" y="315698"/>
            <a:ext cx="11491782" cy="1265967"/>
          </a:xfrm>
          <a:prstGeom prst="rect">
            <a:avLst/>
          </a:prstGeom>
        </p:spPr>
        <p:txBody>
          <a:bodyPr anchor="ctr"/>
          <a:lstStyle>
            <a:lvl1pPr>
              <a:defRPr b="0" i="0">
                <a:solidFill>
                  <a:srgbClr val="009A44"/>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Text Placeholder 2">
            <a:extLst>
              <a:ext uri="{FF2B5EF4-FFF2-40B4-BE49-F238E27FC236}">
                <a16:creationId xmlns:a16="http://schemas.microsoft.com/office/drawing/2014/main" id="{D888CDA0-28B2-1142-AF5D-85401A507355}"/>
              </a:ext>
            </a:extLst>
          </p:cNvPr>
          <p:cNvSpPr>
            <a:spLocks noGrp="1"/>
          </p:cNvSpPr>
          <p:nvPr>
            <p:ph type="body" idx="1"/>
          </p:nvPr>
        </p:nvSpPr>
        <p:spPr>
          <a:xfrm>
            <a:off x="345990" y="1791729"/>
            <a:ext cx="5597610" cy="453855"/>
          </a:xfrm>
          <a:prstGeom prst="rect">
            <a:avLst/>
          </a:prstGeom>
        </p:spPr>
        <p:txBody>
          <a:bodyPr anchor="t"/>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a:extLst>
              <a:ext uri="{FF2B5EF4-FFF2-40B4-BE49-F238E27FC236}">
                <a16:creationId xmlns:a16="http://schemas.microsoft.com/office/drawing/2014/main" id="{DC2BCD1E-0073-2344-B1EC-B08CA8BD60AF}"/>
              </a:ext>
            </a:extLst>
          </p:cNvPr>
          <p:cNvSpPr>
            <a:spLocks noGrp="1"/>
          </p:cNvSpPr>
          <p:nvPr>
            <p:ph sz="half" idx="2"/>
          </p:nvPr>
        </p:nvSpPr>
        <p:spPr>
          <a:xfrm>
            <a:off x="345990" y="2245585"/>
            <a:ext cx="5597610" cy="4296717"/>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84793F5A-91E1-9145-BC8C-E59527CC9EA6}"/>
              </a:ext>
            </a:extLst>
          </p:cNvPr>
          <p:cNvSpPr>
            <a:spLocks noGrp="1"/>
          </p:cNvSpPr>
          <p:nvPr>
            <p:ph sz="quarter" idx="4"/>
          </p:nvPr>
        </p:nvSpPr>
        <p:spPr>
          <a:xfrm>
            <a:off x="6240163" y="2255110"/>
            <a:ext cx="5597610" cy="4296717"/>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a:extLst>
              <a:ext uri="{FF2B5EF4-FFF2-40B4-BE49-F238E27FC236}">
                <a16:creationId xmlns:a16="http://schemas.microsoft.com/office/drawing/2014/main" id="{69C6ED90-CCB5-E847-A356-92FD6BA47EB6}"/>
              </a:ext>
            </a:extLst>
          </p:cNvPr>
          <p:cNvSpPr>
            <a:spLocks noGrp="1"/>
          </p:cNvSpPr>
          <p:nvPr>
            <p:ph type="body" idx="10"/>
          </p:nvPr>
        </p:nvSpPr>
        <p:spPr>
          <a:xfrm>
            <a:off x="6240163" y="1791729"/>
            <a:ext cx="5597610" cy="453855"/>
          </a:xfrm>
          <a:prstGeom prst="rect">
            <a:avLst/>
          </a:prstGeom>
        </p:spPr>
        <p:txBody>
          <a:bodyPr anchor="t"/>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396505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ouble Content Slide - Green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A954C1-DD6B-3B41-8D09-7805E4A3161C}"/>
              </a:ext>
            </a:extLst>
          </p:cNvPr>
          <p:cNvSpPr>
            <a:spLocks noGrp="1"/>
          </p:cNvSpPr>
          <p:nvPr>
            <p:ph type="title"/>
          </p:nvPr>
        </p:nvSpPr>
        <p:spPr>
          <a:xfrm>
            <a:off x="428625" y="1198606"/>
            <a:ext cx="3463754" cy="1699054"/>
          </a:xfrm>
          <a:prstGeom prst="rect">
            <a:avLst/>
          </a:prstGeom>
        </p:spPr>
        <p:txBody>
          <a:bodyPr anchor="b"/>
          <a:lstStyle>
            <a:lvl1pPr>
              <a:defRPr sz="4000" b="0" i="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3">
            <a:extLst>
              <a:ext uri="{FF2B5EF4-FFF2-40B4-BE49-F238E27FC236}">
                <a16:creationId xmlns:a16="http://schemas.microsoft.com/office/drawing/2014/main" id="{9E30DEBC-2133-FD4A-85C7-E86D7C122BE0}"/>
              </a:ext>
            </a:extLst>
          </p:cNvPr>
          <p:cNvSpPr>
            <a:spLocks noGrp="1"/>
          </p:cNvSpPr>
          <p:nvPr>
            <p:ph type="body" sz="half" idx="2"/>
          </p:nvPr>
        </p:nvSpPr>
        <p:spPr>
          <a:xfrm>
            <a:off x="428625" y="2908256"/>
            <a:ext cx="3463754" cy="35666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Content Placeholder 2">
            <a:extLst>
              <a:ext uri="{FF2B5EF4-FFF2-40B4-BE49-F238E27FC236}">
                <a16:creationId xmlns:a16="http://schemas.microsoft.com/office/drawing/2014/main" id="{F3ABB3B5-AE59-4841-A13C-F1F9E92D2A04}"/>
              </a:ext>
            </a:extLst>
          </p:cNvPr>
          <p:cNvSpPr>
            <a:spLocks noGrp="1"/>
          </p:cNvSpPr>
          <p:nvPr>
            <p:ph idx="1"/>
          </p:nvPr>
        </p:nvSpPr>
        <p:spPr>
          <a:xfrm>
            <a:off x="5213523" y="1257302"/>
            <a:ext cx="6172200" cy="467394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77690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Double Content Slide - Blank Green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D165D-AC6C-4743-A16D-EBBC1EAAD744}"/>
              </a:ext>
            </a:extLst>
          </p:cNvPr>
          <p:cNvSpPr>
            <a:spLocks noGrp="1"/>
          </p:cNvSpPr>
          <p:nvPr>
            <p:ph type="title"/>
          </p:nvPr>
        </p:nvSpPr>
        <p:spPr>
          <a:xfrm>
            <a:off x="428625" y="407774"/>
            <a:ext cx="3463754" cy="1699054"/>
          </a:xfrm>
          <a:prstGeom prst="rect">
            <a:avLst/>
          </a:prstGeom>
        </p:spPr>
        <p:txBody>
          <a:bodyPr anchor="b"/>
          <a:lstStyle>
            <a:lvl1pPr>
              <a:defRPr sz="4000" b="0" i="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870F113-7C17-5140-861B-24B618A53E77}"/>
              </a:ext>
            </a:extLst>
          </p:cNvPr>
          <p:cNvSpPr>
            <a:spLocks noGrp="1"/>
          </p:cNvSpPr>
          <p:nvPr>
            <p:ph idx="1"/>
          </p:nvPr>
        </p:nvSpPr>
        <p:spPr>
          <a:xfrm>
            <a:off x="5213523" y="1257301"/>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8E900CF-71BB-CF46-B3A8-E10763AF6FD9}"/>
              </a:ext>
            </a:extLst>
          </p:cNvPr>
          <p:cNvSpPr>
            <a:spLocks noGrp="1"/>
          </p:cNvSpPr>
          <p:nvPr>
            <p:ph type="body" sz="half" idx="2"/>
          </p:nvPr>
        </p:nvSpPr>
        <p:spPr>
          <a:xfrm>
            <a:off x="428625" y="2117424"/>
            <a:ext cx="3463754" cy="433280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8596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White +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FDDC5-D844-CC49-8475-8E90A3ABCE71}"/>
              </a:ext>
            </a:extLst>
          </p:cNvPr>
          <p:cNvSpPr>
            <a:spLocks noGrp="1"/>
          </p:cNvSpPr>
          <p:nvPr>
            <p:ph type="title"/>
          </p:nvPr>
        </p:nvSpPr>
        <p:spPr>
          <a:xfrm>
            <a:off x="518984" y="457200"/>
            <a:ext cx="4253041" cy="1600200"/>
          </a:xfrm>
          <a:prstGeom prst="rect">
            <a:avLst/>
          </a:prstGeom>
        </p:spPr>
        <p:txBody>
          <a:bodyPr anchor="b"/>
          <a:lstStyle>
            <a:lvl1pPr>
              <a:defRPr sz="4000" b="0" i="0">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BA2E7E59-108A-A14D-A303-40631431937E}"/>
              </a:ext>
            </a:extLst>
          </p:cNvPr>
          <p:cNvSpPr>
            <a:spLocks noGrp="1"/>
          </p:cNvSpPr>
          <p:nvPr>
            <p:ph type="pic" idx="1"/>
          </p:nvPr>
        </p:nvSpPr>
        <p:spPr>
          <a:xfrm>
            <a:off x="5183188" y="987425"/>
            <a:ext cx="6489828"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FD918E2-8D82-3E4F-86F3-4D9FF229B4E7}"/>
              </a:ext>
            </a:extLst>
          </p:cNvPr>
          <p:cNvSpPr>
            <a:spLocks noGrp="1"/>
          </p:cNvSpPr>
          <p:nvPr>
            <p:ph type="body" sz="half" idx="2"/>
          </p:nvPr>
        </p:nvSpPr>
        <p:spPr>
          <a:xfrm>
            <a:off x="518984" y="2057400"/>
            <a:ext cx="4253041"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97771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Slide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D4E92-2499-8F47-9B92-AE3273D6421B}"/>
              </a:ext>
            </a:extLst>
          </p:cNvPr>
          <p:cNvSpPr>
            <a:spLocks noGrp="1"/>
          </p:cNvSpPr>
          <p:nvPr>
            <p:ph type="title"/>
          </p:nvPr>
        </p:nvSpPr>
        <p:spPr>
          <a:xfrm>
            <a:off x="413951" y="2866393"/>
            <a:ext cx="11491782" cy="1265967"/>
          </a:xfrm>
          <a:prstGeom prst="rect">
            <a:avLst/>
          </a:prstGeom>
        </p:spPr>
        <p:txBody>
          <a:bodyPr anchor="ctr">
            <a:normAutofit/>
          </a:bodyPr>
          <a:lstStyle>
            <a:lvl1pPr algn="ctr">
              <a:defRPr sz="6000" b="0" i="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14322415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Blank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744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Blank Green">
    <p:bg>
      <p:bgPr>
        <a:solidFill>
          <a:srgbClr val="009A4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840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84C7E-60B2-C840-BD67-B7F1F2186781}" type="slidenum">
              <a:rPr lang="en-US" smtClean="0"/>
              <a:t>‹#›</a:t>
            </a:fld>
            <a:endParaRPr lang="en-US"/>
          </a:p>
        </p:txBody>
      </p:sp>
    </p:spTree>
    <p:extLst>
      <p:ext uri="{BB962C8B-B14F-4D97-AF65-F5344CB8AC3E}">
        <p14:creationId xmlns:p14="http://schemas.microsoft.com/office/powerpoint/2010/main" val="2476977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Slide - Gree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5984A4E-9219-5248-BE84-26F0E648281B}"/>
              </a:ext>
            </a:extLst>
          </p:cNvPr>
          <p:cNvSpPr>
            <a:spLocks noGrp="1"/>
          </p:cNvSpPr>
          <p:nvPr>
            <p:ph type="title"/>
          </p:nvPr>
        </p:nvSpPr>
        <p:spPr>
          <a:xfrm>
            <a:off x="350109" y="315698"/>
            <a:ext cx="11491782" cy="1265967"/>
          </a:xfrm>
          <a:prstGeom prst="rect">
            <a:avLst/>
          </a:prstGeom>
        </p:spPr>
        <p:txBody>
          <a:bodyPr anchor="ctr"/>
          <a:lstStyle>
            <a:lvl1pPr>
              <a:defRPr b="0" i="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820C13D4-63AE-7C4D-A066-B5C8246095F1}"/>
              </a:ext>
            </a:extLst>
          </p:cNvPr>
          <p:cNvSpPr>
            <a:spLocks noGrp="1"/>
          </p:cNvSpPr>
          <p:nvPr>
            <p:ph idx="1"/>
          </p:nvPr>
        </p:nvSpPr>
        <p:spPr>
          <a:xfrm>
            <a:off x="350109" y="2174789"/>
            <a:ext cx="11491782" cy="379352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F0BF4A84-6541-0402-D43A-912AAA3A8181}"/>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90C11DE8-F707-CBDF-C733-C72565EA205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C4089BC-8E63-0791-A5DA-6DA348D0AD74}"/>
              </a:ext>
            </a:extLst>
          </p:cNvPr>
          <p:cNvSpPr>
            <a:spLocks noGrp="1"/>
          </p:cNvSpPr>
          <p:nvPr>
            <p:ph type="sldNum" sz="quarter" idx="12"/>
          </p:nvPr>
        </p:nvSpPr>
        <p:spPr/>
        <p:txBody>
          <a:bodyPr/>
          <a:lstStyle/>
          <a:p>
            <a:fld id="{CDFFE814-68E4-0C4A-BCC3-703C26BE2070}" type="slidenum">
              <a:rPr lang="en-US" smtClean="0"/>
              <a:pPr/>
              <a:t>‹#›</a:t>
            </a:fld>
            <a:endParaRPr lang="en-US" dirty="0"/>
          </a:p>
        </p:txBody>
      </p:sp>
    </p:spTree>
    <p:extLst>
      <p:ext uri="{BB962C8B-B14F-4D97-AF65-F5344CB8AC3E}">
        <p14:creationId xmlns:p14="http://schemas.microsoft.com/office/powerpoint/2010/main" val="3909032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Gree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9CB275-21B9-AA40-AD09-998563A30B1F}"/>
              </a:ext>
            </a:extLst>
          </p:cNvPr>
          <p:cNvSpPr>
            <a:spLocks noGrp="1"/>
          </p:cNvSpPr>
          <p:nvPr>
            <p:ph type="body" idx="1"/>
          </p:nvPr>
        </p:nvSpPr>
        <p:spPr>
          <a:xfrm>
            <a:off x="345990" y="2137718"/>
            <a:ext cx="5597610" cy="453855"/>
          </a:xfrm>
          <a:prstGeom prst="rect">
            <a:avLst/>
          </a:prstGeom>
        </p:spPr>
        <p:txBody>
          <a:bodyPr anchor="t"/>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5634723-A922-C64B-B61D-894A47D5455C}"/>
              </a:ext>
            </a:extLst>
          </p:cNvPr>
          <p:cNvSpPr>
            <a:spLocks noGrp="1"/>
          </p:cNvSpPr>
          <p:nvPr>
            <p:ph sz="half" idx="2"/>
          </p:nvPr>
        </p:nvSpPr>
        <p:spPr>
          <a:xfrm>
            <a:off x="345990" y="2591574"/>
            <a:ext cx="5597610" cy="3314957"/>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DF76F3DC-82CA-724D-9986-4CCBC146D051}"/>
              </a:ext>
            </a:extLst>
          </p:cNvPr>
          <p:cNvSpPr>
            <a:spLocks noGrp="1"/>
          </p:cNvSpPr>
          <p:nvPr>
            <p:ph sz="quarter" idx="4"/>
          </p:nvPr>
        </p:nvSpPr>
        <p:spPr>
          <a:xfrm>
            <a:off x="6240163" y="2601099"/>
            <a:ext cx="5597610" cy="3314957"/>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a:extLst>
              <a:ext uri="{FF2B5EF4-FFF2-40B4-BE49-F238E27FC236}">
                <a16:creationId xmlns:a16="http://schemas.microsoft.com/office/drawing/2014/main" id="{A5984A4E-9219-5248-BE84-26F0E648281B}"/>
              </a:ext>
            </a:extLst>
          </p:cNvPr>
          <p:cNvSpPr>
            <a:spLocks noGrp="1"/>
          </p:cNvSpPr>
          <p:nvPr>
            <p:ph type="title"/>
          </p:nvPr>
        </p:nvSpPr>
        <p:spPr>
          <a:xfrm>
            <a:off x="350109" y="315698"/>
            <a:ext cx="11491782" cy="1265967"/>
          </a:xfrm>
          <a:prstGeom prst="rect">
            <a:avLst/>
          </a:prstGeom>
        </p:spPr>
        <p:txBody>
          <a:bodyPr anchor="ctr"/>
          <a:lstStyle>
            <a:lvl1pPr>
              <a:defRPr b="0" i="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9" name="Text Placeholder 2">
            <a:extLst>
              <a:ext uri="{FF2B5EF4-FFF2-40B4-BE49-F238E27FC236}">
                <a16:creationId xmlns:a16="http://schemas.microsoft.com/office/drawing/2014/main" id="{14E0D043-4951-494A-A2F4-D5F1944507A0}"/>
              </a:ext>
            </a:extLst>
          </p:cNvPr>
          <p:cNvSpPr>
            <a:spLocks noGrp="1"/>
          </p:cNvSpPr>
          <p:nvPr>
            <p:ph type="body" idx="10"/>
          </p:nvPr>
        </p:nvSpPr>
        <p:spPr>
          <a:xfrm>
            <a:off x="6240163" y="2137718"/>
            <a:ext cx="5597610" cy="453855"/>
          </a:xfrm>
          <a:prstGeom prst="rect">
            <a:avLst/>
          </a:prstGeom>
        </p:spPr>
        <p:txBody>
          <a:bodyPr anchor="t"/>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038202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Blank Gree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B1C3523-86E2-7C42-9068-7F65C52C47D2}"/>
              </a:ext>
            </a:extLst>
          </p:cNvPr>
          <p:cNvSpPr>
            <a:spLocks noGrp="1"/>
          </p:cNvSpPr>
          <p:nvPr>
            <p:ph type="title"/>
          </p:nvPr>
        </p:nvSpPr>
        <p:spPr>
          <a:xfrm>
            <a:off x="350109" y="315698"/>
            <a:ext cx="11491782" cy="1265967"/>
          </a:xfrm>
          <a:prstGeom prst="rect">
            <a:avLst/>
          </a:prstGeom>
        </p:spPr>
        <p:txBody>
          <a:bodyPr anchor="ctr"/>
          <a:lstStyle>
            <a:lvl1pPr>
              <a:defRPr b="0" i="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EEF465E8-99B4-1044-B027-5C51D0E098A0}"/>
              </a:ext>
            </a:extLst>
          </p:cNvPr>
          <p:cNvSpPr>
            <a:spLocks noGrp="1"/>
          </p:cNvSpPr>
          <p:nvPr>
            <p:ph idx="1"/>
          </p:nvPr>
        </p:nvSpPr>
        <p:spPr>
          <a:xfrm>
            <a:off x="350109" y="2174788"/>
            <a:ext cx="11491782" cy="436751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3099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4F683ED-D9E1-684F-B26F-349E45540335}"/>
              </a:ext>
            </a:extLst>
          </p:cNvPr>
          <p:cNvSpPr>
            <a:spLocks noGrp="1"/>
          </p:cNvSpPr>
          <p:nvPr>
            <p:ph type="title"/>
          </p:nvPr>
        </p:nvSpPr>
        <p:spPr>
          <a:xfrm>
            <a:off x="350109" y="315698"/>
            <a:ext cx="11491782" cy="1265967"/>
          </a:xfrm>
          <a:prstGeom prst="rect">
            <a:avLst/>
          </a:prstGeom>
        </p:spPr>
        <p:txBody>
          <a:bodyPr anchor="ctr"/>
          <a:lstStyle>
            <a:lvl1pPr>
              <a:defRPr b="0" i="0">
                <a:solidFill>
                  <a:srgbClr val="009A44"/>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9" name="Content Placeholder 2">
            <a:extLst>
              <a:ext uri="{FF2B5EF4-FFF2-40B4-BE49-F238E27FC236}">
                <a16:creationId xmlns:a16="http://schemas.microsoft.com/office/drawing/2014/main" id="{7BC4BAAE-DE9A-764C-B9A9-98DB04E4E063}"/>
              </a:ext>
            </a:extLst>
          </p:cNvPr>
          <p:cNvSpPr>
            <a:spLocks noGrp="1"/>
          </p:cNvSpPr>
          <p:nvPr>
            <p:ph idx="1"/>
          </p:nvPr>
        </p:nvSpPr>
        <p:spPr>
          <a:xfrm>
            <a:off x="350109" y="1841156"/>
            <a:ext cx="11491782" cy="470114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3186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230114D-1CB3-5043-8089-B69E806697D3}"/>
              </a:ext>
            </a:extLst>
          </p:cNvPr>
          <p:cNvSpPr>
            <a:spLocks noGrp="1"/>
          </p:cNvSpPr>
          <p:nvPr>
            <p:ph type="title"/>
          </p:nvPr>
        </p:nvSpPr>
        <p:spPr>
          <a:xfrm>
            <a:off x="350109" y="315698"/>
            <a:ext cx="11491782" cy="1265967"/>
          </a:xfrm>
          <a:prstGeom prst="rect">
            <a:avLst/>
          </a:prstGeom>
        </p:spPr>
        <p:txBody>
          <a:bodyPr anchor="ctr"/>
          <a:lstStyle>
            <a:lvl1pPr>
              <a:defRPr b="0" i="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1849C5CF-D69B-9947-9774-C0D7DEFDC4D3}"/>
              </a:ext>
            </a:extLst>
          </p:cNvPr>
          <p:cNvSpPr>
            <a:spLocks noGrp="1"/>
          </p:cNvSpPr>
          <p:nvPr>
            <p:ph idx="1"/>
          </p:nvPr>
        </p:nvSpPr>
        <p:spPr>
          <a:xfrm>
            <a:off x="350109" y="1841157"/>
            <a:ext cx="11491782" cy="413951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FE528447-E327-4DBE-F419-2F10B7F13F45}"/>
              </a:ext>
            </a:extLst>
          </p:cNvPr>
          <p:cNvSpPr>
            <a:spLocks noGrp="1"/>
          </p:cNvSpPr>
          <p:nvPr>
            <p:ph type="dt" sz="half" idx="10"/>
          </p:nvPr>
        </p:nvSpPr>
        <p:spPr>
          <a:xfrm>
            <a:off x="993689" y="6356349"/>
            <a:ext cx="2743200" cy="365125"/>
          </a:xfrm>
        </p:spPr>
        <p:txBody>
          <a:bodyPr/>
          <a:lstStyle/>
          <a:p>
            <a:endParaRPr lang="en-US" dirty="0"/>
          </a:p>
        </p:txBody>
      </p:sp>
      <p:sp>
        <p:nvSpPr>
          <p:cNvPr id="3" name="Footer Placeholder 2">
            <a:extLst>
              <a:ext uri="{FF2B5EF4-FFF2-40B4-BE49-F238E27FC236}">
                <a16:creationId xmlns:a16="http://schemas.microsoft.com/office/drawing/2014/main" id="{91A253A6-3968-C4EA-DC0F-4707D3D765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E039F46-569D-256B-4B46-9C76C96DB64B}"/>
              </a:ext>
            </a:extLst>
          </p:cNvPr>
          <p:cNvSpPr>
            <a:spLocks noGrp="1"/>
          </p:cNvSpPr>
          <p:nvPr>
            <p:ph type="sldNum" sz="quarter" idx="12"/>
          </p:nvPr>
        </p:nvSpPr>
        <p:spPr>
          <a:xfrm>
            <a:off x="-2321011" y="6356349"/>
            <a:ext cx="2743200" cy="365125"/>
          </a:xfrm>
        </p:spPr>
        <p:txBody>
          <a:bodyPr/>
          <a:lstStyle>
            <a:lvl1pPr>
              <a:defRPr sz="1800" b="1">
                <a:solidFill>
                  <a:schemeClr val="tx1"/>
                </a:solidFill>
              </a:defRPr>
            </a:lvl1pPr>
          </a:lstStyle>
          <a:p>
            <a:fld id="{CDFFE814-68E4-0C4A-BCC3-703C26BE2070}" type="slidenum">
              <a:rPr lang="en-US" smtClean="0"/>
              <a:pPr/>
              <a:t>‹#›</a:t>
            </a:fld>
            <a:endParaRPr lang="en-US" dirty="0"/>
          </a:p>
        </p:txBody>
      </p:sp>
    </p:spTree>
    <p:extLst>
      <p:ext uri="{BB962C8B-B14F-4D97-AF65-F5344CB8AC3E}">
        <p14:creationId xmlns:p14="http://schemas.microsoft.com/office/powerpoint/2010/main" val="3291389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White +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D25650B-A443-D04F-B471-C3D0E55BA963}"/>
              </a:ext>
            </a:extLst>
          </p:cNvPr>
          <p:cNvSpPr>
            <a:spLocks noGrp="1"/>
          </p:cNvSpPr>
          <p:nvPr>
            <p:ph type="title"/>
          </p:nvPr>
        </p:nvSpPr>
        <p:spPr>
          <a:xfrm>
            <a:off x="413951" y="2837518"/>
            <a:ext cx="11491782" cy="1265967"/>
          </a:xfrm>
          <a:prstGeom prst="rect">
            <a:avLst/>
          </a:prstGeom>
        </p:spPr>
        <p:txBody>
          <a:bodyPr anchor="ctr">
            <a:normAutofit/>
          </a:bodyPr>
          <a:lstStyle>
            <a:lvl1pPr algn="ctr">
              <a:defRPr sz="6000" b="0" i="0">
                <a:solidFill>
                  <a:srgbClr val="009A44"/>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5" name="Text Placeholder 9">
            <a:extLst>
              <a:ext uri="{FF2B5EF4-FFF2-40B4-BE49-F238E27FC236}">
                <a16:creationId xmlns:a16="http://schemas.microsoft.com/office/drawing/2014/main" id="{FF7B0841-1247-164A-B8C7-095B4A58157B}"/>
              </a:ext>
            </a:extLst>
          </p:cNvPr>
          <p:cNvSpPr>
            <a:spLocks noGrp="1"/>
          </p:cNvSpPr>
          <p:nvPr>
            <p:ph type="body" sz="quarter" idx="10" hasCustomPrompt="1"/>
          </p:nvPr>
        </p:nvSpPr>
        <p:spPr>
          <a:xfrm>
            <a:off x="414338" y="4103388"/>
            <a:ext cx="11491912" cy="631825"/>
          </a:xfrm>
        </p:spPr>
        <p:txBody>
          <a:bodyPr>
            <a:noAutofit/>
          </a:bodyPr>
          <a:lstStyle>
            <a:lvl1pPr algn="ctr">
              <a:buNone/>
              <a:defRPr sz="2000">
                <a:solidFill>
                  <a:schemeClr val="tx1"/>
                </a:solidFill>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en-US" dirty="0"/>
              <a:t>Click to edit Master subtitle styles</a:t>
            </a:r>
          </a:p>
        </p:txBody>
      </p:sp>
    </p:spTree>
    <p:extLst>
      <p:ext uri="{BB962C8B-B14F-4D97-AF65-F5344CB8AC3E}">
        <p14:creationId xmlns:p14="http://schemas.microsoft.com/office/powerpoint/2010/main" val="3619594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Green +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921BDDC-4D65-6F46-9A7E-F150C21BEE82}"/>
              </a:ext>
            </a:extLst>
          </p:cNvPr>
          <p:cNvSpPr>
            <a:spLocks noGrp="1"/>
          </p:cNvSpPr>
          <p:nvPr>
            <p:ph type="title"/>
          </p:nvPr>
        </p:nvSpPr>
        <p:spPr>
          <a:xfrm>
            <a:off x="413951" y="2866393"/>
            <a:ext cx="11491782" cy="1265967"/>
          </a:xfrm>
          <a:prstGeom prst="rect">
            <a:avLst/>
          </a:prstGeom>
        </p:spPr>
        <p:txBody>
          <a:bodyPr anchor="ctr">
            <a:normAutofit/>
          </a:bodyPr>
          <a:lstStyle>
            <a:lvl1pPr algn="ctr">
              <a:defRPr sz="6000" b="0" i="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5" name="Text Placeholder 9">
            <a:extLst>
              <a:ext uri="{FF2B5EF4-FFF2-40B4-BE49-F238E27FC236}">
                <a16:creationId xmlns:a16="http://schemas.microsoft.com/office/drawing/2014/main" id="{F0DC9DA5-B31F-EC4A-8D8B-8BC6EF07AB62}"/>
              </a:ext>
            </a:extLst>
          </p:cNvPr>
          <p:cNvSpPr>
            <a:spLocks noGrp="1"/>
          </p:cNvSpPr>
          <p:nvPr>
            <p:ph type="body" sz="quarter" idx="10" hasCustomPrompt="1"/>
          </p:nvPr>
        </p:nvSpPr>
        <p:spPr>
          <a:xfrm>
            <a:off x="414338" y="4132263"/>
            <a:ext cx="11491912" cy="631825"/>
          </a:xfrm>
        </p:spPr>
        <p:txBody>
          <a:bodyPr>
            <a:noAutofit/>
          </a:bodyPr>
          <a:lstStyle>
            <a:lvl1pPr algn="ctr">
              <a:buNone/>
              <a:defRPr sz="2000">
                <a:solidFill>
                  <a:schemeClr val="bg1"/>
                </a:solidFill>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en-US" dirty="0"/>
              <a:t>Click to edit Master subtitle styles</a:t>
            </a:r>
          </a:p>
        </p:txBody>
      </p:sp>
    </p:spTree>
    <p:extLst>
      <p:ext uri="{BB962C8B-B14F-4D97-AF65-F5344CB8AC3E}">
        <p14:creationId xmlns:p14="http://schemas.microsoft.com/office/powerpoint/2010/main" val="952254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Green + White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5A97DB-0D5E-B948-A88D-51AD16EFCC17}"/>
              </a:ext>
            </a:extLst>
          </p:cNvPr>
          <p:cNvSpPr>
            <a:spLocks noGrp="1"/>
          </p:cNvSpPr>
          <p:nvPr>
            <p:ph type="title"/>
          </p:nvPr>
        </p:nvSpPr>
        <p:spPr>
          <a:xfrm>
            <a:off x="354229" y="4011799"/>
            <a:ext cx="11491782" cy="1265967"/>
          </a:xfrm>
          <a:prstGeom prst="rect">
            <a:avLst/>
          </a:prstGeom>
        </p:spPr>
        <p:txBody>
          <a:bodyPr anchor="ctr">
            <a:normAutofit/>
          </a:bodyPr>
          <a:lstStyle>
            <a:lvl1pPr algn="ctr">
              <a:defRPr sz="6000" b="0" i="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5" name="Text Placeholder 9">
            <a:extLst>
              <a:ext uri="{FF2B5EF4-FFF2-40B4-BE49-F238E27FC236}">
                <a16:creationId xmlns:a16="http://schemas.microsoft.com/office/drawing/2014/main" id="{ED42E5A5-C3F6-0E46-BE63-1991485CB596}"/>
              </a:ext>
            </a:extLst>
          </p:cNvPr>
          <p:cNvSpPr>
            <a:spLocks noGrp="1"/>
          </p:cNvSpPr>
          <p:nvPr>
            <p:ph type="body" sz="quarter" idx="10" hasCustomPrompt="1"/>
          </p:nvPr>
        </p:nvSpPr>
        <p:spPr>
          <a:xfrm>
            <a:off x="354616" y="5622324"/>
            <a:ext cx="11491912" cy="631825"/>
          </a:xfrm>
        </p:spPr>
        <p:txBody>
          <a:bodyPr>
            <a:noAutofit/>
          </a:bodyPr>
          <a:lstStyle>
            <a:lvl1pPr algn="ctr">
              <a:buNone/>
              <a:defRPr sz="2400">
                <a:solidFill>
                  <a:schemeClr val="tx1"/>
                </a:solidFill>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en-US" dirty="0"/>
              <a:t>Click to edit Master subtitle styles</a:t>
            </a:r>
          </a:p>
        </p:txBody>
      </p:sp>
    </p:spTree>
    <p:extLst>
      <p:ext uri="{BB962C8B-B14F-4D97-AF65-F5344CB8AC3E}">
        <p14:creationId xmlns:p14="http://schemas.microsoft.com/office/powerpoint/2010/main" val="1733654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79162ABC-463C-4B44-871D-0030A804B49D}"/>
              </a:ext>
            </a:extLst>
          </p:cNvPr>
          <p:cNvSpPr>
            <a:spLocks noGrp="1"/>
          </p:cNvSpPr>
          <p:nvPr>
            <p:ph type="title"/>
          </p:nvPr>
        </p:nvSpPr>
        <p:spPr>
          <a:xfrm>
            <a:off x="345989" y="345247"/>
            <a:ext cx="11491784" cy="1325563"/>
          </a:xfrm>
          <a:prstGeom prst="rect">
            <a:avLst/>
          </a:prstGeom>
        </p:spPr>
        <p:txBody>
          <a:bodyPr vert="horz" lIns="91440" tIns="45720" rIns="91440" bIns="45720" rtlCol="0" anchor="ctr">
            <a:normAutofit/>
          </a:bodyPr>
          <a:lstStyle/>
          <a:p>
            <a:r>
              <a:rPr lang="en-US" dirty="0"/>
              <a:t>Click to edit Master title style</a:t>
            </a:r>
          </a:p>
        </p:txBody>
      </p:sp>
      <p:sp>
        <p:nvSpPr>
          <p:cNvPr id="5" name="Text Placeholder 2">
            <a:extLst>
              <a:ext uri="{FF2B5EF4-FFF2-40B4-BE49-F238E27FC236}">
                <a16:creationId xmlns:a16="http://schemas.microsoft.com/office/drawing/2014/main" id="{055AA115-1ABE-214F-ACD0-6B7CA22406E1}"/>
              </a:ext>
            </a:extLst>
          </p:cNvPr>
          <p:cNvSpPr>
            <a:spLocks noGrp="1"/>
          </p:cNvSpPr>
          <p:nvPr>
            <p:ph type="body" idx="1"/>
          </p:nvPr>
        </p:nvSpPr>
        <p:spPr>
          <a:xfrm>
            <a:off x="345989" y="1805747"/>
            <a:ext cx="11491784"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a:extLst>
              <a:ext uri="{FF2B5EF4-FFF2-40B4-BE49-F238E27FC236}">
                <a16:creationId xmlns:a16="http://schemas.microsoft.com/office/drawing/2014/main" id="{783F9464-3B62-2F4F-B6E5-0C3DACF4B172}"/>
              </a:ext>
            </a:extLst>
          </p:cNvPr>
          <p:cNvSpPr>
            <a:spLocks noGrp="1"/>
          </p:cNvSpPr>
          <p:nvPr>
            <p:ph type="dt" sz="half" idx="2"/>
          </p:nvPr>
        </p:nvSpPr>
        <p:spPr>
          <a:xfrm>
            <a:off x="345989"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Times New Roman" panose="02020603050405020304" pitchFamily="18" charset="0"/>
              </a:defRPr>
            </a:lvl1pPr>
          </a:lstStyle>
          <a:p>
            <a:endParaRPr lang="en-US" dirty="0"/>
          </a:p>
        </p:txBody>
      </p:sp>
      <p:sp>
        <p:nvSpPr>
          <p:cNvPr id="7" name="Footer Placeholder 4">
            <a:extLst>
              <a:ext uri="{FF2B5EF4-FFF2-40B4-BE49-F238E27FC236}">
                <a16:creationId xmlns:a16="http://schemas.microsoft.com/office/drawing/2014/main" id="{32736E33-5730-544E-B0A9-E785C5CF4B8F}"/>
              </a:ext>
            </a:extLst>
          </p:cNvPr>
          <p:cNvSpPr>
            <a:spLocks noGrp="1"/>
          </p:cNvSpPr>
          <p:nvPr>
            <p:ph type="ftr" sz="quarter" idx="3"/>
          </p:nvPr>
        </p:nvSpPr>
        <p:spPr>
          <a:xfrm>
            <a:off x="4034481" y="6361327"/>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Times New Roman" panose="02020603050405020304" pitchFamily="18" charset="0"/>
              </a:defRPr>
            </a:lvl1pPr>
          </a:lstStyle>
          <a:p>
            <a:endParaRPr lang="en-US" dirty="0"/>
          </a:p>
        </p:txBody>
      </p:sp>
      <p:sp>
        <p:nvSpPr>
          <p:cNvPr id="8" name="Slide Number Placeholder 5">
            <a:extLst>
              <a:ext uri="{FF2B5EF4-FFF2-40B4-BE49-F238E27FC236}">
                <a16:creationId xmlns:a16="http://schemas.microsoft.com/office/drawing/2014/main" id="{06CF60AD-0C9B-2E4C-B5B8-AD38AF08ABD3}"/>
              </a:ext>
            </a:extLst>
          </p:cNvPr>
          <p:cNvSpPr>
            <a:spLocks noGrp="1"/>
          </p:cNvSpPr>
          <p:nvPr>
            <p:ph type="sldNum" sz="quarter" idx="4"/>
          </p:nvPr>
        </p:nvSpPr>
        <p:spPr>
          <a:xfrm>
            <a:off x="9094573"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Times New Roman" panose="02020603050405020304" pitchFamily="18" charset="0"/>
              </a:defRPr>
            </a:lvl1pPr>
          </a:lstStyle>
          <a:p>
            <a:fld id="{CDFFE814-68E4-0C4A-BCC3-703C26BE2070}" type="slidenum">
              <a:rPr lang="en-US" smtClean="0"/>
              <a:pPr/>
              <a:t>‹#›</a:t>
            </a:fld>
            <a:endParaRPr lang="en-US" dirty="0"/>
          </a:p>
        </p:txBody>
      </p:sp>
    </p:spTree>
    <p:extLst>
      <p:ext uri="{BB962C8B-B14F-4D97-AF65-F5344CB8AC3E}">
        <p14:creationId xmlns:p14="http://schemas.microsoft.com/office/powerpoint/2010/main" val="1056094636"/>
      </p:ext>
    </p:extLst>
  </p:cSld>
  <p:clrMap bg1="lt1" tx1="dk1" bg2="lt2" tx2="dk2" accent1="accent1" accent2="accent2" accent3="accent3" accent4="accent4" accent5="accent5" accent6="accent6" hlink="hlink" folHlink="folHlink"/>
  <p:sldLayoutIdLst>
    <p:sldLayoutId id="2147483666" r:id="rId1"/>
    <p:sldLayoutId id="2147483664" r:id="rId2"/>
    <p:sldLayoutId id="2147483653" r:id="rId3"/>
    <p:sldLayoutId id="2147483661" r:id="rId4"/>
    <p:sldLayoutId id="2147483654" r:id="rId5"/>
    <p:sldLayoutId id="2147483652" r:id="rId6"/>
    <p:sldLayoutId id="2147483649" r:id="rId7"/>
    <p:sldLayoutId id="2147483650" r:id="rId8"/>
    <p:sldLayoutId id="2147483651" r:id="rId9"/>
    <p:sldLayoutId id="2147483663" r:id="rId10"/>
    <p:sldLayoutId id="2147483662" r:id="rId11"/>
    <p:sldLayoutId id="2147483665" r:id="rId12"/>
    <p:sldLayoutId id="2147483655" r:id="rId13"/>
    <p:sldLayoutId id="2147483656" r:id="rId14"/>
    <p:sldLayoutId id="2147483657" r:id="rId15"/>
    <p:sldLayoutId id="2147483658" r:id="rId16"/>
    <p:sldLayoutId id="2147483659" r:id="rId17"/>
    <p:sldLayoutId id="2147483660" r:id="rId18"/>
    <p:sldLayoutId id="2147483667" r:id="rId19"/>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9.gif"/></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34.png"/><Relationship Id="rId7" Type="http://schemas.openxmlformats.org/officeDocument/2006/relationships/image" Target="../media/image28.gif"/><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39.gif"/><Relationship Id="rId4" Type="http://schemas.openxmlformats.org/officeDocument/2006/relationships/image" Target="../media/image29.gif"/><Relationship Id="rId9" Type="http://schemas.openxmlformats.org/officeDocument/2006/relationships/image" Target="../media/image38.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7" Type="http://schemas.microsoft.com/office/2007/relationships/hdphoto" Target="../media/hdphoto1.wdp"/><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7" Type="http://schemas.microsoft.com/office/2007/relationships/hdphoto" Target="../media/hdphoto2.wdp"/><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5.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57.png"/><Relationship Id="rId5" Type="http://schemas.microsoft.com/office/2007/relationships/hdphoto" Target="../media/hdphoto3.wdp"/><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7" Type="http://schemas.microsoft.com/office/2007/relationships/hdphoto" Target="../media/hdphoto4.wdp"/><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8.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hyperlink" Target="https://doi.org/10.1175/MWR3484.1" TargetMode="External"/><Relationship Id="rId3" Type="http://schemas.openxmlformats.org/officeDocument/2006/relationships/hyperlink" Target="https://apps.dtic.mil/dtic/tr/fulltext/u2/a117389.pdf" TargetMode="External"/><Relationship Id="rId7" Type="http://schemas.openxmlformats.org/officeDocument/2006/relationships/hyperlink" Target="https://doi.org/10.1029/2006JD007550" TargetMode="External"/><Relationship Id="rId2" Type="http://schemas.openxmlformats.org/officeDocument/2006/relationships/hyperlink" Target="https://doi.org/10.5194/amt-9-3131-2016" TargetMode="External"/><Relationship Id="rId1" Type="http://schemas.openxmlformats.org/officeDocument/2006/relationships/slideLayout" Target="../slideLayouts/slideLayout4.xml"/><Relationship Id="rId6" Type="http://schemas.openxmlformats.org/officeDocument/2006/relationships/hyperlink" Target="https://doi.org/10.1029/2018JD029130" TargetMode="External"/><Relationship Id="rId5" Type="http://schemas.openxmlformats.org/officeDocument/2006/relationships/hyperlink" Target="https://doi.org/10.1016/S0169-8095(01)00119-3" TargetMode="External"/><Relationship Id="rId10" Type="http://schemas.openxmlformats.org/officeDocument/2006/relationships/hyperlink" Target="https://doi.org/10.1029/2004EO050002" TargetMode="External"/><Relationship Id="rId4" Type="http://schemas.openxmlformats.org/officeDocument/2006/relationships/hyperlink" Target="https://doi.org/10.1175/JTECH2039.1" TargetMode="External"/><Relationship Id="rId9" Type="http://schemas.openxmlformats.org/officeDocument/2006/relationships/hyperlink" Target="https://doi.org/10.5194/acp-12-727-2012"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2514/3.7446" TargetMode="External"/><Relationship Id="rId2" Type="http://schemas.openxmlformats.org/officeDocument/2006/relationships/hyperlink" Target="http://www.specinc.com/sites/default/files/pdfs/Cirrus_Anvil_paper_Rev2_.pdf" TargetMode="External"/><Relationship Id="rId1" Type="http://schemas.openxmlformats.org/officeDocument/2006/relationships/slideLayout" Target="../slideLayouts/slideLayout4.xml"/><Relationship Id="rId6" Type="http://schemas.openxmlformats.org/officeDocument/2006/relationships/hyperlink" Target="https://doi.org/10.2151/jmsj1965.53.2_121" TargetMode="External"/><Relationship Id="rId5" Type="http://schemas.openxmlformats.org/officeDocument/2006/relationships/hyperlink" Target="https://doi.org/10.5194/amt-2018-435" TargetMode="External"/><Relationship Id="rId4" Type="http://schemas.openxmlformats.org/officeDocument/2006/relationships/hyperlink" Target="https://www.github.com/NCAR/lrose-titan/blob/master/docsa/pdf/MDV_format_ICD.pdf"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doi.org/10.1029/2004GL021201" TargetMode="External"/><Relationship Id="rId3" Type="http://schemas.openxmlformats.org/officeDocument/2006/relationships/hyperlink" Target="https://doi.org/10.5194/amt-11-341-2018" TargetMode="External"/><Relationship Id="rId7" Type="http://schemas.openxmlformats.org/officeDocument/2006/relationships/hyperlink" Target="https://doi.org/10.5194/acp-18-16915-2018" TargetMode="External"/><Relationship Id="rId2" Type="http://schemas.openxmlformats.org/officeDocument/2006/relationships/hyperlink" Target="https://doi.org/10.1175/BAMS-D-18-0130.1" TargetMode="External"/><Relationship Id="rId1" Type="http://schemas.openxmlformats.org/officeDocument/2006/relationships/slideLayout" Target="../slideLayouts/slideLayout4.xml"/><Relationship Id="rId6" Type="http://schemas.openxmlformats.org/officeDocument/2006/relationships/hyperlink" Target="https://doi.org/10.5194/acp-14-1973-2014" TargetMode="External"/><Relationship Id="rId5" Type="http://schemas.openxmlformats.org/officeDocument/2006/relationships/hyperlink" Target="https://doi.org/10.1175/2104.1" TargetMode="External"/><Relationship Id="rId4" Type="http://schemas.openxmlformats.org/officeDocument/2006/relationships/hyperlink" Target="https://doi.org/10.1175/1520-0450(1999)038%3c0145:OOMPPW%3e2.0.CO;2"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8.gif"/><Relationship Id="rId7" Type="http://schemas.openxmlformats.org/officeDocument/2006/relationships/image" Target="../media/image29.gif"/><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image" Target="../media/image39.gif"/></Relationships>
</file>

<file path=ppt/slides/_rels/slide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19.xml"/><Relationship Id="rId5" Type="http://schemas.openxmlformats.org/officeDocument/2006/relationships/image" Target="../media/image75.png"/><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1B284A1-4730-FB4C-833B-613797609B60}"/>
              </a:ext>
            </a:extLst>
          </p:cNvPr>
          <p:cNvSpPr>
            <a:spLocks noGrp="1"/>
          </p:cNvSpPr>
          <p:nvPr>
            <p:ph type="title"/>
          </p:nvPr>
        </p:nvSpPr>
        <p:spPr>
          <a:xfrm>
            <a:off x="413951" y="2303689"/>
            <a:ext cx="11491782" cy="1265967"/>
          </a:xfrm>
        </p:spPr>
        <p:txBody>
          <a:bodyPr>
            <a:normAutofit fontScale="90000"/>
          </a:bodyPr>
          <a:lstStyle/>
          <a:p>
            <a:r>
              <a:rPr lang="en-US" dirty="0">
                <a:latin typeface="Times New Roman" panose="02020603050405020304" pitchFamily="18" charset="0"/>
                <a:cs typeface="Times New Roman" panose="02020603050405020304" pitchFamily="18" charset="0"/>
              </a:rPr>
              <a:t>Observations of Chain Aggregates in Florida Cirrus Cloud Anvils on 3 August 2019 during CapeEx19</a:t>
            </a:r>
          </a:p>
        </p:txBody>
      </p:sp>
      <p:sp>
        <p:nvSpPr>
          <p:cNvPr id="13" name="Text Placeholder 12">
            <a:extLst>
              <a:ext uri="{FF2B5EF4-FFF2-40B4-BE49-F238E27FC236}">
                <a16:creationId xmlns:a16="http://schemas.microsoft.com/office/drawing/2014/main" id="{257FE60E-191E-874D-91EF-A815A8A5DD00}"/>
              </a:ext>
            </a:extLst>
          </p:cNvPr>
          <p:cNvSpPr>
            <a:spLocks noGrp="1"/>
          </p:cNvSpPr>
          <p:nvPr>
            <p:ph type="body" sz="quarter" idx="10"/>
          </p:nvPr>
        </p:nvSpPr>
        <p:spPr>
          <a:xfrm>
            <a:off x="414338" y="4659798"/>
            <a:ext cx="11491912" cy="631825"/>
          </a:xfrm>
        </p:spPr>
        <p:txBody>
          <a:bodyPr/>
          <a:lstStyle/>
          <a:p>
            <a:r>
              <a:rPr lang="en-US" dirty="0">
                <a:latin typeface="Times New Roman" panose="02020603050405020304" pitchFamily="18" charset="0"/>
                <a:cs typeface="Times New Roman" panose="02020603050405020304" pitchFamily="18" charset="0"/>
              </a:rPr>
              <a:t>Christian Nairy</a:t>
            </a:r>
          </a:p>
          <a:p>
            <a:r>
              <a:rPr lang="en-US" dirty="0">
                <a:latin typeface="Times New Roman" panose="02020603050405020304" pitchFamily="18" charset="0"/>
                <a:cs typeface="Times New Roman" panose="02020603050405020304" pitchFamily="18" charset="0"/>
              </a:rPr>
              <a:t>Master’s Thesis Defense</a:t>
            </a:r>
          </a:p>
          <a:p>
            <a:r>
              <a:rPr lang="en-US" dirty="0">
                <a:cs typeface="Times New Roman" panose="02020603050405020304" pitchFamily="18" charset="0"/>
              </a:rPr>
              <a:t>University of North Dakota</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14 July 2022</a:t>
            </a:r>
          </a:p>
        </p:txBody>
      </p:sp>
      <p:pic>
        <p:nvPicPr>
          <p:cNvPr id="4" name="Picture 3" descr="Text&#10;&#10;Description automatically generated with medium confidence">
            <a:extLst>
              <a:ext uri="{FF2B5EF4-FFF2-40B4-BE49-F238E27FC236}">
                <a16:creationId xmlns:a16="http://schemas.microsoft.com/office/drawing/2014/main" id="{D1F041B6-B3F8-1642-AE99-35439047FDD3}"/>
              </a:ext>
            </a:extLst>
          </p:cNvPr>
          <p:cNvPicPr>
            <a:picLocks noChangeAspect="1"/>
          </p:cNvPicPr>
          <p:nvPr/>
        </p:nvPicPr>
        <p:blipFill>
          <a:blip r:embed="rId2"/>
          <a:stretch>
            <a:fillRect/>
          </a:stretch>
        </p:blipFill>
        <p:spPr>
          <a:xfrm>
            <a:off x="23446" y="4671771"/>
            <a:ext cx="2168769" cy="2168769"/>
          </a:xfrm>
          <a:prstGeom prst="rect">
            <a:avLst/>
          </a:prstGeom>
        </p:spPr>
      </p:pic>
      <p:sp>
        <p:nvSpPr>
          <p:cNvPr id="2" name="TextBox 1">
            <a:extLst>
              <a:ext uri="{FF2B5EF4-FFF2-40B4-BE49-F238E27FC236}">
                <a16:creationId xmlns:a16="http://schemas.microsoft.com/office/drawing/2014/main" id="{73018C9E-D48E-8F7C-D4E4-CF67546BC35F}"/>
              </a:ext>
            </a:extLst>
          </p:cNvPr>
          <p:cNvSpPr txBox="1"/>
          <p:nvPr/>
        </p:nvSpPr>
        <p:spPr>
          <a:xfrm>
            <a:off x="8730731" y="4659798"/>
            <a:ext cx="3461269" cy="2308324"/>
          </a:xfrm>
          <a:prstGeom prst="rect">
            <a:avLst/>
          </a:prstGeom>
          <a:noFill/>
        </p:spPr>
        <p:txBody>
          <a:bodyPr wrap="none" rtlCol="0">
            <a:spAutoFit/>
          </a:bodyPr>
          <a:lstStyle/>
          <a:p>
            <a:pPr algn="r"/>
            <a:r>
              <a:rPr lang="en-US" dirty="0">
                <a:solidFill>
                  <a:schemeClr val="bg1"/>
                </a:solidFill>
                <a:latin typeface="Times New Roman" panose="02020603050405020304" pitchFamily="18" charset="0"/>
                <a:cs typeface="Times New Roman" panose="02020603050405020304" pitchFamily="18" charset="0"/>
              </a:rPr>
              <a:t>Committee Members:</a:t>
            </a:r>
          </a:p>
          <a:p>
            <a:pPr algn="r"/>
            <a:r>
              <a:rPr lang="en-US" dirty="0">
                <a:solidFill>
                  <a:schemeClr val="bg1"/>
                </a:solidFill>
                <a:latin typeface="Times New Roman" panose="02020603050405020304" pitchFamily="18" charset="0"/>
                <a:cs typeface="Times New Roman" panose="02020603050405020304" pitchFamily="18" charset="0"/>
              </a:rPr>
              <a:t>Dr. David Delene*, UND</a:t>
            </a:r>
          </a:p>
          <a:p>
            <a:pPr algn="r"/>
            <a:r>
              <a:rPr lang="en-US" dirty="0">
                <a:solidFill>
                  <a:schemeClr val="bg1"/>
                </a:solidFill>
                <a:latin typeface="Times New Roman" panose="02020603050405020304" pitchFamily="18" charset="0"/>
                <a:cs typeface="Times New Roman" panose="02020603050405020304" pitchFamily="18" charset="0"/>
              </a:rPr>
              <a:t>Prof. Michael Poellot, UND</a:t>
            </a:r>
          </a:p>
          <a:p>
            <a:pPr algn="r"/>
            <a:r>
              <a:rPr lang="en-US" dirty="0">
                <a:solidFill>
                  <a:schemeClr val="bg1"/>
                </a:solidFill>
                <a:latin typeface="Times New Roman" panose="02020603050405020304" pitchFamily="18" charset="0"/>
                <a:cs typeface="Times New Roman" panose="02020603050405020304" pitchFamily="18" charset="0"/>
              </a:rPr>
              <a:t>Dr. Jerome Schmidt, NRL-MRY</a:t>
            </a:r>
          </a:p>
          <a:p>
            <a:pPr algn="r"/>
            <a:r>
              <a:rPr lang="en-US" dirty="0">
                <a:solidFill>
                  <a:schemeClr val="bg1"/>
                </a:solidFill>
                <a:latin typeface="Times New Roman" panose="02020603050405020304" pitchFamily="18" charset="0"/>
                <a:cs typeface="Times New Roman" panose="02020603050405020304" pitchFamily="18" charset="0"/>
              </a:rPr>
              <a:t>Dr. Paul Harasti, NRL-MRY</a:t>
            </a:r>
          </a:p>
          <a:p>
            <a:pPr algn="r"/>
            <a:endParaRPr lang="en-US" dirty="0">
              <a:solidFill>
                <a:schemeClr val="bg1"/>
              </a:solidFill>
              <a:latin typeface="Times New Roman" panose="02020603050405020304" pitchFamily="18" charset="0"/>
              <a:cs typeface="Times New Roman" panose="02020603050405020304" pitchFamily="18" charset="0"/>
            </a:endParaRPr>
          </a:p>
          <a:p>
            <a:pPr algn="r"/>
            <a:r>
              <a:rPr lang="en-US" dirty="0">
                <a:solidFill>
                  <a:schemeClr val="bg1"/>
                </a:solidFill>
                <a:latin typeface="Times New Roman" panose="02020603050405020304" pitchFamily="18" charset="0"/>
                <a:cs typeface="Times New Roman" panose="02020603050405020304" pitchFamily="18" charset="0"/>
              </a:rPr>
              <a:t>* - Committee Chair</a:t>
            </a:r>
          </a:p>
          <a:p>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2809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05853-ADA2-194F-97BA-4AA7DF14AD11}"/>
              </a:ext>
            </a:extLst>
          </p:cNvPr>
          <p:cNvSpPr>
            <a:spLocks noGrp="1"/>
          </p:cNvSpPr>
          <p:nvPr>
            <p:ph type="title"/>
          </p:nvPr>
        </p:nvSpPr>
        <p:spPr>
          <a:xfrm>
            <a:off x="350109" y="0"/>
            <a:ext cx="11491782" cy="1265967"/>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Particle Habit Imaging and Polar Scattering (PHIPS) Probe</a:t>
            </a:r>
          </a:p>
        </p:txBody>
      </p:sp>
      <p:sp>
        <p:nvSpPr>
          <p:cNvPr id="3" name="Content Placeholder 2">
            <a:extLst>
              <a:ext uri="{FF2B5EF4-FFF2-40B4-BE49-F238E27FC236}">
                <a16:creationId xmlns:a16="http://schemas.microsoft.com/office/drawing/2014/main" id="{7406B00E-D3ED-FF47-BA20-74DB220A6785}"/>
              </a:ext>
            </a:extLst>
          </p:cNvPr>
          <p:cNvSpPr>
            <a:spLocks noGrp="1"/>
          </p:cNvSpPr>
          <p:nvPr>
            <p:ph idx="1"/>
          </p:nvPr>
        </p:nvSpPr>
        <p:spPr>
          <a:xfrm>
            <a:off x="0" y="1265967"/>
            <a:ext cx="8940800" cy="5592033"/>
          </a:xfrm>
        </p:spPr>
        <p:txBody>
          <a:bodyPr>
            <a:normAutofit/>
          </a:bodyPr>
          <a:lstStyle/>
          <a:p>
            <a:r>
              <a:rPr lang="en-US" sz="2200" dirty="0">
                <a:latin typeface="Times New Roman" panose="02020603050405020304" pitchFamily="18" charset="0"/>
                <a:cs typeface="Times New Roman" panose="02020603050405020304" pitchFamily="18" charset="0"/>
              </a:rPr>
              <a:t>Provide clarity into the link between the microphysical characteristics of individual ice particles and their respected angular light scattering function (</a:t>
            </a:r>
            <a:r>
              <a:rPr lang="en-US" sz="2200" dirty="0" err="1">
                <a:latin typeface="Times New Roman" panose="02020603050405020304" pitchFamily="18" charset="0"/>
                <a:cs typeface="Times New Roman" panose="02020603050405020304" pitchFamily="18" charset="0"/>
              </a:rPr>
              <a:t>Schnaiter</a:t>
            </a:r>
            <a:r>
              <a:rPr lang="en-US" sz="2200" dirty="0">
                <a:latin typeface="Times New Roman" panose="02020603050405020304" pitchFamily="18" charset="0"/>
                <a:cs typeface="Times New Roman" panose="02020603050405020304" pitchFamily="18" charset="0"/>
              </a:rPr>
              <a:t> </a:t>
            </a:r>
            <a:r>
              <a:rPr lang="en-US" sz="2200" i="1" dirty="0">
                <a:latin typeface="Times New Roman" panose="02020603050405020304" pitchFamily="18" charset="0"/>
                <a:cs typeface="Times New Roman" panose="02020603050405020304" pitchFamily="18" charset="0"/>
              </a:rPr>
              <a:t>et al.</a:t>
            </a:r>
            <a:r>
              <a:rPr lang="en-US" sz="2200" dirty="0">
                <a:latin typeface="Times New Roman" panose="02020603050405020304" pitchFamily="18" charset="0"/>
                <a:cs typeface="Times New Roman" panose="02020603050405020304" pitchFamily="18" charset="0"/>
              </a:rPr>
              <a:t> 2018). </a:t>
            </a:r>
          </a:p>
          <a:p>
            <a:pPr marL="0" indent="0">
              <a:buNone/>
            </a:pP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Hybrid between the airborne polar nephelometer (PN) and the Cloud Particle Imager (CPI) probe.</a:t>
            </a:r>
          </a:p>
          <a:p>
            <a:pPr marL="0" indent="0">
              <a:buNone/>
            </a:pP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High definition, stereographic images of the same cloud particle</a:t>
            </a:r>
          </a:p>
          <a:p>
            <a:pPr lvl="1"/>
            <a:r>
              <a:rPr lang="en-US" sz="1800" dirty="0">
                <a:cs typeface="Times New Roman" panose="02020603050405020304" pitchFamily="18" charset="0"/>
              </a:rPr>
              <a:t>two viewing angles separated by an angular distance of 120 °</a:t>
            </a:r>
            <a:endParaRPr lang="en-US" sz="1800" dirty="0">
              <a:latin typeface="Times New Roman" panose="02020603050405020304" pitchFamily="18" charset="0"/>
              <a:cs typeface="Times New Roman" panose="02020603050405020304" pitchFamily="18" charset="0"/>
            </a:endParaRPr>
          </a:p>
          <a:p>
            <a:pPr marL="0" indent="0">
              <a:buNone/>
            </a:pP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Optical magnifications from low (1.4 </a:t>
            </a:r>
            <a:r>
              <a:rPr lang="en-US" sz="2200" dirty="0">
                <a:latin typeface="Times New Roman" panose="02020603050405020304" pitchFamily="18" charset="0"/>
                <a:cs typeface="Times New Roman" panose="02020603050405020304" pitchFamily="18" charset="0"/>
                <a:sym typeface="Symbol" pitchFamily="2" charset="2"/>
              </a:rPr>
              <a:t></a:t>
            </a:r>
            <a:r>
              <a:rPr lang="en-US" sz="2200" dirty="0">
                <a:latin typeface="Times New Roman" panose="02020603050405020304" pitchFamily="18" charset="0"/>
                <a:cs typeface="Times New Roman" panose="02020603050405020304" pitchFamily="18" charset="0"/>
              </a:rPr>
              <a:t>) to high (9.0 </a:t>
            </a:r>
            <a:r>
              <a:rPr lang="en-US" sz="2200" dirty="0">
                <a:latin typeface="Times New Roman" panose="02020603050405020304" pitchFamily="18" charset="0"/>
                <a:cs typeface="Times New Roman" panose="02020603050405020304" pitchFamily="18" charset="0"/>
                <a:sym typeface="Symbol" pitchFamily="2" charset="2"/>
              </a:rPr>
              <a:t></a:t>
            </a:r>
            <a:r>
              <a:rPr lang="en-US" sz="2200" dirty="0">
                <a:latin typeface="Times New Roman" panose="02020603050405020304" pitchFamily="18" charset="0"/>
                <a:cs typeface="Times New Roman" panose="02020603050405020304" pitchFamily="18" charset="0"/>
              </a:rPr>
              <a:t>) with an optical resolution range from 7.2 to 2.35 </a:t>
            </a:r>
            <a:r>
              <a:rPr lang="en-US" sz="2200" dirty="0">
                <a:latin typeface="Times New Roman" panose="02020603050405020304" pitchFamily="18" charset="0"/>
                <a:cs typeface="Times New Roman" panose="02020603050405020304" pitchFamily="18" charset="0"/>
                <a:sym typeface="Symbol" pitchFamily="2" charset="2"/>
              </a:rPr>
              <a:t></a:t>
            </a:r>
            <a:r>
              <a:rPr lang="en-US" sz="2200" dirty="0">
                <a:latin typeface="Times New Roman" panose="02020603050405020304" pitchFamily="18" charset="0"/>
                <a:cs typeface="Times New Roman" panose="02020603050405020304" pitchFamily="18" charset="0"/>
              </a:rPr>
              <a:t>m, respectively.</a:t>
            </a:r>
          </a:p>
        </p:txBody>
      </p:sp>
      <p:pic>
        <p:nvPicPr>
          <p:cNvPr id="7" name="Picture 6" descr="A picture containing yellow&#10;&#10;Description automatically generated">
            <a:extLst>
              <a:ext uri="{FF2B5EF4-FFF2-40B4-BE49-F238E27FC236}">
                <a16:creationId xmlns:a16="http://schemas.microsoft.com/office/drawing/2014/main" id="{584ACF57-3669-9647-AC35-3B5979917830}"/>
              </a:ext>
            </a:extLst>
          </p:cNvPr>
          <p:cNvPicPr>
            <a:picLocks noChangeAspect="1"/>
          </p:cNvPicPr>
          <p:nvPr/>
        </p:nvPicPr>
        <p:blipFill>
          <a:blip r:embed="rId3"/>
          <a:stretch>
            <a:fillRect/>
          </a:stretch>
        </p:blipFill>
        <p:spPr>
          <a:xfrm>
            <a:off x="8613913" y="1964635"/>
            <a:ext cx="3578087" cy="2683565"/>
          </a:xfrm>
          <a:prstGeom prst="rect">
            <a:avLst/>
          </a:prstGeom>
        </p:spPr>
      </p:pic>
      <p:sp>
        <p:nvSpPr>
          <p:cNvPr id="8" name="TextBox 7">
            <a:extLst>
              <a:ext uri="{FF2B5EF4-FFF2-40B4-BE49-F238E27FC236}">
                <a16:creationId xmlns:a16="http://schemas.microsoft.com/office/drawing/2014/main" id="{FE3C4590-41EA-5C4E-9943-133373433CD6}"/>
              </a:ext>
            </a:extLst>
          </p:cNvPr>
          <p:cNvSpPr txBox="1"/>
          <p:nvPr/>
        </p:nvSpPr>
        <p:spPr>
          <a:xfrm>
            <a:off x="9125541" y="4648200"/>
            <a:ext cx="2554830" cy="315686"/>
          </a:xfrm>
          <a:prstGeom prst="rect">
            <a:avLst/>
          </a:prstGeom>
          <a:noFill/>
        </p:spPr>
        <p:txBody>
          <a:bodyPr wrap="square" rtlCol="0">
            <a:spAutoFit/>
          </a:bodyPr>
          <a:lstStyle/>
          <a:p>
            <a:pPr algn="just"/>
            <a:r>
              <a:rPr lang="en-US" sz="1400" dirty="0">
                <a:latin typeface="Times New Roman" panose="02020603050405020304" pitchFamily="18" charset="0"/>
                <a:cs typeface="Times New Roman" panose="02020603050405020304" pitchFamily="18" charset="0"/>
              </a:rPr>
              <a:t>Image of the PHIPS (KIT 2022).</a:t>
            </a:r>
          </a:p>
        </p:txBody>
      </p:sp>
      <p:sp>
        <p:nvSpPr>
          <p:cNvPr id="4" name="Slide Number Placeholder 3">
            <a:extLst>
              <a:ext uri="{FF2B5EF4-FFF2-40B4-BE49-F238E27FC236}">
                <a16:creationId xmlns:a16="http://schemas.microsoft.com/office/drawing/2014/main" id="{336B5A89-6E27-CDE5-6723-E8DB84BFE1AB}"/>
              </a:ext>
            </a:extLst>
          </p:cNvPr>
          <p:cNvSpPr>
            <a:spLocks noGrp="1"/>
          </p:cNvSpPr>
          <p:nvPr>
            <p:ph type="sldNum" sz="quarter" idx="12"/>
          </p:nvPr>
        </p:nvSpPr>
        <p:spPr/>
        <p:txBody>
          <a:bodyPr/>
          <a:lstStyle/>
          <a:p>
            <a:fld id="{CDFFE814-68E4-0C4A-BCC3-703C26BE2070}" type="slidenum">
              <a:rPr lang="en-US" smtClean="0"/>
              <a:pPr/>
              <a:t>10</a:t>
            </a:fld>
            <a:endParaRPr lang="en-US" dirty="0"/>
          </a:p>
        </p:txBody>
      </p:sp>
    </p:spTree>
    <p:extLst>
      <p:ext uri="{BB962C8B-B14F-4D97-AF65-F5344CB8AC3E}">
        <p14:creationId xmlns:p14="http://schemas.microsoft.com/office/powerpoint/2010/main" val="3848216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05853-ADA2-194F-97BA-4AA7DF14AD11}"/>
              </a:ext>
            </a:extLst>
          </p:cNvPr>
          <p:cNvSpPr>
            <a:spLocks noGrp="1"/>
          </p:cNvSpPr>
          <p:nvPr>
            <p:ph type="title"/>
          </p:nvPr>
        </p:nvSpPr>
        <p:spPr>
          <a:xfrm>
            <a:off x="350109" y="0"/>
            <a:ext cx="11491782" cy="1265967"/>
          </a:xfrm>
        </p:spPr>
        <p:txBody>
          <a:bodyPr>
            <a:normAutofit/>
          </a:bodyPr>
          <a:lstStyle/>
          <a:p>
            <a:pPr algn="ctr"/>
            <a:r>
              <a:rPr lang="en-US" dirty="0">
                <a:latin typeface="Times New Roman" panose="02020603050405020304" pitchFamily="18" charset="0"/>
                <a:cs typeface="Times New Roman" panose="02020603050405020304" pitchFamily="18" charset="0"/>
              </a:rPr>
              <a:t>Cloud Imaging Probe (CIP)</a:t>
            </a:r>
          </a:p>
        </p:txBody>
      </p:sp>
      <p:sp>
        <p:nvSpPr>
          <p:cNvPr id="3" name="Content Placeholder 2">
            <a:extLst>
              <a:ext uri="{FF2B5EF4-FFF2-40B4-BE49-F238E27FC236}">
                <a16:creationId xmlns:a16="http://schemas.microsoft.com/office/drawing/2014/main" id="{7406B00E-D3ED-FF47-BA20-74DB220A6785}"/>
              </a:ext>
            </a:extLst>
          </p:cNvPr>
          <p:cNvSpPr>
            <a:spLocks noGrp="1"/>
          </p:cNvSpPr>
          <p:nvPr>
            <p:ph idx="1"/>
          </p:nvPr>
        </p:nvSpPr>
        <p:spPr>
          <a:xfrm>
            <a:off x="0" y="1265966"/>
            <a:ext cx="8229600" cy="5592033"/>
          </a:xfrm>
        </p:spPr>
        <p:txBody>
          <a:bodyPr>
            <a:normAutofit/>
          </a:bodyPr>
          <a:lstStyle/>
          <a:p>
            <a:r>
              <a:rPr lang="en-US" sz="2400" dirty="0">
                <a:latin typeface="Times New Roman" panose="02020603050405020304" pitchFamily="18" charset="0"/>
                <a:cs typeface="Times New Roman" panose="02020603050405020304" pitchFamily="18" charset="0"/>
              </a:rPr>
              <a:t>One of the instruments associated with the Cloud, Aerosol, and Precipitation Spectrometer (CAPS).</a:t>
            </a:r>
          </a:p>
          <a:p>
            <a:pPr marL="0" indent="0">
              <a:buNone/>
            </a:pP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Provides shadow images of cloud particles.</a:t>
            </a:r>
          </a:p>
          <a:p>
            <a:pPr marL="0" indent="0">
              <a:buNone/>
            </a:pP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Particle size range of 12.5 </a:t>
            </a:r>
            <a:r>
              <a:rPr lang="en-US" sz="2400" dirty="0">
                <a:latin typeface="Times New Roman" panose="02020603050405020304" pitchFamily="18" charset="0"/>
                <a:cs typeface="Times New Roman" panose="02020603050405020304" pitchFamily="18" charset="0"/>
                <a:sym typeface="Symbol" pitchFamily="2" charset="2"/>
              </a:rPr>
              <a:t></a:t>
            </a:r>
            <a:r>
              <a:rPr lang="en-US" sz="2400" dirty="0">
                <a:latin typeface="Times New Roman" panose="02020603050405020304" pitchFamily="18" charset="0"/>
                <a:cs typeface="Times New Roman" panose="02020603050405020304" pitchFamily="18" charset="0"/>
              </a:rPr>
              <a:t>m – 1.55 mm (resolution of 25 </a:t>
            </a:r>
            <a:r>
              <a:rPr lang="en-US" sz="2400" dirty="0">
                <a:latin typeface="Times New Roman" panose="02020603050405020304" pitchFamily="18" charset="0"/>
                <a:cs typeface="Times New Roman" panose="02020603050405020304" pitchFamily="18" charset="0"/>
                <a:sym typeface="Symbol" pitchFamily="2" charset="2"/>
              </a:rPr>
              <a:t></a:t>
            </a:r>
            <a:r>
              <a:rPr lang="en-US" sz="2400" dirty="0">
                <a:latin typeface="Times New Roman" panose="02020603050405020304" pitchFamily="18" charset="0"/>
                <a:cs typeface="Times New Roman" panose="02020603050405020304" pitchFamily="18" charset="0"/>
              </a:rPr>
              <a:t>m) with a sample area of 10 cm x 1.55 mm.</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Processing of particle data obtained by the CIP performed using the System for Optical Array Probe Data Analysis Version 2 (SODA2) software package (Bansemer 2013). </a:t>
            </a:r>
          </a:p>
        </p:txBody>
      </p:sp>
      <p:sp>
        <p:nvSpPr>
          <p:cNvPr id="4" name="Slide Number Placeholder 3">
            <a:extLst>
              <a:ext uri="{FF2B5EF4-FFF2-40B4-BE49-F238E27FC236}">
                <a16:creationId xmlns:a16="http://schemas.microsoft.com/office/drawing/2014/main" id="{8BF46191-D03F-D274-BE16-7480A608286D}"/>
              </a:ext>
            </a:extLst>
          </p:cNvPr>
          <p:cNvSpPr>
            <a:spLocks noGrp="1"/>
          </p:cNvSpPr>
          <p:nvPr>
            <p:ph type="sldNum" sz="quarter" idx="12"/>
          </p:nvPr>
        </p:nvSpPr>
        <p:spPr/>
        <p:txBody>
          <a:bodyPr/>
          <a:lstStyle/>
          <a:p>
            <a:fld id="{CDFFE814-68E4-0C4A-BCC3-703C26BE2070}" type="slidenum">
              <a:rPr lang="en-US" smtClean="0"/>
              <a:pPr/>
              <a:t>11</a:t>
            </a:fld>
            <a:endParaRPr lang="en-US" dirty="0"/>
          </a:p>
        </p:txBody>
      </p:sp>
      <p:pic>
        <p:nvPicPr>
          <p:cNvPr id="7" name="Picture 6" descr="A picture containing sky, plane, outdoor, airplane&#10;&#10;Description automatically generated">
            <a:extLst>
              <a:ext uri="{FF2B5EF4-FFF2-40B4-BE49-F238E27FC236}">
                <a16:creationId xmlns:a16="http://schemas.microsoft.com/office/drawing/2014/main" id="{5784B14A-0747-9617-B8E5-846D819E8223}"/>
              </a:ext>
            </a:extLst>
          </p:cNvPr>
          <p:cNvPicPr>
            <a:picLocks noChangeAspect="1"/>
          </p:cNvPicPr>
          <p:nvPr/>
        </p:nvPicPr>
        <p:blipFill rotWithShape="1">
          <a:blip r:embed="rId3"/>
          <a:srcRect l="32375" t="42143" r="50000" b="23857"/>
          <a:stretch/>
        </p:blipFill>
        <p:spPr>
          <a:xfrm>
            <a:off x="8680680" y="1265966"/>
            <a:ext cx="3161211" cy="3430252"/>
          </a:xfrm>
          <a:prstGeom prst="rect">
            <a:avLst/>
          </a:prstGeom>
        </p:spPr>
      </p:pic>
      <p:sp>
        <p:nvSpPr>
          <p:cNvPr id="8" name="TextBox 7">
            <a:extLst>
              <a:ext uri="{FF2B5EF4-FFF2-40B4-BE49-F238E27FC236}">
                <a16:creationId xmlns:a16="http://schemas.microsoft.com/office/drawing/2014/main" id="{94921D24-9E5F-9D3E-489C-AA5E4AE00C44}"/>
              </a:ext>
            </a:extLst>
          </p:cNvPr>
          <p:cNvSpPr txBox="1"/>
          <p:nvPr/>
        </p:nvSpPr>
        <p:spPr>
          <a:xfrm>
            <a:off x="9187070" y="4682460"/>
            <a:ext cx="2148429" cy="307777"/>
          </a:xfrm>
          <a:prstGeom prst="rect">
            <a:avLst/>
          </a:prstGeom>
          <a:noFill/>
        </p:spPr>
        <p:txBody>
          <a:bodyPr wrap="square" rtlCol="0">
            <a:spAutoFit/>
          </a:bodyPr>
          <a:lstStyle/>
          <a:p>
            <a:pPr algn="just"/>
            <a:r>
              <a:rPr lang="en-US" sz="1400" dirty="0">
                <a:latin typeface="Times New Roman" panose="02020603050405020304" pitchFamily="18" charset="0"/>
                <a:cs typeface="Times New Roman" panose="02020603050405020304" pitchFamily="18" charset="0"/>
              </a:rPr>
              <a:t>Image of the CAPS probe.</a:t>
            </a:r>
          </a:p>
        </p:txBody>
      </p:sp>
      <p:cxnSp>
        <p:nvCxnSpPr>
          <p:cNvPr id="10" name="Straight Arrow Connector 9">
            <a:extLst>
              <a:ext uri="{FF2B5EF4-FFF2-40B4-BE49-F238E27FC236}">
                <a16:creationId xmlns:a16="http://schemas.microsoft.com/office/drawing/2014/main" id="{ED7B965A-78E2-C8EF-B551-BE12C2DF4B02}"/>
              </a:ext>
            </a:extLst>
          </p:cNvPr>
          <p:cNvCxnSpPr>
            <a:cxnSpLocks/>
          </p:cNvCxnSpPr>
          <p:nvPr/>
        </p:nvCxnSpPr>
        <p:spPr>
          <a:xfrm flipV="1">
            <a:off x="9522823" y="2390503"/>
            <a:ext cx="548640" cy="378823"/>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DDC7E61-4368-5366-94F1-4E2FFCA6A7A7}"/>
              </a:ext>
            </a:extLst>
          </p:cNvPr>
          <p:cNvCxnSpPr>
            <a:cxnSpLocks/>
          </p:cNvCxnSpPr>
          <p:nvPr/>
        </p:nvCxnSpPr>
        <p:spPr>
          <a:xfrm>
            <a:off x="9522823" y="2769326"/>
            <a:ext cx="548640" cy="561703"/>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840201C-0CCD-481A-9D00-91B517314F63}"/>
              </a:ext>
            </a:extLst>
          </p:cNvPr>
          <p:cNvSpPr txBox="1"/>
          <p:nvPr/>
        </p:nvSpPr>
        <p:spPr>
          <a:xfrm>
            <a:off x="8980715" y="2569270"/>
            <a:ext cx="633137" cy="400110"/>
          </a:xfrm>
          <a:prstGeom prst="rect">
            <a:avLst/>
          </a:prstGeom>
          <a:noFill/>
        </p:spPr>
        <p:txBody>
          <a:bodyPr wrap="square" rtlCol="0">
            <a:spAutoFit/>
          </a:bodyPr>
          <a:lstStyle/>
          <a:p>
            <a:pPr algn="just"/>
            <a:r>
              <a:rPr lang="en-US" sz="2000" dirty="0">
                <a:solidFill>
                  <a:srgbClr val="FF0000"/>
                </a:solidFill>
                <a:latin typeface="Times New Roman" panose="02020603050405020304" pitchFamily="18" charset="0"/>
                <a:cs typeface="Times New Roman" panose="02020603050405020304" pitchFamily="18" charset="0"/>
              </a:rPr>
              <a:t>CIP</a:t>
            </a:r>
          </a:p>
        </p:txBody>
      </p:sp>
    </p:spTree>
    <p:extLst>
      <p:ext uri="{BB962C8B-B14F-4D97-AF65-F5344CB8AC3E}">
        <p14:creationId xmlns:p14="http://schemas.microsoft.com/office/powerpoint/2010/main" val="1571281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BA455C-1B4E-C525-D13C-626EDC74EB5D}"/>
              </a:ext>
            </a:extLst>
          </p:cNvPr>
          <p:cNvSpPr/>
          <p:nvPr/>
        </p:nvSpPr>
        <p:spPr>
          <a:xfrm>
            <a:off x="7667897" y="6107683"/>
            <a:ext cx="4524103" cy="744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 name="Title 1">
            <a:extLst>
              <a:ext uri="{FF2B5EF4-FFF2-40B4-BE49-F238E27FC236}">
                <a16:creationId xmlns:a16="http://schemas.microsoft.com/office/drawing/2014/main" id="{44905853-ADA2-194F-97BA-4AA7DF14AD11}"/>
              </a:ext>
            </a:extLst>
          </p:cNvPr>
          <p:cNvSpPr>
            <a:spLocks noGrp="1"/>
          </p:cNvSpPr>
          <p:nvPr>
            <p:ph type="title"/>
          </p:nvPr>
        </p:nvSpPr>
        <p:spPr>
          <a:xfrm>
            <a:off x="-323100" y="-124593"/>
            <a:ext cx="10253048" cy="1265967"/>
          </a:xfrm>
        </p:spPr>
        <p:txBody>
          <a:bodyPr>
            <a:normAutofit/>
          </a:bodyPr>
          <a:lstStyle/>
          <a:p>
            <a:pPr algn="ctr"/>
            <a:r>
              <a:rPr lang="en-US" dirty="0">
                <a:latin typeface="Times New Roman" panose="02020603050405020304" pitchFamily="18" charset="0"/>
                <a:cs typeface="Times New Roman" panose="02020603050405020304" pitchFamily="18" charset="0"/>
              </a:rPr>
              <a:t>Rotating-vane Electric Field Mills</a:t>
            </a:r>
          </a:p>
        </p:txBody>
      </p:sp>
      <p:sp>
        <p:nvSpPr>
          <p:cNvPr id="3" name="Content Placeholder 2">
            <a:extLst>
              <a:ext uri="{FF2B5EF4-FFF2-40B4-BE49-F238E27FC236}">
                <a16:creationId xmlns:a16="http://schemas.microsoft.com/office/drawing/2014/main" id="{7406B00E-D3ED-FF47-BA20-74DB220A6785}"/>
              </a:ext>
            </a:extLst>
          </p:cNvPr>
          <p:cNvSpPr>
            <a:spLocks noGrp="1"/>
          </p:cNvSpPr>
          <p:nvPr>
            <p:ph idx="1"/>
          </p:nvPr>
        </p:nvSpPr>
        <p:spPr>
          <a:xfrm>
            <a:off x="0" y="1141374"/>
            <a:ext cx="8880154" cy="5716626"/>
          </a:xfrm>
        </p:spPr>
        <p:txBody>
          <a:bodyPr>
            <a:normAutofit/>
          </a:bodyPr>
          <a:lstStyle/>
          <a:p>
            <a:r>
              <a:rPr lang="en-US" sz="2400" dirty="0">
                <a:latin typeface="Times New Roman" panose="02020603050405020304" pitchFamily="18" charset="0"/>
                <a:cs typeface="Times New Roman" panose="02020603050405020304" pitchFamily="18" charset="0"/>
              </a:rPr>
              <a:t>Total of 6 electric field mills on the aircraft.</a:t>
            </a:r>
          </a:p>
          <a:p>
            <a:pPr lvl="1"/>
            <a:r>
              <a:rPr lang="en-US" sz="2000" dirty="0">
                <a:latin typeface="Times New Roman" panose="02020603050405020304" pitchFamily="18" charset="0"/>
                <a:cs typeface="Times New Roman" panose="02020603050405020304" pitchFamily="18" charset="0"/>
              </a:rPr>
              <a:t>Provided by the University of Alabama in Huntsville (UAH)</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The electric field values are calculated as a result of the time-varying charge induced on the sensing plates by the ambient electric field (Bateman </a:t>
            </a:r>
            <a:r>
              <a:rPr lang="en-US" sz="2400" i="1" dirty="0">
                <a:latin typeface="Times New Roman" panose="02020603050405020304" pitchFamily="18" charset="0"/>
                <a:cs typeface="Times New Roman" panose="02020603050405020304" pitchFamily="18" charset="0"/>
              </a:rPr>
              <a:t>et al. </a:t>
            </a:r>
            <a:r>
              <a:rPr lang="en-US" sz="2400" dirty="0">
                <a:latin typeface="Times New Roman" panose="02020603050405020304" pitchFamily="18" charset="0"/>
                <a:cs typeface="Times New Roman" panose="02020603050405020304" pitchFamily="18" charset="0"/>
              </a:rPr>
              <a:t>2007).</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The reference coordinate system:</a:t>
            </a:r>
          </a:p>
          <a:p>
            <a:pPr marL="0" indent="0">
              <a:buNone/>
            </a:pPr>
            <a:r>
              <a:rPr lang="en-US" sz="2400" dirty="0">
                <a:latin typeface="Times New Roman" panose="02020603050405020304" pitchFamily="18" charset="0"/>
                <a:cs typeface="Times New Roman" panose="02020603050405020304" pitchFamily="18" charset="0"/>
              </a:rPr>
              <a:t> ⎼ x-axis (</a:t>
            </a:r>
            <a:r>
              <a:rPr lang="en-US" sz="2400" i="1" dirty="0">
                <a:latin typeface="Times New Roman" panose="02020603050405020304" pitchFamily="18" charset="0"/>
                <a:cs typeface="Times New Roman" panose="02020603050405020304" pitchFamily="18" charset="0"/>
              </a:rPr>
              <a:t>E</a:t>
            </a:r>
            <a:r>
              <a:rPr lang="en-US" sz="2400" i="1" baseline="-25000" dirty="0">
                <a:latin typeface="Times New Roman" panose="02020603050405020304" pitchFamily="18" charset="0"/>
                <a:cs typeface="Times New Roman" panose="02020603050405020304" pitchFamily="18" charset="0"/>
              </a:rPr>
              <a:t>x</a:t>
            </a:r>
            <a:r>
              <a:rPr lang="en-US" sz="2400" dirty="0">
                <a:latin typeface="Times New Roman" panose="02020603050405020304" pitchFamily="18" charset="0"/>
                <a:cs typeface="Times New Roman" panose="02020603050405020304" pitchFamily="18" charset="0"/>
              </a:rPr>
              <a:t>) along the fuselage of the aircraft (roll axis), where </a:t>
            </a:r>
            <a:r>
              <a:rPr lang="en-US" sz="2400" i="1" dirty="0">
                <a:latin typeface="Times New Roman" panose="02020603050405020304" pitchFamily="18" charset="0"/>
                <a:cs typeface="Times New Roman" panose="02020603050405020304" pitchFamily="18" charset="0"/>
              </a:rPr>
              <a:t>E</a:t>
            </a:r>
            <a:r>
              <a:rPr lang="en-US" sz="2400" i="1" baseline="-25000" dirty="0">
                <a:latin typeface="Times New Roman" panose="02020603050405020304" pitchFamily="18" charset="0"/>
                <a:cs typeface="Times New Roman" panose="02020603050405020304" pitchFamily="18" charset="0"/>
              </a:rPr>
              <a:t>x</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is positive in the direction of flight</a:t>
            </a:r>
          </a:p>
          <a:p>
            <a:pPr marL="0" indent="0">
              <a:buNone/>
            </a:pPr>
            <a:r>
              <a:rPr lang="en-US" sz="2400" dirty="0">
                <a:latin typeface="Times New Roman" panose="02020603050405020304" pitchFamily="18" charset="0"/>
                <a:cs typeface="Times New Roman" panose="02020603050405020304" pitchFamily="18" charset="0"/>
              </a:rPr>
              <a:t> ⎼ y-axis (</a:t>
            </a:r>
            <a:r>
              <a:rPr lang="en-US" sz="2400" i="1" dirty="0">
                <a:latin typeface="Times New Roman" panose="02020603050405020304" pitchFamily="18" charset="0"/>
                <a:cs typeface="Times New Roman" panose="02020603050405020304" pitchFamily="18" charset="0"/>
              </a:rPr>
              <a:t>E</a:t>
            </a:r>
            <a:r>
              <a:rPr lang="en-US" sz="2400" i="1" baseline="-25000" dirty="0">
                <a:latin typeface="Times New Roman" panose="02020603050405020304" pitchFamily="18" charset="0"/>
                <a:cs typeface="Times New Roman" panose="02020603050405020304" pitchFamily="18" charset="0"/>
              </a:rPr>
              <a:t>y</a:t>
            </a:r>
            <a:r>
              <a:rPr lang="en-US" sz="2400" dirty="0">
                <a:latin typeface="Times New Roman" panose="02020603050405020304" pitchFamily="18" charset="0"/>
                <a:cs typeface="Times New Roman" panose="02020603050405020304" pitchFamily="18" charset="0"/>
              </a:rPr>
              <a:t>) being along the wings of the aircraft (pitch axis), where </a:t>
            </a:r>
            <a:r>
              <a:rPr lang="en-US" sz="2400" i="1" dirty="0">
                <a:latin typeface="Times New Roman" panose="02020603050405020304" pitchFamily="18" charset="0"/>
                <a:cs typeface="Times New Roman" panose="02020603050405020304" pitchFamily="18" charset="0"/>
              </a:rPr>
              <a:t>E</a:t>
            </a:r>
            <a:r>
              <a:rPr lang="en-US" sz="2400" i="1" baseline="-25000" dirty="0">
                <a:latin typeface="Times New Roman" panose="02020603050405020304" pitchFamily="18" charset="0"/>
                <a:cs typeface="Times New Roman" panose="02020603050405020304" pitchFamily="18" charset="0"/>
              </a:rPr>
              <a:t>y</a:t>
            </a:r>
            <a:r>
              <a:rPr lang="en-US" sz="2400" dirty="0">
                <a:latin typeface="Times New Roman" panose="02020603050405020304" pitchFamily="18" charset="0"/>
                <a:cs typeface="Times New Roman" panose="02020603050405020304" pitchFamily="18" charset="0"/>
              </a:rPr>
              <a:t> is positive out the left wing (port)</a:t>
            </a:r>
          </a:p>
          <a:p>
            <a:pPr marL="0" indent="0">
              <a:buNone/>
            </a:pPr>
            <a:r>
              <a:rPr lang="en-US" sz="2400" dirty="0">
                <a:latin typeface="Times New Roman" panose="02020603050405020304" pitchFamily="18" charset="0"/>
                <a:cs typeface="Times New Roman" panose="02020603050405020304" pitchFamily="18" charset="0"/>
              </a:rPr>
              <a:t> ⎼ z-axis (</a:t>
            </a:r>
            <a:r>
              <a:rPr lang="en-US" sz="2400" i="1" dirty="0">
                <a:latin typeface="Times New Roman" panose="02020603050405020304" pitchFamily="18" charset="0"/>
                <a:cs typeface="Times New Roman" panose="02020603050405020304" pitchFamily="18" charset="0"/>
              </a:rPr>
              <a:t>E</a:t>
            </a:r>
            <a:r>
              <a:rPr lang="en-US" sz="2400" i="1" baseline="-25000" dirty="0">
                <a:latin typeface="Times New Roman" panose="02020603050405020304" pitchFamily="18" charset="0"/>
                <a:cs typeface="Times New Roman" panose="02020603050405020304" pitchFamily="18" charset="0"/>
              </a:rPr>
              <a:t>z</a:t>
            </a:r>
            <a:r>
              <a:rPr lang="en-US" sz="2400" dirty="0">
                <a:latin typeface="Times New Roman" panose="02020603050405020304" pitchFamily="18" charset="0"/>
                <a:cs typeface="Times New Roman" panose="02020603050405020304" pitchFamily="18" charset="0"/>
              </a:rPr>
              <a:t>) being perpendicular to the fuselage and the wings of the aircraft, where during level flight, </a:t>
            </a:r>
            <a:r>
              <a:rPr lang="en-US" sz="2400" i="1" dirty="0">
                <a:latin typeface="Times New Roman" panose="02020603050405020304" pitchFamily="18" charset="0"/>
                <a:cs typeface="Times New Roman" panose="02020603050405020304" pitchFamily="18" charset="0"/>
              </a:rPr>
              <a:t>E</a:t>
            </a:r>
            <a:r>
              <a:rPr lang="en-US" sz="2400" i="1" baseline="-25000" dirty="0">
                <a:latin typeface="Times New Roman" panose="02020603050405020304" pitchFamily="18" charset="0"/>
                <a:cs typeface="Times New Roman" panose="02020603050405020304" pitchFamily="18" charset="0"/>
              </a:rPr>
              <a:t>z</a:t>
            </a:r>
            <a:r>
              <a:rPr lang="en-US" sz="2400" dirty="0">
                <a:latin typeface="Times New Roman" panose="02020603050405020304" pitchFamily="18" charset="0"/>
                <a:cs typeface="Times New Roman" panose="02020603050405020304" pitchFamily="18" charset="0"/>
              </a:rPr>
              <a:t>   is positive up. </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F389591-2551-A792-1292-C62A562EE5E2}"/>
              </a:ext>
            </a:extLst>
          </p:cNvPr>
          <p:cNvSpPr>
            <a:spLocks noGrp="1"/>
          </p:cNvSpPr>
          <p:nvPr>
            <p:ph type="sldNum" sz="quarter" idx="12"/>
          </p:nvPr>
        </p:nvSpPr>
        <p:spPr>
          <a:xfrm>
            <a:off x="-2255697" y="124593"/>
            <a:ext cx="2743200" cy="365125"/>
          </a:xfrm>
        </p:spPr>
        <p:txBody>
          <a:bodyPr/>
          <a:lstStyle/>
          <a:p>
            <a:fld id="{CDFFE814-68E4-0C4A-BCC3-703C26BE2070}" type="slidenum">
              <a:rPr lang="en-US" smtClean="0"/>
              <a:pPr/>
              <a:t>12</a:t>
            </a:fld>
            <a:endParaRPr lang="en-US" dirty="0"/>
          </a:p>
        </p:txBody>
      </p:sp>
      <p:pic>
        <p:nvPicPr>
          <p:cNvPr id="7" name="Picture 6" descr="Diagram&#10;&#10;Description automatically generated">
            <a:extLst>
              <a:ext uri="{FF2B5EF4-FFF2-40B4-BE49-F238E27FC236}">
                <a16:creationId xmlns:a16="http://schemas.microsoft.com/office/drawing/2014/main" id="{CC98BF52-9C12-CEE2-0E40-9A4AFB65D37D}"/>
              </a:ext>
            </a:extLst>
          </p:cNvPr>
          <p:cNvPicPr>
            <a:picLocks noChangeAspect="1"/>
          </p:cNvPicPr>
          <p:nvPr/>
        </p:nvPicPr>
        <p:blipFill rotWithShape="1">
          <a:blip r:embed="rId3"/>
          <a:srcRect l="73316" t="2452" b="20771"/>
          <a:stretch/>
        </p:blipFill>
        <p:spPr>
          <a:xfrm>
            <a:off x="8793480" y="307155"/>
            <a:ext cx="3069065" cy="6203930"/>
          </a:xfrm>
          <a:prstGeom prst="rect">
            <a:avLst/>
          </a:prstGeom>
        </p:spPr>
      </p:pic>
      <p:sp>
        <p:nvSpPr>
          <p:cNvPr id="8" name="Rectangle 7">
            <a:extLst>
              <a:ext uri="{FF2B5EF4-FFF2-40B4-BE49-F238E27FC236}">
                <a16:creationId xmlns:a16="http://schemas.microsoft.com/office/drawing/2014/main" id="{539A0D80-27BE-623C-41F4-6DBAF9A04052}"/>
              </a:ext>
            </a:extLst>
          </p:cNvPr>
          <p:cNvSpPr/>
          <p:nvPr/>
        </p:nvSpPr>
        <p:spPr>
          <a:xfrm>
            <a:off x="8533636" y="869769"/>
            <a:ext cx="875211" cy="16513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0" name="TextBox 9">
            <a:extLst>
              <a:ext uri="{FF2B5EF4-FFF2-40B4-BE49-F238E27FC236}">
                <a16:creationId xmlns:a16="http://schemas.microsoft.com/office/drawing/2014/main" id="{10BBDF08-2484-2FDD-12B9-5798F2CAAE71}"/>
              </a:ext>
            </a:extLst>
          </p:cNvPr>
          <p:cNvSpPr txBox="1"/>
          <p:nvPr/>
        </p:nvSpPr>
        <p:spPr>
          <a:xfrm>
            <a:off x="9139998" y="6479974"/>
            <a:ext cx="3161212" cy="307777"/>
          </a:xfrm>
          <a:prstGeom prst="rect">
            <a:avLst/>
          </a:prstGeom>
          <a:noFill/>
        </p:spPr>
        <p:txBody>
          <a:bodyPr wrap="square" rtlCol="0">
            <a:spAutoFit/>
          </a:bodyPr>
          <a:lstStyle/>
          <a:p>
            <a:pPr algn="just"/>
            <a:r>
              <a:rPr lang="en-US" sz="1400" dirty="0">
                <a:latin typeface="Times New Roman" panose="02020603050405020304" pitchFamily="18" charset="0"/>
                <a:cs typeface="Times New Roman" panose="02020603050405020304" pitchFamily="18" charset="0"/>
              </a:rPr>
              <a:t>Image of port side electric field mills.</a:t>
            </a:r>
          </a:p>
        </p:txBody>
      </p:sp>
    </p:spTree>
    <p:extLst>
      <p:ext uri="{BB962C8B-B14F-4D97-AF65-F5344CB8AC3E}">
        <p14:creationId xmlns:p14="http://schemas.microsoft.com/office/powerpoint/2010/main" val="190382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28319F6-3370-BD52-3BDF-6F4FB8F52F3B}"/>
              </a:ext>
            </a:extLst>
          </p:cNvPr>
          <p:cNvSpPr/>
          <p:nvPr/>
        </p:nvSpPr>
        <p:spPr>
          <a:xfrm>
            <a:off x="7368209" y="5791200"/>
            <a:ext cx="4823791"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 name="Title 1">
            <a:extLst>
              <a:ext uri="{FF2B5EF4-FFF2-40B4-BE49-F238E27FC236}">
                <a16:creationId xmlns:a16="http://schemas.microsoft.com/office/drawing/2014/main" id="{44905853-ADA2-194F-97BA-4AA7DF14AD11}"/>
              </a:ext>
            </a:extLst>
          </p:cNvPr>
          <p:cNvSpPr>
            <a:spLocks noGrp="1"/>
          </p:cNvSpPr>
          <p:nvPr>
            <p:ph type="title"/>
          </p:nvPr>
        </p:nvSpPr>
        <p:spPr>
          <a:xfrm>
            <a:off x="350109" y="0"/>
            <a:ext cx="11491782" cy="1265967"/>
          </a:xfrm>
        </p:spPr>
        <p:txBody>
          <a:bodyPr>
            <a:normAutofit/>
          </a:bodyPr>
          <a:lstStyle/>
          <a:p>
            <a:pPr algn="ctr"/>
            <a:r>
              <a:rPr lang="en-US" dirty="0">
                <a:latin typeface="Times New Roman" panose="02020603050405020304" pitchFamily="18" charset="0"/>
                <a:cs typeface="Times New Roman" panose="02020603050405020304" pitchFamily="18" charset="0"/>
              </a:rPr>
              <a:t>Remote-sensed Platforms and Datasets</a:t>
            </a:r>
          </a:p>
        </p:txBody>
      </p:sp>
      <p:sp>
        <p:nvSpPr>
          <p:cNvPr id="3" name="Content Placeholder 2">
            <a:extLst>
              <a:ext uri="{FF2B5EF4-FFF2-40B4-BE49-F238E27FC236}">
                <a16:creationId xmlns:a16="http://schemas.microsoft.com/office/drawing/2014/main" id="{7406B00E-D3ED-FF47-BA20-74DB220A6785}"/>
              </a:ext>
            </a:extLst>
          </p:cNvPr>
          <p:cNvSpPr>
            <a:spLocks noGrp="1"/>
          </p:cNvSpPr>
          <p:nvPr>
            <p:ph idx="1"/>
          </p:nvPr>
        </p:nvSpPr>
        <p:spPr>
          <a:xfrm>
            <a:off x="0" y="1265967"/>
            <a:ext cx="7406640" cy="5592033"/>
          </a:xfrm>
        </p:spPr>
        <p:txBody>
          <a:bodyPr>
            <a:normAutofit/>
          </a:bodyPr>
          <a:lstStyle/>
          <a:p>
            <a:r>
              <a:rPr lang="en-US" dirty="0">
                <a:latin typeface="Times New Roman" panose="02020603050405020304" pitchFamily="18" charset="0"/>
                <a:cs typeface="Times New Roman" panose="02020603050405020304" pitchFamily="18" charset="0"/>
              </a:rPr>
              <a:t>Melbourne, Florida National Weather Service (NWS) Next-Generation Radar (NEXRAD) WSR-88D (KMLB)</a:t>
            </a:r>
          </a:p>
          <a:p>
            <a:pPr marL="0" indent="0">
              <a:buNone/>
            </a:pPr>
            <a:r>
              <a:rPr lang="en-US" sz="2400" dirty="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Cloud and Precipitation Radar with Discrete Hydrometeor Detection (CPR-HD</a:t>
            </a:r>
            <a:r>
              <a:rPr lang="en-US" dirty="0">
                <a:cs typeface="Times New Roman" panose="02020603050405020304" pitchFamily="18" charset="0"/>
              </a:rPr>
              <a:t>)</a:t>
            </a:r>
          </a:p>
          <a:p>
            <a:pPr marL="0" indent="0">
              <a:buNone/>
            </a:pPr>
            <a:endParaRPr lang="en-US" sz="24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National Lightning Detection Network (NLDN)</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Kennedy Space Center’s (KSC) Lightning Mapping Array (LMA)</a:t>
            </a:r>
          </a:p>
        </p:txBody>
      </p:sp>
      <p:sp>
        <p:nvSpPr>
          <p:cNvPr id="4" name="Slide Number Placeholder 3">
            <a:extLst>
              <a:ext uri="{FF2B5EF4-FFF2-40B4-BE49-F238E27FC236}">
                <a16:creationId xmlns:a16="http://schemas.microsoft.com/office/drawing/2014/main" id="{83092791-87D5-0124-FE2D-2F826DBE02CF}"/>
              </a:ext>
            </a:extLst>
          </p:cNvPr>
          <p:cNvSpPr>
            <a:spLocks noGrp="1"/>
          </p:cNvSpPr>
          <p:nvPr>
            <p:ph type="sldNum" sz="quarter" idx="12"/>
          </p:nvPr>
        </p:nvSpPr>
        <p:spPr/>
        <p:txBody>
          <a:bodyPr/>
          <a:lstStyle/>
          <a:p>
            <a:fld id="{CDFFE814-68E4-0C4A-BCC3-703C26BE2070}" type="slidenum">
              <a:rPr lang="en-US" smtClean="0"/>
              <a:pPr/>
              <a:t>13</a:t>
            </a:fld>
            <a:endParaRPr lang="en-US" dirty="0"/>
          </a:p>
        </p:txBody>
      </p:sp>
      <p:sp>
        <p:nvSpPr>
          <p:cNvPr id="8" name="TextBox 7">
            <a:extLst>
              <a:ext uri="{FF2B5EF4-FFF2-40B4-BE49-F238E27FC236}">
                <a16:creationId xmlns:a16="http://schemas.microsoft.com/office/drawing/2014/main" id="{E9F273A1-5A02-6651-BCF6-51A290C56451}"/>
              </a:ext>
            </a:extLst>
          </p:cNvPr>
          <p:cNvSpPr txBox="1"/>
          <p:nvPr/>
        </p:nvSpPr>
        <p:spPr>
          <a:xfrm>
            <a:off x="8342810" y="5816344"/>
            <a:ext cx="3161212" cy="307777"/>
          </a:xfrm>
          <a:prstGeom prst="rect">
            <a:avLst/>
          </a:prstGeom>
          <a:noFill/>
        </p:spPr>
        <p:txBody>
          <a:bodyPr wrap="square" rtlCol="0">
            <a:spAutoFit/>
          </a:bodyPr>
          <a:lstStyle/>
          <a:p>
            <a:pPr algn="just"/>
            <a:r>
              <a:rPr lang="en-US" sz="1400" dirty="0">
                <a:latin typeface="Times New Roman" panose="02020603050405020304" pitchFamily="18" charset="0"/>
                <a:cs typeface="Times New Roman" panose="02020603050405020304" pitchFamily="18" charset="0"/>
              </a:rPr>
              <a:t>Image of the CRP-HD at the KSC</a:t>
            </a:r>
          </a:p>
        </p:txBody>
      </p:sp>
      <p:pic>
        <p:nvPicPr>
          <p:cNvPr id="10" name="Picture 9" descr="A picture containing grass, sky, outdoor, building&#10;&#10;Description automatically generated">
            <a:extLst>
              <a:ext uri="{FF2B5EF4-FFF2-40B4-BE49-F238E27FC236}">
                <a16:creationId xmlns:a16="http://schemas.microsoft.com/office/drawing/2014/main" id="{3811D81E-6240-C4C3-5E90-53D77DD69280}"/>
              </a:ext>
            </a:extLst>
          </p:cNvPr>
          <p:cNvPicPr>
            <a:picLocks noChangeAspect="1"/>
          </p:cNvPicPr>
          <p:nvPr/>
        </p:nvPicPr>
        <p:blipFill rotWithShape="1">
          <a:blip r:embed="rId3"/>
          <a:srcRect l="21500" r="27125"/>
          <a:stretch/>
        </p:blipFill>
        <p:spPr>
          <a:xfrm>
            <a:off x="7585577" y="1244344"/>
            <a:ext cx="4175759" cy="4572000"/>
          </a:xfrm>
          <a:prstGeom prst="rect">
            <a:avLst/>
          </a:prstGeom>
        </p:spPr>
      </p:pic>
    </p:spTree>
    <p:extLst>
      <p:ext uri="{BB962C8B-B14F-4D97-AF65-F5344CB8AC3E}">
        <p14:creationId xmlns:p14="http://schemas.microsoft.com/office/powerpoint/2010/main" val="3627111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69EB2C-FF1F-0753-8DA7-45F4B524B751}"/>
              </a:ext>
            </a:extLst>
          </p:cNvPr>
          <p:cNvSpPr/>
          <p:nvPr/>
        </p:nvSpPr>
        <p:spPr>
          <a:xfrm>
            <a:off x="7368209" y="5791200"/>
            <a:ext cx="4823791"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 name="Title 1">
            <a:extLst>
              <a:ext uri="{FF2B5EF4-FFF2-40B4-BE49-F238E27FC236}">
                <a16:creationId xmlns:a16="http://schemas.microsoft.com/office/drawing/2014/main" id="{44905853-ADA2-194F-97BA-4AA7DF14AD11}"/>
              </a:ext>
            </a:extLst>
          </p:cNvPr>
          <p:cNvSpPr>
            <a:spLocks noGrp="1"/>
          </p:cNvSpPr>
          <p:nvPr>
            <p:ph type="title"/>
          </p:nvPr>
        </p:nvSpPr>
        <p:spPr>
          <a:xfrm>
            <a:off x="350109" y="-251792"/>
            <a:ext cx="11491782" cy="1265967"/>
          </a:xfrm>
        </p:spPr>
        <p:txBody>
          <a:bodyPr>
            <a:normAutofit/>
          </a:bodyPr>
          <a:lstStyle/>
          <a:p>
            <a:pPr algn="ctr"/>
            <a:r>
              <a:rPr lang="en-US" dirty="0">
                <a:latin typeface="Times New Roman" panose="02020603050405020304" pitchFamily="18" charset="0"/>
                <a:cs typeface="Times New Roman" panose="02020603050405020304" pitchFamily="18" charset="0"/>
              </a:rPr>
              <a:t>Methods</a:t>
            </a:r>
          </a:p>
        </p:txBody>
      </p:sp>
      <p:sp>
        <p:nvSpPr>
          <p:cNvPr id="3" name="Content Placeholder 2">
            <a:extLst>
              <a:ext uri="{FF2B5EF4-FFF2-40B4-BE49-F238E27FC236}">
                <a16:creationId xmlns:a16="http://schemas.microsoft.com/office/drawing/2014/main" id="{7406B00E-D3ED-FF47-BA20-74DB220A6785}"/>
              </a:ext>
            </a:extLst>
          </p:cNvPr>
          <p:cNvSpPr>
            <a:spLocks noGrp="1"/>
          </p:cNvSpPr>
          <p:nvPr>
            <p:ph idx="1"/>
          </p:nvPr>
        </p:nvSpPr>
        <p:spPr>
          <a:xfrm>
            <a:off x="0" y="323829"/>
            <a:ext cx="12192000" cy="5467371"/>
          </a:xfrm>
        </p:spPr>
        <p:txBody>
          <a:bodyPr>
            <a:normAutofit fontScale="25000" lnSpcReduction="20000"/>
          </a:bodyPr>
          <a:lstStyle/>
          <a:p>
            <a:pPr marL="0" indent="0" algn="ctr">
              <a:lnSpc>
                <a:spcPct val="200000"/>
              </a:lnSpc>
              <a:buNone/>
            </a:pPr>
            <a:r>
              <a:rPr lang="en-US" sz="9600" dirty="0">
                <a:latin typeface="Times New Roman" panose="02020603050405020304" pitchFamily="18" charset="0"/>
                <a:cs typeface="Times New Roman" panose="02020603050405020304" pitchFamily="18" charset="0"/>
              </a:rPr>
              <a:t>Case Study for the 3 August 2019 Flight </a:t>
            </a:r>
            <a:r>
              <a:rPr lang="en-US" sz="9600" dirty="0">
                <a:cs typeface="Times New Roman" panose="02020603050405020304" pitchFamily="18" charset="0"/>
              </a:rPr>
              <a:t>D</a:t>
            </a:r>
            <a:r>
              <a:rPr lang="en-US" sz="9600" dirty="0">
                <a:latin typeface="Times New Roman" panose="02020603050405020304" pitchFamily="18" charset="0"/>
                <a:cs typeface="Times New Roman" panose="02020603050405020304" pitchFamily="18" charset="0"/>
              </a:rPr>
              <a:t>ay</a:t>
            </a:r>
          </a:p>
          <a:p>
            <a:pPr algn="just">
              <a:lnSpc>
                <a:spcPct val="120000"/>
              </a:lnSpc>
            </a:pPr>
            <a:r>
              <a:rPr lang="en-US" sz="11200" dirty="0">
                <a:latin typeface="Times New Roman" panose="02020603050405020304" pitchFamily="18" charset="0"/>
                <a:cs typeface="Times New Roman" panose="02020603050405020304" pitchFamily="18" charset="0"/>
              </a:rPr>
              <a:t>Classify Chain </a:t>
            </a:r>
            <a:r>
              <a:rPr lang="en-US" sz="11200" dirty="0">
                <a:cs typeface="Times New Roman" panose="02020603050405020304" pitchFamily="18" charset="0"/>
              </a:rPr>
              <a:t>A</a:t>
            </a:r>
            <a:r>
              <a:rPr lang="en-US" sz="11200" dirty="0">
                <a:latin typeface="Times New Roman" panose="02020603050405020304" pitchFamily="18" charset="0"/>
                <a:cs typeface="Times New Roman" panose="02020603050405020304" pitchFamily="18" charset="0"/>
              </a:rPr>
              <a:t>ggregates </a:t>
            </a:r>
          </a:p>
          <a:p>
            <a:pPr marL="0" indent="0" algn="just">
              <a:lnSpc>
                <a:spcPct val="120000"/>
              </a:lnSpc>
              <a:buNone/>
            </a:pPr>
            <a:endParaRPr lang="en-US" sz="11200" dirty="0">
              <a:latin typeface="Times New Roman" panose="02020603050405020304" pitchFamily="18" charset="0"/>
              <a:cs typeface="Times New Roman" panose="02020603050405020304" pitchFamily="18" charset="0"/>
            </a:endParaRPr>
          </a:p>
          <a:p>
            <a:pPr algn="just">
              <a:lnSpc>
                <a:spcPct val="120000"/>
              </a:lnSpc>
            </a:pPr>
            <a:r>
              <a:rPr lang="en-US" sz="11200" dirty="0">
                <a:latin typeface="Times New Roman" panose="02020603050405020304" pitchFamily="18" charset="0"/>
                <a:cs typeface="Times New Roman" panose="02020603050405020304" pitchFamily="18" charset="0"/>
              </a:rPr>
              <a:t>Analyze the distribution of chain aggregates in the cirrus anvil</a:t>
            </a:r>
          </a:p>
          <a:p>
            <a:pPr marL="0" indent="0" algn="just">
              <a:lnSpc>
                <a:spcPct val="120000"/>
              </a:lnSpc>
              <a:buNone/>
            </a:pPr>
            <a:endParaRPr lang="en-US" sz="11200" dirty="0">
              <a:latin typeface="Times New Roman" panose="02020603050405020304" pitchFamily="18" charset="0"/>
              <a:cs typeface="Times New Roman" panose="02020603050405020304" pitchFamily="18" charset="0"/>
            </a:endParaRPr>
          </a:p>
          <a:p>
            <a:pPr algn="just">
              <a:lnSpc>
                <a:spcPct val="120000"/>
              </a:lnSpc>
            </a:pPr>
            <a:r>
              <a:rPr lang="en-US" sz="11200" dirty="0">
                <a:latin typeface="Times New Roman" panose="02020603050405020304" pitchFamily="18" charset="0"/>
                <a:cs typeface="Times New Roman" panose="02020603050405020304" pitchFamily="18" charset="0"/>
              </a:rPr>
              <a:t>Chain Aggregate </a:t>
            </a:r>
            <a:r>
              <a:rPr lang="en-US" sz="11200" dirty="0">
                <a:cs typeface="Times New Roman" panose="02020603050405020304" pitchFamily="18" charset="0"/>
              </a:rPr>
              <a:t>C</a:t>
            </a:r>
            <a:r>
              <a:rPr lang="en-US" sz="11200" dirty="0">
                <a:latin typeface="Times New Roman" panose="02020603050405020304" pitchFamily="18" charset="0"/>
                <a:cs typeface="Times New Roman" panose="02020603050405020304" pitchFamily="18" charset="0"/>
              </a:rPr>
              <a:t>oncentrations</a:t>
            </a:r>
          </a:p>
          <a:p>
            <a:pPr lvl="1" algn="just">
              <a:lnSpc>
                <a:spcPct val="120000"/>
              </a:lnSpc>
            </a:pPr>
            <a:r>
              <a:rPr lang="en-US" sz="11200" dirty="0">
                <a:cs typeface="Times New Roman" panose="02020603050405020304" pitchFamily="18" charset="0"/>
              </a:rPr>
              <a:t>Calculate a relative chain aggregate concentrations</a:t>
            </a:r>
          </a:p>
          <a:p>
            <a:pPr marL="457200" lvl="1" indent="0" algn="just">
              <a:lnSpc>
                <a:spcPct val="120000"/>
              </a:lnSpc>
              <a:buNone/>
            </a:pPr>
            <a:endParaRPr lang="en-US" sz="11200" dirty="0">
              <a:cs typeface="Times New Roman" panose="02020603050405020304" pitchFamily="18" charset="0"/>
            </a:endParaRPr>
          </a:p>
          <a:p>
            <a:pPr algn="just">
              <a:lnSpc>
                <a:spcPct val="120000"/>
              </a:lnSpc>
            </a:pPr>
            <a:r>
              <a:rPr lang="en-US" sz="11200" dirty="0">
                <a:latin typeface="Times New Roman" panose="02020603050405020304" pitchFamily="18" charset="0"/>
                <a:cs typeface="Times New Roman" panose="02020603050405020304" pitchFamily="18" charset="0"/>
              </a:rPr>
              <a:t>Electric Field </a:t>
            </a:r>
            <a:r>
              <a:rPr lang="en-US" sz="11200" dirty="0">
                <a:cs typeface="Times New Roman" panose="02020603050405020304" pitchFamily="18" charset="0"/>
              </a:rPr>
              <a:t>A</a:t>
            </a:r>
            <a:r>
              <a:rPr lang="en-US" sz="11200" dirty="0">
                <a:latin typeface="Times New Roman" panose="02020603050405020304" pitchFamily="18" charset="0"/>
                <a:cs typeface="Times New Roman" panose="02020603050405020304" pitchFamily="18" charset="0"/>
              </a:rPr>
              <a:t>nalysis</a:t>
            </a:r>
          </a:p>
          <a:p>
            <a:pPr marL="0" indent="0" algn="just">
              <a:lnSpc>
                <a:spcPct val="120000"/>
              </a:lnSpc>
              <a:buNone/>
            </a:pPr>
            <a:endParaRPr lang="en-US" sz="11200" dirty="0">
              <a:latin typeface="Times New Roman" panose="02020603050405020304" pitchFamily="18" charset="0"/>
              <a:cs typeface="Times New Roman" panose="02020603050405020304" pitchFamily="18" charset="0"/>
            </a:endParaRPr>
          </a:p>
          <a:p>
            <a:pPr algn="just">
              <a:lnSpc>
                <a:spcPct val="120000"/>
              </a:lnSpc>
            </a:pPr>
            <a:r>
              <a:rPr lang="en-US" sz="11200" dirty="0">
                <a:latin typeface="Times New Roman" panose="02020603050405020304" pitchFamily="18" charset="0"/>
                <a:cs typeface="Times New Roman" panose="02020603050405020304" pitchFamily="18" charset="0"/>
              </a:rPr>
              <a:t>Put the in-situ microphysical and electrical observations into context by using the remote-sensed datasets.</a:t>
            </a:r>
          </a:p>
          <a:p>
            <a:pPr marL="0" indent="0">
              <a:buNone/>
            </a:pPr>
            <a:endParaRPr lang="en-US" sz="2400" dirty="0">
              <a:latin typeface="Times New Roman" panose="02020603050405020304" pitchFamily="18" charset="0"/>
              <a:cs typeface="Times New Roman" panose="02020603050405020304" pitchFamily="18" charset="0"/>
            </a:endParaRPr>
          </a:p>
          <a:p>
            <a:pPr marL="457200" indent="-457200">
              <a:buFont typeface="+mj-lt"/>
              <a:buAutoNum type="arabicPeriod"/>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CE79FC0-4666-0F29-0CDD-63760AD19DB4}"/>
              </a:ext>
            </a:extLst>
          </p:cNvPr>
          <p:cNvSpPr>
            <a:spLocks noGrp="1"/>
          </p:cNvSpPr>
          <p:nvPr>
            <p:ph type="sldNum" sz="quarter" idx="12"/>
          </p:nvPr>
        </p:nvSpPr>
        <p:spPr>
          <a:xfrm>
            <a:off x="9273746" y="198628"/>
            <a:ext cx="2743200" cy="365125"/>
          </a:xfrm>
        </p:spPr>
        <p:txBody>
          <a:bodyPr/>
          <a:lstStyle/>
          <a:p>
            <a:fld id="{CDFFE814-68E4-0C4A-BCC3-703C26BE2070}" type="slidenum">
              <a:rPr lang="en-US" smtClean="0"/>
              <a:pPr/>
              <a:t>14</a:t>
            </a:fld>
            <a:endParaRPr lang="en-US" dirty="0"/>
          </a:p>
        </p:txBody>
      </p:sp>
    </p:spTree>
    <p:extLst>
      <p:ext uri="{BB962C8B-B14F-4D97-AF65-F5344CB8AC3E}">
        <p14:creationId xmlns:p14="http://schemas.microsoft.com/office/powerpoint/2010/main" val="2933684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02686-678B-94BE-2DDA-7AF7641D6750}"/>
              </a:ext>
            </a:extLst>
          </p:cNvPr>
          <p:cNvSpPr>
            <a:spLocks noGrp="1"/>
          </p:cNvSpPr>
          <p:nvPr>
            <p:ph type="title"/>
          </p:nvPr>
        </p:nvSpPr>
        <p:spPr>
          <a:xfrm>
            <a:off x="-564355" y="-303071"/>
            <a:ext cx="7616380" cy="1265967"/>
          </a:xfrm>
        </p:spPr>
        <p:txBody>
          <a:bodyPr/>
          <a:lstStyle/>
          <a:p>
            <a:pPr algn="ctr"/>
            <a:r>
              <a:rPr lang="en-US" dirty="0">
                <a:latin typeface="Times New Roman" panose="02020603050405020304" pitchFamily="18" charset="0"/>
                <a:cs typeface="Times New Roman" panose="02020603050405020304" pitchFamily="18" charset="0"/>
              </a:rPr>
              <a:t>Chain Aggregate Definition</a:t>
            </a:r>
          </a:p>
        </p:txBody>
      </p:sp>
      <p:sp>
        <p:nvSpPr>
          <p:cNvPr id="6" name="Rectangle 5">
            <a:extLst>
              <a:ext uri="{FF2B5EF4-FFF2-40B4-BE49-F238E27FC236}">
                <a16:creationId xmlns:a16="http://schemas.microsoft.com/office/drawing/2014/main" id="{56EDDD3A-69EE-7648-E715-F089CD51788B}"/>
              </a:ext>
            </a:extLst>
          </p:cNvPr>
          <p:cNvSpPr/>
          <p:nvPr/>
        </p:nvSpPr>
        <p:spPr>
          <a:xfrm>
            <a:off x="7368209" y="5791200"/>
            <a:ext cx="4823791"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9" name="Picture 8" descr="A picture containing text&#10;&#10;Description automatically generated">
            <a:extLst>
              <a:ext uri="{FF2B5EF4-FFF2-40B4-BE49-F238E27FC236}">
                <a16:creationId xmlns:a16="http://schemas.microsoft.com/office/drawing/2014/main" id="{CA8E3274-0438-00A6-9642-48D74B612174}"/>
              </a:ext>
            </a:extLst>
          </p:cNvPr>
          <p:cNvPicPr>
            <a:picLocks noChangeAspect="1"/>
          </p:cNvPicPr>
          <p:nvPr/>
        </p:nvPicPr>
        <p:blipFill rotWithShape="1">
          <a:blip r:embed="rId3"/>
          <a:srcRect t="5301" r="27804"/>
          <a:stretch/>
        </p:blipFill>
        <p:spPr>
          <a:xfrm>
            <a:off x="4675366" y="1311965"/>
            <a:ext cx="7516634" cy="5546035"/>
          </a:xfrm>
          <a:prstGeom prst="rect">
            <a:avLst/>
          </a:prstGeom>
        </p:spPr>
      </p:pic>
      <p:sp>
        <p:nvSpPr>
          <p:cNvPr id="10" name="TextBox 9">
            <a:extLst>
              <a:ext uri="{FF2B5EF4-FFF2-40B4-BE49-F238E27FC236}">
                <a16:creationId xmlns:a16="http://schemas.microsoft.com/office/drawing/2014/main" id="{5A434191-0704-245B-A8E7-8C3DE73B9F7E}"/>
              </a:ext>
            </a:extLst>
          </p:cNvPr>
          <p:cNvSpPr txBox="1"/>
          <p:nvPr/>
        </p:nvSpPr>
        <p:spPr>
          <a:xfrm>
            <a:off x="4895101" y="951900"/>
            <a:ext cx="167225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Confidence of 1</a:t>
            </a:r>
          </a:p>
        </p:txBody>
      </p:sp>
      <p:sp>
        <p:nvSpPr>
          <p:cNvPr id="11" name="TextBox 10">
            <a:extLst>
              <a:ext uri="{FF2B5EF4-FFF2-40B4-BE49-F238E27FC236}">
                <a16:creationId xmlns:a16="http://schemas.microsoft.com/office/drawing/2014/main" id="{8D16F03D-F28E-CCEC-5014-C9BAD1C1A731}"/>
              </a:ext>
            </a:extLst>
          </p:cNvPr>
          <p:cNvSpPr txBox="1"/>
          <p:nvPr/>
        </p:nvSpPr>
        <p:spPr>
          <a:xfrm>
            <a:off x="7432892" y="962896"/>
            <a:ext cx="167225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Confidence of 2</a:t>
            </a:r>
          </a:p>
        </p:txBody>
      </p:sp>
      <p:sp>
        <p:nvSpPr>
          <p:cNvPr id="12" name="TextBox 11">
            <a:extLst>
              <a:ext uri="{FF2B5EF4-FFF2-40B4-BE49-F238E27FC236}">
                <a16:creationId xmlns:a16="http://schemas.microsoft.com/office/drawing/2014/main" id="{C5ABE804-0390-5C9E-9FFC-1A4ED3C51CD7}"/>
              </a:ext>
            </a:extLst>
          </p:cNvPr>
          <p:cNvSpPr txBox="1"/>
          <p:nvPr/>
        </p:nvSpPr>
        <p:spPr>
          <a:xfrm>
            <a:off x="10127767" y="946332"/>
            <a:ext cx="167225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Confidence of 3</a:t>
            </a:r>
          </a:p>
        </p:txBody>
      </p:sp>
      <p:sp>
        <p:nvSpPr>
          <p:cNvPr id="13" name="TextBox 12">
            <a:extLst>
              <a:ext uri="{FF2B5EF4-FFF2-40B4-BE49-F238E27FC236}">
                <a16:creationId xmlns:a16="http://schemas.microsoft.com/office/drawing/2014/main" id="{8E342941-B4C5-1BE0-67D7-1B85B1056E6B}"/>
              </a:ext>
            </a:extLst>
          </p:cNvPr>
          <p:cNvSpPr txBox="1"/>
          <p:nvPr/>
        </p:nvSpPr>
        <p:spPr>
          <a:xfrm>
            <a:off x="7272317" y="582568"/>
            <a:ext cx="2044470"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(NOT TO SCALE)</a:t>
            </a:r>
          </a:p>
        </p:txBody>
      </p:sp>
      <p:cxnSp>
        <p:nvCxnSpPr>
          <p:cNvPr id="18" name="Straight Connector 17">
            <a:extLst>
              <a:ext uri="{FF2B5EF4-FFF2-40B4-BE49-F238E27FC236}">
                <a16:creationId xmlns:a16="http://schemas.microsoft.com/office/drawing/2014/main" id="{5C5FF8F6-F615-B17C-86DC-19BCE6C1D028}"/>
              </a:ext>
            </a:extLst>
          </p:cNvPr>
          <p:cNvCxnSpPr>
            <a:cxnSpLocks/>
          </p:cNvCxnSpPr>
          <p:nvPr/>
        </p:nvCxnSpPr>
        <p:spPr>
          <a:xfrm>
            <a:off x="4575619" y="553999"/>
            <a:ext cx="0" cy="6383049"/>
          </a:xfrm>
          <a:prstGeom prst="line">
            <a:avLst/>
          </a:prstGeom>
          <a:ln w="38100"/>
        </p:spPr>
        <p:style>
          <a:lnRef idx="1">
            <a:schemeClr val="dk1"/>
          </a:lnRef>
          <a:fillRef idx="0">
            <a:schemeClr val="dk1"/>
          </a:fillRef>
          <a:effectRef idx="0">
            <a:schemeClr val="dk1"/>
          </a:effectRef>
          <a:fontRef idx="minor">
            <a:schemeClr val="tx1"/>
          </a:fontRef>
        </p:style>
      </p:cxnSp>
      <p:sp>
        <p:nvSpPr>
          <p:cNvPr id="21" name="Slide Number Placeholder 20">
            <a:extLst>
              <a:ext uri="{FF2B5EF4-FFF2-40B4-BE49-F238E27FC236}">
                <a16:creationId xmlns:a16="http://schemas.microsoft.com/office/drawing/2014/main" id="{8197535F-5136-781D-141A-435D0B3633B0}"/>
              </a:ext>
            </a:extLst>
          </p:cNvPr>
          <p:cNvSpPr>
            <a:spLocks noGrp="1"/>
          </p:cNvSpPr>
          <p:nvPr>
            <p:ph type="sldNum" sz="quarter" idx="12"/>
          </p:nvPr>
        </p:nvSpPr>
        <p:spPr>
          <a:xfrm>
            <a:off x="-2393825" y="6430391"/>
            <a:ext cx="2743200" cy="365125"/>
          </a:xfrm>
        </p:spPr>
        <p:txBody>
          <a:bodyPr/>
          <a:lstStyle/>
          <a:p>
            <a:fld id="{CDFFE814-68E4-0C4A-BCC3-703C26BE2070}" type="slidenum">
              <a:rPr lang="en-US" smtClean="0"/>
              <a:pPr/>
              <a:t>15</a:t>
            </a:fld>
            <a:endParaRPr lang="en-US" dirty="0"/>
          </a:p>
        </p:txBody>
      </p:sp>
      <p:sp>
        <p:nvSpPr>
          <p:cNvPr id="22" name="TextBox 21">
            <a:extLst>
              <a:ext uri="{FF2B5EF4-FFF2-40B4-BE49-F238E27FC236}">
                <a16:creationId xmlns:a16="http://schemas.microsoft.com/office/drawing/2014/main" id="{43ACEBF8-5A07-364B-6640-4216C6A935E8}"/>
              </a:ext>
            </a:extLst>
          </p:cNvPr>
          <p:cNvSpPr txBox="1"/>
          <p:nvPr/>
        </p:nvSpPr>
        <p:spPr>
          <a:xfrm>
            <a:off x="-4540" y="671690"/>
            <a:ext cx="4532022" cy="563231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Chain Aggregates are </a:t>
            </a:r>
            <a:r>
              <a:rPr lang="en-US" b="1" dirty="0">
                <a:latin typeface="Times New Roman" panose="02020603050405020304" pitchFamily="18" charset="0"/>
                <a:cs typeface="Times New Roman" panose="02020603050405020304" pitchFamily="18" charset="0"/>
              </a:rPr>
              <a:t>defined</a:t>
            </a:r>
            <a:r>
              <a:rPr lang="en-US" dirty="0">
                <a:latin typeface="Times New Roman" panose="02020603050405020304" pitchFamily="18" charset="0"/>
                <a:cs typeface="Times New Roman" panose="02020603050405020304" pitchFamily="18" charset="0"/>
              </a:rPr>
              <a:t> by:</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Three or more discernable particles oriented in a quasi-linear fashion.</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Particles joined together by small joints. </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Links of particles that are unusually elongated. </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Confidence</a:t>
            </a:r>
            <a:r>
              <a:rPr lang="en-US" dirty="0">
                <a:latin typeface="Times New Roman" panose="02020603050405020304" pitchFamily="18" charset="0"/>
                <a:cs typeface="Times New Roman" panose="02020603050405020304" pitchFamily="18" charset="0"/>
              </a:rPr>
              <a:t> is determined by the classifier:</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Low confidence (1): One of the three definitions observed.</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Moderate confidence (2): Two of the three definitions observed.</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High confidence (3): All three definitions observed.</a:t>
            </a:r>
          </a:p>
        </p:txBody>
      </p:sp>
      <p:cxnSp>
        <p:nvCxnSpPr>
          <p:cNvPr id="24" name="Straight Connector 23">
            <a:extLst>
              <a:ext uri="{FF2B5EF4-FFF2-40B4-BE49-F238E27FC236}">
                <a16:creationId xmlns:a16="http://schemas.microsoft.com/office/drawing/2014/main" id="{EC4EDB47-582C-2ED2-D5B2-1DA3946CE906}"/>
              </a:ext>
            </a:extLst>
          </p:cNvPr>
          <p:cNvCxnSpPr>
            <a:cxnSpLocks/>
          </p:cNvCxnSpPr>
          <p:nvPr/>
        </p:nvCxnSpPr>
        <p:spPr>
          <a:xfrm>
            <a:off x="4575619" y="582568"/>
            <a:ext cx="7616381"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70117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D23329-76C8-C185-AC59-EA77BB942729}"/>
              </a:ext>
            </a:extLst>
          </p:cNvPr>
          <p:cNvSpPr/>
          <p:nvPr/>
        </p:nvSpPr>
        <p:spPr>
          <a:xfrm>
            <a:off x="7368209" y="5791200"/>
            <a:ext cx="4823791"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0" name="TextBox 9">
            <a:extLst>
              <a:ext uri="{FF2B5EF4-FFF2-40B4-BE49-F238E27FC236}">
                <a16:creationId xmlns:a16="http://schemas.microsoft.com/office/drawing/2014/main" id="{A9A5B417-135F-6856-29F4-322454D27CF3}"/>
              </a:ext>
            </a:extLst>
          </p:cNvPr>
          <p:cNvSpPr txBox="1"/>
          <p:nvPr/>
        </p:nvSpPr>
        <p:spPr>
          <a:xfrm>
            <a:off x="6718853" y="4645146"/>
            <a:ext cx="5473146" cy="584775"/>
          </a:xfrm>
          <a:prstGeom prst="rect">
            <a:avLst/>
          </a:prstGeom>
          <a:noFill/>
        </p:spPr>
        <p:txBody>
          <a:bodyPr wrap="square" rtlCol="0">
            <a:spAutoFit/>
          </a:bodyPr>
          <a:lstStyle/>
          <a:p>
            <a:pPr algn="just"/>
            <a:r>
              <a:rPr lang="en-US" sz="1600" dirty="0">
                <a:latin typeface="Times New Roman" panose="02020603050405020304" pitchFamily="18" charset="0"/>
                <a:cs typeface="Times New Roman" panose="02020603050405020304" pitchFamily="18" charset="0"/>
              </a:rPr>
              <a:t>Composite radar reflectivity (dBZ) from the KMLB radar with TITAN cell tracking (blue outline).</a:t>
            </a:r>
          </a:p>
        </p:txBody>
      </p:sp>
      <p:sp>
        <p:nvSpPr>
          <p:cNvPr id="2" name="Title 1">
            <a:extLst>
              <a:ext uri="{FF2B5EF4-FFF2-40B4-BE49-F238E27FC236}">
                <a16:creationId xmlns:a16="http://schemas.microsoft.com/office/drawing/2014/main" id="{44905853-ADA2-194F-97BA-4AA7DF14AD11}"/>
              </a:ext>
            </a:extLst>
          </p:cNvPr>
          <p:cNvSpPr>
            <a:spLocks noGrp="1"/>
          </p:cNvSpPr>
          <p:nvPr>
            <p:ph type="title"/>
          </p:nvPr>
        </p:nvSpPr>
        <p:spPr>
          <a:xfrm>
            <a:off x="1099930" y="7009"/>
            <a:ext cx="11092070" cy="1265967"/>
          </a:xfrm>
        </p:spPr>
        <p:txBody>
          <a:bodyPr>
            <a:normAutofit/>
          </a:bodyPr>
          <a:lstStyle/>
          <a:p>
            <a:r>
              <a:rPr lang="en-US" dirty="0">
                <a:latin typeface="Times New Roman" panose="02020603050405020304" pitchFamily="18" charset="0"/>
                <a:cs typeface="Times New Roman" panose="02020603050405020304" pitchFamily="18" charset="0"/>
              </a:rPr>
              <a:t>LROSE-TITAN</a:t>
            </a:r>
          </a:p>
        </p:txBody>
      </p:sp>
      <p:sp>
        <p:nvSpPr>
          <p:cNvPr id="3" name="Content Placeholder 2">
            <a:extLst>
              <a:ext uri="{FF2B5EF4-FFF2-40B4-BE49-F238E27FC236}">
                <a16:creationId xmlns:a16="http://schemas.microsoft.com/office/drawing/2014/main" id="{7406B00E-D3ED-FF47-BA20-74DB220A6785}"/>
              </a:ext>
            </a:extLst>
          </p:cNvPr>
          <p:cNvSpPr>
            <a:spLocks noGrp="1"/>
          </p:cNvSpPr>
          <p:nvPr>
            <p:ph idx="1"/>
          </p:nvPr>
        </p:nvSpPr>
        <p:spPr>
          <a:xfrm>
            <a:off x="1" y="1265966"/>
            <a:ext cx="6718852" cy="5592033"/>
          </a:xfrm>
        </p:spPr>
        <p:txBody>
          <a:bodyPr>
            <a:normAutofit/>
          </a:bodyPr>
          <a:lstStyle/>
          <a:p>
            <a:pPr algn="just"/>
            <a:r>
              <a:rPr lang="en-US" dirty="0">
                <a:latin typeface="Times New Roman" panose="02020603050405020304" pitchFamily="18" charset="0"/>
                <a:cs typeface="Times New Roman" panose="02020603050405020304" pitchFamily="18" charset="0"/>
              </a:rPr>
              <a:t>Lidar Radar Open Software Environment software package (LROSE) Thunderstorm Identification Tracking And Nowcasting (TITAN)</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A 35 dBZ threshold is used to identify and track individual thunderstorms. </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Latitude and Longitude coordinates of the reflectivity centroid is computed by TITAN.</a:t>
            </a:r>
            <a:endParaRPr lang="en-US" dirty="0">
              <a:cs typeface="Times New Roman" panose="02020603050405020304" pitchFamily="18" charset="0"/>
            </a:endParaRPr>
          </a:p>
          <a:p>
            <a:pPr marL="0" indent="0" algn="just">
              <a:buNone/>
            </a:pPr>
            <a:endParaRPr lang="en-US" sz="2400" dirty="0">
              <a:cs typeface="Times New Roman" panose="02020603050405020304" pitchFamily="18" charset="0"/>
            </a:endParaRPr>
          </a:p>
        </p:txBody>
      </p:sp>
      <p:grpSp>
        <p:nvGrpSpPr>
          <p:cNvPr id="12" name="Group 11">
            <a:extLst>
              <a:ext uri="{FF2B5EF4-FFF2-40B4-BE49-F238E27FC236}">
                <a16:creationId xmlns:a16="http://schemas.microsoft.com/office/drawing/2014/main" id="{13BE6E87-DF59-2E2C-B029-F658F5E4AEC7}"/>
              </a:ext>
            </a:extLst>
          </p:cNvPr>
          <p:cNvGrpSpPr/>
          <p:nvPr/>
        </p:nvGrpSpPr>
        <p:grpSpPr>
          <a:xfrm>
            <a:off x="6718853" y="0"/>
            <a:ext cx="5473147" cy="4645146"/>
            <a:chOff x="6718853" y="0"/>
            <a:chExt cx="5473147" cy="4645146"/>
          </a:xfrm>
        </p:grpSpPr>
        <p:pic>
          <p:nvPicPr>
            <p:cNvPr id="4" name="Picture 3" descr="Map&#10;&#10;Description automatically generated">
              <a:extLst>
                <a:ext uri="{FF2B5EF4-FFF2-40B4-BE49-F238E27FC236}">
                  <a16:creationId xmlns:a16="http://schemas.microsoft.com/office/drawing/2014/main" id="{1D69FCB4-21B0-B508-C462-039DF5E6C4DC}"/>
                </a:ext>
              </a:extLst>
            </p:cNvPr>
            <p:cNvPicPr>
              <a:picLocks noChangeAspect="1"/>
            </p:cNvPicPr>
            <p:nvPr/>
          </p:nvPicPr>
          <p:blipFill rotWithShape="1">
            <a:blip r:embed="rId3"/>
            <a:srcRect t="6329" r="14895" b="2749"/>
            <a:stretch/>
          </p:blipFill>
          <p:spPr>
            <a:xfrm>
              <a:off x="6718853" y="7009"/>
              <a:ext cx="4651513" cy="4638137"/>
            </a:xfrm>
            <a:prstGeom prst="rect">
              <a:avLst/>
            </a:prstGeom>
          </p:spPr>
        </p:pic>
        <p:sp>
          <p:nvSpPr>
            <p:cNvPr id="6" name="Oval 5">
              <a:extLst>
                <a:ext uri="{FF2B5EF4-FFF2-40B4-BE49-F238E27FC236}">
                  <a16:creationId xmlns:a16="http://schemas.microsoft.com/office/drawing/2014/main" id="{878A9391-9EAD-068C-594D-FA9EC0EDC4E3}"/>
                </a:ext>
              </a:extLst>
            </p:cNvPr>
            <p:cNvSpPr/>
            <p:nvPr/>
          </p:nvSpPr>
          <p:spPr>
            <a:xfrm>
              <a:off x="8559991" y="1352394"/>
              <a:ext cx="165477" cy="179860"/>
            </a:xfrm>
            <a:prstGeom prst="ellipse">
              <a:avLst/>
            </a:prstGeom>
            <a:solidFill>
              <a:srgbClr val="C00000"/>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514FE281-A357-2BA5-43A9-2CEF5B3E7D0A}"/>
                </a:ext>
              </a:extLst>
            </p:cNvPr>
            <p:cNvCxnSpPr>
              <a:cxnSpLocks/>
            </p:cNvCxnSpPr>
            <p:nvPr/>
          </p:nvCxnSpPr>
          <p:spPr>
            <a:xfrm>
              <a:off x="8784346" y="2670681"/>
              <a:ext cx="0" cy="177182"/>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picture containing diagram&#10;&#10;Description automatically generated">
              <a:extLst>
                <a:ext uri="{FF2B5EF4-FFF2-40B4-BE49-F238E27FC236}">
                  <a16:creationId xmlns:a16="http://schemas.microsoft.com/office/drawing/2014/main" id="{FA98A55A-0A11-09B0-7C70-1CDEE3B31279}"/>
                </a:ext>
              </a:extLst>
            </p:cNvPr>
            <p:cNvPicPr>
              <a:picLocks noChangeAspect="1"/>
            </p:cNvPicPr>
            <p:nvPr/>
          </p:nvPicPr>
          <p:blipFill rotWithShape="1">
            <a:blip r:embed="rId4"/>
            <a:srcRect l="89098" t="4377" r="1558" b="38129"/>
            <a:stretch/>
          </p:blipFill>
          <p:spPr>
            <a:xfrm>
              <a:off x="11370366" y="0"/>
              <a:ext cx="821634" cy="4645146"/>
            </a:xfrm>
            <a:prstGeom prst="rect">
              <a:avLst/>
            </a:prstGeom>
          </p:spPr>
        </p:pic>
        <p:sp>
          <p:nvSpPr>
            <p:cNvPr id="9" name="TextBox 8">
              <a:extLst>
                <a:ext uri="{FF2B5EF4-FFF2-40B4-BE49-F238E27FC236}">
                  <a16:creationId xmlns:a16="http://schemas.microsoft.com/office/drawing/2014/main" id="{6EEB56CB-D0DA-60E4-CAF2-50AA84DF5B0E}"/>
                </a:ext>
              </a:extLst>
            </p:cNvPr>
            <p:cNvSpPr txBox="1"/>
            <p:nvPr/>
          </p:nvSpPr>
          <p:spPr>
            <a:xfrm>
              <a:off x="6718853" y="75535"/>
              <a:ext cx="3083844" cy="307777"/>
            </a:xfrm>
            <a:prstGeom prst="rect">
              <a:avLst/>
            </a:prstGeom>
            <a:noFill/>
          </p:spPr>
          <p:txBody>
            <a:bodyPr wrap="square" rtlCol="0">
              <a:spAutoFit/>
            </a:bodyPr>
            <a:lstStyle/>
            <a:p>
              <a:r>
                <a:rPr lang="en-US" sz="1400" dirty="0">
                  <a:solidFill>
                    <a:srgbClr val="FF0000"/>
                  </a:solidFill>
                  <a:latin typeface="Times New Roman" panose="02020603050405020304" pitchFamily="18" charset="0"/>
                  <a:cs typeface="Times New Roman" panose="02020603050405020304" pitchFamily="18" charset="0"/>
                </a:rPr>
                <a:t>KMLB: 15:56:16 UTC</a:t>
              </a:r>
            </a:p>
          </p:txBody>
        </p:sp>
      </p:grpSp>
      <p:sp>
        <p:nvSpPr>
          <p:cNvPr id="13" name="Slide Number Placeholder 12">
            <a:extLst>
              <a:ext uri="{FF2B5EF4-FFF2-40B4-BE49-F238E27FC236}">
                <a16:creationId xmlns:a16="http://schemas.microsoft.com/office/drawing/2014/main" id="{F68E6948-586A-ADFB-41C9-C3BDB3F988BE}"/>
              </a:ext>
            </a:extLst>
          </p:cNvPr>
          <p:cNvSpPr>
            <a:spLocks noGrp="1"/>
          </p:cNvSpPr>
          <p:nvPr>
            <p:ph type="sldNum" sz="quarter" idx="12"/>
          </p:nvPr>
        </p:nvSpPr>
        <p:spPr>
          <a:xfrm>
            <a:off x="9448799" y="6485866"/>
            <a:ext cx="2743200" cy="365125"/>
          </a:xfrm>
        </p:spPr>
        <p:txBody>
          <a:bodyPr/>
          <a:lstStyle/>
          <a:p>
            <a:fld id="{CDFFE814-68E4-0C4A-BCC3-703C26BE2070}" type="slidenum">
              <a:rPr lang="en-US" smtClean="0"/>
              <a:pPr/>
              <a:t>16</a:t>
            </a:fld>
            <a:endParaRPr lang="en-US" dirty="0"/>
          </a:p>
        </p:txBody>
      </p:sp>
    </p:spTree>
    <p:extLst>
      <p:ext uri="{BB962C8B-B14F-4D97-AF65-F5344CB8AC3E}">
        <p14:creationId xmlns:p14="http://schemas.microsoft.com/office/powerpoint/2010/main" val="2715592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005FE32-291E-F279-330D-9C5162042FA4}"/>
              </a:ext>
            </a:extLst>
          </p:cNvPr>
          <p:cNvSpPr/>
          <p:nvPr/>
        </p:nvSpPr>
        <p:spPr>
          <a:xfrm>
            <a:off x="7368209" y="5791200"/>
            <a:ext cx="4823791"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 name="Title 1">
            <a:extLst>
              <a:ext uri="{FF2B5EF4-FFF2-40B4-BE49-F238E27FC236}">
                <a16:creationId xmlns:a16="http://schemas.microsoft.com/office/drawing/2014/main" id="{44905853-ADA2-194F-97BA-4AA7DF14AD11}"/>
              </a:ext>
            </a:extLst>
          </p:cNvPr>
          <p:cNvSpPr>
            <a:spLocks noGrp="1"/>
          </p:cNvSpPr>
          <p:nvPr>
            <p:ph type="title"/>
          </p:nvPr>
        </p:nvSpPr>
        <p:spPr>
          <a:xfrm>
            <a:off x="6746" y="-108844"/>
            <a:ext cx="5345984" cy="1265967"/>
          </a:xfrm>
        </p:spPr>
        <p:txBody>
          <a:bodyPr>
            <a:normAutofit/>
          </a:bodyPr>
          <a:lstStyle/>
          <a:p>
            <a:pPr algn="ctr"/>
            <a:r>
              <a:rPr lang="en-US" dirty="0">
                <a:latin typeface="Times New Roman" panose="02020603050405020304" pitchFamily="18" charset="0"/>
                <a:cs typeface="Times New Roman" panose="02020603050405020304" pitchFamily="18" charset="0"/>
              </a:rPr>
              <a:t>Storm Evolution</a:t>
            </a:r>
          </a:p>
        </p:txBody>
      </p:sp>
      <p:pic>
        <p:nvPicPr>
          <p:cNvPr id="5" name="Picture 4" descr="A picture containing text, tree, outdoor&#10;&#10;Description automatically generated">
            <a:extLst>
              <a:ext uri="{FF2B5EF4-FFF2-40B4-BE49-F238E27FC236}">
                <a16:creationId xmlns:a16="http://schemas.microsoft.com/office/drawing/2014/main" id="{84356D03-97F1-248E-09A5-B89A5E62C2D4}"/>
              </a:ext>
            </a:extLst>
          </p:cNvPr>
          <p:cNvPicPr>
            <a:picLocks noChangeAspect="1"/>
          </p:cNvPicPr>
          <p:nvPr/>
        </p:nvPicPr>
        <p:blipFill rotWithShape="1">
          <a:blip r:embed="rId3"/>
          <a:srcRect t="5767"/>
          <a:stretch/>
        </p:blipFill>
        <p:spPr>
          <a:xfrm>
            <a:off x="5521796" y="46829"/>
            <a:ext cx="3323754" cy="3382171"/>
          </a:xfrm>
          <a:prstGeom prst="rect">
            <a:avLst/>
          </a:prstGeom>
        </p:spPr>
      </p:pic>
      <p:pic>
        <p:nvPicPr>
          <p:cNvPr id="7" name="Picture 6" descr="A picture containing text, tree, outdoor&#10;&#10;Description automatically generated">
            <a:extLst>
              <a:ext uri="{FF2B5EF4-FFF2-40B4-BE49-F238E27FC236}">
                <a16:creationId xmlns:a16="http://schemas.microsoft.com/office/drawing/2014/main" id="{76B39F22-984B-EA44-97EF-EF3BC9325DF0}"/>
              </a:ext>
            </a:extLst>
          </p:cNvPr>
          <p:cNvPicPr>
            <a:picLocks noChangeAspect="1"/>
          </p:cNvPicPr>
          <p:nvPr/>
        </p:nvPicPr>
        <p:blipFill rotWithShape="1">
          <a:blip r:embed="rId4"/>
          <a:srcRect t="5767"/>
          <a:stretch/>
        </p:blipFill>
        <p:spPr>
          <a:xfrm>
            <a:off x="8845550" y="46829"/>
            <a:ext cx="3323754" cy="3382171"/>
          </a:xfrm>
          <a:prstGeom prst="rect">
            <a:avLst/>
          </a:prstGeom>
        </p:spPr>
      </p:pic>
      <p:pic>
        <p:nvPicPr>
          <p:cNvPr id="9" name="Picture 8" descr="A picture containing text, tree, outdoor&#10;&#10;Description automatically generated">
            <a:extLst>
              <a:ext uri="{FF2B5EF4-FFF2-40B4-BE49-F238E27FC236}">
                <a16:creationId xmlns:a16="http://schemas.microsoft.com/office/drawing/2014/main" id="{A3CB23D5-F539-75D7-C90F-E43A0B733E07}"/>
              </a:ext>
            </a:extLst>
          </p:cNvPr>
          <p:cNvPicPr>
            <a:picLocks noChangeAspect="1"/>
          </p:cNvPicPr>
          <p:nvPr/>
        </p:nvPicPr>
        <p:blipFill rotWithShape="1">
          <a:blip r:embed="rId5"/>
          <a:srcRect t="5767"/>
          <a:stretch/>
        </p:blipFill>
        <p:spPr>
          <a:xfrm>
            <a:off x="5549195" y="3478221"/>
            <a:ext cx="3323754" cy="3382171"/>
          </a:xfrm>
          <a:prstGeom prst="rect">
            <a:avLst/>
          </a:prstGeom>
        </p:spPr>
      </p:pic>
      <p:pic>
        <p:nvPicPr>
          <p:cNvPr id="11" name="Picture 10" descr="A picture containing text, tree, outdoor, sport&#10;&#10;Description automatically generated">
            <a:extLst>
              <a:ext uri="{FF2B5EF4-FFF2-40B4-BE49-F238E27FC236}">
                <a16:creationId xmlns:a16="http://schemas.microsoft.com/office/drawing/2014/main" id="{550D1A63-78AB-A659-132C-939372933BB0}"/>
              </a:ext>
            </a:extLst>
          </p:cNvPr>
          <p:cNvPicPr>
            <a:picLocks noChangeAspect="1"/>
          </p:cNvPicPr>
          <p:nvPr/>
        </p:nvPicPr>
        <p:blipFill rotWithShape="1">
          <a:blip r:embed="rId6"/>
          <a:srcRect t="5767"/>
          <a:stretch/>
        </p:blipFill>
        <p:spPr>
          <a:xfrm>
            <a:off x="8872949" y="3480614"/>
            <a:ext cx="3319051" cy="3377386"/>
          </a:xfrm>
          <a:prstGeom prst="rect">
            <a:avLst/>
          </a:prstGeom>
        </p:spPr>
      </p:pic>
      <p:sp>
        <p:nvSpPr>
          <p:cNvPr id="4" name="TextBox 3">
            <a:extLst>
              <a:ext uri="{FF2B5EF4-FFF2-40B4-BE49-F238E27FC236}">
                <a16:creationId xmlns:a16="http://schemas.microsoft.com/office/drawing/2014/main" id="{1F8BD485-A4D5-5AF1-B26F-D67095AE240F}"/>
              </a:ext>
            </a:extLst>
          </p:cNvPr>
          <p:cNvSpPr txBox="1"/>
          <p:nvPr/>
        </p:nvSpPr>
        <p:spPr>
          <a:xfrm>
            <a:off x="5549195" y="50825"/>
            <a:ext cx="290342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13:31 UTC Visible Satellite </a:t>
            </a:r>
          </a:p>
        </p:txBody>
      </p:sp>
      <p:sp>
        <p:nvSpPr>
          <p:cNvPr id="13" name="TextBox 12">
            <a:extLst>
              <a:ext uri="{FF2B5EF4-FFF2-40B4-BE49-F238E27FC236}">
                <a16:creationId xmlns:a16="http://schemas.microsoft.com/office/drawing/2014/main" id="{2DA09864-29AE-C08B-D58F-AFBC205113D0}"/>
              </a:ext>
            </a:extLst>
          </p:cNvPr>
          <p:cNvSpPr txBox="1"/>
          <p:nvPr/>
        </p:nvSpPr>
        <p:spPr>
          <a:xfrm>
            <a:off x="8845550" y="50825"/>
            <a:ext cx="290342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14:31 UTC Visible Satellite </a:t>
            </a:r>
          </a:p>
        </p:txBody>
      </p:sp>
      <p:sp>
        <p:nvSpPr>
          <p:cNvPr id="14" name="TextBox 13">
            <a:extLst>
              <a:ext uri="{FF2B5EF4-FFF2-40B4-BE49-F238E27FC236}">
                <a16:creationId xmlns:a16="http://schemas.microsoft.com/office/drawing/2014/main" id="{AE803BB7-911F-F782-C680-D205BD3EAD9E}"/>
              </a:ext>
            </a:extLst>
          </p:cNvPr>
          <p:cNvSpPr txBox="1"/>
          <p:nvPr/>
        </p:nvSpPr>
        <p:spPr>
          <a:xfrm>
            <a:off x="5588662" y="3503183"/>
            <a:ext cx="290342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15:31 UTC Visible Satellite </a:t>
            </a:r>
          </a:p>
        </p:txBody>
      </p:sp>
      <p:sp>
        <p:nvSpPr>
          <p:cNvPr id="15" name="TextBox 14">
            <a:extLst>
              <a:ext uri="{FF2B5EF4-FFF2-40B4-BE49-F238E27FC236}">
                <a16:creationId xmlns:a16="http://schemas.microsoft.com/office/drawing/2014/main" id="{D4775A20-B378-1D75-9D25-1087D50E0268}"/>
              </a:ext>
            </a:extLst>
          </p:cNvPr>
          <p:cNvSpPr txBox="1"/>
          <p:nvPr/>
        </p:nvSpPr>
        <p:spPr>
          <a:xfrm>
            <a:off x="8872949" y="3503183"/>
            <a:ext cx="290342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16:31 UTC Visible Satellite </a:t>
            </a:r>
          </a:p>
        </p:txBody>
      </p:sp>
      <p:sp>
        <p:nvSpPr>
          <p:cNvPr id="17" name="TextBox 16">
            <a:extLst>
              <a:ext uri="{FF2B5EF4-FFF2-40B4-BE49-F238E27FC236}">
                <a16:creationId xmlns:a16="http://schemas.microsoft.com/office/drawing/2014/main" id="{09421B8C-1E54-9784-3DCA-D060AEC2A830}"/>
              </a:ext>
            </a:extLst>
          </p:cNvPr>
          <p:cNvSpPr txBox="1"/>
          <p:nvPr/>
        </p:nvSpPr>
        <p:spPr>
          <a:xfrm>
            <a:off x="6746" y="1074950"/>
            <a:ext cx="5558371" cy="6955750"/>
          </a:xfrm>
          <a:prstGeom prst="rect">
            <a:avLst/>
          </a:prstGeom>
          <a:noFill/>
        </p:spPr>
        <p:txBody>
          <a:bodyPr wrap="square" rtlCol="0">
            <a:spAutoFit/>
          </a:bodyPr>
          <a:lstStyle/>
          <a:p>
            <a:pPr marL="342900" indent="-3429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Deteriorating convection prior to 15:00 UTC.</a:t>
            </a:r>
          </a:p>
          <a:p>
            <a:pPr marL="342900" indent="-342900" algn="jus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Cell is re-enhanced by a surface boundary at 15:00 UTC.</a:t>
            </a:r>
          </a:p>
          <a:p>
            <a:pPr marL="800100" lvl="1" indent="-3429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Electrically Active</a:t>
            </a:r>
          </a:p>
          <a:p>
            <a:pPr marL="342900" indent="-342900" algn="jus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OST seen at 15:30 UTC.</a:t>
            </a:r>
          </a:p>
          <a:p>
            <a:pPr marL="342900" indent="-342900" algn="jus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Aircraft sampling begins at 15:51:15 UTC</a:t>
            </a:r>
          </a:p>
          <a:p>
            <a:pPr marL="800100" lvl="1" indent="-3429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Ends at 16:26:00 UTC</a:t>
            </a:r>
          </a:p>
          <a:p>
            <a:pPr algn="just"/>
            <a:endParaRPr lang="en-US" sz="20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Storm merges with other initiated cells over Cape Canaveral, Florida at 16:30 UTC.</a:t>
            </a:r>
          </a:p>
          <a:p>
            <a:pPr marL="285750" indent="-285750" algn="jus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Storms deteriorate over the Atlantic at 17:30 UTC.</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US" dirty="0"/>
          </a:p>
        </p:txBody>
      </p:sp>
      <p:sp>
        <p:nvSpPr>
          <p:cNvPr id="18" name="TextBox 17">
            <a:extLst>
              <a:ext uri="{FF2B5EF4-FFF2-40B4-BE49-F238E27FC236}">
                <a16:creationId xmlns:a16="http://schemas.microsoft.com/office/drawing/2014/main" id="{6F4F33E3-FB35-EA20-1F99-1818F0506203}"/>
              </a:ext>
            </a:extLst>
          </p:cNvPr>
          <p:cNvSpPr txBox="1"/>
          <p:nvPr/>
        </p:nvSpPr>
        <p:spPr>
          <a:xfrm>
            <a:off x="7691585" y="856753"/>
            <a:ext cx="978153" cy="461665"/>
          </a:xfrm>
          <a:prstGeom prst="rect">
            <a:avLst/>
          </a:prstGeom>
          <a:noFill/>
        </p:spPr>
        <p:txBody>
          <a:bodyPr wrap="none" rtlCol="0">
            <a:spAutoFit/>
          </a:bodyPr>
          <a:lstStyle/>
          <a:p>
            <a:pPr algn="ctr"/>
            <a:r>
              <a:rPr lang="en-US" sz="1200" dirty="0">
                <a:solidFill>
                  <a:srgbClr val="FF0000"/>
                </a:solidFill>
                <a:latin typeface="Times New Roman" panose="02020603050405020304" pitchFamily="18" charset="0"/>
                <a:cs typeface="Times New Roman" panose="02020603050405020304" pitchFamily="18" charset="0"/>
              </a:rPr>
              <a:t>CapeEx</a:t>
            </a:r>
          </a:p>
          <a:p>
            <a:pPr algn="ctr"/>
            <a:r>
              <a:rPr lang="en-US" sz="1200" dirty="0">
                <a:solidFill>
                  <a:srgbClr val="FF0000"/>
                </a:solidFill>
                <a:latin typeface="Times New Roman" panose="02020603050405020304" pitchFamily="18" charset="0"/>
                <a:cs typeface="Times New Roman" panose="02020603050405020304" pitchFamily="18" charset="0"/>
              </a:rPr>
              <a:t>Field Station</a:t>
            </a:r>
          </a:p>
        </p:txBody>
      </p:sp>
      <p:sp>
        <p:nvSpPr>
          <p:cNvPr id="19" name="TextBox 18">
            <a:extLst>
              <a:ext uri="{FF2B5EF4-FFF2-40B4-BE49-F238E27FC236}">
                <a16:creationId xmlns:a16="http://schemas.microsoft.com/office/drawing/2014/main" id="{90B96A5B-E397-D62E-BEDB-F05F96E5A380}"/>
              </a:ext>
            </a:extLst>
          </p:cNvPr>
          <p:cNvSpPr txBox="1"/>
          <p:nvPr/>
        </p:nvSpPr>
        <p:spPr>
          <a:xfrm>
            <a:off x="8041040" y="2128342"/>
            <a:ext cx="628698" cy="276999"/>
          </a:xfrm>
          <a:prstGeom prst="rect">
            <a:avLst/>
          </a:prstGeom>
          <a:noFill/>
        </p:spPr>
        <p:txBody>
          <a:bodyPr wrap="none" rtlCol="0">
            <a:spAutoFit/>
          </a:bodyPr>
          <a:lstStyle/>
          <a:p>
            <a:r>
              <a:rPr lang="en-US" sz="1200" dirty="0">
                <a:solidFill>
                  <a:srgbClr val="009A44"/>
                </a:solidFill>
                <a:latin typeface="Times New Roman" panose="02020603050405020304" pitchFamily="18" charset="0"/>
                <a:cs typeface="Times New Roman" panose="02020603050405020304" pitchFamily="18" charset="0"/>
              </a:rPr>
              <a:t>KMLB</a:t>
            </a:r>
          </a:p>
        </p:txBody>
      </p:sp>
      <p:sp>
        <p:nvSpPr>
          <p:cNvPr id="20" name="Slide Number Placeholder 19">
            <a:extLst>
              <a:ext uri="{FF2B5EF4-FFF2-40B4-BE49-F238E27FC236}">
                <a16:creationId xmlns:a16="http://schemas.microsoft.com/office/drawing/2014/main" id="{8674ED3C-9ECB-25A5-8FDD-CD60F54FBA7D}"/>
              </a:ext>
            </a:extLst>
          </p:cNvPr>
          <p:cNvSpPr>
            <a:spLocks noGrp="1"/>
          </p:cNvSpPr>
          <p:nvPr>
            <p:ph type="sldNum" sz="quarter" idx="12"/>
          </p:nvPr>
        </p:nvSpPr>
        <p:spPr>
          <a:xfrm>
            <a:off x="-2300174" y="55032"/>
            <a:ext cx="2743200" cy="365125"/>
          </a:xfrm>
        </p:spPr>
        <p:txBody>
          <a:bodyPr/>
          <a:lstStyle/>
          <a:p>
            <a:fld id="{CDFFE814-68E4-0C4A-BCC3-703C26BE2070}" type="slidenum">
              <a:rPr lang="en-US" smtClean="0"/>
              <a:pPr/>
              <a:t>17</a:t>
            </a:fld>
            <a:endParaRPr lang="en-US" dirty="0"/>
          </a:p>
        </p:txBody>
      </p:sp>
    </p:spTree>
    <p:extLst>
      <p:ext uri="{BB962C8B-B14F-4D97-AF65-F5344CB8AC3E}">
        <p14:creationId xmlns:p14="http://schemas.microsoft.com/office/powerpoint/2010/main" val="2803818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10;&#10;Description automatically generated">
            <a:extLst>
              <a:ext uri="{FF2B5EF4-FFF2-40B4-BE49-F238E27FC236}">
                <a16:creationId xmlns:a16="http://schemas.microsoft.com/office/drawing/2014/main" id="{585ACB7B-2F73-4747-94DF-15588CD99E89}"/>
              </a:ext>
            </a:extLst>
          </p:cNvPr>
          <p:cNvPicPr>
            <a:picLocks noChangeAspect="1"/>
          </p:cNvPicPr>
          <p:nvPr/>
        </p:nvPicPr>
        <p:blipFill rotWithShape="1">
          <a:blip r:embed="rId3"/>
          <a:srcRect t="76809"/>
          <a:stretch/>
        </p:blipFill>
        <p:spPr>
          <a:xfrm>
            <a:off x="3640088" y="843409"/>
            <a:ext cx="4969400" cy="671329"/>
          </a:xfrm>
          <a:prstGeom prst="rect">
            <a:avLst/>
          </a:prstGeom>
        </p:spPr>
      </p:pic>
      <p:grpSp>
        <p:nvGrpSpPr>
          <p:cNvPr id="13" name="Group 12">
            <a:extLst>
              <a:ext uri="{FF2B5EF4-FFF2-40B4-BE49-F238E27FC236}">
                <a16:creationId xmlns:a16="http://schemas.microsoft.com/office/drawing/2014/main" id="{7D667353-A2C2-1571-99B9-871CE0DA0680}"/>
              </a:ext>
            </a:extLst>
          </p:cNvPr>
          <p:cNvGrpSpPr/>
          <p:nvPr/>
        </p:nvGrpSpPr>
        <p:grpSpPr>
          <a:xfrm>
            <a:off x="3736566" y="21930"/>
            <a:ext cx="4989672" cy="763525"/>
            <a:chOff x="3736566" y="793466"/>
            <a:chExt cx="4989672" cy="763525"/>
          </a:xfrm>
        </p:grpSpPr>
        <p:pic>
          <p:nvPicPr>
            <p:cNvPr id="120" name="Picture 119" descr="A picture containing diagram&#10;&#10;Description automatically generated">
              <a:extLst>
                <a:ext uri="{FF2B5EF4-FFF2-40B4-BE49-F238E27FC236}">
                  <a16:creationId xmlns:a16="http://schemas.microsoft.com/office/drawing/2014/main" id="{AB922029-D2E9-D24A-8FBB-260DFA79860D}"/>
                </a:ext>
              </a:extLst>
            </p:cNvPr>
            <p:cNvPicPr>
              <a:picLocks noChangeAspect="1"/>
            </p:cNvPicPr>
            <p:nvPr/>
          </p:nvPicPr>
          <p:blipFill rotWithShape="1">
            <a:blip r:embed="rId4"/>
            <a:srcRect l="90054" t="9277" r="6896" b="40077"/>
            <a:stretch/>
          </p:blipFill>
          <p:spPr>
            <a:xfrm rot="5400000">
              <a:off x="5999318" y="-1318838"/>
              <a:ext cx="266678" cy="4491285"/>
            </a:xfrm>
            <a:prstGeom prst="rect">
              <a:avLst/>
            </a:prstGeom>
          </p:spPr>
        </p:pic>
        <p:sp>
          <p:nvSpPr>
            <p:cNvPr id="121" name="TextBox 120">
              <a:extLst>
                <a:ext uri="{FF2B5EF4-FFF2-40B4-BE49-F238E27FC236}">
                  <a16:creationId xmlns:a16="http://schemas.microsoft.com/office/drawing/2014/main" id="{663BA61F-42BC-1F63-B197-885A8B3357F6}"/>
                </a:ext>
              </a:extLst>
            </p:cNvPr>
            <p:cNvSpPr txBox="1"/>
            <p:nvPr/>
          </p:nvSpPr>
          <p:spPr>
            <a:xfrm>
              <a:off x="3736566" y="1060156"/>
              <a:ext cx="437802"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-20</a:t>
              </a:r>
            </a:p>
          </p:txBody>
        </p:sp>
        <p:sp>
          <p:nvSpPr>
            <p:cNvPr id="122" name="TextBox 121">
              <a:extLst>
                <a:ext uri="{FF2B5EF4-FFF2-40B4-BE49-F238E27FC236}">
                  <a16:creationId xmlns:a16="http://schemas.microsoft.com/office/drawing/2014/main" id="{B05E9130-CCB2-C4B8-039C-3A63D7C56E86}"/>
                </a:ext>
              </a:extLst>
            </p:cNvPr>
            <p:cNvSpPr txBox="1"/>
            <p:nvPr/>
          </p:nvSpPr>
          <p:spPr>
            <a:xfrm>
              <a:off x="4033620" y="1060156"/>
              <a:ext cx="239444"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5</a:t>
              </a:r>
            </a:p>
          </p:txBody>
        </p:sp>
        <p:sp>
          <p:nvSpPr>
            <p:cNvPr id="123" name="TextBox 122">
              <a:extLst>
                <a:ext uri="{FF2B5EF4-FFF2-40B4-BE49-F238E27FC236}">
                  <a16:creationId xmlns:a16="http://schemas.microsoft.com/office/drawing/2014/main" id="{2100C714-E37E-8A5B-A4D4-B0F783499C5D}"/>
                </a:ext>
              </a:extLst>
            </p:cNvPr>
            <p:cNvSpPr txBox="1"/>
            <p:nvPr/>
          </p:nvSpPr>
          <p:spPr>
            <a:xfrm>
              <a:off x="4275498" y="1060156"/>
              <a:ext cx="36088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10</a:t>
              </a:r>
            </a:p>
          </p:txBody>
        </p:sp>
        <p:sp>
          <p:nvSpPr>
            <p:cNvPr id="124" name="TextBox 123">
              <a:extLst>
                <a:ext uri="{FF2B5EF4-FFF2-40B4-BE49-F238E27FC236}">
                  <a16:creationId xmlns:a16="http://schemas.microsoft.com/office/drawing/2014/main" id="{4EA9126B-7718-8E04-E6FE-8CADA9BB3B96}"/>
                </a:ext>
              </a:extLst>
            </p:cNvPr>
            <p:cNvSpPr txBox="1"/>
            <p:nvPr/>
          </p:nvSpPr>
          <p:spPr>
            <a:xfrm>
              <a:off x="4543949" y="1060155"/>
              <a:ext cx="36519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20</a:t>
              </a:r>
            </a:p>
          </p:txBody>
        </p:sp>
        <p:sp>
          <p:nvSpPr>
            <p:cNvPr id="125" name="TextBox 124">
              <a:extLst>
                <a:ext uri="{FF2B5EF4-FFF2-40B4-BE49-F238E27FC236}">
                  <a16:creationId xmlns:a16="http://schemas.microsoft.com/office/drawing/2014/main" id="{2BBD979F-5D32-A8F6-8F6C-DE99479BCE38}"/>
                </a:ext>
              </a:extLst>
            </p:cNvPr>
            <p:cNvSpPr txBox="1"/>
            <p:nvPr/>
          </p:nvSpPr>
          <p:spPr>
            <a:xfrm>
              <a:off x="4813689" y="1060153"/>
              <a:ext cx="401561"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30</a:t>
              </a:r>
            </a:p>
          </p:txBody>
        </p:sp>
        <p:sp>
          <p:nvSpPr>
            <p:cNvPr id="126" name="TextBox 125">
              <a:extLst>
                <a:ext uri="{FF2B5EF4-FFF2-40B4-BE49-F238E27FC236}">
                  <a16:creationId xmlns:a16="http://schemas.microsoft.com/office/drawing/2014/main" id="{B3B9D1DE-8D93-5793-A6AA-2D405841EB1C}"/>
                </a:ext>
              </a:extLst>
            </p:cNvPr>
            <p:cNvSpPr txBox="1"/>
            <p:nvPr/>
          </p:nvSpPr>
          <p:spPr>
            <a:xfrm>
              <a:off x="5082883" y="1060152"/>
              <a:ext cx="39735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35</a:t>
              </a:r>
            </a:p>
          </p:txBody>
        </p:sp>
        <p:sp>
          <p:nvSpPr>
            <p:cNvPr id="127" name="TextBox 126">
              <a:extLst>
                <a:ext uri="{FF2B5EF4-FFF2-40B4-BE49-F238E27FC236}">
                  <a16:creationId xmlns:a16="http://schemas.microsoft.com/office/drawing/2014/main" id="{1EBC5571-CEC5-FABE-D8EA-19F5BE1346C9}"/>
                </a:ext>
              </a:extLst>
            </p:cNvPr>
            <p:cNvSpPr txBox="1"/>
            <p:nvPr/>
          </p:nvSpPr>
          <p:spPr>
            <a:xfrm>
              <a:off x="5340189" y="1060152"/>
              <a:ext cx="435309"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36</a:t>
              </a:r>
            </a:p>
          </p:txBody>
        </p:sp>
        <p:sp>
          <p:nvSpPr>
            <p:cNvPr id="128" name="TextBox 127">
              <a:extLst>
                <a:ext uri="{FF2B5EF4-FFF2-40B4-BE49-F238E27FC236}">
                  <a16:creationId xmlns:a16="http://schemas.microsoft.com/office/drawing/2014/main" id="{399F428B-4007-E96F-AFDF-3240C8A510CC}"/>
                </a:ext>
              </a:extLst>
            </p:cNvPr>
            <p:cNvSpPr txBox="1"/>
            <p:nvPr/>
          </p:nvSpPr>
          <p:spPr>
            <a:xfrm>
              <a:off x="5605100" y="1060151"/>
              <a:ext cx="438784"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39</a:t>
              </a:r>
            </a:p>
          </p:txBody>
        </p:sp>
        <p:sp>
          <p:nvSpPr>
            <p:cNvPr id="132" name="TextBox 131">
              <a:extLst>
                <a:ext uri="{FF2B5EF4-FFF2-40B4-BE49-F238E27FC236}">
                  <a16:creationId xmlns:a16="http://schemas.microsoft.com/office/drawing/2014/main" id="{1BB726FE-091E-90EC-2A72-2F0757FD85FD}"/>
                </a:ext>
              </a:extLst>
            </p:cNvPr>
            <p:cNvSpPr txBox="1"/>
            <p:nvPr/>
          </p:nvSpPr>
          <p:spPr>
            <a:xfrm>
              <a:off x="5870010" y="1060150"/>
              <a:ext cx="414599"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42</a:t>
              </a:r>
            </a:p>
          </p:txBody>
        </p:sp>
        <p:sp>
          <p:nvSpPr>
            <p:cNvPr id="133" name="TextBox 132">
              <a:extLst>
                <a:ext uri="{FF2B5EF4-FFF2-40B4-BE49-F238E27FC236}">
                  <a16:creationId xmlns:a16="http://schemas.microsoft.com/office/drawing/2014/main" id="{2B368590-6B1E-F72B-9E4C-FDEF98E4EE65}"/>
                </a:ext>
              </a:extLst>
            </p:cNvPr>
            <p:cNvSpPr txBox="1"/>
            <p:nvPr/>
          </p:nvSpPr>
          <p:spPr>
            <a:xfrm>
              <a:off x="6139749" y="1060149"/>
              <a:ext cx="394095"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45</a:t>
              </a:r>
            </a:p>
          </p:txBody>
        </p:sp>
        <p:sp>
          <p:nvSpPr>
            <p:cNvPr id="134" name="TextBox 133">
              <a:extLst>
                <a:ext uri="{FF2B5EF4-FFF2-40B4-BE49-F238E27FC236}">
                  <a16:creationId xmlns:a16="http://schemas.microsoft.com/office/drawing/2014/main" id="{66F51C0F-FAC5-3FD3-97C2-D3860F85653D}"/>
                </a:ext>
              </a:extLst>
            </p:cNvPr>
            <p:cNvSpPr txBox="1"/>
            <p:nvPr/>
          </p:nvSpPr>
          <p:spPr>
            <a:xfrm>
              <a:off x="6396872" y="1060148"/>
              <a:ext cx="432366"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48</a:t>
              </a:r>
            </a:p>
          </p:txBody>
        </p:sp>
        <p:sp>
          <p:nvSpPr>
            <p:cNvPr id="135" name="TextBox 134">
              <a:extLst>
                <a:ext uri="{FF2B5EF4-FFF2-40B4-BE49-F238E27FC236}">
                  <a16:creationId xmlns:a16="http://schemas.microsoft.com/office/drawing/2014/main" id="{2C8ECE7F-5089-C137-6843-E7061FCCDBCC}"/>
                </a:ext>
              </a:extLst>
            </p:cNvPr>
            <p:cNvSpPr txBox="1"/>
            <p:nvPr/>
          </p:nvSpPr>
          <p:spPr>
            <a:xfrm>
              <a:off x="6653617" y="1060147"/>
              <a:ext cx="458374"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51</a:t>
              </a:r>
            </a:p>
          </p:txBody>
        </p:sp>
        <p:sp>
          <p:nvSpPr>
            <p:cNvPr id="136" name="TextBox 135">
              <a:extLst>
                <a:ext uri="{FF2B5EF4-FFF2-40B4-BE49-F238E27FC236}">
                  <a16:creationId xmlns:a16="http://schemas.microsoft.com/office/drawing/2014/main" id="{888F2E18-A2E4-ADA0-3E88-55F707B8C145}"/>
                </a:ext>
              </a:extLst>
            </p:cNvPr>
            <p:cNvSpPr txBox="1"/>
            <p:nvPr/>
          </p:nvSpPr>
          <p:spPr>
            <a:xfrm>
              <a:off x="6923356" y="1060147"/>
              <a:ext cx="432743"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54</a:t>
              </a:r>
            </a:p>
          </p:txBody>
        </p:sp>
        <p:sp>
          <p:nvSpPr>
            <p:cNvPr id="137" name="TextBox 136">
              <a:extLst>
                <a:ext uri="{FF2B5EF4-FFF2-40B4-BE49-F238E27FC236}">
                  <a16:creationId xmlns:a16="http://schemas.microsoft.com/office/drawing/2014/main" id="{F2CEB598-D8E7-9A53-1F74-9AD7FB818749}"/>
                </a:ext>
              </a:extLst>
            </p:cNvPr>
            <p:cNvSpPr txBox="1"/>
            <p:nvPr/>
          </p:nvSpPr>
          <p:spPr>
            <a:xfrm>
              <a:off x="7192552" y="1060146"/>
              <a:ext cx="402442"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57</a:t>
              </a:r>
            </a:p>
          </p:txBody>
        </p:sp>
        <p:sp>
          <p:nvSpPr>
            <p:cNvPr id="138" name="TextBox 137">
              <a:extLst>
                <a:ext uri="{FF2B5EF4-FFF2-40B4-BE49-F238E27FC236}">
                  <a16:creationId xmlns:a16="http://schemas.microsoft.com/office/drawing/2014/main" id="{03D77348-C5F3-80A5-CE71-751A9D755C16}"/>
                </a:ext>
              </a:extLst>
            </p:cNvPr>
            <p:cNvSpPr txBox="1"/>
            <p:nvPr/>
          </p:nvSpPr>
          <p:spPr>
            <a:xfrm>
              <a:off x="7445077" y="1060146"/>
              <a:ext cx="438251"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60</a:t>
              </a:r>
            </a:p>
          </p:txBody>
        </p:sp>
        <p:sp>
          <p:nvSpPr>
            <p:cNvPr id="139" name="TextBox 138">
              <a:extLst>
                <a:ext uri="{FF2B5EF4-FFF2-40B4-BE49-F238E27FC236}">
                  <a16:creationId xmlns:a16="http://schemas.microsoft.com/office/drawing/2014/main" id="{2C226CA0-32AB-F390-8154-2C7C89B6E4FA}"/>
                </a:ext>
              </a:extLst>
            </p:cNvPr>
            <p:cNvSpPr txBox="1"/>
            <p:nvPr/>
          </p:nvSpPr>
          <p:spPr>
            <a:xfrm>
              <a:off x="7714767" y="1060146"/>
              <a:ext cx="385097"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65</a:t>
              </a:r>
            </a:p>
          </p:txBody>
        </p:sp>
        <p:sp>
          <p:nvSpPr>
            <p:cNvPr id="140" name="TextBox 139">
              <a:extLst>
                <a:ext uri="{FF2B5EF4-FFF2-40B4-BE49-F238E27FC236}">
                  <a16:creationId xmlns:a16="http://schemas.microsoft.com/office/drawing/2014/main" id="{478790A3-D22B-1F8A-051C-12A23AF104A9}"/>
                </a:ext>
              </a:extLst>
            </p:cNvPr>
            <p:cNvSpPr txBox="1"/>
            <p:nvPr/>
          </p:nvSpPr>
          <p:spPr>
            <a:xfrm>
              <a:off x="7984458" y="1060145"/>
              <a:ext cx="44058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70</a:t>
              </a:r>
            </a:p>
          </p:txBody>
        </p:sp>
        <p:sp>
          <p:nvSpPr>
            <p:cNvPr id="141" name="TextBox 140">
              <a:extLst>
                <a:ext uri="{FF2B5EF4-FFF2-40B4-BE49-F238E27FC236}">
                  <a16:creationId xmlns:a16="http://schemas.microsoft.com/office/drawing/2014/main" id="{31021325-822C-8C2E-4955-CB60E5722F18}"/>
                </a:ext>
              </a:extLst>
            </p:cNvPr>
            <p:cNvSpPr txBox="1"/>
            <p:nvPr/>
          </p:nvSpPr>
          <p:spPr>
            <a:xfrm>
              <a:off x="8236984" y="1060145"/>
              <a:ext cx="489254"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80</a:t>
              </a:r>
            </a:p>
          </p:txBody>
        </p:sp>
        <p:sp>
          <p:nvSpPr>
            <p:cNvPr id="8" name="TextBox 7">
              <a:extLst>
                <a:ext uri="{FF2B5EF4-FFF2-40B4-BE49-F238E27FC236}">
                  <a16:creationId xmlns:a16="http://schemas.microsoft.com/office/drawing/2014/main" id="{F9F46DDE-D09B-2CA4-7768-AFE440B71CB5}"/>
                </a:ext>
              </a:extLst>
            </p:cNvPr>
            <p:cNvSpPr txBox="1"/>
            <p:nvPr/>
          </p:nvSpPr>
          <p:spPr>
            <a:xfrm>
              <a:off x="5890860" y="1279992"/>
              <a:ext cx="458780"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dBZ</a:t>
              </a:r>
            </a:p>
          </p:txBody>
        </p:sp>
      </p:grpSp>
      <p:grpSp>
        <p:nvGrpSpPr>
          <p:cNvPr id="7" name="Group 6">
            <a:extLst>
              <a:ext uri="{FF2B5EF4-FFF2-40B4-BE49-F238E27FC236}">
                <a16:creationId xmlns:a16="http://schemas.microsoft.com/office/drawing/2014/main" id="{14FEF09F-577B-7713-87CA-CDAEC65F28EA}"/>
              </a:ext>
            </a:extLst>
          </p:cNvPr>
          <p:cNvGrpSpPr/>
          <p:nvPr/>
        </p:nvGrpSpPr>
        <p:grpSpPr>
          <a:xfrm>
            <a:off x="3674561" y="1517908"/>
            <a:ext cx="4799151" cy="5351240"/>
            <a:chOff x="3692651" y="670563"/>
            <a:chExt cx="4928515" cy="6200195"/>
          </a:xfrm>
        </p:grpSpPr>
        <p:pic>
          <p:nvPicPr>
            <p:cNvPr id="86" name="Picture 85" descr="Diagram&#10;&#10;Description automatically generated">
              <a:extLst>
                <a:ext uri="{FF2B5EF4-FFF2-40B4-BE49-F238E27FC236}">
                  <a16:creationId xmlns:a16="http://schemas.microsoft.com/office/drawing/2014/main" id="{BCD12FDB-6954-3844-ABC6-94872B40F01B}"/>
                </a:ext>
              </a:extLst>
            </p:cNvPr>
            <p:cNvPicPr>
              <a:picLocks noChangeAspect="1"/>
            </p:cNvPicPr>
            <p:nvPr/>
          </p:nvPicPr>
          <p:blipFill>
            <a:blip r:embed="rId5"/>
            <a:stretch>
              <a:fillRect/>
            </a:stretch>
          </p:blipFill>
          <p:spPr>
            <a:xfrm>
              <a:off x="3692651" y="670563"/>
              <a:ext cx="4928515" cy="5661132"/>
            </a:xfrm>
            <a:prstGeom prst="rect">
              <a:avLst/>
            </a:prstGeom>
          </p:spPr>
        </p:pic>
        <p:cxnSp>
          <p:nvCxnSpPr>
            <p:cNvPr id="26" name="Straight Arrow Connector 25">
              <a:extLst>
                <a:ext uri="{FF2B5EF4-FFF2-40B4-BE49-F238E27FC236}">
                  <a16:creationId xmlns:a16="http://schemas.microsoft.com/office/drawing/2014/main" id="{3A588BEC-C11C-3146-8897-DC79115647F6}"/>
                </a:ext>
              </a:extLst>
            </p:cNvPr>
            <p:cNvCxnSpPr>
              <a:cxnSpLocks/>
            </p:cNvCxnSpPr>
            <p:nvPr/>
          </p:nvCxnSpPr>
          <p:spPr>
            <a:xfrm>
              <a:off x="5636414" y="4243473"/>
              <a:ext cx="0" cy="118243"/>
            </a:xfrm>
            <a:prstGeom prst="straightConnector1">
              <a:avLst/>
            </a:prstGeom>
            <a:ln w="50800">
              <a:solidFill>
                <a:srgbClr val="014DF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6A14746-E085-764E-856A-B6515059F172}"/>
                </a:ext>
              </a:extLst>
            </p:cNvPr>
            <p:cNvCxnSpPr>
              <a:cxnSpLocks/>
            </p:cNvCxnSpPr>
            <p:nvPr/>
          </p:nvCxnSpPr>
          <p:spPr>
            <a:xfrm flipV="1">
              <a:off x="5357125" y="2496577"/>
              <a:ext cx="0" cy="91548"/>
            </a:xfrm>
            <a:prstGeom prst="straightConnector1">
              <a:avLst/>
            </a:prstGeom>
            <a:ln w="50800">
              <a:solidFill>
                <a:srgbClr val="1600F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0F8C89E-43AB-FE46-8BB0-8D45BC9EB411}"/>
                </a:ext>
              </a:extLst>
            </p:cNvPr>
            <p:cNvCxnSpPr>
              <a:cxnSpLocks/>
            </p:cNvCxnSpPr>
            <p:nvPr/>
          </p:nvCxnSpPr>
          <p:spPr>
            <a:xfrm>
              <a:off x="5641235" y="4757373"/>
              <a:ext cx="0" cy="83829"/>
            </a:xfrm>
            <a:prstGeom prst="straightConnector1">
              <a:avLst/>
            </a:prstGeom>
            <a:ln w="50800">
              <a:solidFill>
                <a:srgbClr val="9100FF"/>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67329DF-EF4A-C14C-ABBA-288508CBE775}"/>
                </a:ext>
              </a:extLst>
            </p:cNvPr>
            <p:cNvCxnSpPr>
              <a:cxnSpLocks/>
            </p:cNvCxnSpPr>
            <p:nvPr/>
          </p:nvCxnSpPr>
          <p:spPr>
            <a:xfrm flipV="1">
              <a:off x="5251353" y="1404333"/>
              <a:ext cx="0" cy="91548"/>
            </a:xfrm>
            <a:prstGeom prst="straightConnector1">
              <a:avLst/>
            </a:prstGeom>
            <a:ln w="50800">
              <a:solidFill>
                <a:srgbClr val="FE01E0"/>
              </a:solidFill>
              <a:tailEnd type="triangle"/>
            </a:ln>
          </p:spPr>
          <p:style>
            <a:lnRef idx="1">
              <a:schemeClr val="accent1"/>
            </a:lnRef>
            <a:fillRef idx="0">
              <a:schemeClr val="accent1"/>
            </a:fillRef>
            <a:effectRef idx="0">
              <a:schemeClr val="accent1"/>
            </a:effectRef>
            <a:fontRef idx="minor">
              <a:schemeClr val="tx1"/>
            </a:fontRef>
          </p:style>
        </p:cxnSp>
        <p:pic>
          <p:nvPicPr>
            <p:cNvPr id="88" name="Picture 87" descr="A picture containing diagram&#10;&#10;Description automatically generated">
              <a:extLst>
                <a:ext uri="{FF2B5EF4-FFF2-40B4-BE49-F238E27FC236}">
                  <a16:creationId xmlns:a16="http://schemas.microsoft.com/office/drawing/2014/main" id="{11543E75-CC3D-3445-AF79-D66135B12185}"/>
                </a:ext>
              </a:extLst>
            </p:cNvPr>
            <p:cNvPicPr>
              <a:picLocks noChangeAspect="1"/>
            </p:cNvPicPr>
            <p:nvPr/>
          </p:nvPicPr>
          <p:blipFill rotWithShape="1">
            <a:blip r:embed="rId6"/>
            <a:srcRect l="23560" t="87161" r="3200" b="1837"/>
            <a:stretch/>
          </p:blipFill>
          <p:spPr>
            <a:xfrm>
              <a:off x="4336598" y="6316087"/>
              <a:ext cx="3082466" cy="458757"/>
            </a:xfrm>
            <a:prstGeom prst="rect">
              <a:avLst/>
            </a:prstGeom>
          </p:spPr>
        </p:pic>
        <p:sp>
          <p:nvSpPr>
            <p:cNvPr id="89" name="TextBox 88">
              <a:extLst>
                <a:ext uri="{FF2B5EF4-FFF2-40B4-BE49-F238E27FC236}">
                  <a16:creationId xmlns:a16="http://schemas.microsoft.com/office/drawing/2014/main" id="{31F76C5F-0DAE-D04F-88B5-E165CC1F7B85}"/>
                </a:ext>
              </a:extLst>
            </p:cNvPr>
            <p:cNvSpPr txBox="1"/>
            <p:nvPr/>
          </p:nvSpPr>
          <p:spPr>
            <a:xfrm>
              <a:off x="6137352" y="3933261"/>
              <a:ext cx="584735" cy="42792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FL1</a:t>
              </a:r>
            </a:p>
          </p:txBody>
        </p:sp>
        <p:sp>
          <p:nvSpPr>
            <p:cNvPr id="90" name="TextBox 89">
              <a:extLst>
                <a:ext uri="{FF2B5EF4-FFF2-40B4-BE49-F238E27FC236}">
                  <a16:creationId xmlns:a16="http://schemas.microsoft.com/office/drawing/2014/main" id="{016AA584-1478-9F48-BE3E-62963D98BE66}"/>
                </a:ext>
              </a:extLst>
            </p:cNvPr>
            <p:cNvSpPr txBox="1"/>
            <p:nvPr/>
          </p:nvSpPr>
          <p:spPr>
            <a:xfrm>
              <a:off x="4142915" y="2630450"/>
              <a:ext cx="584735" cy="42792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FL2</a:t>
              </a:r>
            </a:p>
          </p:txBody>
        </p:sp>
        <p:sp>
          <p:nvSpPr>
            <p:cNvPr id="91" name="TextBox 90">
              <a:extLst>
                <a:ext uri="{FF2B5EF4-FFF2-40B4-BE49-F238E27FC236}">
                  <a16:creationId xmlns:a16="http://schemas.microsoft.com/office/drawing/2014/main" id="{F0B34B58-8713-E44B-BE47-1C67BDF84E43}"/>
                </a:ext>
              </a:extLst>
            </p:cNvPr>
            <p:cNvSpPr txBox="1"/>
            <p:nvPr/>
          </p:nvSpPr>
          <p:spPr>
            <a:xfrm>
              <a:off x="6137351" y="4361716"/>
              <a:ext cx="584735" cy="42792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FL3</a:t>
              </a:r>
            </a:p>
          </p:txBody>
        </p:sp>
        <p:sp>
          <p:nvSpPr>
            <p:cNvPr id="92" name="TextBox 91">
              <a:extLst>
                <a:ext uri="{FF2B5EF4-FFF2-40B4-BE49-F238E27FC236}">
                  <a16:creationId xmlns:a16="http://schemas.microsoft.com/office/drawing/2014/main" id="{02362972-C8CC-6F4C-A2D8-BB34A073AD8A}"/>
                </a:ext>
              </a:extLst>
            </p:cNvPr>
            <p:cNvSpPr txBox="1"/>
            <p:nvPr/>
          </p:nvSpPr>
          <p:spPr>
            <a:xfrm>
              <a:off x="4085730" y="1507336"/>
              <a:ext cx="584735" cy="42792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FL4</a:t>
              </a:r>
            </a:p>
          </p:txBody>
        </p:sp>
        <p:cxnSp>
          <p:nvCxnSpPr>
            <p:cNvPr id="94" name="Straight Arrow Connector 93">
              <a:extLst>
                <a:ext uri="{FF2B5EF4-FFF2-40B4-BE49-F238E27FC236}">
                  <a16:creationId xmlns:a16="http://schemas.microsoft.com/office/drawing/2014/main" id="{697B5780-D6EE-F843-8C73-C16C3ABA15D3}"/>
                </a:ext>
              </a:extLst>
            </p:cNvPr>
            <p:cNvCxnSpPr>
              <a:cxnSpLocks/>
              <a:stCxn id="92" idx="3"/>
            </p:cNvCxnSpPr>
            <p:nvPr/>
          </p:nvCxnSpPr>
          <p:spPr>
            <a:xfrm flipV="1">
              <a:off x="4670465" y="1562964"/>
              <a:ext cx="460335" cy="15833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96" name="Straight Arrow Connector 95">
              <a:extLst>
                <a:ext uri="{FF2B5EF4-FFF2-40B4-BE49-F238E27FC236}">
                  <a16:creationId xmlns:a16="http://schemas.microsoft.com/office/drawing/2014/main" id="{F0C0342A-A598-2044-A651-4C8C0D526371}"/>
                </a:ext>
              </a:extLst>
            </p:cNvPr>
            <p:cNvCxnSpPr>
              <a:cxnSpLocks/>
            </p:cNvCxnSpPr>
            <p:nvPr/>
          </p:nvCxnSpPr>
          <p:spPr>
            <a:xfrm flipV="1">
              <a:off x="4628180" y="2658802"/>
              <a:ext cx="539803" cy="12903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97" name="Straight Arrow Connector 96">
              <a:extLst>
                <a:ext uri="{FF2B5EF4-FFF2-40B4-BE49-F238E27FC236}">
                  <a16:creationId xmlns:a16="http://schemas.microsoft.com/office/drawing/2014/main" id="{13E1B2AC-90A3-1B48-9CF4-07F93BCE7855}"/>
                </a:ext>
              </a:extLst>
            </p:cNvPr>
            <p:cNvCxnSpPr>
              <a:cxnSpLocks/>
              <a:stCxn id="89" idx="1"/>
            </p:cNvCxnSpPr>
            <p:nvPr/>
          </p:nvCxnSpPr>
          <p:spPr>
            <a:xfrm flipH="1">
              <a:off x="5761325" y="4147224"/>
              <a:ext cx="376027" cy="9581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id="{E361131E-7F09-0042-B2B0-EDDE03F76229}"/>
                </a:ext>
              </a:extLst>
            </p:cNvPr>
            <p:cNvCxnSpPr>
              <a:cxnSpLocks/>
              <a:stCxn id="91" idx="1"/>
            </p:cNvCxnSpPr>
            <p:nvPr/>
          </p:nvCxnSpPr>
          <p:spPr>
            <a:xfrm flipH="1">
              <a:off x="5786415" y="4575679"/>
              <a:ext cx="350935" cy="15537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04" name="Straight Connector 103">
              <a:extLst>
                <a:ext uri="{FF2B5EF4-FFF2-40B4-BE49-F238E27FC236}">
                  <a16:creationId xmlns:a16="http://schemas.microsoft.com/office/drawing/2014/main" id="{4D6AC5F2-98C7-784D-8D3C-302257E0A890}"/>
                </a:ext>
              </a:extLst>
            </p:cNvPr>
            <p:cNvCxnSpPr/>
            <p:nvPr/>
          </p:nvCxnSpPr>
          <p:spPr>
            <a:xfrm>
              <a:off x="6924431" y="1207477"/>
              <a:ext cx="109024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5" name="Straight Connector 104">
              <a:extLst>
                <a:ext uri="{FF2B5EF4-FFF2-40B4-BE49-F238E27FC236}">
                  <a16:creationId xmlns:a16="http://schemas.microsoft.com/office/drawing/2014/main" id="{51F71614-9A72-5840-B52C-F234B4512A12}"/>
                </a:ext>
              </a:extLst>
            </p:cNvPr>
            <p:cNvCxnSpPr>
              <a:cxnSpLocks/>
            </p:cNvCxnSpPr>
            <p:nvPr/>
          </p:nvCxnSpPr>
          <p:spPr>
            <a:xfrm>
              <a:off x="6924431" y="1124267"/>
              <a:ext cx="0" cy="161365"/>
            </a:xfrm>
            <a:prstGeom prst="line">
              <a:avLst/>
            </a:prstGeom>
            <a:ln w="19050"/>
          </p:spPr>
          <p:style>
            <a:lnRef idx="1">
              <a:schemeClr val="dk1"/>
            </a:lnRef>
            <a:fillRef idx="0">
              <a:schemeClr val="dk1"/>
            </a:fillRef>
            <a:effectRef idx="0">
              <a:schemeClr val="dk1"/>
            </a:effectRef>
            <a:fontRef idx="minor">
              <a:schemeClr val="tx1"/>
            </a:fontRef>
          </p:style>
        </p:cxnSp>
        <p:cxnSp>
          <p:nvCxnSpPr>
            <p:cNvPr id="111" name="Straight Connector 110">
              <a:extLst>
                <a:ext uri="{FF2B5EF4-FFF2-40B4-BE49-F238E27FC236}">
                  <a16:creationId xmlns:a16="http://schemas.microsoft.com/office/drawing/2014/main" id="{09A3F077-94F4-F84D-9F4B-648FEDB6CAB6}"/>
                </a:ext>
              </a:extLst>
            </p:cNvPr>
            <p:cNvCxnSpPr>
              <a:cxnSpLocks/>
            </p:cNvCxnSpPr>
            <p:nvPr/>
          </p:nvCxnSpPr>
          <p:spPr>
            <a:xfrm>
              <a:off x="8014677" y="1129553"/>
              <a:ext cx="0" cy="161365"/>
            </a:xfrm>
            <a:prstGeom prst="line">
              <a:avLst/>
            </a:prstGeom>
            <a:ln w="19050"/>
          </p:spPr>
          <p:style>
            <a:lnRef idx="1">
              <a:schemeClr val="dk1"/>
            </a:lnRef>
            <a:fillRef idx="0">
              <a:schemeClr val="dk1"/>
            </a:fillRef>
            <a:effectRef idx="0">
              <a:schemeClr val="dk1"/>
            </a:effectRef>
            <a:fontRef idx="minor">
              <a:schemeClr val="tx1"/>
            </a:fontRef>
          </p:style>
        </p:cxnSp>
        <p:sp>
          <p:nvSpPr>
            <p:cNvPr id="112" name="TextBox 111">
              <a:extLst>
                <a:ext uri="{FF2B5EF4-FFF2-40B4-BE49-F238E27FC236}">
                  <a16:creationId xmlns:a16="http://schemas.microsoft.com/office/drawing/2014/main" id="{2E41D22F-E3F8-BE49-BEDE-5ECCE4B54CA2}"/>
                </a:ext>
              </a:extLst>
            </p:cNvPr>
            <p:cNvSpPr txBox="1"/>
            <p:nvPr/>
          </p:nvSpPr>
          <p:spPr>
            <a:xfrm>
              <a:off x="7200891" y="1188496"/>
              <a:ext cx="589674" cy="320944"/>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20 km</a:t>
              </a:r>
            </a:p>
          </p:txBody>
        </p:sp>
        <p:cxnSp>
          <p:nvCxnSpPr>
            <p:cNvPr id="114" name="Straight Arrow Connector 113">
              <a:extLst>
                <a:ext uri="{FF2B5EF4-FFF2-40B4-BE49-F238E27FC236}">
                  <a16:creationId xmlns:a16="http://schemas.microsoft.com/office/drawing/2014/main" id="{A687D1EE-BC29-BF47-9B51-B203970D4A96}"/>
                </a:ext>
              </a:extLst>
            </p:cNvPr>
            <p:cNvCxnSpPr>
              <a:cxnSpLocks/>
            </p:cNvCxnSpPr>
            <p:nvPr/>
          </p:nvCxnSpPr>
          <p:spPr>
            <a:xfrm flipV="1">
              <a:off x="5487985" y="6638633"/>
              <a:ext cx="982645" cy="22205"/>
            </a:xfrm>
            <a:prstGeom prst="straightConnector1">
              <a:avLst/>
            </a:prstGeom>
            <a:ln w="952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E4568958-AE0A-9D4B-8DD9-F9A7CFE7CDAB}"/>
                </a:ext>
              </a:extLst>
            </p:cNvPr>
            <p:cNvSpPr txBox="1"/>
            <p:nvPr/>
          </p:nvSpPr>
          <p:spPr>
            <a:xfrm>
              <a:off x="6494838" y="6496324"/>
              <a:ext cx="2056516" cy="374434"/>
            </a:xfrm>
            <a:prstGeom prst="rect">
              <a:avLst/>
            </a:prstGeom>
            <a:noFill/>
          </p:spPr>
          <p:txBody>
            <a:bodyPr wrap="none" rtlCol="0">
              <a:spAutoFit/>
            </a:bodyPr>
            <a:lstStyle/>
            <a:p>
              <a:r>
                <a:rPr lang="en-US" sz="1500" dirty="0">
                  <a:solidFill>
                    <a:srgbClr val="292929"/>
                  </a:solidFill>
                  <a:latin typeface="Times New Roman" panose="02020603050405020304" pitchFamily="18" charset="0"/>
                  <a:cs typeface="Times New Roman" panose="02020603050405020304" pitchFamily="18" charset="0"/>
                </a:rPr>
                <a:t>200 mb Wind Direction</a:t>
              </a:r>
            </a:p>
          </p:txBody>
        </p:sp>
        <p:cxnSp>
          <p:nvCxnSpPr>
            <p:cNvPr id="43" name="Straight Arrow Connector 42">
              <a:extLst>
                <a:ext uri="{FF2B5EF4-FFF2-40B4-BE49-F238E27FC236}">
                  <a16:creationId xmlns:a16="http://schemas.microsoft.com/office/drawing/2014/main" id="{6AD76555-D2D7-C141-835A-CD7C4434825C}"/>
                </a:ext>
              </a:extLst>
            </p:cNvPr>
            <p:cNvCxnSpPr>
              <a:cxnSpLocks/>
            </p:cNvCxnSpPr>
            <p:nvPr/>
          </p:nvCxnSpPr>
          <p:spPr>
            <a:xfrm flipV="1">
              <a:off x="4731198" y="3946967"/>
              <a:ext cx="139172" cy="858952"/>
            </a:xfrm>
            <a:prstGeom prst="straightConnector1">
              <a:avLst/>
            </a:prstGeom>
            <a:ln w="952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9B8E5EA-5D34-FA49-A454-CA063A38E276}"/>
                </a:ext>
              </a:extLst>
            </p:cNvPr>
            <p:cNvCxnSpPr>
              <a:cxnSpLocks/>
            </p:cNvCxnSpPr>
            <p:nvPr/>
          </p:nvCxnSpPr>
          <p:spPr>
            <a:xfrm flipV="1">
              <a:off x="6755354" y="3148314"/>
              <a:ext cx="94287" cy="863903"/>
            </a:xfrm>
            <a:prstGeom prst="straightConnector1">
              <a:avLst/>
            </a:prstGeom>
            <a:ln w="952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DC243704-789C-5B4A-95D0-85F3CF1F1B52}"/>
                </a:ext>
              </a:extLst>
            </p:cNvPr>
            <p:cNvCxnSpPr>
              <a:cxnSpLocks/>
            </p:cNvCxnSpPr>
            <p:nvPr/>
          </p:nvCxnSpPr>
          <p:spPr>
            <a:xfrm flipV="1">
              <a:off x="8277948" y="2361235"/>
              <a:ext cx="102123" cy="858879"/>
            </a:xfrm>
            <a:prstGeom prst="straightConnector1">
              <a:avLst/>
            </a:prstGeom>
            <a:ln w="952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57FF7CB8-4325-7AB5-D433-1414EB93E191}"/>
              </a:ext>
            </a:extLst>
          </p:cNvPr>
          <p:cNvGrpSpPr/>
          <p:nvPr/>
        </p:nvGrpSpPr>
        <p:grpSpPr>
          <a:xfrm>
            <a:off x="-163631" y="-16533"/>
            <a:ext cx="3726023" cy="3458017"/>
            <a:chOff x="-126709" y="-25898"/>
            <a:chExt cx="2805472" cy="2690412"/>
          </a:xfrm>
        </p:grpSpPr>
        <p:pic>
          <p:nvPicPr>
            <p:cNvPr id="49" name="Picture 48" descr="Map&#10;&#10;Description automatically generated">
              <a:extLst>
                <a:ext uri="{FF2B5EF4-FFF2-40B4-BE49-F238E27FC236}">
                  <a16:creationId xmlns:a16="http://schemas.microsoft.com/office/drawing/2014/main" id="{3BED087A-B900-BD8D-B306-45019ED028DC}"/>
                </a:ext>
              </a:extLst>
            </p:cNvPr>
            <p:cNvPicPr>
              <a:picLocks noChangeAspect="1"/>
            </p:cNvPicPr>
            <p:nvPr/>
          </p:nvPicPr>
          <p:blipFill rotWithShape="1">
            <a:blip r:embed="rId7"/>
            <a:srcRect t="6329" r="14895" b="2749"/>
            <a:stretch/>
          </p:blipFill>
          <p:spPr>
            <a:xfrm>
              <a:off x="-13679" y="-25898"/>
              <a:ext cx="2692442" cy="2684700"/>
            </a:xfrm>
            <a:prstGeom prst="rect">
              <a:avLst/>
            </a:prstGeom>
          </p:spPr>
        </p:pic>
        <p:sp>
          <p:nvSpPr>
            <p:cNvPr id="50" name="Oval 49">
              <a:extLst>
                <a:ext uri="{FF2B5EF4-FFF2-40B4-BE49-F238E27FC236}">
                  <a16:creationId xmlns:a16="http://schemas.microsoft.com/office/drawing/2014/main" id="{1C7419DF-92B4-47FE-14FB-4C65C6279C78}"/>
                </a:ext>
              </a:extLst>
            </p:cNvPr>
            <p:cNvSpPr/>
            <p:nvPr/>
          </p:nvSpPr>
          <p:spPr>
            <a:xfrm>
              <a:off x="1051498" y="806105"/>
              <a:ext cx="87865" cy="82007"/>
            </a:xfrm>
            <a:prstGeom prst="ellipse">
              <a:avLst/>
            </a:prstGeom>
            <a:solidFill>
              <a:srgbClr val="C00000"/>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51" name="Straight Arrow Connector 50">
              <a:extLst>
                <a:ext uri="{FF2B5EF4-FFF2-40B4-BE49-F238E27FC236}">
                  <a16:creationId xmlns:a16="http://schemas.microsoft.com/office/drawing/2014/main" id="{7DB92F1C-9C2F-0CB5-9D84-F1132222DF1E}"/>
                </a:ext>
              </a:extLst>
            </p:cNvPr>
            <p:cNvCxnSpPr>
              <a:cxnSpLocks/>
            </p:cNvCxnSpPr>
            <p:nvPr/>
          </p:nvCxnSpPr>
          <p:spPr>
            <a:xfrm>
              <a:off x="1176852" y="1528474"/>
              <a:ext cx="0" cy="6119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E6AF150B-7087-2B9F-F015-EF1DCD4C689F}"/>
                </a:ext>
              </a:extLst>
            </p:cNvPr>
            <p:cNvSpPr txBox="1"/>
            <p:nvPr/>
          </p:nvSpPr>
          <p:spPr>
            <a:xfrm>
              <a:off x="-45967" y="2425057"/>
              <a:ext cx="2686717" cy="239457"/>
            </a:xfrm>
            <a:prstGeom prst="rect">
              <a:avLst/>
            </a:prstGeom>
            <a:noFill/>
          </p:spPr>
          <p:txBody>
            <a:bodyPr wrap="square" rtlCol="0">
              <a:spAutoFit/>
            </a:bodyPr>
            <a:lstStyle/>
            <a:p>
              <a:r>
                <a:rPr lang="en-US" sz="1400" dirty="0">
                  <a:solidFill>
                    <a:srgbClr val="FF0000"/>
                  </a:solidFill>
                  <a:latin typeface="Times New Roman" panose="02020603050405020304" pitchFamily="18" charset="0"/>
                  <a:cs typeface="Times New Roman" panose="02020603050405020304" pitchFamily="18" charset="0"/>
                </a:rPr>
                <a:t>KMLB: 15:56:16 UTC</a:t>
              </a:r>
            </a:p>
          </p:txBody>
        </p:sp>
        <p:sp>
          <p:nvSpPr>
            <p:cNvPr id="53" name="TextBox 52">
              <a:extLst>
                <a:ext uri="{FF2B5EF4-FFF2-40B4-BE49-F238E27FC236}">
                  <a16:creationId xmlns:a16="http://schemas.microsoft.com/office/drawing/2014/main" id="{3FABB840-CEE0-11E4-2A89-81C25BFB940C}"/>
                </a:ext>
              </a:extLst>
            </p:cNvPr>
            <p:cNvSpPr txBox="1"/>
            <p:nvPr/>
          </p:nvSpPr>
          <p:spPr>
            <a:xfrm>
              <a:off x="-126709" y="-17993"/>
              <a:ext cx="839158" cy="369332"/>
            </a:xfrm>
            <a:prstGeom prst="rect">
              <a:avLst/>
            </a:prstGeom>
            <a:noFill/>
          </p:spPr>
          <p:txBody>
            <a:bodyPr wrap="square" rtlCol="0">
              <a:spAutoFit/>
            </a:bodyPr>
            <a:lstStyle/>
            <a:p>
              <a:pPr algn="ctr"/>
              <a:r>
                <a:rPr lang="en-US" dirty="0">
                  <a:solidFill>
                    <a:srgbClr val="FF0000"/>
                  </a:solidFill>
                  <a:latin typeface="Times New Roman" panose="02020603050405020304" pitchFamily="18" charset="0"/>
                  <a:cs typeface="Times New Roman" panose="02020603050405020304" pitchFamily="18" charset="0"/>
                </a:rPr>
                <a:t>FL1</a:t>
              </a:r>
              <a:endParaRPr lang="en-US" sz="1600" dirty="0">
                <a:solidFill>
                  <a:srgbClr val="FF0000"/>
                </a:solidFill>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25119401-EBD5-DAE3-20DB-80606E1268F1}"/>
              </a:ext>
            </a:extLst>
          </p:cNvPr>
          <p:cNvGrpSpPr/>
          <p:nvPr/>
        </p:nvGrpSpPr>
        <p:grpSpPr>
          <a:xfrm>
            <a:off x="-120966" y="3457576"/>
            <a:ext cx="3683358" cy="3450675"/>
            <a:chOff x="-99694" y="3426889"/>
            <a:chExt cx="2774700" cy="2711193"/>
          </a:xfrm>
        </p:grpSpPr>
        <p:pic>
          <p:nvPicPr>
            <p:cNvPr id="55" name="Picture 54" descr="Chart, map&#10;&#10;Description automatically generated">
              <a:extLst>
                <a:ext uri="{FF2B5EF4-FFF2-40B4-BE49-F238E27FC236}">
                  <a16:creationId xmlns:a16="http://schemas.microsoft.com/office/drawing/2014/main" id="{8695D29F-3194-21E6-B980-BBD120FC55B1}"/>
                </a:ext>
              </a:extLst>
            </p:cNvPr>
            <p:cNvPicPr>
              <a:picLocks noChangeAspect="1"/>
            </p:cNvPicPr>
            <p:nvPr/>
          </p:nvPicPr>
          <p:blipFill rotWithShape="1">
            <a:blip r:embed="rId8"/>
            <a:srcRect t="6329" r="14895" b="2749"/>
            <a:stretch/>
          </p:blipFill>
          <p:spPr>
            <a:xfrm>
              <a:off x="-17436" y="3429000"/>
              <a:ext cx="2692442" cy="2684700"/>
            </a:xfrm>
            <a:prstGeom prst="rect">
              <a:avLst/>
            </a:prstGeom>
          </p:spPr>
        </p:pic>
        <p:cxnSp>
          <p:nvCxnSpPr>
            <p:cNvPr id="56" name="Straight Arrow Connector 55">
              <a:extLst>
                <a:ext uri="{FF2B5EF4-FFF2-40B4-BE49-F238E27FC236}">
                  <a16:creationId xmlns:a16="http://schemas.microsoft.com/office/drawing/2014/main" id="{7698D9AF-6F0D-F97D-5CB2-5CDF9CD38173}"/>
                </a:ext>
              </a:extLst>
            </p:cNvPr>
            <p:cNvCxnSpPr>
              <a:cxnSpLocks/>
            </p:cNvCxnSpPr>
            <p:nvPr/>
          </p:nvCxnSpPr>
          <p:spPr>
            <a:xfrm>
              <a:off x="1077457" y="4983372"/>
              <a:ext cx="0" cy="7195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8FD78E6D-61EA-719A-2F85-02C6793FE9F6}"/>
                </a:ext>
              </a:extLst>
            </p:cNvPr>
            <p:cNvSpPr txBox="1"/>
            <p:nvPr/>
          </p:nvSpPr>
          <p:spPr>
            <a:xfrm>
              <a:off x="-17761" y="5869939"/>
              <a:ext cx="2686717" cy="268143"/>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KMLB: 16:19:25 UTC</a:t>
              </a:r>
            </a:p>
          </p:txBody>
        </p:sp>
        <p:sp>
          <p:nvSpPr>
            <p:cNvPr id="58" name="TextBox 57">
              <a:extLst>
                <a:ext uri="{FF2B5EF4-FFF2-40B4-BE49-F238E27FC236}">
                  <a16:creationId xmlns:a16="http://schemas.microsoft.com/office/drawing/2014/main" id="{7DFB8AE8-AF0C-679A-803F-FA85F602A5D2}"/>
                </a:ext>
              </a:extLst>
            </p:cNvPr>
            <p:cNvSpPr txBox="1"/>
            <p:nvPr/>
          </p:nvSpPr>
          <p:spPr>
            <a:xfrm>
              <a:off x="-99694" y="3426889"/>
              <a:ext cx="839158" cy="369332"/>
            </a:xfrm>
            <a:prstGeom prst="rect">
              <a:avLst/>
            </a:prstGeom>
            <a:noFill/>
          </p:spPr>
          <p:txBody>
            <a:bodyPr wrap="square" rtlCol="0">
              <a:spAutoFit/>
            </a:bodyPr>
            <a:lstStyle/>
            <a:p>
              <a:pPr algn="ctr"/>
              <a:r>
                <a:rPr lang="en-US" dirty="0">
                  <a:solidFill>
                    <a:srgbClr val="FF0000"/>
                  </a:solidFill>
                  <a:latin typeface="Times New Roman" panose="02020603050405020304" pitchFamily="18" charset="0"/>
                  <a:cs typeface="Times New Roman" panose="02020603050405020304" pitchFamily="18" charset="0"/>
                </a:rPr>
                <a:t>FL3</a:t>
              </a:r>
              <a:endParaRPr lang="en-US" sz="1600" dirty="0">
                <a:solidFill>
                  <a:srgbClr val="FF0000"/>
                </a:solidFill>
                <a:latin typeface="Times New Roman" panose="020206030504050203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1135A582-112C-A93B-DF13-C8038E1BDF36}"/>
              </a:ext>
            </a:extLst>
          </p:cNvPr>
          <p:cNvGrpSpPr/>
          <p:nvPr/>
        </p:nvGrpSpPr>
        <p:grpSpPr>
          <a:xfrm>
            <a:off x="8519230" y="3412759"/>
            <a:ext cx="3684901" cy="3495492"/>
            <a:chOff x="8316650" y="2821730"/>
            <a:chExt cx="2812713" cy="2716657"/>
          </a:xfrm>
        </p:grpSpPr>
        <p:pic>
          <p:nvPicPr>
            <p:cNvPr id="69" name="Picture 68" descr="Map&#10;&#10;Description automatically generated">
              <a:extLst>
                <a:ext uri="{FF2B5EF4-FFF2-40B4-BE49-F238E27FC236}">
                  <a16:creationId xmlns:a16="http://schemas.microsoft.com/office/drawing/2014/main" id="{5CEBE9B2-83C9-2FA5-E633-016E144BA6A6}"/>
                </a:ext>
              </a:extLst>
            </p:cNvPr>
            <p:cNvPicPr>
              <a:picLocks noChangeAspect="1"/>
            </p:cNvPicPr>
            <p:nvPr/>
          </p:nvPicPr>
          <p:blipFill rotWithShape="1">
            <a:blip r:embed="rId9"/>
            <a:srcRect t="6329" r="14895" b="2749"/>
            <a:stretch/>
          </p:blipFill>
          <p:spPr>
            <a:xfrm>
              <a:off x="8436921" y="2831747"/>
              <a:ext cx="2692442" cy="2684700"/>
            </a:xfrm>
            <a:prstGeom prst="rect">
              <a:avLst/>
            </a:prstGeom>
          </p:spPr>
        </p:pic>
        <p:cxnSp>
          <p:nvCxnSpPr>
            <p:cNvPr id="70" name="Straight Arrow Connector 69">
              <a:extLst>
                <a:ext uri="{FF2B5EF4-FFF2-40B4-BE49-F238E27FC236}">
                  <a16:creationId xmlns:a16="http://schemas.microsoft.com/office/drawing/2014/main" id="{9D69C65B-5D0A-A6D5-857F-D6CA5E4A385F}"/>
                </a:ext>
              </a:extLst>
            </p:cNvPr>
            <p:cNvCxnSpPr>
              <a:cxnSpLocks/>
            </p:cNvCxnSpPr>
            <p:nvPr/>
          </p:nvCxnSpPr>
          <p:spPr>
            <a:xfrm flipV="1">
              <a:off x="9276078" y="3042956"/>
              <a:ext cx="0" cy="7383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AB8A0E82-097E-088C-3D94-F03CE09D1471}"/>
                </a:ext>
              </a:extLst>
            </p:cNvPr>
            <p:cNvSpPr txBox="1"/>
            <p:nvPr/>
          </p:nvSpPr>
          <p:spPr>
            <a:xfrm>
              <a:off x="8316650" y="2821730"/>
              <a:ext cx="839158" cy="369332"/>
            </a:xfrm>
            <a:prstGeom prst="rect">
              <a:avLst/>
            </a:prstGeom>
            <a:noFill/>
          </p:spPr>
          <p:txBody>
            <a:bodyPr wrap="square" rtlCol="0">
              <a:spAutoFit/>
            </a:bodyPr>
            <a:lstStyle/>
            <a:p>
              <a:pPr algn="ctr"/>
              <a:r>
                <a:rPr lang="en-US" dirty="0">
                  <a:solidFill>
                    <a:srgbClr val="FF0000"/>
                  </a:solidFill>
                  <a:latin typeface="Times New Roman" panose="02020603050405020304" pitchFamily="18" charset="0"/>
                  <a:cs typeface="Times New Roman" panose="02020603050405020304" pitchFamily="18" charset="0"/>
                </a:rPr>
                <a:t>FL4</a:t>
              </a: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78" name="TextBox 77">
              <a:extLst>
                <a:ext uri="{FF2B5EF4-FFF2-40B4-BE49-F238E27FC236}">
                  <a16:creationId xmlns:a16="http://schemas.microsoft.com/office/drawing/2014/main" id="{A968362F-524B-36A6-630D-A4E3EF33000C}"/>
                </a:ext>
              </a:extLst>
            </p:cNvPr>
            <p:cNvSpPr txBox="1"/>
            <p:nvPr/>
          </p:nvSpPr>
          <p:spPr>
            <a:xfrm>
              <a:off x="8420839" y="5270244"/>
              <a:ext cx="2686717" cy="268143"/>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KMLB: 16:28:16 UTC</a:t>
              </a:r>
            </a:p>
          </p:txBody>
        </p:sp>
      </p:grpSp>
      <p:grpSp>
        <p:nvGrpSpPr>
          <p:cNvPr id="9" name="Group 8">
            <a:extLst>
              <a:ext uri="{FF2B5EF4-FFF2-40B4-BE49-F238E27FC236}">
                <a16:creationId xmlns:a16="http://schemas.microsoft.com/office/drawing/2014/main" id="{567072F4-1746-AB50-3844-656EFCCC11AC}"/>
              </a:ext>
            </a:extLst>
          </p:cNvPr>
          <p:cNvGrpSpPr/>
          <p:nvPr/>
        </p:nvGrpSpPr>
        <p:grpSpPr>
          <a:xfrm>
            <a:off x="8519229" y="-27545"/>
            <a:ext cx="3684902" cy="3450675"/>
            <a:chOff x="8419213" y="-27545"/>
            <a:chExt cx="3684902" cy="3450675"/>
          </a:xfrm>
        </p:grpSpPr>
        <p:grpSp>
          <p:nvGrpSpPr>
            <p:cNvPr id="4" name="Group 3">
              <a:extLst>
                <a:ext uri="{FF2B5EF4-FFF2-40B4-BE49-F238E27FC236}">
                  <a16:creationId xmlns:a16="http://schemas.microsoft.com/office/drawing/2014/main" id="{2BF8E231-16B4-F6BE-BA86-207DE699A76E}"/>
                </a:ext>
              </a:extLst>
            </p:cNvPr>
            <p:cNvGrpSpPr/>
            <p:nvPr/>
          </p:nvGrpSpPr>
          <p:grpSpPr>
            <a:xfrm>
              <a:off x="8528210" y="-27545"/>
              <a:ext cx="3575905" cy="3450675"/>
              <a:chOff x="8416048" y="15940"/>
              <a:chExt cx="2718247" cy="2709081"/>
            </a:xfrm>
          </p:grpSpPr>
          <p:pic>
            <p:nvPicPr>
              <p:cNvPr id="63" name="Picture 62" descr="Chart, map&#10;&#10;Description automatically generated">
                <a:extLst>
                  <a:ext uri="{FF2B5EF4-FFF2-40B4-BE49-F238E27FC236}">
                    <a16:creationId xmlns:a16="http://schemas.microsoft.com/office/drawing/2014/main" id="{F4C3D516-5BA2-0F6C-0D38-7448C26082D6}"/>
                  </a:ext>
                </a:extLst>
              </p:cNvPr>
              <p:cNvPicPr>
                <a:picLocks noChangeAspect="1"/>
              </p:cNvPicPr>
              <p:nvPr/>
            </p:nvPicPr>
            <p:blipFill rotWithShape="1">
              <a:blip r:embed="rId10"/>
              <a:srcRect t="6329" r="14895" b="2749"/>
              <a:stretch/>
            </p:blipFill>
            <p:spPr>
              <a:xfrm>
                <a:off x="8441853" y="15940"/>
                <a:ext cx="2692442" cy="2684700"/>
              </a:xfrm>
              <a:prstGeom prst="rect">
                <a:avLst/>
              </a:prstGeom>
            </p:spPr>
          </p:pic>
          <p:cxnSp>
            <p:nvCxnSpPr>
              <p:cNvPr id="64" name="Straight Arrow Connector 63">
                <a:extLst>
                  <a:ext uri="{FF2B5EF4-FFF2-40B4-BE49-F238E27FC236}">
                    <a16:creationId xmlns:a16="http://schemas.microsoft.com/office/drawing/2014/main" id="{D0736C32-687F-9654-0FB9-CC1CCDB0D4D2}"/>
                  </a:ext>
                </a:extLst>
              </p:cNvPr>
              <p:cNvCxnSpPr>
                <a:cxnSpLocks/>
              </p:cNvCxnSpPr>
              <p:nvPr/>
            </p:nvCxnSpPr>
            <p:spPr>
              <a:xfrm flipV="1">
                <a:off x="9469592" y="386716"/>
                <a:ext cx="0" cy="7401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6B3FBAAE-7FC4-07E3-5870-5B8641D23F1E}"/>
                  </a:ext>
                </a:extLst>
              </p:cNvPr>
              <p:cNvSpPr txBox="1"/>
              <p:nvPr/>
            </p:nvSpPr>
            <p:spPr>
              <a:xfrm>
                <a:off x="8416048" y="2456878"/>
                <a:ext cx="2686717" cy="268143"/>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KMLB: 16:07:52 UTC</a:t>
                </a:r>
              </a:p>
            </p:txBody>
          </p:sp>
        </p:grpSp>
        <p:sp>
          <p:nvSpPr>
            <p:cNvPr id="79" name="TextBox 78">
              <a:extLst>
                <a:ext uri="{FF2B5EF4-FFF2-40B4-BE49-F238E27FC236}">
                  <a16:creationId xmlns:a16="http://schemas.microsoft.com/office/drawing/2014/main" id="{B8CCC379-29C5-5B4C-E263-181BC2D3CF60}"/>
                </a:ext>
              </a:extLst>
            </p:cNvPr>
            <p:cNvSpPr txBox="1"/>
            <p:nvPr/>
          </p:nvSpPr>
          <p:spPr>
            <a:xfrm>
              <a:off x="8419213" y="-6373"/>
              <a:ext cx="1099371" cy="369332"/>
            </a:xfrm>
            <a:prstGeom prst="rect">
              <a:avLst/>
            </a:prstGeom>
            <a:noFill/>
          </p:spPr>
          <p:txBody>
            <a:bodyPr wrap="square" rtlCol="0">
              <a:spAutoFit/>
            </a:bodyPr>
            <a:lstStyle/>
            <a:p>
              <a:pPr algn="ctr"/>
              <a:r>
                <a:rPr lang="en-US" dirty="0">
                  <a:solidFill>
                    <a:srgbClr val="FF0000"/>
                  </a:solidFill>
                  <a:latin typeface="Times New Roman" panose="02020603050405020304" pitchFamily="18" charset="0"/>
                  <a:cs typeface="Times New Roman" panose="02020603050405020304" pitchFamily="18" charset="0"/>
                </a:rPr>
                <a:t>FL2</a:t>
              </a:r>
              <a:endParaRPr lang="en-US" sz="1600" dirty="0">
                <a:solidFill>
                  <a:srgbClr val="FF0000"/>
                </a:solidFill>
                <a:latin typeface="Times New Roman" panose="02020603050405020304" pitchFamily="18" charset="0"/>
                <a:cs typeface="Times New Roman" panose="02020603050405020304" pitchFamily="18" charset="0"/>
              </a:endParaRPr>
            </a:p>
          </p:txBody>
        </p:sp>
      </p:grpSp>
      <p:sp>
        <p:nvSpPr>
          <p:cNvPr id="14" name="Slide Number Placeholder 13">
            <a:extLst>
              <a:ext uri="{FF2B5EF4-FFF2-40B4-BE49-F238E27FC236}">
                <a16:creationId xmlns:a16="http://schemas.microsoft.com/office/drawing/2014/main" id="{F4FD2EBF-2541-DCDB-1B43-C2E645E81B74}"/>
              </a:ext>
            </a:extLst>
          </p:cNvPr>
          <p:cNvSpPr>
            <a:spLocks noGrp="1"/>
          </p:cNvSpPr>
          <p:nvPr>
            <p:ph type="sldNum" sz="quarter" idx="12"/>
          </p:nvPr>
        </p:nvSpPr>
        <p:spPr/>
        <p:txBody>
          <a:bodyPr/>
          <a:lstStyle/>
          <a:p>
            <a:fld id="{C0C84C7E-60B2-C840-BD67-B7F1F2186781}" type="slidenum">
              <a:rPr lang="en-US" smtClean="0"/>
              <a:t>18</a:t>
            </a:fld>
            <a:endParaRPr lang="en-US"/>
          </a:p>
        </p:txBody>
      </p:sp>
    </p:spTree>
    <p:extLst>
      <p:ext uri="{BB962C8B-B14F-4D97-AF65-F5344CB8AC3E}">
        <p14:creationId xmlns:p14="http://schemas.microsoft.com/office/powerpoint/2010/main" val="1953584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0CC52-69AA-0172-99F6-83277A9DFAAE}"/>
              </a:ext>
            </a:extLst>
          </p:cNvPr>
          <p:cNvSpPr>
            <a:spLocks noGrp="1"/>
          </p:cNvSpPr>
          <p:nvPr>
            <p:ph type="title"/>
          </p:nvPr>
        </p:nvSpPr>
        <p:spPr>
          <a:xfrm>
            <a:off x="350109" y="2796016"/>
            <a:ext cx="11491782" cy="1265967"/>
          </a:xfrm>
        </p:spPr>
        <p:txBody>
          <a:bodyPr/>
          <a:lstStyle/>
          <a:p>
            <a:pPr algn="ctr"/>
            <a:r>
              <a:rPr lang="en-US" dirty="0"/>
              <a:t>In-situ Microphysical Observations</a:t>
            </a:r>
          </a:p>
        </p:txBody>
      </p:sp>
      <p:sp>
        <p:nvSpPr>
          <p:cNvPr id="4" name="Slide Number Placeholder 3">
            <a:extLst>
              <a:ext uri="{FF2B5EF4-FFF2-40B4-BE49-F238E27FC236}">
                <a16:creationId xmlns:a16="http://schemas.microsoft.com/office/drawing/2014/main" id="{9056F904-26AE-B273-909D-2637098A0CB9}"/>
              </a:ext>
            </a:extLst>
          </p:cNvPr>
          <p:cNvSpPr>
            <a:spLocks noGrp="1"/>
          </p:cNvSpPr>
          <p:nvPr>
            <p:ph type="sldNum" sz="quarter" idx="12"/>
          </p:nvPr>
        </p:nvSpPr>
        <p:spPr/>
        <p:txBody>
          <a:bodyPr/>
          <a:lstStyle/>
          <a:p>
            <a:fld id="{CDFFE814-68E4-0C4A-BCC3-703C26BE2070}" type="slidenum">
              <a:rPr lang="en-US" smtClean="0"/>
              <a:pPr/>
              <a:t>19</a:t>
            </a:fld>
            <a:endParaRPr lang="en-US" dirty="0"/>
          </a:p>
        </p:txBody>
      </p:sp>
    </p:spTree>
    <p:extLst>
      <p:ext uri="{BB962C8B-B14F-4D97-AF65-F5344CB8AC3E}">
        <p14:creationId xmlns:p14="http://schemas.microsoft.com/office/powerpoint/2010/main" val="1693670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F84670-08AE-2659-E304-FA6977A7F538}"/>
              </a:ext>
            </a:extLst>
          </p:cNvPr>
          <p:cNvSpPr/>
          <p:nvPr/>
        </p:nvSpPr>
        <p:spPr>
          <a:xfrm>
            <a:off x="7368209" y="5791200"/>
            <a:ext cx="4823791"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 name="Title 1">
            <a:extLst>
              <a:ext uri="{FF2B5EF4-FFF2-40B4-BE49-F238E27FC236}">
                <a16:creationId xmlns:a16="http://schemas.microsoft.com/office/drawing/2014/main" id="{44905853-ADA2-194F-97BA-4AA7DF14AD11}"/>
              </a:ext>
            </a:extLst>
          </p:cNvPr>
          <p:cNvSpPr>
            <a:spLocks noGrp="1"/>
          </p:cNvSpPr>
          <p:nvPr>
            <p:ph type="title"/>
          </p:nvPr>
        </p:nvSpPr>
        <p:spPr>
          <a:xfrm>
            <a:off x="350109" y="0"/>
            <a:ext cx="11491782" cy="1265967"/>
          </a:xfrm>
        </p:spPr>
        <p:txBody>
          <a:bodyPr/>
          <a:lstStyle/>
          <a:p>
            <a:pPr algn="ctr"/>
            <a:r>
              <a:rPr lang="en-US" dirty="0">
                <a:latin typeface="Times New Roman" panose="02020603050405020304" pitchFamily="18" charset="0"/>
                <a:cs typeface="Times New Roman" panose="02020603050405020304" pitchFamily="18" charset="0"/>
              </a:rPr>
              <a:t>Objective</a:t>
            </a:r>
          </a:p>
        </p:txBody>
      </p:sp>
      <p:sp>
        <p:nvSpPr>
          <p:cNvPr id="3" name="Content Placeholder 2">
            <a:extLst>
              <a:ext uri="{FF2B5EF4-FFF2-40B4-BE49-F238E27FC236}">
                <a16:creationId xmlns:a16="http://schemas.microsoft.com/office/drawing/2014/main" id="{7406B00E-D3ED-FF47-BA20-74DB220A6785}"/>
              </a:ext>
            </a:extLst>
          </p:cNvPr>
          <p:cNvSpPr>
            <a:spLocks noGrp="1"/>
          </p:cNvSpPr>
          <p:nvPr>
            <p:ph idx="1"/>
          </p:nvPr>
        </p:nvSpPr>
        <p:spPr>
          <a:xfrm>
            <a:off x="0" y="1359243"/>
            <a:ext cx="12192000" cy="4139514"/>
          </a:xfrm>
        </p:spPr>
        <p:txBody>
          <a:bodyPr>
            <a:normAutofit/>
          </a:bodyPr>
          <a:lstStyle/>
          <a:p>
            <a:pPr marL="0" indent="0" algn="ctr">
              <a:buNone/>
            </a:pPr>
            <a:r>
              <a:rPr lang="en-US" sz="3200" b="1" u="sng" dirty="0">
                <a:latin typeface="Times New Roman" panose="02020603050405020304" pitchFamily="18" charset="0"/>
                <a:cs typeface="Times New Roman" panose="02020603050405020304" pitchFamily="18" charset="0"/>
              </a:rPr>
              <a:t>Is chain aggregation occurring in the cirrus cloud anvil region of Florida thunderstorms on 3 August 2019?</a:t>
            </a:r>
          </a:p>
        </p:txBody>
      </p:sp>
      <p:sp>
        <p:nvSpPr>
          <p:cNvPr id="4" name="Slide Number Placeholder 3">
            <a:extLst>
              <a:ext uri="{FF2B5EF4-FFF2-40B4-BE49-F238E27FC236}">
                <a16:creationId xmlns:a16="http://schemas.microsoft.com/office/drawing/2014/main" id="{E7413445-F2EE-A0A3-3B45-9C6A3B5FA2A1}"/>
              </a:ext>
            </a:extLst>
          </p:cNvPr>
          <p:cNvSpPr>
            <a:spLocks noGrp="1"/>
          </p:cNvSpPr>
          <p:nvPr>
            <p:ph type="sldNum" sz="quarter" idx="12"/>
          </p:nvPr>
        </p:nvSpPr>
        <p:spPr>
          <a:xfrm>
            <a:off x="-2393091" y="6492875"/>
            <a:ext cx="2743200" cy="365125"/>
          </a:xfrm>
        </p:spPr>
        <p:txBody>
          <a:bodyPr/>
          <a:lstStyle/>
          <a:p>
            <a:fld id="{CDFFE814-68E4-0C4A-BCC3-703C26BE2070}" type="slidenum">
              <a:rPr lang="en-US" smtClean="0"/>
              <a:pPr/>
              <a:t>2</a:t>
            </a:fld>
            <a:endParaRPr lang="en-US" dirty="0"/>
          </a:p>
        </p:txBody>
      </p:sp>
      <p:pic>
        <p:nvPicPr>
          <p:cNvPr id="6" name="Picture 5" descr="A picture containing text&#10;&#10;Description automatically generated">
            <a:extLst>
              <a:ext uri="{FF2B5EF4-FFF2-40B4-BE49-F238E27FC236}">
                <a16:creationId xmlns:a16="http://schemas.microsoft.com/office/drawing/2014/main" id="{79159870-F42A-D627-B854-869AAA167BC2}"/>
              </a:ext>
            </a:extLst>
          </p:cNvPr>
          <p:cNvPicPr>
            <a:picLocks noChangeAspect="1"/>
          </p:cNvPicPr>
          <p:nvPr/>
        </p:nvPicPr>
        <p:blipFill rotWithShape="1">
          <a:blip r:embed="rId2"/>
          <a:srcRect l="51536" t="9899" r="11500" b="9899"/>
          <a:stretch/>
        </p:blipFill>
        <p:spPr>
          <a:xfrm>
            <a:off x="3842657" y="2431419"/>
            <a:ext cx="4506686" cy="4139514"/>
          </a:xfrm>
          <a:prstGeom prst="rect">
            <a:avLst/>
          </a:prstGeom>
        </p:spPr>
      </p:pic>
      <p:sp>
        <p:nvSpPr>
          <p:cNvPr id="8" name="TextBox 7">
            <a:extLst>
              <a:ext uri="{FF2B5EF4-FFF2-40B4-BE49-F238E27FC236}">
                <a16:creationId xmlns:a16="http://schemas.microsoft.com/office/drawing/2014/main" id="{06194308-11D9-849D-7A55-8A3FE54BB308}"/>
              </a:ext>
            </a:extLst>
          </p:cNvPr>
          <p:cNvSpPr txBox="1"/>
          <p:nvPr/>
        </p:nvSpPr>
        <p:spPr>
          <a:xfrm>
            <a:off x="4823792" y="6560578"/>
            <a:ext cx="2653290"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PHIPS image of a chain aggregate</a:t>
            </a:r>
          </a:p>
        </p:txBody>
      </p:sp>
    </p:spTree>
    <p:extLst>
      <p:ext uri="{BB962C8B-B14F-4D97-AF65-F5344CB8AC3E}">
        <p14:creationId xmlns:p14="http://schemas.microsoft.com/office/powerpoint/2010/main" val="3568723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69EA359-3A49-2D03-7A34-ADEF01A152B4}"/>
              </a:ext>
            </a:extLst>
          </p:cNvPr>
          <p:cNvSpPr/>
          <p:nvPr/>
        </p:nvSpPr>
        <p:spPr>
          <a:xfrm>
            <a:off x="7368209" y="5791200"/>
            <a:ext cx="4823791"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7" name="Picture 6" descr="Graphical user interface, application&#10;&#10;Description automatically generated">
            <a:extLst>
              <a:ext uri="{FF2B5EF4-FFF2-40B4-BE49-F238E27FC236}">
                <a16:creationId xmlns:a16="http://schemas.microsoft.com/office/drawing/2014/main" id="{47A12049-EBAC-6626-75E5-685B912B0735}"/>
              </a:ext>
            </a:extLst>
          </p:cNvPr>
          <p:cNvPicPr>
            <a:picLocks noChangeAspect="1"/>
          </p:cNvPicPr>
          <p:nvPr/>
        </p:nvPicPr>
        <p:blipFill>
          <a:blip r:embed="rId3"/>
          <a:stretch>
            <a:fillRect/>
          </a:stretch>
        </p:blipFill>
        <p:spPr>
          <a:xfrm>
            <a:off x="82915" y="0"/>
            <a:ext cx="12026169" cy="6858000"/>
          </a:xfrm>
          <a:prstGeom prst="rect">
            <a:avLst/>
          </a:prstGeom>
        </p:spPr>
      </p:pic>
      <p:sp>
        <p:nvSpPr>
          <p:cNvPr id="9" name="Slide Number Placeholder 8">
            <a:extLst>
              <a:ext uri="{FF2B5EF4-FFF2-40B4-BE49-F238E27FC236}">
                <a16:creationId xmlns:a16="http://schemas.microsoft.com/office/drawing/2014/main" id="{4C8A7A1E-A47D-0C94-2C86-63D259729B7D}"/>
              </a:ext>
            </a:extLst>
          </p:cNvPr>
          <p:cNvSpPr>
            <a:spLocks noGrp="1"/>
          </p:cNvSpPr>
          <p:nvPr>
            <p:ph type="sldNum" sz="quarter" idx="12"/>
          </p:nvPr>
        </p:nvSpPr>
        <p:spPr>
          <a:xfrm>
            <a:off x="-2386325" y="6492875"/>
            <a:ext cx="2743200" cy="365125"/>
          </a:xfrm>
        </p:spPr>
        <p:txBody>
          <a:bodyPr/>
          <a:lstStyle/>
          <a:p>
            <a:fld id="{CDFFE814-68E4-0C4A-BCC3-703C26BE2070}" type="slidenum">
              <a:rPr lang="en-US" smtClean="0"/>
              <a:pPr/>
              <a:t>20</a:t>
            </a:fld>
            <a:endParaRPr lang="en-US" dirty="0"/>
          </a:p>
        </p:txBody>
      </p:sp>
    </p:spTree>
    <p:extLst>
      <p:ext uri="{BB962C8B-B14F-4D97-AF65-F5344CB8AC3E}">
        <p14:creationId xmlns:p14="http://schemas.microsoft.com/office/powerpoint/2010/main" val="1732577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69EA359-3A49-2D03-7A34-ADEF01A152B4}"/>
              </a:ext>
            </a:extLst>
          </p:cNvPr>
          <p:cNvSpPr/>
          <p:nvPr/>
        </p:nvSpPr>
        <p:spPr>
          <a:xfrm>
            <a:off x="7368209" y="5791200"/>
            <a:ext cx="4823791"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5" name="Picture 4" descr="Graphical user interface, application&#10;&#10;Description automatically generated">
            <a:extLst>
              <a:ext uri="{FF2B5EF4-FFF2-40B4-BE49-F238E27FC236}">
                <a16:creationId xmlns:a16="http://schemas.microsoft.com/office/drawing/2014/main" id="{B760F8F3-6ECB-D42B-FE22-518B383C6EC8}"/>
              </a:ext>
            </a:extLst>
          </p:cNvPr>
          <p:cNvPicPr>
            <a:picLocks noChangeAspect="1"/>
          </p:cNvPicPr>
          <p:nvPr/>
        </p:nvPicPr>
        <p:blipFill>
          <a:blip r:embed="rId3"/>
          <a:stretch>
            <a:fillRect/>
          </a:stretch>
        </p:blipFill>
        <p:spPr>
          <a:xfrm>
            <a:off x="143888" y="0"/>
            <a:ext cx="11904223" cy="6858000"/>
          </a:xfrm>
          <a:prstGeom prst="rect">
            <a:avLst/>
          </a:prstGeom>
        </p:spPr>
      </p:pic>
      <p:sp>
        <p:nvSpPr>
          <p:cNvPr id="6" name="Slide Number Placeholder 5">
            <a:extLst>
              <a:ext uri="{FF2B5EF4-FFF2-40B4-BE49-F238E27FC236}">
                <a16:creationId xmlns:a16="http://schemas.microsoft.com/office/drawing/2014/main" id="{E8351DB5-0937-E9AF-5BA1-A7A343B8D4E2}"/>
              </a:ext>
            </a:extLst>
          </p:cNvPr>
          <p:cNvSpPr>
            <a:spLocks noGrp="1"/>
          </p:cNvSpPr>
          <p:nvPr>
            <p:ph type="sldNum" sz="quarter" idx="12"/>
          </p:nvPr>
        </p:nvSpPr>
        <p:spPr>
          <a:xfrm>
            <a:off x="-2360200" y="6492875"/>
            <a:ext cx="2743200" cy="365125"/>
          </a:xfrm>
        </p:spPr>
        <p:txBody>
          <a:bodyPr/>
          <a:lstStyle/>
          <a:p>
            <a:fld id="{CDFFE814-68E4-0C4A-BCC3-703C26BE2070}" type="slidenum">
              <a:rPr lang="en-US" smtClean="0"/>
              <a:pPr/>
              <a:t>21</a:t>
            </a:fld>
            <a:endParaRPr lang="en-US" dirty="0"/>
          </a:p>
        </p:txBody>
      </p:sp>
    </p:spTree>
    <p:extLst>
      <p:ext uri="{BB962C8B-B14F-4D97-AF65-F5344CB8AC3E}">
        <p14:creationId xmlns:p14="http://schemas.microsoft.com/office/powerpoint/2010/main" val="1044022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98AAFC-6CC4-B207-8E93-14DC309EAD04}"/>
              </a:ext>
            </a:extLst>
          </p:cNvPr>
          <p:cNvSpPr txBox="1"/>
          <p:nvPr/>
        </p:nvSpPr>
        <p:spPr>
          <a:xfrm>
            <a:off x="127000" y="1050067"/>
            <a:ext cx="6921500" cy="5355312"/>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Complex Structures and Orientations</a:t>
            </a: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Mostly consist of hexagonal plates, sectored plates, columns, and capped columns.</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Only 10% (N = 66) contained some evidence of riming.</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Signs of sublimation of the chains far from the storm core (40 to 100 km).</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BBBFA408-1E8A-AE9C-7587-306F1E681BB4}"/>
              </a:ext>
            </a:extLst>
          </p:cNvPr>
          <p:cNvSpPr>
            <a:spLocks noGrp="1"/>
          </p:cNvSpPr>
          <p:nvPr>
            <p:ph type="title"/>
          </p:nvPr>
        </p:nvSpPr>
        <p:spPr>
          <a:xfrm>
            <a:off x="0" y="0"/>
            <a:ext cx="7048500" cy="1265967"/>
          </a:xfrm>
        </p:spPr>
        <p:txBody>
          <a:bodyPr>
            <a:normAutofit fontScale="90000"/>
          </a:bodyPr>
          <a:lstStyle/>
          <a:p>
            <a:pPr algn="ctr"/>
            <a:r>
              <a:rPr lang="en-US" dirty="0"/>
              <a:t>Observed Chain Aggregates</a:t>
            </a:r>
            <a:br>
              <a:rPr lang="en-US" dirty="0"/>
            </a:br>
            <a:r>
              <a:rPr lang="en-US" dirty="0"/>
              <a:t>(PHIPS) </a:t>
            </a:r>
          </a:p>
        </p:txBody>
      </p:sp>
      <p:pic>
        <p:nvPicPr>
          <p:cNvPr id="4" name="Picture 3" descr="A picture containing text, different, shelf, colorful&#10;&#10;Description automatically generated">
            <a:extLst>
              <a:ext uri="{FF2B5EF4-FFF2-40B4-BE49-F238E27FC236}">
                <a16:creationId xmlns:a16="http://schemas.microsoft.com/office/drawing/2014/main" id="{F9C3AB2E-E6F5-5446-5AB3-57D1669826BB}"/>
              </a:ext>
            </a:extLst>
          </p:cNvPr>
          <p:cNvPicPr>
            <a:picLocks noChangeAspect="1"/>
          </p:cNvPicPr>
          <p:nvPr/>
        </p:nvPicPr>
        <p:blipFill>
          <a:blip r:embed="rId3"/>
          <a:stretch>
            <a:fillRect/>
          </a:stretch>
        </p:blipFill>
        <p:spPr>
          <a:xfrm>
            <a:off x="7048500" y="0"/>
            <a:ext cx="5143500" cy="6858000"/>
          </a:xfrm>
          <a:prstGeom prst="rect">
            <a:avLst/>
          </a:prstGeom>
        </p:spPr>
      </p:pic>
      <p:graphicFrame>
        <p:nvGraphicFramePr>
          <p:cNvPr id="5" name="Table 4">
            <a:extLst>
              <a:ext uri="{FF2B5EF4-FFF2-40B4-BE49-F238E27FC236}">
                <a16:creationId xmlns:a16="http://schemas.microsoft.com/office/drawing/2014/main" id="{1E7CEC26-1BF3-31C9-D83C-58E19242DE1A}"/>
              </a:ext>
            </a:extLst>
          </p:cNvPr>
          <p:cNvGraphicFramePr>
            <a:graphicFrameLocks noGrp="1"/>
          </p:cNvGraphicFramePr>
          <p:nvPr>
            <p:extLst>
              <p:ext uri="{D42A27DB-BD31-4B8C-83A1-F6EECF244321}">
                <p14:modId xmlns:p14="http://schemas.microsoft.com/office/powerpoint/2010/main" val="12283117"/>
              </p:ext>
            </p:extLst>
          </p:nvPr>
        </p:nvGraphicFramePr>
        <p:xfrm>
          <a:off x="0" y="4987095"/>
          <a:ext cx="7199449" cy="1641676"/>
        </p:xfrm>
        <a:graphic>
          <a:graphicData uri="http://schemas.openxmlformats.org/drawingml/2006/table">
            <a:tbl>
              <a:tblPr firstRow="1" firstCol="1" bandRow="1">
                <a:tableStyleId>{616DA210-FB5B-4158-B5E0-FEB733F419BA}</a:tableStyleId>
              </a:tblPr>
              <a:tblGrid>
                <a:gridCol w="541397">
                  <a:extLst>
                    <a:ext uri="{9D8B030D-6E8A-4147-A177-3AD203B41FA5}">
                      <a16:colId xmlns:a16="http://schemas.microsoft.com/office/drawing/2014/main" val="2987661971"/>
                    </a:ext>
                  </a:extLst>
                </a:gridCol>
                <a:gridCol w="1251264">
                  <a:extLst>
                    <a:ext uri="{9D8B030D-6E8A-4147-A177-3AD203B41FA5}">
                      <a16:colId xmlns:a16="http://schemas.microsoft.com/office/drawing/2014/main" val="3100759146"/>
                    </a:ext>
                  </a:extLst>
                </a:gridCol>
                <a:gridCol w="1251264">
                  <a:extLst>
                    <a:ext uri="{9D8B030D-6E8A-4147-A177-3AD203B41FA5}">
                      <a16:colId xmlns:a16="http://schemas.microsoft.com/office/drawing/2014/main" val="3313985651"/>
                    </a:ext>
                  </a:extLst>
                </a:gridCol>
                <a:gridCol w="1251264">
                  <a:extLst>
                    <a:ext uri="{9D8B030D-6E8A-4147-A177-3AD203B41FA5}">
                      <a16:colId xmlns:a16="http://schemas.microsoft.com/office/drawing/2014/main" val="1945636904"/>
                    </a:ext>
                  </a:extLst>
                </a:gridCol>
                <a:gridCol w="1388055">
                  <a:extLst>
                    <a:ext uri="{9D8B030D-6E8A-4147-A177-3AD203B41FA5}">
                      <a16:colId xmlns:a16="http://schemas.microsoft.com/office/drawing/2014/main" val="3929825609"/>
                    </a:ext>
                  </a:extLst>
                </a:gridCol>
                <a:gridCol w="1516205">
                  <a:extLst>
                    <a:ext uri="{9D8B030D-6E8A-4147-A177-3AD203B41FA5}">
                      <a16:colId xmlns:a16="http://schemas.microsoft.com/office/drawing/2014/main" val="833651925"/>
                    </a:ext>
                  </a:extLst>
                </a:gridCol>
              </a:tblGrid>
              <a:tr h="278346">
                <a:tc>
                  <a:txBody>
                    <a:bodyPr/>
                    <a:lstStyle/>
                    <a:p>
                      <a:pPr marL="0" marR="0" algn="ctr">
                        <a:spcBef>
                          <a:spcPts val="0"/>
                        </a:spcBef>
                        <a:spcAft>
                          <a:spcPts val="0"/>
                        </a:spcAft>
                      </a:pPr>
                      <a:r>
                        <a:rPr lang="en-US" sz="1150" dirty="0">
                          <a:effectLst/>
                          <a:latin typeface="Times New Roman" panose="02020603050405020304" pitchFamily="18" charset="0"/>
                          <a:cs typeface="Times New Roman" panose="02020603050405020304" pitchFamily="18" charset="0"/>
                        </a:rPr>
                        <a:t>Legs</a:t>
                      </a:r>
                      <a:endParaRPr lang="en-US" sz="11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50">
                          <a:effectLst/>
                          <a:latin typeface="Times New Roman" panose="02020603050405020304" pitchFamily="18" charset="0"/>
                          <a:cs typeface="Times New Roman" panose="02020603050405020304" pitchFamily="18" charset="0"/>
                        </a:rPr>
                        <a:t>Number of Images</a:t>
                      </a:r>
                      <a:endParaRPr lang="en-US" sz="11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50">
                          <a:effectLst/>
                          <a:latin typeface="Times New Roman" panose="02020603050405020304" pitchFamily="18" charset="0"/>
                          <a:cs typeface="Times New Roman" panose="02020603050405020304" pitchFamily="18" charset="0"/>
                        </a:rPr>
                        <a:t>Confidence of 1</a:t>
                      </a:r>
                      <a:endParaRPr lang="en-US" sz="11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50">
                          <a:effectLst/>
                          <a:latin typeface="Times New Roman" panose="02020603050405020304" pitchFamily="18" charset="0"/>
                          <a:cs typeface="Times New Roman" panose="02020603050405020304" pitchFamily="18" charset="0"/>
                        </a:rPr>
                        <a:t>Confidence of 2</a:t>
                      </a:r>
                      <a:endParaRPr lang="en-US" sz="11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50">
                          <a:effectLst/>
                          <a:latin typeface="Times New Roman" panose="02020603050405020304" pitchFamily="18" charset="0"/>
                          <a:cs typeface="Times New Roman" panose="02020603050405020304" pitchFamily="18" charset="0"/>
                        </a:rPr>
                        <a:t>Confidence of 3</a:t>
                      </a:r>
                      <a:endParaRPr lang="en-US" sz="11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50" dirty="0">
                          <a:effectLst/>
                          <a:latin typeface="Times New Roman" panose="02020603050405020304" pitchFamily="18" charset="0"/>
                          <a:cs typeface="Times New Roman" panose="02020603050405020304" pitchFamily="18" charset="0"/>
                        </a:rPr>
                        <a:t>All Confidences</a:t>
                      </a:r>
                      <a:endParaRPr lang="en-US" sz="11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55904019"/>
                  </a:ext>
                </a:extLst>
              </a:tr>
              <a:tr h="272666">
                <a:tc>
                  <a:txBody>
                    <a:bodyPr/>
                    <a:lstStyle/>
                    <a:p>
                      <a:pPr marL="0" marR="0" algn="ctr">
                        <a:spcBef>
                          <a:spcPts val="0"/>
                        </a:spcBef>
                        <a:spcAft>
                          <a:spcPts val="0"/>
                        </a:spcAft>
                      </a:pPr>
                      <a:r>
                        <a:rPr lang="en-US" sz="1150" b="0">
                          <a:effectLst/>
                          <a:latin typeface="Times New Roman" panose="02020603050405020304" pitchFamily="18" charset="0"/>
                          <a:cs typeface="Times New Roman" panose="02020603050405020304" pitchFamily="18" charset="0"/>
                        </a:rPr>
                        <a:t>FL1</a:t>
                      </a:r>
                      <a:endParaRPr lang="en-US" sz="11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bg1">
                        <a:alpha val="20000"/>
                      </a:schemeClr>
                    </a:solidFill>
                  </a:tcPr>
                </a:tc>
                <a:tc>
                  <a:txBody>
                    <a:bodyPr/>
                    <a:lstStyle/>
                    <a:p>
                      <a:pPr marL="0" marR="0" algn="ctr">
                        <a:spcBef>
                          <a:spcPts val="0"/>
                        </a:spcBef>
                        <a:spcAft>
                          <a:spcPts val="0"/>
                        </a:spcAft>
                      </a:pPr>
                      <a:r>
                        <a:rPr lang="en-US" sz="1150" dirty="0">
                          <a:effectLst/>
                          <a:latin typeface="Times New Roman" panose="02020603050405020304" pitchFamily="18" charset="0"/>
                          <a:cs typeface="Times New Roman" panose="02020603050405020304" pitchFamily="18" charset="0"/>
                        </a:rPr>
                        <a:t>1,507</a:t>
                      </a:r>
                      <a:endParaRPr lang="en-US" sz="11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bg1">
                        <a:alpha val="20000"/>
                      </a:schemeClr>
                    </a:solidFill>
                  </a:tcPr>
                </a:tc>
                <a:tc>
                  <a:txBody>
                    <a:bodyPr/>
                    <a:lstStyle/>
                    <a:p>
                      <a:pPr marL="0" marR="0" algn="ctr">
                        <a:spcBef>
                          <a:spcPts val="0"/>
                        </a:spcBef>
                        <a:spcAft>
                          <a:spcPts val="0"/>
                        </a:spcAft>
                      </a:pPr>
                      <a:r>
                        <a:rPr lang="en-US" sz="1150" dirty="0">
                          <a:effectLst/>
                          <a:latin typeface="Times New Roman" panose="02020603050405020304" pitchFamily="18" charset="0"/>
                          <a:cs typeface="Times New Roman" panose="02020603050405020304" pitchFamily="18" charset="0"/>
                        </a:rPr>
                        <a:t>4.6 (N=69)</a:t>
                      </a:r>
                      <a:endParaRPr lang="en-US" sz="11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bg1">
                        <a:alpha val="20000"/>
                      </a:schemeClr>
                    </a:solidFill>
                  </a:tcPr>
                </a:tc>
                <a:tc>
                  <a:txBody>
                    <a:bodyPr/>
                    <a:lstStyle/>
                    <a:p>
                      <a:pPr marL="0" marR="0" algn="ctr">
                        <a:spcBef>
                          <a:spcPts val="0"/>
                        </a:spcBef>
                        <a:spcAft>
                          <a:spcPts val="0"/>
                        </a:spcAft>
                      </a:pPr>
                      <a:r>
                        <a:rPr lang="en-US" sz="1150" dirty="0">
                          <a:effectLst/>
                          <a:latin typeface="Times New Roman" panose="02020603050405020304" pitchFamily="18" charset="0"/>
                          <a:cs typeface="Times New Roman" panose="02020603050405020304" pitchFamily="18" charset="0"/>
                        </a:rPr>
                        <a:t>5.3 (N=80)</a:t>
                      </a:r>
                      <a:endParaRPr lang="en-US" sz="11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bg1">
                        <a:alpha val="20000"/>
                      </a:schemeClr>
                    </a:solidFill>
                  </a:tcPr>
                </a:tc>
                <a:tc>
                  <a:txBody>
                    <a:bodyPr/>
                    <a:lstStyle/>
                    <a:p>
                      <a:pPr marL="0" marR="0" algn="ctr">
                        <a:spcBef>
                          <a:spcPts val="0"/>
                        </a:spcBef>
                        <a:spcAft>
                          <a:spcPts val="0"/>
                        </a:spcAft>
                      </a:pPr>
                      <a:r>
                        <a:rPr lang="en-US" sz="1150" dirty="0">
                          <a:effectLst/>
                          <a:latin typeface="Times New Roman" panose="02020603050405020304" pitchFamily="18" charset="0"/>
                          <a:cs typeface="Times New Roman" panose="02020603050405020304" pitchFamily="18" charset="0"/>
                        </a:rPr>
                        <a:t>4.6 (N=69)</a:t>
                      </a:r>
                      <a:endParaRPr lang="en-US" sz="11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bg1">
                        <a:alpha val="20000"/>
                      </a:schemeClr>
                    </a:solidFill>
                  </a:tcPr>
                </a:tc>
                <a:tc>
                  <a:txBody>
                    <a:bodyPr/>
                    <a:lstStyle/>
                    <a:p>
                      <a:pPr marL="0" marR="0" algn="ctr">
                        <a:spcBef>
                          <a:spcPts val="0"/>
                        </a:spcBef>
                        <a:spcAft>
                          <a:spcPts val="0"/>
                        </a:spcAft>
                      </a:pPr>
                      <a:r>
                        <a:rPr lang="en-US" sz="1150" dirty="0">
                          <a:effectLst/>
                          <a:latin typeface="Times New Roman" panose="02020603050405020304" pitchFamily="18" charset="0"/>
                          <a:cs typeface="Times New Roman" panose="02020603050405020304" pitchFamily="18" charset="0"/>
                        </a:rPr>
                        <a:t>14.5 (N=218)</a:t>
                      </a:r>
                      <a:endParaRPr lang="en-US" sz="11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bg1">
                        <a:alpha val="20000"/>
                      </a:schemeClr>
                    </a:solidFill>
                  </a:tcPr>
                </a:tc>
                <a:extLst>
                  <a:ext uri="{0D108BD9-81ED-4DB2-BD59-A6C34878D82A}">
                    <a16:rowId xmlns:a16="http://schemas.microsoft.com/office/drawing/2014/main" val="2223822420"/>
                  </a:ext>
                </a:extLst>
              </a:tr>
              <a:tr h="272666">
                <a:tc>
                  <a:txBody>
                    <a:bodyPr/>
                    <a:lstStyle/>
                    <a:p>
                      <a:pPr marL="0" marR="0" algn="ctr">
                        <a:spcBef>
                          <a:spcPts val="0"/>
                        </a:spcBef>
                        <a:spcAft>
                          <a:spcPts val="0"/>
                        </a:spcAft>
                      </a:pPr>
                      <a:r>
                        <a:rPr lang="en-US" sz="1150" b="0">
                          <a:effectLst/>
                          <a:latin typeface="Times New Roman" panose="02020603050405020304" pitchFamily="18" charset="0"/>
                          <a:cs typeface="Times New Roman" panose="02020603050405020304" pitchFamily="18" charset="0"/>
                        </a:rPr>
                        <a:t>FL2</a:t>
                      </a:r>
                      <a:endParaRPr lang="en-US" sz="11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50">
                          <a:effectLst/>
                          <a:latin typeface="Times New Roman" panose="02020603050405020304" pitchFamily="18" charset="0"/>
                          <a:cs typeface="Times New Roman" panose="02020603050405020304" pitchFamily="18" charset="0"/>
                        </a:rPr>
                        <a:t>917</a:t>
                      </a:r>
                      <a:endParaRPr lang="en-US" sz="11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50" dirty="0">
                          <a:effectLst/>
                          <a:latin typeface="Times New Roman" panose="02020603050405020304" pitchFamily="18" charset="0"/>
                          <a:cs typeface="Times New Roman" panose="02020603050405020304" pitchFamily="18" charset="0"/>
                        </a:rPr>
                        <a:t>4.3 (N=39)</a:t>
                      </a:r>
                      <a:endParaRPr lang="en-US" sz="11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50" dirty="0">
                          <a:effectLst/>
                          <a:latin typeface="Times New Roman" panose="02020603050405020304" pitchFamily="18" charset="0"/>
                          <a:cs typeface="Times New Roman" panose="02020603050405020304" pitchFamily="18" charset="0"/>
                        </a:rPr>
                        <a:t>5.2 (N=48)</a:t>
                      </a:r>
                      <a:endParaRPr lang="en-US" sz="11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50" dirty="0">
                          <a:effectLst/>
                          <a:latin typeface="Times New Roman" panose="02020603050405020304" pitchFamily="18" charset="0"/>
                          <a:cs typeface="Times New Roman" panose="02020603050405020304" pitchFamily="18" charset="0"/>
                        </a:rPr>
                        <a:t>3.4 (N=31)</a:t>
                      </a:r>
                      <a:endParaRPr lang="en-US" sz="11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50" dirty="0">
                          <a:effectLst/>
                          <a:latin typeface="Times New Roman" panose="02020603050405020304" pitchFamily="18" charset="0"/>
                          <a:cs typeface="Times New Roman" panose="02020603050405020304" pitchFamily="18" charset="0"/>
                        </a:rPr>
                        <a:t>12.9 (N=118)</a:t>
                      </a:r>
                      <a:endParaRPr lang="en-US" sz="11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989863557"/>
                  </a:ext>
                </a:extLst>
              </a:tr>
              <a:tr h="272666">
                <a:tc>
                  <a:txBody>
                    <a:bodyPr/>
                    <a:lstStyle/>
                    <a:p>
                      <a:pPr marL="0" marR="0" algn="ctr">
                        <a:spcBef>
                          <a:spcPts val="0"/>
                        </a:spcBef>
                        <a:spcAft>
                          <a:spcPts val="0"/>
                        </a:spcAft>
                      </a:pPr>
                      <a:r>
                        <a:rPr lang="en-US" sz="1150" b="0">
                          <a:effectLst/>
                          <a:latin typeface="Times New Roman" panose="02020603050405020304" pitchFamily="18" charset="0"/>
                          <a:cs typeface="Times New Roman" panose="02020603050405020304" pitchFamily="18" charset="0"/>
                        </a:rPr>
                        <a:t>FL3</a:t>
                      </a:r>
                      <a:endParaRPr lang="en-US" sz="11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bg1">
                        <a:alpha val="20000"/>
                      </a:schemeClr>
                    </a:solidFill>
                  </a:tcPr>
                </a:tc>
                <a:tc>
                  <a:txBody>
                    <a:bodyPr/>
                    <a:lstStyle/>
                    <a:p>
                      <a:pPr marL="0" marR="0" algn="ctr">
                        <a:spcBef>
                          <a:spcPts val="0"/>
                        </a:spcBef>
                        <a:spcAft>
                          <a:spcPts val="0"/>
                        </a:spcAft>
                      </a:pPr>
                      <a:r>
                        <a:rPr lang="en-US" sz="1150">
                          <a:effectLst/>
                          <a:latin typeface="Times New Roman" panose="02020603050405020304" pitchFamily="18" charset="0"/>
                          <a:cs typeface="Times New Roman" panose="02020603050405020304" pitchFamily="18" charset="0"/>
                        </a:rPr>
                        <a:t>1,375</a:t>
                      </a:r>
                      <a:endParaRPr lang="en-US" sz="11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bg1">
                        <a:alpha val="20000"/>
                      </a:schemeClr>
                    </a:solidFill>
                  </a:tcPr>
                </a:tc>
                <a:tc>
                  <a:txBody>
                    <a:bodyPr/>
                    <a:lstStyle/>
                    <a:p>
                      <a:pPr marL="0" marR="0" algn="ctr">
                        <a:spcBef>
                          <a:spcPts val="0"/>
                        </a:spcBef>
                        <a:spcAft>
                          <a:spcPts val="0"/>
                        </a:spcAft>
                      </a:pPr>
                      <a:r>
                        <a:rPr lang="en-US" sz="1150" dirty="0">
                          <a:effectLst/>
                          <a:latin typeface="Times New Roman" panose="02020603050405020304" pitchFamily="18" charset="0"/>
                          <a:cs typeface="Times New Roman" panose="02020603050405020304" pitchFamily="18" charset="0"/>
                        </a:rPr>
                        <a:t>4.7 (N=64)</a:t>
                      </a:r>
                      <a:endParaRPr lang="en-US" sz="11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bg1">
                        <a:alpha val="20000"/>
                      </a:schemeClr>
                    </a:solidFill>
                  </a:tcPr>
                </a:tc>
                <a:tc>
                  <a:txBody>
                    <a:bodyPr/>
                    <a:lstStyle/>
                    <a:p>
                      <a:pPr marL="0" marR="0" algn="ctr">
                        <a:spcBef>
                          <a:spcPts val="0"/>
                        </a:spcBef>
                        <a:spcAft>
                          <a:spcPts val="0"/>
                        </a:spcAft>
                      </a:pPr>
                      <a:r>
                        <a:rPr lang="en-US" sz="1150" dirty="0">
                          <a:effectLst/>
                          <a:latin typeface="Times New Roman" panose="02020603050405020304" pitchFamily="18" charset="0"/>
                          <a:cs typeface="Times New Roman" panose="02020603050405020304" pitchFamily="18" charset="0"/>
                        </a:rPr>
                        <a:t>6.5 (N=89)</a:t>
                      </a:r>
                      <a:endParaRPr lang="en-US" sz="11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bg1">
                        <a:alpha val="20000"/>
                      </a:schemeClr>
                    </a:solidFill>
                  </a:tcPr>
                </a:tc>
                <a:tc>
                  <a:txBody>
                    <a:bodyPr/>
                    <a:lstStyle/>
                    <a:p>
                      <a:pPr marL="0" marR="0" algn="ctr">
                        <a:spcBef>
                          <a:spcPts val="0"/>
                        </a:spcBef>
                        <a:spcAft>
                          <a:spcPts val="0"/>
                        </a:spcAft>
                      </a:pPr>
                      <a:r>
                        <a:rPr lang="en-US" sz="1150" dirty="0">
                          <a:effectLst/>
                          <a:latin typeface="Times New Roman" panose="02020603050405020304" pitchFamily="18" charset="0"/>
                          <a:cs typeface="Times New Roman" panose="02020603050405020304" pitchFamily="18" charset="0"/>
                        </a:rPr>
                        <a:t>2.8 (N=38)</a:t>
                      </a:r>
                      <a:endParaRPr lang="en-US" sz="11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bg1">
                        <a:alpha val="20000"/>
                      </a:schemeClr>
                    </a:solidFill>
                  </a:tcPr>
                </a:tc>
                <a:tc>
                  <a:txBody>
                    <a:bodyPr/>
                    <a:lstStyle/>
                    <a:p>
                      <a:pPr marL="0" marR="0" algn="ctr">
                        <a:spcBef>
                          <a:spcPts val="0"/>
                        </a:spcBef>
                        <a:spcAft>
                          <a:spcPts val="0"/>
                        </a:spcAft>
                      </a:pPr>
                      <a:r>
                        <a:rPr lang="en-US" sz="1150" dirty="0">
                          <a:effectLst/>
                          <a:latin typeface="Times New Roman" panose="02020603050405020304" pitchFamily="18" charset="0"/>
                          <a:cs typeface="Times New Roman" panose="02020603050405020304" pitchFamily="18" charset="0"/>
                        </a:rPr>
                        <a:t>13.9 (N=191)</a:t>
                      </a:r>
                      <a:endParaRPr lang="en-US" sz="11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bg1">
                        <a:alpha val="20000"/>
                      </a:schemeClr>
                    </a:solidFill>
                  </a:tcPr>
                </a:tc>
                <a:extLst>
                  <a:ext uri="{0D108BD9-81ED-4DB2-BD59-A6C34878D82A}">
                    <a16:rowId xmlns:a16="http://schemas.microsoft.com/office/drawing/2014/main" val="230610792"/>
                  </a:ext>
                </a:extLst>
              </a:tr>
              <a:tr h="272666">
                <a:tc>
                  <a:txBody>
                    <a:bodyPr/>
                    <a:lstStyle/>
                    <a:p>
                      <a:pPr marL="0" marR="0" algn="ctr">
                        <a:spcBef>
                          <a:spcPts val="0"/>
                        </a:spcBef>
                        <a:spcAft>
                          <a:spcPts val="0"/>
                        </a:spcAft>
                      </a:pPr>
                      <a:r>
                        <a:rPr lang="en-US" sz="1150" b="0">
                          <a:effectLst/>
                          <a:latin typeface="Times New Roman" panose="02020603050405020304" pitchFamily="18" charset="0"/>
                          <a:cs typeface="Times New Roman" panose="02020603050405020304" pitchFamily="18" charset="0"/>
                        </a:rPr>
                        <a:t>FL4</a:t>
                      </a:r>
                      <a:endParaRPr lang="en-US" sz="11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50">
                          <a:effectLst/>
                          <a:latin typeface="Times New Roman" panose="02020603050405020304" pitchFamily="18" charset="0"/>
                          <a:cs typeface="Times New Roman" panose="02020603050405020304" pitchFamily="18" charset="0"/>
                        </a:rPr>
                        <a:t>855</a:t>
                      </a:r>
                      <a:endParaRPr lang="en-US" sz="11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50" dirty="0">
                          <a:effectLst/>
                          <a:latin typeface="Times New Roman" panose="02020603050405020304" pitchFamily="18" charset="0"/>
                          <a:cs typeface="Times New Roman" panose="02020603050405020304" pitchFamily="18" charset="0"/>
                        </a:rPr>
                        <a:t>4.0 (N=33)</a:t>
                      </a:r>
                      <a:endParaRPr lang="en-US" sz="11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50" dirty="0">
                          <a:effectLst/>
                          <a:latin typeface="Times New Roman" panose="02020603050405020304" pitchFamily="18" charset="0"/>
                          <a:cs typeface="Times New Roman" panose="02020603050405020304" pitchFamily="18" charset="0"/>
                        </a:rPr>
                        <a:t>7.7 (N=67)</a:t>
                      </a:r>
                      <a:endParaRPr lang="en-US" sz="11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50" dirty="0">
                          <a:effectLst/>
                          <a:latin typeface="Times New Roman" panose="02020603050405020304" pitchFamily="18" charset="0"/>
                          <a:cs typeface="Times New Roman" panose="02020603050405020304" pitchFamily="18" charset="0"/>
                        </a:rPr>
                        <a:t>4.8 (N=41)</a:t>
                      </a:r>
                      <a:endParaRPr lang="en-US" sz="11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50" dirty="0">
                          <a:effectLst/>
                          <a:latin typeface="Times New Roman" panose="02020603050405020304" pitchFamily="18" charset="0"/>
                          <a:cs typeface="Times New Roman" panose="02020603050405020304" pitchFamily="18" charset="0"/>
                        </a:rPr>
                        <a:t>16.5 (N=141)</a:t>
                      </a:r>
                      <a:endParaRPr lang="en-US" sz="11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544761593"/>
                  </a:ext>
                </a:extLst>
              </a:tr>
              <a:tr h="272666">
                <a:tc>
                  <a:txBody>
                    <a:bodyPr/>
                    <a:lstStyle/>
                    <a:p>
                      <a:pPr marL="0" marR="0" algn="ctr">
                        <a:spcBef>
                          <a:spcPts val="0"/>
                        </a:spcBef>
                        <a:spcAft>
                          <a:spcPts val="0"/>
                        </a:spcAft>
                      </a:pPr>
                      <a:r>
                        <a:rPr lang="en-US" sz="1150" b="1" dirty="0">
                          <a:effectLst/>
                          <a:latin typeface="Times New Roman" panose="02020603050405020304" pitchFamily="18" charset="0"/>
                          <a:cs typeface="Times New Roman" panose="02020603050405020304" pitchFamily="18" charset="0"/>
                        </a:rPr>
                        <a:t>TOTAL</a:t>
                      </a:r>
                      <a:endParaRPr lang="en-US" sz="115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50" b="1">
                          <a:effectLst/>
                          <a:latin typeface="Times New Roman" panose="02020603050405020304" pitchFamily="18" charset="0"/>
                          <a:cs typeface="Times New Roman" panose="02020603050405020304" pitchFamily="18" charset="0"/>
                        </a:rPr>
                        <a:t>4,654</a:t>
                      </a:r>
                      <a:endParaRPr lang="en-US" sz="115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50" b="1" u="sng" dirty="0">
                          <a:effectLst/>
                          <a:latin typeface="Times New Roman" panose="02020603050405020304" pitchFamily="18" charset="0"/>
                          <a:cs typeface="Times New Roman" panose="02020603050405020304" pitchFamily="18" charset="0"/>
                        </a:rPr>
                        <a:t>4.4 (N=205)</a:t>
                      </a:r>
                      <a:endParaRPr lang="en-US" sz="115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50" b="1" u="sng" dirty="0">
                          <a:effectLst/>
                          <a:latin typeface="Times New Roman" panose="02020603050405020304" pitchFamily="18" charset="0"/>
                          <a:cs typeface="Times New Roman" panose="02020603050405020304" pitchFamily="18" charset="0"/>
                        </a:rPr>
                        <a:t>6.1 (N=284)</a:t>
                      </a:r>
                      <a:endParaRPr lang="en-US" sz="115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50" b="1" u="sng" dirty="0">
                          <a:effectLst/>
                          <a:latin typeface="Times New Roman" panose="02020603050405020304" pitchFamily="18" charset="0"/>
                          <a:cs typeface="Times New Roman" panose="02020603050405020304" pitchFamily="18" charset="0"/>
                        </a:rPr>
                        <a:t>3.8 (N=179)</a:t>
                      </a:r>
                      <a:endParaRPr lang="en-US" sz="115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50" b="1" u="sng" dirty="0">
                          <a:effectLst/>
                          <a:latin typeface="Times New Roman" panose="02020603050405020304" pitchFamily="18" charset="0"/>
                          <a:cs typeface="Times New Roman" panose="02020603050405020304" pitchFamily="18" charset="0"/>
                        </a:rPr>
                        <a:t>14.4 (N=668)</a:t>
                      </a:r>
                      <a:endParaRPr lang="en-US" sz="115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219397453"/>
                  </a:ext>
                </a:extLst>
              </a:tr>
            </a:tbl>
          </a:graphicData>
        </a:graphic>
      </p:graphicFrame>
      <p:sp>
        <p:nvSpPr>
          <p:cNvPr id="8" name="Slide Number Placeholder 7">
            <a:extLst>
              <a:ext uri="{FF2B5EF4-FFF2-40B4-BE49-F238E27FC236}">
                <a16:creationId xmlns:a16="http://schemas.microsoft.com/office/drawing/2014/main" id="{EEF6416D-D89B-E0A2-C55F-05D16237C211}"/>
              </a:ext>
            </a:extLst>
          </p:cNvPr>
          <p:cNvSpPr>
            <a:spLocks noGrp="1"/>
          </p:cNvSpPr>
          <p:nvPr>
            <p:ph type="sldNum" sz="quarter" idx="12"/>
          </p:nvPr>
        </p:nvSpPr>
        <p:spPr>
          <a:xfrm>
            <a:off x="-2242634" y="0"/>
            <a:ext cx="2743200" cy="365125"/>
          </a:xfrm>
        </p:spPr>
        <p:txBody>
          <a:bodyPr/>
          <a:lstStyle/>
          <a:p>
            <a:fld id="{CDFFE814-68E4-0C4A-BCC3-703C26BE2070}" type="slidenum">
              <a:rPr lang="en-US" smtClean="0"/>
              <a:pPr/>
              <a:t>22</a:t>
            </a:fld>
            <a:endParaRPr lang="en-US" dirty="0"/>
          </a:p>
        </p:txBody>
      </p:sp>
    </p:spTree>
    <p:extLst>
      <p:ext uri="{BB962C8B-B14F-4D97-AF65-F5344CB8AC3E}">
        <p14:creationId xmlns:p14="http://schemas.microsoft.com/office/powerpoint/2010/main" val="3012565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9C557C6-98C2-45E4-D808-D2C2A9612FA1}"/>
              </a:ext>
            </a:extLst>
          </p:cNvPr>
          <p:cNvSpPr/>
          <p:nvPr/>
        </p:nvSpPr>
        <p:spPr>
          <a:xfrm>
            <a:off x="7368209" y="5791200"/>
            <a:ext cx="4823791"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 name="Title 1">
            <a:extLst>
              <a:ext uri="{FF2B5EF4-FFF2-40B4-BE49-F238E27FC236}">
                <a16:creationId xmlns:a16="http://schemas.microsoft.com/office/drawing/2014/main" id="{A5FB5527-DFEE-009A-8AD9-5E1ED1385FA9}"/>
              </a:ext>
            </a:extLst>
          </p:cNvPr>
          <p:cNvSpPr>
            <a:spLocks noGrp="1"/>
          </p:cNvSpPr>
          <p:nvPr>
            <p:ph type="title"/>
          </p:nvPr>
        </p:nvSpPr>
        <p:spPr>
          <a:xfrm>
            <a:off x="33607" y="65454"/>
            <a:ext cx="5629933" cy="1265967"/>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Chain Aggregates vs. Distance from Core</a:t>
            </a:r>
          </a:p>
        </p:txBody>
      </p:sp>
      <p:sp>
        <p:nvSpPr>
          <p:cNvPr id="4" name="Content Placeholder 3">
            <a:extLst>
              <a:ext uri="{FF2B5EF4-FFF2-40B4-BE49-F238E27FC236}">
                <a16:creationId xmlns:a16="http://schemas.microsoft.com/office/drawing/2014/main" id="{F7029DCE-546C-78C0-7268-C83F7EE880AD}"/>
              </a:ext>
            </a:extLst>
          </p:cNvPr>
          <p:cNvSpPr>
            <a:spLocks noGrp="1"/>
          </p:cNvSpPr>
          <p:nvPr>
            <p:ph idx="1"/>
          </p:nvPr>
        </p:nvSpPr>
        <p:spPr>
          <a:xfrm>
            <a:off x="32013" y="1434138"/>
            <a:ext cx="5728707" cy="3138204"/>
          </a:xfrm>
        </p:spPr>
        <p:txBody>
          <a:bodyPr/>
          <a:lstStyle/>
          <a:p>
            <a:pPr algn="just"/>
            <a:r>
              <a:rPr lang="en-US" dirty="0"/>
              <a:t>Highest concentrations are between 70 and 100 km from the TITAN cell’s core (16.2%).</a:t>
            </a:r>
          </a:p>
          <a:p>
            <a:pPr algn="just"/>
            <a:endParaRPr lang="en-US" dirty="0"/>
          </a:p>
          <a:p>
            <a:pPr algn="just"/>
            <a:r>
              <a:rPr lang="en-US" dirty="0"/>
              <a:t>Smallest concentrations are between 10 and 40 km from the TITAN cell’s core (10%).</a:t>
            </a:r>
          </a:p>
          <a:p>
            <a:pPr algn="just"/>
            <a:endParaRPr lang="en-US" dirty="0"/>
          </a:p>
          <a:p>
            <a:pPr marL="0" indent="0" algn="just">
              <a:buNone/>
            </a:pPr>
            <a:endParaRPr lang="en-US" dirty="0"/>
          </a:p>
          <a:p>
            <a:pPr marL="0" indent="0" algn="just">
              <a:buNone/>
            </a:pPr>
            <a:endParaRPr lang="en-US" dirty="0"/>
          </a:p>
        </p:txBody>
      </p:sp>
      <p:sp>
        <p:nvSpPr>
          <p:cNvPr id="17" name="TextBox 16">
            <a:extLst>
              <a:ext uri="{FF2B5EF4-FFF2-40B4-BE49-F238E27FC236}">
                <a16:creationId xmlns:a16="http://schemas.microsoft.com/office/drawing/2014/main" id="{782DB23D-9496-ED4B-C919-B9C779507A34}"/>
              </a:ext>
            </a:extLst>
          </p:cNvPr>
          <p:cNvSpPr txBox="1"/>
          <p:nvPr/>
        </p:nvSpPr>
        <p:spPr>
          <a:xfrm>
            <a:off x="32012" y="4853509"/>
            <a:ext cx="5728707"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Highest number of chains observed between 40 and 70 km from the TITAN cell’s core.</a:t>
            </a:r>
          </a:p>
        </p:txBody>
      </p:sp>
      <p:sp>
        <p:nvSpPr>
          <p:cNvPr id="24" name="Slide Number Placeholder 23">
            <a:extLst>
              <a:ext uri="{FF2B5EF4-FFF2-40B4-BE49-F238E27FC236}">
                <a16:creationId xmlns:a16="http://schemas.microsoft.com/office/drawing/2014/main" id="{031E56F9-9436-9751-4D78-56814305ABC7}"/>
              </a:ext>
            </a:extLst>
          </p:cNvPr>
          <p:cNvSpPr>
            <a:spLocks noGrp="1"/>
          </p:cNvSpPr>
          <p:nvPr>
            <p:ph type="sldNum" sz="quarter" idx="12"/>
          </p:nvPr>
        </p:nvSpPr>
        <p:spPr/>
        <p:txBody>
          <a:bodyPr/>
          <a:lstStyle/>
          <a:p>
            <a:fld id="{CDFFE814-68E4-0C4A-BCC3-703C26BE2070}" type="slidenum">
              <a:rPr lang="en-US" smtClean="0"/>
              <a:pPr/>
              <a:t>23</a:t>
            </a:fld>
            <a:endParaRPr lang="en-US" dirty="0"/>
          </a:p>
        </p:txBody>
      </p:sp>
      <p:pic>
        <p:nvPicPr>
          <p:cNvPr id="37" name="Picture 36" descr="Chart&#10;&#10;Description automatically generated">
            <a:extLst>
              <a:ext uri="{FF2B5EF4-FFF2-40B4-BE49-F238E27FC236}">
                <a16:creationId xmlns:a16="http://schemas.microsoft.com/office/drawing/2014/main" id="{CEA416A1-C89E-A8AD-4A84-91023D5BE16C}"/>
              </a:ext>
            </a:extLst>
          </p:cNvPr>
          <p:cNvPicPr>
            <a:picLocks noChangeAspect="1"/>
          </p:cNvPicPr>
          <p:nvPr/>
        </p:nvPicPr>
        <p:blipFill>
          <a:blip r:embed="rId3"/>
          <a:stretch>
            <a:fillRect/>
          </a:stretch>
        </p:blipFill>
        <p:spPr>
          <a:xfrm>
            <a:off x="6759122" y="692332"/>
            <a:ext cx="4856961" cy="6165668"/>
          </a:xfrm>
          <a:prstGeom prst="rect">
            <a:avLst/>
          </a:prstGeom>
        </p:spPr>
      </p:pic>
      <p:sp>
        <p:nvSpPr>
          <p:cNvPr id="38" name="TextBox 37">
            <a:extLst>
              <a:ext uri="{FF2B5EF4-FFF2-40B4-BE49-F238E27FC236}">
                <a16:creationId xmlns:a16="http://schemas.microsoft.com/office/drawing/2014/main" id="{4E1B4DA4-A5EA-7C1B-4928-BBB5029282C0}"/>
              </a:ext>
            </a:extLst>
          </p:cNvPr>
          <p:cNvSpPr txBox="1"/>
          <p:nvPr/>
        </p:nvSpPr>
        <p:spPr>
          <a:xfrm>
            <a:off x="8490857" y="261257"/>
            <a:ext cx="1627497" cy="338554"/>
          </a:xfrm>
          <a:prstGeom prst="rect">
            <a:avLst/>
          </a:prstGeom>
          <a:noFill/>
        </p:spPr>
        <p:txBody>
          <a:bodyPr wrap="none" rtlCol="0">
            <a:spAutoFit/>
          </a:bodyPr>
          <a:lstStyle/>
          <a:p>
            <a:r>
              <a:rPr lang="en-US" sz="1600" dirty="0">
                <a:solidFill>
                  <a:schemeClr val="tx1">
                    <a:lumMod val="75000"/>
                    <a:lumOff val="25000"/>
                  </a:schemeClr>
                </a:solidFill>
                <a:latin typeface="Times New Roman" panose="02020603050405020304" pitchFamily="18" charset="0"/>
                <a:cs typeface="Times New Roman" panose="02020603050405020304" pitchFamily="18" charset="0"/>
              </a:rPr>
              <a:t>Total # of Images</a:t>
            </a:r>
          </a:p>
        </p:txBody>
      </p:sp>
      <p:sp>
        <p:nvSpPr>
          <p:cNvPr id="39" name="TextBox 38">
            <a:extLst>
              <a:ext uri="{FF2B5EF4-FFF2-40B4-BE49-F238E27FC236}">
                <a16:creationId xmlns:a16="http://schemas.microsoft.com/office/drawing/2014/main" id="{961A145B-4CEF-C385-A531-234AA360B1B3}"/>
              </a:ext>
            </a:extLst>
          </p:cNvPr>
          <p:cNvSpPr txBox="1"/>
          <p:nvPr/>
        </p:nvSpPr>
        <p:spPr>
          <a:xfrm>
            <a:off x="7147910" y="492183"/>
            <a:ext cx="588623" cy="307777"/>
          </a:xfrm>
          <a:prstGeom prst="rect">
            <a:avLst/>
          </a:prstGeom>
          <a:noFill/>
        </p:spPr>
        <p:txBody>
          <a:bodyPr wrap="none" rtlCol="0">
            <a:spAutoFit/>
          </a:bodyPr>
          <a:lstStyle/>
          <a:p>
            <a:r>
              <a:rPr lang="en-US" sz="1400" dirty="0">
                <a:solidFill>
                  <a:schemeClr val="tx1">
                    <a:lumMod val="75000"/>
                    <a:lumOff val="25000"/>
                  </a:schemeClr>
                </a:solidFill>
                <a:latin typeface="Times New Roman" panose="02020603050405020304" pitchFamily="18" charset="0"/>
                <a:cs typeface="Times New Roman" panose="02020603050405020304" pitchFamily="18" charset="0"/>
              </a:rPr>
              <a:t>1,283</a:t>
            </a:r>
            <a:endParaRPr lang="en-US"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DF3FFF78-6B47-4146-8EA6-1A269D933CEA}"/>
              </a:ext>
            </a:extLst>
          </p:cNvPr>
          <p:cNvSpPr txBox="1"/>
          <p:nvPr/>
        </p:nvSpPr>
        <p:spPr>
          <a:xfrm>
            <a:off x="9010293" y="492183"/>
            <a:ext cx="588623" cy="307777"/>
          </a:xfrm>
          <a:prstGeom prst="rect">
            <a:avLst/>
          </a:prstGeom>
          <a:noFill/>
        </p:spPr>
        <p:txBody>
          <a:bodyPr wrap="none" rtlCol="0">
            <a:spAutoFit/>
          </a:bodyPr>
          <a:lstStyle/>
          <a:p>
            <a:r>
              <a:rPr lang="en-US" sz="1400" dirty="0">
                <a:solidFill>
                  <a:schemeClr val="tx1">
                    <a:lumMod val="75000"/>
                    <a:lumOff val="25000"/>
                  </a:schemeClr>
                </a:solidFill>
                <a:latin typeface="Times New Roman" panose="02020603050405020304" pitchFamily="18" charset="0"/>
                <a:cs typeface="Times New Roman" panose="02020603050405020304" pitchFamily="18" charset="0"/>
              </a:rPr>
              <a:t>2,628</a:t>
            </a:r>
          </a:p>
        </p:txBody>
      </p:sp>
      <p:sp>
        <p:nvSpPr>
          <p:cNvPr id="41" name="TextBox 40">
            <a:extLst>
              <a:ext uri="{FF2B5EF4-FFF2-40B4-BE49-F238E27FC236}">
                <a16:creationId xmlns:a16="http://schemas.microsoft.com/office/drawing/2014/main" id="{4657BE0C-0F21-5481-C5E8-322003E03871}"/>
              </a:ext>
            </a:extLst>
          </p:cNvPr>
          <p:cNvSpPr txBox="1"/>
          <p:nvPr/>
        </p:nvSpPr>
        <p:spPr>
          <a:xfrm>
            <a:off x="10945145" y="492183"/>
            <a:ext cx="453970" cy="307777"/>
          </a:xfrm>
          <a:prstGeom prst="rect">
            <a:avLst/>
          </a:prstGeom>
          <a:noFill/>
        </p:spPr>
        <p:txBody>
          <a:bodyPr wrap="none" rtlCol="0">
            <a:spAutoFit/>
          </a:bodyPr>
          <a:lstStyle/>
          <a:p>
            <a:r>
              <a:rPr lang="en-US" sz="1400" dirty="0">
                <a:solidFill>
                  <a:schemeClr val="tx1">
                    <a:lumMod val="75000"/>
                    <a:lumOff val="25000"/>
                  </a:schemeClr>
                </a:solidFill>
                <a:latin typeface="Times New Roman" panose="02020603050405020304" pitchFamily="18" charset="0"/>
                <a:cs typeface="Times New Roman" panose="02020603050405020304" pitchFamily="18" charset="0"/>
              </a:rPr>
              <a:t>743</a:t>
            </a:r>
          </a:p>
        </p:txBody>
      </p:sp>
    </p:spTree>
    <p:extLst>
      <p:ext uri="{BB962C8B-B14F-4D97-AF65-F5344CB8AC3E}">
        <p14:creationId xmlns:p14="http://schemas.microsoft.com/office/powerpoint/2010/main" val="125861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347AE-74CA-D60E-700C-6110A5F17513}"/>
              </a:ext>
            </a:extLst>
          </p:cNvPr>
          <p:cNvSpPr>
            <a:spLocks noGrp="1"/>
          </p:cNvSpPr>
          <p:nvPr>
            <p:ph type="title"/>
          </p:nvPr>
        </p:nvSpPr>
        <p:spPr>
          <a:xfrm>
            <a:off x="197709" y="6865"/>
            <a:ext cx="11994290" cy="1265967"/>
          </a:xfrm>
        </p:spPr>
        <p:txBody>
          <a:bodyPr>
            <a:normAutofit/>
          </a:bodyPr>
          <a:lstStyle/>
          <a:p>
            <a:pPr algn="ctr"/>
            <a:r>
              <a:rPr lang="en-US" dirty="0"/>
              <a:t>‘All In’ Chain Aggregate Sizes</a:t>
            </a:r>
          </a:p>
        </p:txBody>
      </p:sp>
      <p:sp>
        <p:nvSpPr>
          <p:cNvPr id="3" name="Content Placeholder 2">
            <a:extLst>
              <a:ext uri="{FF2B5EF4-FFF2-40B4-BE49-F238E27FC236}">
                <a16:creationId xmlns:a16="http://schemas.microsoft.com/office/drawing/2014/main" id="{20F4AE11-F3D2-588F-836C-5ABFA45DF4DC}"/>
              </a:ext>
            </a:extLst>
          </p:cNvPr>
          <p:cNvSpPr>
            <a:spLocks noGrp="1"/>
          </p:cNvSpPr>
          <p:nvPr>
            <p:ph idx="1"/>
          </p:nvPr>
        </p:nvSpPr>
        <p:spPr>
          <a:xfrm>
            <a:off x="-1" y="1119608"/>
            <a:ext cx="5898291" cy="5594437"/>
          </a:xfrm>
        </p:spPr>
        <p:txBody>
          <a:bodyPr>
            <a:normAutofit/>
          </a:bodyPr>
          <a:lstStyle/>
          <a:p>
            <a:pPr algn="just"/>
            <a:r>
              <a:rPr lang="en-US" dirty="0"/>
              <a:t>Sizes (max diameter) range from approximately 150 to 800 </a:t>
            </a:r>
            <a:r>
              <a:rPr lang="en-US" dirty="0">
                <a:sym typeface="Symbol" pitchFamily="2" charset="2"/>
              </a:rPr>
              <a:t>m.</a:t>
            </a:r>
          </a:p>
          <a:p>
            <a:pPr algn="just"/>
            <a:endParaRPr lang="en-US" dirty="0">
              <a:sym typeface="Symbol" pitchFamily="2" charset="2"/>
            </a:endParaRPr>
          </a:p>
          <a:p>
            <a:pPr algn="just"/>
            <a:r>
              <a:rPr lang="en-US" dirty="0">
                <a:sym typeface="Symbol" pitchFamily="2" charset="2"/>
              </a:rPr>
              <a:t>Average 25</a:t>
            </a:r>
            <a:r>
              <a:rPr lang="en-US" baseline="30000" dirty="0">
                <a:sym typeface="Symbol" pitchFamily="2" charset="2"/>
              </a:rPr>
              <a:t>th</a:t>
            </a:r>
            <a:r>
              <a:rPr lang="en-US" dirty="0">
                <a:sym typeface="Symbol" pitchFamily="2" charset="2"/>
              </a:rPr>
              <a:t> Percentile = 293 m</a:t>
            </a:r>
          </a:p>
          <a:p>
            <a:pPr algn="just"/>
            <a:r>
              <a:rPr lang="en-US" dirty="0">
                <a:sym typeface="Symbol" pitchFamily="2" charset="2"/>
              </a:rPr>
              <a:t>Average 50</a:t>
            </a:r>
            <a:r>
              <a:rPr lang="en-US" baseline="30000" dirty="0">
                <a:sym typeface="Symbol" pitchFamily="2" charset="2"/>
              </a:rPr>
              <a:t>th</a:t>
            </a:r>
            <a:r>
              <a:rPr lang="en-US" dirty="0">
                <a:sym typeface="Symbol" pitchFamily="2" charset="2"/>
              </a:rPr>
              <a:t> Percentile = 367 m</a:t>
            </a:r>
          </a:p>
          <a:p>
            <a:pPr algn="just"/>
            <a:r>
              <a:rPr lang="en-US" dirty="0">
                <a:sym typeface="Symbol" pitchFamily="2" charset="2"/>
              </a:rPr>
              <a:t>Average 75</a:t>
            </a:r>
            <a:r>
              <a:rPr lang="en-US" baseline="30000" dirty="0">
                <a:sym typeface="Symbol" pitchFamily="2" charset="2"/>
              </a:rPr>
              <a:t>th</a:t>
            </a:r>
            <a:r>
              <a:rPr lang="en-US" dirty="0">
                <a:sym typeface="Symbol" pitchFamily="2" charset="2"/>
              </a:rPr>
              <a:t> Percentile = 458 m</a:t>
            </a:r>
          </a:p>
          <a:p>
            <a:pPr marL="0" indent="0" algn="just">
              <a:buNone/>
            </a:pPr>
            <a:endParaRPr lang="en-US" dirty="0">
              <a:sym typeface="Symbol" pitchFamily="2" charset="2"/>
            </a:endParaRPr>
          </a:p>
          <a:p>
            <a:pPr algn="just"/>
            <a:r>
              <a:rPr lang="en-US" dirty="0"/>
              <a:t>The size distribution of the chain aggregates is similar between FL1-4.</a:t>
            </a:r>
          </a:p>
          <a:p>
            <a:pPr marL="0" indent="0" algn="just">
              <a:buNone/>
            </a:pPr>
            <a:r>
              <a:rPr lang="en-US" dirty="0">
                <a:cs typeface="Times New Roman" panose="02020603050405020304" pitchFamily="18" charset="0"/>
              </a:rPr>
              <a:t>   ⎼ I</a:t>
            </a:r>
            <a:r>
              <a:rPr lang="en-US" dirty="0"/>
              <a:t>ndicating that storm evolution does not impact chain aggregate sizes. </a:t>
            </a:r>
            <a:endParaRPr lang="en-US" dirty="0">
              <a:sym typeface="Symbol" pitchFamily="2" charset="2"/>
            </a:endParaRPr>
          </a:p>
          <a:p>
            <a:pPr algn="just"/>
            <a:endParaRPr lang="en-US" dirty="0">
              <a:sym typeface="Symbol" pitchFamily="2" charset="2"/>
            </a:endParaRPr>
          </a:p>
          <a:p>
            <a:pPr marL="0" indent="0" algn="just">
              <a:buNone/>
            </a:pPr>
            <a:endParaRPr lang="en-US" dirty="0"/>
          </a:p>
        </p:txBody>
      </p:sp>
      <p:sp>
        <p:nvSpPr>
          <p:cNvPr id="5" name="Rectangle 4">
            <a:extLst>
              <a:ext uri="{FF2B5EF4-FFF2-40B4-BE49-F238E27FC236}">
                <a16:creationId xmlns:a16="http://schemas.microsoft.com/office/drawing/2014/main" id="{527E0FA4-92FC-9329-47CF-E2C00097B341}"/>
              </a:ext>
            </a:extLst>
          </p:cNvPr>
          <p:cNvSpPr/>
          <p:nvPr/>
        </p:nvSpPr>
        <p:spPr>
          <a:xfrm>
            <a:off x="7368209" y="5791200"/>
            <a:ext cx="4823791"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6" name="Picture 5" descr="Chart, box and whisker chart&#10;&#10;Description automatically generated">
            <a:extLst>
              <a:ext uri="{FF2B5EF4-FFF2-40B4-BE49-F238E27FC236}">
                <a16:creationId xmlns:a16="http://schemas.microsoft.com/office/drawing/2014/main" id="{EBBA6DA1-AC3E-6BA6-DE65-173993A4719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898290" y="1256698"/>
            <a:ext cx="6293709" cy="4139514"/>
          </a:xfrm>
          <a:prstGeom prst="rect">
            <a:avLst/>
          </a:prstGeom>
        </p:spPr>
      </p:pic>
      <p:sp>
        <p:nvSpPr>
          <p:cNvPr id="7" name="TextBox 6">
            <a:extLst>
              <a:ext uri="{FF2B5EF4-FFF2-40B4-BE49-F238E27FC236}">
                <a16:creationId xmlns:a16="http://schemas.microsoft.com/office/drawing/2014/main" id="{B5B45ECA-CACE-7AB5-3323-1589FC66A733}"/>
              </a:ext>
            </a:extLst>
          </p:cNvPr>
          <p:cNvSpPr txBox="1"/>
          <p:nvPr/>
        </p:nvSpPr>
        <p:spPr>
          <a:xfrm>
            <a:off x="6540500" y="5375701"/>
            <a:ext cx="5651500" cy="830997"/>
          </a:xfrm>
          <a:prstGeom prst="rect">
            <a:avLst/>
          </a:prstGeom>
          <a:noFill/>
        </p:spPr>
        <p:txBody>
          <a:bodyPr wrap="square" rtlCol="0">
            <a:spAutoFit/>
          </a:bodyPr>
          <a:lstStyle/>
          <a:p>
            <a:pPr algn="just"/>
            <a:r>
              <a:rPr lang="en-US" sz="1600" dirty="0">
                <a:latin typeface="Times New Roman" panose="02020603050405020304" pitchFamily="18" charset="0"/>
                <a:cs typeface="Times New Roman" panose="02020603050405020304" pitchFamily="18" charset="0"/>
              </a:rPr>
              <a:t>Box and whisker plot depicting ‘all in’ chain aggregate sizes (max diameter) measured by the PHIPS per flight leg with a moderate-to-high level of confidence. </a:t>
            </a:r>
          </a:p>
        </p:txBody>
      </p:sp>
      <p:sp>
        <p:nvSpPr>
          <p:cNvPr id="9" name="Slide Number Placeholder 8">
            <a:extLst>
              <a:ext uri="{FF2B5EF4-FFF2-40B4-BE49-F238E27FC236}">
                <a16:creationId xmlns:a16="http://schemas.microsoft.com/office/drawing/2014/main" id="{2D7C3199-5EAB-5F28-FDC4-53609639A392}"/>
              </a:ext>
            </a:extLst>
          </p:cNvPr>
          <p:cNvSpPr>
            <a:spLocks noGrp="1"/>
          </p:cNvSpPr>
          <p:nvPr>
            <p:ph type="sldNum" sz="quarter" idx="12"/>
          </p:nvPr>
        </p:nvSpPr>
        <p:spPr/>
        <p:txBody>
          <a:bodyPr/>
          <a:lstStyle/>
          <a:p>
            <a:fld id="{CDFFE814-68E4-0C4A-BCC3-703C26BE2070}" type="slidenum">
              <a:rPr lang="en-US" smtClean="0"/>
              <a:pPr/>
              <a:t>24</a:t>
            </a:fld>
            <a:endParaRPr lang="en-US" dirty="0"/>
          </a:p>
        </p:txBody>
      </p:sp>
      <p:sp>
        <p:nvSpPr>
          <p:cNvPr id="10" name="TextBox 9">
            <a:extLst>
              <a:ext uri="{FF2B5EF4-FFF2-40B4-BE49-F238E27FC236}">
                <a16:creationId xmlns:a16="http://schemas.microsoft.com/office/drawing/2014/main" id="{8B8FAE5D-D904-05FD-655D-CA9E60C405F7}"/>
              </a:ext>
            </a:extLst>
          </p:cNvPr>
          <p:cNvSpPr txBox="1"/>
          <p:nvPr/>
        </p:nvSpPr>
        <p:spPr>
          <a:xfrm>
            <a:off x="7371128" y="3084808"/>
            <a:ext cx="1075936"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75</a:t>
            </a:r>
            <a:r>
              <a:rPr lang="en-US" sz="1200" baseline="30000" dirty="0">
                <a:latin typeface="Times New Roman" panose="02020603050405020304" pitchFamily="18" charset="0"/>
                <a:cs typeface="Times New Roman" panose="02020603050405020304" pitchFamily="18" charset="0"/>
              </a:rPr>
              <a:t>th</a:t>
            </a:r>
            <a:r>
              <a:rPr lang="en-US" sz="1200" dirty="0">
                <a:latin typeface="Times New Roman" panose="02020603050405020304" pitchFamily="18" charset="0"/>
                <a:cs typeface="Times New Roman" panose="02020603050405020304" pitchFamily="18" charset="0"/>
              </a:rPr>
              <a:t> Percentile</a:t>
            </a:r>
          </a:p>
        </p:txBody>
      </p:sp>
      <p:sp>
        <p:nvSpPr>
          <p:cNvPr id="11" name="TextBox 10">
            <a:extLst>
              <a:ext uri="{FF2B5EF4-FFF2-40B4-BE49-F238E27FC236}">
                <a16:creationId xmlns:a16="http://schemas.microsoft.com/office/drawing/2014/main" id="{439F5063-6EB7-0B60-EFB4-05ABB4131C96}"/>
              </a:ext>
            </a:extLst>
          </p:cNvPr>
          <p:cNvSpPr txBox="1"/>
          <p:nvPr/>
        </p:nvSpPr>
        <p:spPr>
          <a:xfrm>
            <a:off x="7589520" y="3455162"/>
            <a:ext cx="841897" cy="461665"/>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50</a:t>
            </a:r>
            <a:r>
              <a:rPr lang="en-US" sz="1200" baseline="30000" dirty="0">
                <a:latin typeface="Times New Roman" panose="02020603050405020304" pitchFamily="18" charset="0"/>
                <a:cs typeface="Times New Roman" panose="02020603050405020304" pitchFamily="18" charset="0"/>
              </a:rPr>
              <a:t>th </a:t>
            </a:r>
          </a:p>
          <a:p>
            <a:r>
              <a:rPr lang="en-US" sz="1200" dirty="0">
                <a:latin typeface="Times New Roman" panose="02020603050405020304" pitchFamily="18" charset="0"/>
                <a:cs typeface="Times New Roman" panose="02020603050405020304" pitchFamily="18" charset="0"/>
              </a:rPr>
              <a:t>Percentile </a:t>
            </a:r>
          </a:p>
        </p:txBody>
      </p:sp>
      <p:sp>
        <p:nvSpPr>
          <p:cNvPr id="12" name="TextBox 11">
            <a:extLst>
              <a:ext uri="{FF2B5EF4-FFF2-40B4-BE49-F238E27FC236}">
                <a16:creationId xmlns:a16="http://schemas.microsoft.com/office/drawing/2014/main" id="{436D2F6C-3211-2EE7-577E-1085789A9ACB}"/>
              </a:ext>
            </a:extLst>
          </p:cNvPr>
          <p:cNvSpPr txBox="1"/>
          <p:nvPr/>
        </p:nvSpPr>
        <p:spPr>
          <a:xfrm>
            <a:off x="7371128" y="4045070"/>
            <a:ext cx="1075936"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25</a:t>
            </a:r>
            <a:r>
              <a:rPr lang="en-US" sz="1200" baseline="30000" dirty="0">
                <a:latin typeface="Times New Roman" panose="02020603050405020304" pitchFamily="18" charset="0"/>
                <a:cs typeface="Times New Roman" panose="02020603050405020304" pitchFamily="18" charset="0"/>
              </a:rPr>
              <a:t>th</a:t>
            </a:r>
            <a:r>
              <a:rPr lang="en-US" sz="1200" dirty="0">
                <a:latin typeface="Times New Roman" panose="02020603050405020304" pitchFamily="18" charset="0"/>
                <a:cs typeface="Times New Roman" panose="02020603050405020304" pitchFamily="18" charset="0"/>
              </a:rPr>
              <a:t> Percentile</a:t>
            </a:r>
          </a:p>
        </p:txBody>
      </p:sp>
    </p:spTree>
    <p:extLst>
      <p:ext uri="{BB962C8B-B14F-4D97-AF65-F5344CB8AC3E}">
        <p14:creationId xmlns:p14="http://schemas.microsoft.com/office/powerpoint/2010/main" val="2417551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7B69BD-987D-6D0E-72BC-F3A977A01775}"/>
              </a:ext>
            </a:extLst>
          </p:cNvPr>
          <p:cNvSpPr/>
          <p:nvPr/>
        </p:nvSpPr>
        <p:spPr>
          <a:xfrm>
            <a:off x="7368209" y="5791200"/>
            <a:ext cx="4823791"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7" name="TextBox 6">
            <a:extLst>
              <a:ext uri="{FF2B5EF4-FFF2-40B4-BE49-F238E27FC236}">
                <a16:creationId xmlns:a16="http://schemas.microsoft.com/office/drawing/2014/main" id="{072BD256-878F-AF8D-9E7F-A276EA7256FC}"/>
              </a:ext>
            </a:extLst>
          </p:cNvPr>
          <p:cNvSpPr txBox="1"/>
          <p:nvPr/>
        </p:nvSpPr>
        <p:spPr>
          <a:xfrm>
            <a:off x="-3" y="4506683"/>
            <a:ext cx="12192000" cy="5324535"/>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Found that 83% of particles &gt; 495 </a:t>
            </a:r>
            <a:r>
              <a:rPr lang="en-US" sz="2400" dirty="0">
                <a:latin typeface="Times New Roman" panose="02020603050405020304" pitchFamily="18" charset="0"/>
                <a:cs typeface="Times New Roman" panose="02020603050405020304" pitchFamily="18" charset="0"/>
                <a:sym typeface="Symbol" pitchFamily="2" charset="2"/>
              </a:rPr>
              <a:t>m</a:t>
            </a:r>
            <a:r>
              <a:rPr lang="en-US" sz="2400" dirty="0">
                <a:latin typeface="Times New Roman" panose="02020603050405020304" pitchFamily="18" charset="0"/>
                <a:cs typeface="Times New Roman" panose="02020603050405020304" pitchFamily="18" charset="0"/>
              </a:rPr>
              <a:t> imaged by the PHIPS are chain aggregates.</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With an average confidence between moderate and high (2.24).</a:t>
            </a:r>
          </a:p>
          <a:p>
            <a:pPr marL="742950" lvl="1"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Found that 9.5% of particles between 105 and 315 </a:t>
            </a:r>
            <a:r>
              <a:rPr lang="en-US" sz="2400" dirty="0">
                <a:latin typeface="Times New Roman" panose="02020603050405020304" pitchFamily="18" charset="0"/>
                <a:cs typeface="Times New Roman" panose="02020603050405020304" pitchFamily="18" charset="0"/>
                <a:sym typeface="Symbol" pitchFamily="2" charset="2"/>
              </a:rPr>
              <a:t>m</a:t>
            </a:r>
            <a:r>
              <a:rPr lang="en-US" sz="2400" dirty="0">
                <a:latin typeface="Times New Roman" panose="02020603050405020304" pitchFamily="18" charset="0"/>
                <a:cs typeface="Times New Roman" panose="02020603050405020304" pitchFamily="18" charset="0"/>
              </a:rPr>
              <a:t> imaged by the PHIPS are chain aggregates (not in table).</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With an average confidence between low and moderate (1.38).</a:t>
            </a:r>
          </a:p>
          <a:p>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53C72CC7-F1C0-0243-F333-AB06E39353F9}"/>
              </a:ext>
            </a:extLst>
          </p:cNvPr>
          <p:cNvSpPr>
            <a:spLocks noGrp="1"/>
          </p:cNvSpPr>
          <p:nvPr>
            <p:ph type="title"/>
          </p:nvPr>
        </p:nvSpPr>
        <p:spPr>
          <a:xfrm>
            <a:off x="350109" y="0"/>
            <a:ext cx="11491782" cy="1265967"/>
          </a:xfrm>
        </p:spPr>
        <p:txBody>
          <a:bodyPr/>
          <a:lstStyle/>
          <a:p>
            <a:pPr algn="ctr"/>
            <a:r>
              <a:rPr lang="en-US" dirty="0"/>
              <a:t>PHIPS Chain Aggregate Percentiles</a:t>
            </a:r>
          </a:p>
        </p:txBody>
      </p:sp>
      <p:graphicFrame>
        <p:nvGraphicFramePr>
          <p:cNvPr id="6" name="Content Placeholder 5">
            <a:extLst>
              <a:ext uri="{FF2B5EF4-FFF2-40B4-BE49-F238E27FC236}">
                <a16:creationId xmlns:a16="http://schemas.microsoft.com/office/drawing/2014/main" id="{80293DD3-30C1-0975-2C57-C4A8ACCB4F26}"/>
              </a:ext>
            </a:extLst>
          </p:cNvPr>
          <p:cNvGraphicFramePr>
            <a:graphicFrameLocks noGrp="1"/>
          </p:cNvGraphicFramePr>
          <p:nvPr>
            <p:ph idx="1"/>
            <p:extLst>
              <p:ext uri="{D42A27DB-BD31-4B8C-83A1-F6EECF244321}">
                <p14:modId xmlns:p14="http://schemas.microsoft.com/office/powerpoint/2010/main" val="521425790"/>
              </p:ext>
            </p:extLst>
          </p:nvPr>
        </p:nvGraphicFramePr>
        <p:xfrm>
          <a:off x="1144613" y="1099652"/>
          <a:ext cx="9902769" cy="3306030"/>
        </p:xfrm>
        <a:graphic>
          <a:graphicData uri="http://schemas.openxmlformats.org/drawingml/2006/table">
            <a:tbl>
              <a:tblPr firstRow="1" firstCol="1" bandRow="1">
                <a:tableStyleId>{616DA210-FB5B-4158-B5E0-FEB733F419BA}</a:tableStyleId>
              </a:tblPr>
              <a:tblGrid>
                <a:gridCol w="937822">
                  <a:extLst>
                    <a:ext uri="{9D8B030D-6E8A-4147-A177-3AD203B41FA5}">
                      <a16:colId xmlns:a16="http://schemas.microsoft.com/office/drawing/2014/main" val="3081466517"/>
                    </a:ext>
                  </a:extLst>
                </a:gridCol>
                <a:gridCol w="2098179">
                  <a:extLst>
                    <a:ext uri="{9D8B030D-6E8A-4147-A177-3AD203B41FA5}">
                      <a16:colId xmlns:a16="http://schemas.microsoft.com/office/drawing/2014/main" val="4216750880"/>
                    </a:ext>
                  </a:extLst>
                </a:gridCol>
                <a:gridCol w="2288922">
                  <a:extLst>
                    <a:ext uri="{9D8B030D-6E8A-4147-A177-3AD203B41FA5}">
                      <a16:colId xmlns:a16="http://schemas.microsoft.com/office/drawing/2014/main" val="4287754227"/>
                    </a:ext>
                  </a:extLst>
                </a:gridCol>
                <a:gridCol w="2384294">
                  <a:extLst>
                    <a:ext uri="{9D8B030D-6E8A-4147-A177-3AD203B41FA5}">
                      <a16:colId xmlns:a16="http://schemas.microsoft.com/office/drawing/2014/main" val="492520457"/>
                    </a:ext>
                  </a:extLst>
                </a:gridCol>
                <a:gridCol w="2193552">
                  <a:extLst>
                    <a:ext uri="{9D8B030D-6E8A-4147-A177-3AD203B41FA5}">
                      <a16:colId xmlns:a16="http://schemas.microsoft.com/office/drawing/2014/main" val="3417245745"/>
                    </a:ext>
                  </a:extLst>
                </a:gridCol>
              </a:tblGrid>
              <a:tr h="789555">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Legs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Particles &gt; 495 µm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Chains &gt; 495 µm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Chain Percentage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Confidence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825466236"/>
                  </a:ext>
                </a:extLst>
              </a:tr>
              <a:tr h="503295">
                <a:tc>
                  <a:txBody>
                    <a:bodyPr/>
                    <a:lstStyle/>
                    <a:p>
                      <a:pPr marL="0" marR="0" algn="ctr">
                        <a:spcBef>
                          <a:spcPts val="0"/>
                        </a:spcBef>
                        <a:spcAft>
                          <a:spcPts val="0"/>
                        </a:spcAft>
                      </a:pPr>
                      <a:r>
                        <a:rPr lang="en-US" sz="2000" b="0" dirty="0">
                          <a:effectLst/>
                          <a:latin typeface="Times New Roman" panose="02020603050405020304" pitchFamily="18" charset="0"/>
                          <a:cs typeface="Times New Roman" panose="02020603050405020304" pitchFamily="18" charset="0"/>
                        </a:rPr>
                        <a:t>FL1</a:t>
                      </a:r>
                      <a:endPar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bg1">
                        <a:alpha val="20000"/>
                      </a:schemeClr>
                    </a:solidFill>
                  </a:tcPr>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bg1">
                        <a:alpha val="20000"/>
                      </a:schemeClr>
                    </a:solidFill>
                  </a:tcPr>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bg1">
                        <a:alpha val="20000"/>
                      </a:schemeClr>
                    </a:solidFill>
                  </a:tcPr>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bg1">
                        <a:alpha val="20000"/>
                      </a:schemeClr>
                    </a:solidFill>
                  </a:tcPr>
                </a:tc>
                <a:tc>
                  <a:txBody>
                    <a:bodyPr/>
                    <a:lstStyle/>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2.71</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bg1">
                        <a:alpha val="20000"/>
                      </a:schemeClr>
                    </a:solidFill>
                  </a:tcPr>
                </a:tc>
                <a:extLst>
                  <a:ext uri="{0D108BD9-81ED-4DB2-BD59-A6C34878D82A}">
                    <a16:rowId xmlns:a16="http://schemas.microsoft.com/office/drawing/2014/main" val="1471510721"/>
                  </a:ext>
                </a:extLst>
              </a:tr>
              <a:tr h="503295">
                <a:tc>
                  <a:txBody>
                    <a:bodyPr/>
                    <a:lstStyle/>
                    <a:p>
                      <a:pPr marL="0" marR="0" algn="ctr">
                        <a:spcBef>
                          <a:spcPts val="0"/>
                        </a:spcBef>
                        <a:spcAft>
                          <a:spcPts val="0"/>
                        </a:spcAft>
                      </a:pPr>
                      <a:r>
                        <a:rPr lang="en-US" sz="2000" b="0" dirty="0">
                          <a:effectLst/>
                          <a:latin typeface="Times New Roman" panose="02020603050405020304" pitchFamily="18" charset="0"/>
                          <a:cs typeface="Times New Roman" panose="02020603050405020304" pitchFamily="18" charset="0"/>
                        </a:rPr>
                        <a:t>FL2</a:t>
                      </a:r>
                      <a:endPar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11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73%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2.38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580670071"/>
                  </a:ext>
                </a:extLst>
              </a:tr>
              <a:tr h="503295">
                <a:tc>
                  <a:txBody>
                    <a:bodyPr/>
                    <a:lstStyle/>
                    <a:p>
                      <a:pPr marL="0" marR="0" algn="ctr">
                        <a:spcBef>
                          <a:spcPts val="0"/>
                        </a:spcBef>
                        <a:spcAft>
                          <a:spcPts val="0"/>
                        </a:spcAft>
                      </a:pPr>
                      <a:r>
                        <a:rPr lang="en-US" sz="2000" b="0" dirty="0">
                          <a:effectLst/>
                          <a:latin typeface="Times New Roman" panose="02020603050405020304" pitchFamily="18" charset="0"/>
                          <a:cs typeface="Times New Roman" panose="02020603050405020304" pitchFamily="18" charset="0"/>
                        </a:rPr>
                        <a:t>FL3</a:t>
                      </a:r>
                      <a:endPar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bg1">
                        <a:alpha val="20000"/>
                      </a:schemeClr>
                    </a:solidFill>
                  </a:tcPr>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bg1">
                        <a:alpha val="20000"/>
                      </a:schemeClr>
                    </a:solidFill>
                  </a:tcPr>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bg1">
                        <a:alpha val="20000"/>
                      </a:schemeClr>
                    </a:solidFill>
                  </a:tcPr>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88%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bg1">
                        <a:alpha val="20000"/>
                      </a:schemeClr>
                    </a:solidFill>
                  </a:tcPr>
                </a:tc>
                <a:tc>
                  <a:txBody>
                    <a:bodyPr/>
                    <a:lstStyle/>
                    <a:p>
                      <a:pPr marL="0" marR="0" algn="ctr">
                        <a:spcBef>
                          <a:spcPts val="0"/>
                        </a:spcBef>
                        <a:spcAft>
                          <a:spcPts val="0"/>
                        </a:spcAft>
                      </a:pPr>
                      <a:r>
                        <a:rPr lang="en-US" sz="2000" dirty="0">
                          <a:effectLst/>
                          <a:latin typeface="Times New Roman" panose="02020603050405020304" pitchFamily="18" charset="0"/>
                          <a:cs typeface="Times New Roman" panose="02020603050405020304" pitchFamily="18" charset="0"/>
                        </a:rPr>
                        <a:t>2.00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bg1">
                        <a:alpha val="20000"/>
                      </a:schemeClr>
                    </a:solidFill>
                  </a:tcPr>
                </a:tc>
                <a:extLst>
                  <a:ext uri="{0D108BD9-81ED-4DB2-BD59-A6C34878D82A}">
                    <a16:rowId xmlns:a16="http://schemas.microsoft.com/office/drawing/2014/main" val="3035315152"/>
                  </a:ext>
                </a:extLst>
              </a:tr>
              <a:tr h="503295">
                <a:tc>
                  <a:txBody>
                    <a:bodyPr/>
                    <a:lstStyle/>
                    <a:p>
                      <a:pPr marL="0" marR="0" algn="ctr">
                        <a:spcBef>
                          <a:spcPts val="0"/>
                        </a:spcBef>
                        <a:spcAft>
                          <a:spcPts val="0"/>
                        </a:spcAft>
                      </a:pPr>
                      <a:r>
                        <a:rPr lang="en-US" sz="2000" b="0" dirty="0">
                          <a:effectLst/>
                          <a:latin typeface="Times New Roman" panose="02020603050405020304" pitchFamily="18" charset="0"/>
                          <a:cs typeface="Times New Roman" panose="02020603050405020304" pitchFamily="18" charset="0"/>
                        </a:rPr>
                        <a:t>FL4</a:t>
                      </a:r>
                      <a:endPar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10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80%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1.88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475127577"/>
                  </a:ext>
                </a:extLst>
              </a:tr>
              <a:tr h="503295">
                <a:tc>
                  <a:txBody>
                    <a:bodyPr/>
                    <a:lstStyle/>
                    <a:p>
                      <a:pPr marL="0" marR="0" algn="ctr">
                        <a:spcBef>
                          <a:spcPts val="0"/>
                        </a:spcBef>
                        <a:spcAft>
                          <a:spcPts val="0"/>
                        </a:spcAft>
                      </a:pPr>
                      <a:r>
                        <a:rPr lang="en-US" sz="2000">
                          <a:effectLst/>
                          <a:latin typeface="Times New Roman" panose="02020603050405020304" pitchFamily="18" charset="0"/>
                          <a:cs typeface="Times New Roman" panose="02020603050405020304" pitchFamily="18" charset="0"/>
                        </a:rPr>
                        <a:t>TOTAL</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2000" b="1">
                          <a:effectLst/>
                          <a:latin typeface="Times New Roman" panose="02020603050405020304" pitchFamily="18" charset="0"/>
                          <a:cs typeface="Times New Roman" panose="02020603050405020304" pitchFamily="18" charset="0"/>
                        </a:rPr>
                        <a:t>36</a:t>
                      </a:r>
                      <a:endParaRPr lang="en-US"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2000" b="1">
                          <a:effectLst/>
                          <a:latin typeface="Times New Roman" panose="02020603050405020304" pitchFamily="18" charset="0"/>
                          <a:cs typeface="Times New Roman" panose="02020603050405020304" pitchFamily="18" charset="0"/>
                        </a:rPr>
                        <a:t>30</a:t>
                      </a:r>
                      <a:endParaRPr lang="en-US"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2000" b="1">
                          <a:effectLst/>
                          <a:latin typeface="Times New Roman" panose="02020603050405020304" pitchFamily="18" charset="0"/>
                          <a:cs typeface="Times New Roman" panose="02020603050405020304" pitchFamily="18" charset="0"/>
                        </a:rPr>
                        <a:t>83%</a:t>
                      </a:r>
                      <a:endParaRPr lang="en-US"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2000" b="1" dirty="0">
                          <a:effectLst/>
                          <a:latin typeface="Times New Roman" panose="02020603050405020304" pitchFamily="18" charset="0"/>
                          <a:cs typeface="Times New Roman" panose="02020603050405020304" pitchFamily="18" charset="0"/>
                        </a:rPr>
                        <a:t>2.24</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938396110"/>
                  </a:ext>
                </a:extLst>
              </a:tr>
            </a:tbl>
          </a:graphicData>
        </a:graphic>
      </p:graphicFrame>
      <p:sp>
        <p:nvSpPr>
          <p:cNvPr id="8" name="Slide Number Placeholder 7">
            <a:extLst>
              <a:ext uri="{FF2B5EF4-FFF2-40B4-BE49-F238E27FC236}">
                <a16:creationId xmlns:a16="http://schemas.microsoft.com/office/drawing/2014/main" id="{AD006810-A7DA-E346-0779-412AF4E6EAFD}"/>
              </a:ext>
            </a:extLst>
          </p:cNvPr>
          <p:cNvSpPr>
            <a:spLocks noGrp="1"/>
          </p:cNvSpPr>
          <p:nvPr>
            <p:ph type="sldNum" sz="quarter" idx="12"/>
          </p:nvPr>
        </p:nvSpPr>
        <p:spPr>
          <a:xfrm>
            <a:off x="9448797" y="6440623"/>
            <a:ext cx="2743200" cy="365125"/>
          </a:xfrm>
        </p:spPr>
        <p:txBody>
          <a:bodyPr/>
          <a:lstStyle/>
          <a:p>
            <a:fld id="{CDFFE814-68E4-0C4A-BCC3-703C26BE2070}" type="slidenum">
              <a:rPr lang="en-US" smtClean="0"/>
              <a:pPr/>
              <a:t>25</a:t>
            </a:fld>
            <a:endParaRPr lang="en-US" dirty="0"/>
          </a:p>
        </p:txBody>
      </p:sp>
    </p:spTree>
    <p:extLst>
      <p:ext uri="{BB962C8B-B14F-4D97-AF65-F5344CB8AC3E}">
        <p14:creationId xmlns:p14="http://schemas.microsoft.com/office/powerpoint/2010/main" val="2664257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76BF6-F2EA-FD27-58A1-107EEDB22A95}"/>
              </a:ext>
            </a:extLst>
          </p:cNvPr>
          <p:cNvSpPr>
            <a:spLocks noGrp="1"/>
          </p:cNvSpPr>
          <p:nvPr>
            <p:ph type="title"/>
          </p:nvPr>
        </p:nvSpPr>
        <p:spPr>
          <a:xfrm>
            <a:off x="350109" y="0"/>
            <a:ext cx="11491782" cy="1265967"/>
          </a:xfrm>
        </p:spPr>
        <p:txBody>
          <a:bodyPr/>
          <a:lstStyle/>
          <a:p>
            <a:pPr algn="ctr"/>
            <a:r>
              <a:rPr lang="en-US" dirty="0"/>
              <a:t>PHIPS Chains to CIP Concentrations</a:t>
            </a:r>
          </a:p>
        </p:txBody>
      </p:sp>
      <p:sp>
        <p:nvSpPr>
          <p:cNvPr id="3" name="Content Placeholder 2">
            <a:extLst>
              <a:ext uri="{FF2B5EF4-FFF2-40B4-BE49-F238E27FC236}">
                <a16:creationId xmlns:a16="http://schemas.microsoft.com/office/drawing/2014/main" id="{76B6EB3C-A8B8-55C5-A83E-0372ABF397DC}"/>
              </a:ext>
            </a:extLst>
          </p:cNvPr>
          <p:cNvSpPr>
            <a:spLocks noGrp="1"/>
          </p:cNvSpPr>
          <p:nvPr>
            <p:ph idx="1"/>
          </p:nvPr>
        </p:nvSpPr>
        <p:spPr>
          <a:xfrm>
            <a:off x="0" y="1841157"/>
            <a:ext cx="11841891" cy="4139514"/>
          </a:xfrm>
        </p:spPr>
        <p:txBody>
          <a:bodyPr/>
          <a:lstStyle/>
          <a:p>
            <a:pPr marL="285750" indent="-285750"/>
            <a:r>
              <a:rPr lang="en-US" u="sng" dirty="0">
                <a:cs typeface="Times New Roman" panose="02020603050405020304" pitchFamily="18" charset="0"/>
              </a:rPr>
              <a:t>Simplifications</a:t>
            </a:r>
            <a:r>
              <a:rPr lang="en-US" dirty="0">
                <a:cs typeface="Times New Roman" panose="02020603050405020304" pitchFamily="18" charset="0"/>
              </a:rPr>
              <a:t>:</a:t>
            </a:r>
          </a:p>
          <a:p>
            <a:pPr marL="0" indent="0">
              <a:buNone/>
            </a:pPr>
            <a:r>
              <a:rPr lang="en-US" dirty="0">
                <a:cs typeface="Times New Roman" panose="02020603050405020304" pitchFamily="18" charset="0"/>
              </a:rPr>
              <a:t> ⎼ </a:t>
            </a:r>
            <a:r>
              <a:rPr lang="en-US" b="1" dirty="0">
                <a:cs typeface="Times New Roman" panose="02020603050405020304" pitchFamily="18" charset="0"/>
              </a:rPr>
              <a:t>Particles &gt; 495 </a:t>
            </a:r>
            <a:r>
              <a:rPr lang="en-US" b="1" dirty="0">
                <a:cs typeface="Times New Roman" panose="02020603050405020304" pitchFamily="18" charset="0"/>
                <a:sym typeface="Symbol" pitchFamily="2" charset="2"/>
              </a:rPr>
              <a:t>m </a:t>
            </a:r>
            <a:r>
              <a:rPr lang="en-US" dirty="0">
                <a:cs typeface="Times New Roman" panose="02020603050405020304" pitchFamily="18" charset="0"/>
                <a:sym typeface="Symbol" pitchFamily="2" charset="2"/>
              </a:rPr>
              <a:t>measured by the CIP is considered the </a:t>
            </a:r>
            <a:r>
              <a:rPr lang="en-US" b="1" dirty="0">
                <a:cs typeface="Times New Roman" panose="02020603050405020304" pitchFamily="18" charset="0"/>
                <a:sym typeface="Symbol" pitchFamily="2" charset="2"/>
              </a:rPr>
              <a:t>chain aggregate concentration</a:t>
            </a:r>
            <a:r>
              <a:rPr lang="en-US" dirty="0">
                <a:cs typeface="Times New Roman" panose="02020603050405020304" pitchFamily="18" charset="0"/>
                <a:sym typeface="Symbol" pitchFamily="2" charset="2"/>
              </a:rPr>
              <a:t>.</a:t>
            </a:r>
          </a:p>
          <a:p>
            <a:pPr marL="0" indent="0">
              <a:buNone/>
            </a:pPr>
            <a:endParaRPr lang="en-US" dirty="0">
              <a:cs typeface="Times New Roman" panose="02020603050405020304" pitchFamily="18" charset="0"/>
              <a:sym typeface="Symbol" pitchFamily="2" charset="2"/>
            </a:endParaRPr>
          </a:p>
          <a:p>
            <a:pPr marL="0" indent="0">
              <a:buNone/>
            </a:pPr>
            <a:r>
              <a:rPr lang="en-US" dirty="0">
                <a:cs typeface="Times New Roman" panose="02020603050405020304" pitchFamily="18" charset="0"/>
              </a:rPr>
              <a:t> ⎼ </a:t>
            </a:r>
            <a:r>
              <a:rPr lang="en-US" b="1" dirty="0">
                <a:cs typeface="Times New Roman" panose="02020603050405020304" pitchFamily="18" charset="0"/>
              </a:rPr>
              <a:t>Particles between 105-315 </a:t>
            </a:r>
            <a:r>
              <a:rPr lang="en-US" b="1" dirty="0">
                <a:cs typeface="Times New Roman" panose="02020603050405020304" pitchFamily="18" charset="0"/>
                <a:sym typeface="Symbol" pitchFamily="2" charset="2"/>
              </a:rPr>
              <a:t>m</a:t>
            </a:r>
            <a:r>
              <a:rPr lang="en-US" dirty="0">
                <a:cs typeface="Times New Roman" panose="02020603050405020304" pitchFamily="18" charset="0"/>
                <a:sym typeface="Symbol" pitchFamily="2" charset="2"/>
              </a:rPr>
              <a:t> is the </a:t>
            </a:r>
            <a:r>
              <a:rPr lang="en-US" b="1" dirty="0">
                <a:cs typeface="Times New Roman" panose="02020603050405020304" pitchFamily="18" charset="0"/>
                <a:sym typeface="Symbol" pitchFamily="2" charset="2"/>
              </a:rPr>
              <a:t>non-chain aggregate concentration</a:t>
            </a:r>
            <a:r>
              <a:rPr lang="en-US" dirty="0">
                <a:cs typeface="Times New Roman" panose="02020603050405020304" pitchFamily="18" charset="0"/>
                <a:sym typeface="Symbol" pitchFamily="2" charset="2"/>
              </a:rPr>
              <a:t>.</a:t>
            </a:r>
          </a:p>
          <a:p>
            <a:pPr marL="0" indent="0">
              <a:buNone/>
            </a:pPr>
            <a:endParaRPr lang="en-US" dirty="0">
              <a:cs typeface="Times New Roman" panose="02020603050405020304" pitchFamily="18" charset="0"/>
              <a:sym typeface="Symbol" pitchFamily="2" charset="2"/>
            </a:endParaRPr>
          </a:p>
          <a:p>
            <a:pPr marL="0" indent="0">
              <a:buNone/>
            </a:pPr>
            <a:r>
              <a:rPr lang="en-US" dirty="0">
                <a:cs typeface="Times New Roman" panose="02020603050405020304" pitchFamily="18" charset="0"/>
              </a:rPr>
              <a:t> ⎼ </a:t>
            </a:r>
            <a:r>
              <a:rPr lang="en-US" b="1" dirty="0">
                <a:cs typeface="Times New Roman" panose="02020603050405020304" pitchFamily="18" charset="0"/>
              </a:rPr>
              <a:t>Particles between 315-495 </a:t>
            </a:r>
            <a:r>
              <a:rPr lang="en-US" b="1" dirty="0">
                <a:cs typeface="Times New Roman" panose="02020603050405020304" pitchFamily="18" charset="0"/>
                <a:sym typeface="Symbol" pitchFamily="2" charset="2"/>
              </a:rPr>
              <a:t>m </a:t>
            </a:r>
            <a:r>
              <a:rPr lang="en-US" dirty="0">
                <a:cs typeface="Times New Roman" panose="02020603050405020304" pitchFamily="18" charset="0"/>
                <a:sym typeface="Symbol" pitchFamily="2" charset="2"/>
              </a:rPr>
              <a:t>is the </a:t>
            </a:r>
            <a:r>
              <a:rPr lang="en-US" b="1" dirty="0">
                <a:cs typeface="Times New Roman" panose="02020603050405020304" pitchFamily="18" charset="0"/>
                <a:sym typeface="Symbol" pitchFamily="2" charset="2"/>
              </a:rPr>
              <a:t>buffer zone</a:t>
            </a:r>
            <a:r>
              <a:rPr lang="en-US" dirty="0">
                <a:cs typeface="Times New Roman" panose="02020603050405020304" pitchFamily="18" charset="0"/>
                <a:sym typeface="Symbol" pitchFamily="2" charset="2"/>
              </a:rPr>
              <a:t> between the two concentrations.</a:t>
            </a:r>
            <a:endParaRPr lang="en-US" dirty="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C8C38B31-ADD2-EFE5-45CB-353CB2721B62}"/>
              </a:ext>
            </a:extLst>
          </p:cNvPr>
          <p:cNvSpPr>
            <a:spLocks noGrp="1"/>
          </p:cNvSpPr>
          <p:nvPr>
            <p:ph type="sldNum" sz="quarter" idx="12"/>
          </p:nvPr>
        </p:nvSpPr>
        <p:spPr/>
        <p:txBody>
          <a:bodyPr/>
          <a:lstStyle/>
          <a:p>
            <a:fld id="{CDFFE814-68E4-0C4A-BCC3-703C26BE2070}" type="slidenum">
              <a:rPr lang="en-US" smtClean="0"/>
              <a:pPr/>
              <a:t>26</a:t>
            </a:fld>
            <a:endParaRPr lang="en-US" dirty="0"/>
          </a:p>
        </p:txBody>
      </p:sp>
    </p:spTree>
    <p:extLst>
      <p:ext uri="{BB962C8B-B14F-4D97-AF65-F5344CB8AC3E}">
        <p14:creationId xmlns:p14="http://schemas.microsoft.com/office/powerpoint/2010/main" val="397308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7B69BD-987D-6D0E-72BC-F3A977A01775}"/>
              </a:ext>
            </a:extLst>
          </p:cNvPr>
          <p:cNvSpPr/>
          <p:nvPr/>
        </p:nvSpPr>
        <p:spPr>
          <a:xfrm>
            <a:off x="7368209" y="5791200"/>
            <a:ext cx="4823791"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 name="Title 1">
            <a:extLst>
              <a:ext uri="{FF2B5EF4-FFF2-40B4-BE49-F238E27FC236}">
                <a16:creationId xmlns:a16="http://schemas.microsoft.com/office/drawing/2014/main" id="{53C72CC7-F1C0-0243-F333-AB06E39353F9}"/>
              </a:ext>
            </a:extLst>
          </p:cNvPr>
          <p:cNvSpPr>
            <a:spLocks noGrp="1"/>
          </p:cNvSpPr>
          <p:nvPr>
            <p:ph type="title"/>
          </p:nvPr>
        </p:nvSpPr>
        <p:spPr>
          <a:xfrm>
            <a:off x="0" y="-184667"/>
            <a:ext cx="5066679" cy="1265967"/>
          </a:xfrm>
        </p:spPr>
        <p:txBody>
          <a:bodyPr/>
          <a:lstStyle/>
          <a:p>
            <a:pPr algn="ctr"/>
            <a:r>
              <a:rPr lang="en-US" dirty="0"/>
              <a:t>Concentrations</a:t>
            </a:r>
          </a:p>
        </p:txBody>
      </p:sp>
      <p:pic>
        <p:nvPicPr>
          <p:cNvPr id="6" name="Content Placeholder 5" descr="A picture containing graphical user interface&#10;&#10;Description automatically generated">
            <a:extLst>
              <a:ext uri="{FF2B5EF4-FFF2-40B4-BE49-F238E27FC236}">
                <a16:creationId xmlns:a16="http://schemas.microsoft.com/office/drawing/2014/main" id="{EC3174F2-4E4F-9F8A-BEBD-DD4C9CB5DC4B}"/>
              </a:ext>
            </a:extLst>
          </p:cNvPr>
          <p:cNvPicPr>
            <a:picLocks noGrp="1" noChangeAspect="1"/>
          </p:cNvPicPr>
          <p:nvPr>
            <p:ph idx="1"/>
          </p:nvPr>
        </p:nvPicPr>
        <p:blipFill>
          <a:blip r:embed="rId3"/>
          <a:stretch>
            <a:fillRect/>
          </a:stretch>
        </p:blipFill>
        <p:spPr>
          <a:xfrm>
            <a:off x="5066679" y="0"/>
            <a:ext cx="7262398" cy="6676143"/>
          </a:xfrm>
        </p:spPr>
      </p:pic>
      <p:cxnSp>
        <p:nvCxnSpPr>
          <p:cNvPr id="8" name="Straight Connector 7">
            <a:extLst>
              <a:ext uri="{FF2B5EF4-FFF2-40B4-BE49-F238E27FC236}">
                <a16:creationId xmlns:a16="http://schemas.microsoft.com/office/drawing/2014/main" id="{649A9112-2E49-1AEB-E666-E41D5C1D1F87}"/>
              </a:ext>
            </a:extLst>
          </p:cNvPr>
          <p:cNvCxnSpPr/>
          <p:nvPr/>
        </p:nvCxnSpPr>
        <p:spPr>
          <a:xfrm>
            <a:off x="180353" y="6692169"/>
            <a:ext cx="371475" cy="0"/>
          </a:xfrm>
          <a:prstGeom prst="line">
            <a:avLst/>
          </a:prstGeom>
          <a:ln w="3175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72E2E878-A69F-B024-0632-E019096E9C25}"/>
              </a:ext>
            </a:extLst>
          </p:cNvPr>
          <p:cNvCxnSpPr/>
          <p:nvPr/>
        </p:nvCxnSpPr>
        <p:spPr>
          <a:xfrm>
            <a:off x="4296394" y="6710337"/>
            <a:ext cx="371475" cy="0"/>
          </a:xfrm>
          <a:prstGeom prst="line">
            <a:avLst/>
          </a:prstGeom>
          <a:ln w="31750">
            <a:solidFill>
              <a:srgbClr val="009A44"/>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E1CDB055-19A1-32EA-4AEE-B64B7BA50C2B}"/>
              </a:ext>
            </a:extLst>
          </p:cNvPr>
          <p:cNvCxnSpPr/>
          <p:nvPr/>
        </p:nvCxnSpPr>
        <p:spPr>
          <a:xfrm>
            <a:off x="8697878" y="6692169"/>
            <a:ext cx="371475" cy="0"/>
          </a:xfrm>
          <a:prstGeom prst="line">
            <a:avLst/>
          </a:prstGeom>
          <a:ln w="31750">
            <a:solidFill>
              <a:srgbClr val="FF0000"/>
            </a:solidFill>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8D88ED9D-B368-135E-572B-401820ADE125}"/>
              </a:ext>
            </a:extLst>
          </p:cNvPr>
          <p:cNvSpPr txBox="1"/>
          <p:nvPr/>
        </p:nvSpPr>
        <p:spPr>
          <a:xfrm>
            <a:off x="710116" y="6491478"/>
            <a:ext cx="3403560" cy="369332"/>
          </a:xfrm>
          <a:prstGeom prst="rect">
            <a:avLst/>
          </a:prstGeom>
          <a:noFill/>
        </p:spPr>
        <p:txBody>
          <a:bodyPr wrap="none" rtlCol="0">
            <a:spAutoFit/>
          </a:bodyPr>
          <a:lstStyle/>
          <a:p>
            <a:r>
              <a:rPr lang="en-US" dirty="0"/>
              <a:t>Chain Aggregate Concentration</a:t>
            </a:r>
          </a:p>
        </p:txBody>
      </p:sp>
      <p:sp>
        <p:nvSpPr>
          <p:cNvPr id="12" name="TextBox 11">
            <a:extLst>
              <a:ext uri="{FF2B5EF4-FFF2-40B4-BE49-F238E27FC236}">
                <a16:creationId xmlns:a16="http://schemas.microsoft.com/office/drawing/2014/main" id="{2008058D-ED30-6008-DD27-4F12926507CD}"/>
              </a:ext>
            </a:extLst>
          </p:cNvPr>
          <p:cNvSpPr txBox="1"/>
          <p:nvPr/>
        </p:nvSpPr>
        <p:spPr>
          <a:xfrm>
            <a:off x="4657102" y="6491478"/>
            <a:ext cx="3852401" cy="369332"/>
          </a:xfrm>
          <a:prstGeom prst="rect">
            <a:avLst/>
          </a:prstGeom>
          <a:noFill/>
        </p:spPr>
        <p:txBody>
          <a:bodyPr wrap="none" rtlCol="0">
            <a:spAutoFit/>
          </a:bodyPr>
          <a:lstStyle/>
          <a:p>
            <a:r>
              <a:rPr lang="en-US" dirty="0">
                <a:solidFill>
                  <a:srgbClr val="009A44"/>
                </a:solidFill>
              </a:rPr>
              <a:t>Non-chain Aggregate Concentration</a:t>
            </a:r>
          </a:p>
        </p:txBody>
      </p:sp>
      <p:sp>
        <p:nvSpPr>
          <p:cNvPr id="13" name="TextBox 12">
            <a:extLst>
              <a:ext uri="{FF2B5EF4-FFF2-40B4-BE49-F238E27FC236}">
                <a16:creationId xmlns:a16="http://schemas.microsoft.com/office/drawing/2014/main" id="{6923F78A-CFD4-F574-C667-133868E4909D}"/>
              </a:ext>
            </a:extLst>
          </p:cNvPr>
          <p:cNvSpPr txBox="1"/>
          <p:nvPr/>
        </p:nvSpPr>
        <p:spPr>
          <a:xfrm>
            <a:off x="9102020" y="6504443"/>
            <a:ext cx="3057312" cy="369332"/>
          </a:xfrm>
          <a:prstGeom prst="rect">
            <a:avLst/>
          </a:prstGeom>
          <a:noFill/>
        </p:spPr>
        <p:txBody>
          <a:bodyPr wrap="none" rtlCol="0">
            <a:spAutoFit/>
          </a:bodyPr>
          <a:lstStyle/>
          <a:p>
            <a:r>
              <a:rPr lang="en-US" dirty="0">
                <a:solidFill>
                  <a:srgbClr val="FF0000"/>
                </a:solidFill>
              </a:rPr>
              <a:t>Total Number Concentration</a:t>
            </a:r>
          </a:p>
        </p:txBody>
      </p:sp>
      <p:sp>
        <p:nvSpPr>
          <p:cNvPr id="14" name="TextBox 13">
            <a:extLst>
              <a:ext uri="{FF2B5EF4-FFF2-40B4-BE49-F238E27FC236}">
                <a16:creationId xmlns:a16="http://schemas.microsoft.com/office/drawing/2014/main" id="{A23013B9-EBD0-0D0A-089C-75B54BA26911}"/>
              </a:ext>
            </a:extLst>
          </p:cNvPr>
          <p:cNvSpPr txBox="1"/>
          <p:nvPr/>
        </p:nvSpPr>
        <p:spPr>
          <a:xfrm>
            <a:off x="-1710" y="982176"/>
            <a:ext cx="5066679"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More non-chain aggregates than chain aggregates.</a:t>
            </a: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Highest chain aggregate concentrations nearest to core.</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Except for FL1</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Convergence between the chain and non-chain aggregate concentrations.</a:t>
            </a: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NOTE</a:t>
            </a:r>
            <a:r>
              <a:rPr lang="en-US" sz="2400" dirty="0">
                <a:latin typeface="Times New Roman" panose="02020603050405020304" pitchFamily="18" charset="0"/>
                <a:cs typeface="Times New Roman" panose="02020603050405020304" pitchFamily="18" charset="0"/>
              </a:rPr>
              <a:t>: Points of convergence are never at the closest point to the storm core!</a:t>
            </a:r>
          </a:p>
        </p:txBody>
      </p:sp>
      <p:sp>
        <p:nvSpPr>
          <p:cNvPr id="15" name="Slide Number Placeholder 14">
            <a:extLst>
              <a:ext uri="{FF2B5EF4-FFF2-40B4-BE49-F238E27FC236}">
                <a16:creationId xmlns:a16="http://schemas.microsoft.com/office/drawing/2014/main" id="{1BD89A4E-66AC-9295-6E9E-E0707A2045CA}"/>
              </a:ext>
            </a:extLst>
          </p:cNvPr>
          <p:cNvSpPr>
            <a:spLocks noGrp="1"/>
          </p:cNvSpPr>
          <p:nvPr>
            <p:ph type="sldNum" sz="quarter" idx="12"/>
          </p:nvPr>
        </p:nvSpPr>
        <p:spPr>
          <a:xfrm>
            <a:off x="-2285339" y="33629"/>
            <a:ext cx="2743200" cy="365125"/>
          </a:xfrm>
        </p:spPr>
        <p:txBody>
          <a:bodyPr/>
          <a:lstStyle/>
          <a:p>
            <a:fld id="{CDFFE814-68E4-0C4A-BCC3-703C26BE2070}" type="slidenum">
              <a:rPr lang="en-US" smtClean="0"/>
              <a:pPr/>
              <a:t>27</a:t>
            </a:fld>
            <a:endParaRPr lang="en-US" dirty="0"/>
          </a:p>
        </p:txBody>
      </p:sp>
    </p:spTree>
    <p:extLst>
      <p:ext uri="{BB962C8B-B14F-4D97-AF65-F5344CB8AC3E}">
        <p14:creationId xmlns:p14="http://schemas.microsoft.com/office/powerpoint/2010/main" val="20936868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7B69BD-987D-6D0E-72BC-F3A977A01775}"/>
              </a:ext>
            </a:extLst>
          </p:cNvPr>
          <p:cNvSpPr/>
          <p:nvPr/>
        </p:nvSpPr>
        <p:spPr>
          <a:xfrm>
            <a:off x="7368209" y="5791200"/>
            <a:ext cx="4823791"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10" name="Picture 9" descr="A screenshot of a map&#10;&#10;Description automatically generated with medium confidence">
            <a:extLst>
              <a:ext uri="{FF2B5EF4-FFF2-40B4-BE49-F238E27FC236}">
                <a16:creationId xmlns:a16="http://schemas.microsoft.com/office/drawing/2014/main" id="{49EECFF3-3349-23C6-FBEB-14E90F631FA9}"/>
              </a:ext>
            </a:extLst>
          </p:cNvPr>
          <p:cNvPicPr>
            <a:picLocks noChangeAspect="1"/>
          </p:cNvPicPr>
          <p:nvPr/>
        </p:nvPicPr>
        <p:blipFill>
          <a:blip r:embed="rId3"/>
          <a:stretch>
            <a:fillRect/>
          </a:stretch>
        </p:blipFill>
        <p:spPr>
          <a:xfrm>
            <a:off x="116605" y="0"/>
            <a:ext cx="11958790" cy="6858000"/>
          </a:xfrm>
          <a:prstGeom prst="rect">
            <a:avLst/>
          </a:prstGeom>
        </p:spPr>
      </p:pic>
      <p:sp>
        <p:nvSpPr>
          <p:cNvPr id="11" name="Slide Number Placeholder 10">
            <a:extLst>
              <a:ext uri="{FF2B5EF4-FFF2-40B4-BE49-F238E27FC236}">
                <a16:creationId xmlns:a16="http://schemas.microsoft.com/office/drawing/2014/main" id="{09FBCE7F-1A79-A3B1-47B0-6DCD6668FCB9}"/>
              </a:ext>
            </a:extLst>
          </p:cNvPr>
          <p:cNvSpPr>
            <a:spLocks noGrp="1"/>
          </p:cNvSpPr>
          <p:nvPr>
            <p:ph type="sldNum" sz="quarter" idx="12"/>
          </p:nvPr>
        </p:nvSpPr>
        <p:spPr/>
        <p:txBody>
          <a:bodyPr/>
          <a:lstStyle/>
          <a:p>
            <a:fld id="{CDFFE814-68E4-0C4A-BCC3-703C26BE2070}" type="slidenum">
              <a:rPr lang="en-US" smtClean="0"/>
              <a:pPr/>
              <a:t>28</a:t>
            </a:fld>
            <a:endParaRPr lang="en-US" dirty="0"/>
          </a:p>
        </p:txBody>
      </p:sp>
    </p:spTree>
    <p:extLst>
      <p:ext uri="{BB962C8B-B14F-4D97-AF65-F5344CB8AC3E}">
        <p14:creationId xmlns:p14="http://schemas.microsoft.com/office/powerpoint/2010/main" val="4199336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14194-69C1-8A85-A9FD-69E8A1E34FC8}"/>
              </a:ext>
            </a:extLst>
          </p:cNvPr>
          <p:cNvSpPr>
            <a:spLocks noGrp="1"/>
          </p:cNvSpPr>
          <p:nvPr>
            <p:ph type="title"/>
          </p:nvPr>
        </p:nvSpPr>
        <p:spPr>
          <a:xfrm>
            <a:off x="350109" y="2796016"/>
            <a:ext cx="11491782" cy="1265967"/>
          </a:xfrm>
        </p:spPr>
        <p:txBody>
          <a:bodyPr/>
          <a:lstStyle/>
          <a:p>
            <a:pPr algn="ctr"/>
            <a:r>
              <a:rPr lang="en-US" dirty="0"/>
              <a:t>Electrical Field Observations</a:t>
            </a:r>
          </a:p>
        </p:txBody>
      </p:sp>
      <p:sp>
        <p:nvSpPr>
          <p:cNvPr id="4" name="Slide Number Placeholder 3">
            <a:extLst>
              <a:ext uri="{FF2B5EF4-FFF2-40B4-BE49-F238E27FC236}">
                <a16:creationId xmlns:a16="http://schemas.microsoft.com/office/drawing/2014/main" id="{9FCD49B3-CB4C-2215-8AE5-B4D55F0D7D5B}"/>
              </a:ext>
            </a:extLst>
          </p:cNvPr>
          <p:cNvSpPr>
            <a:spLocks noGrp="1"/>
          </p:cNvSpPr>
          <p:nvPr>
            <p:ph type="sldNum" sz="quarter" idx="12"/>
          </p:nvPr>
        </p:nvSpPr>
        <p:spPr/>
        <p:txBody>
          <a:bodyPr/>
          <a:lstStyle/>
          <a:p>
            <a:fld id="{CDFFE814-68E4-0C4A-BCC3-703C26BE2070}" type="slidenum">
              <a:rPr lang="en-US" smtClean="0"/>
              <a:pPr/>
              <a:t>29</a:t>
            </a:fld>
            <a:endParaRPr lang="en-US" dirty="0"/>
          </a:p>
        </p:txBody>
      </p:sp>
    </p:spTree>
    <p:extLst>
      <p:ext uri="{BB962C8B-B14F-4D97-AF65-F5344CB8AC3E}">
        <p14:creationId xmlns:p14="http://schemas.microsoft.com/office/powerpoint/2010/main" val="3671000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05853-ADA2-194F-97BA-4AA7DF14AD11}"/>
              </a:ext>
            </a:extLst>
          </p:cNvPr>
          <p:cNvSpPr>
            <a:spLocks noGrp="1"/>
          </p:cNvSpPr>
          <p:nvPr>
            <p:ph type="title"/>
          </p:nvPr>
        </p:nvSpPr>
        <p:spPr>
          <a:xfrm>
            <a:off x="350109" y="0"/>
            <a:ext cx="11491782" cy="1265967"/>
          </a:xfrm>
        </p:spPr>
        <p:txBody>
          <a:bodyPr/>
          <a:lstStyle/>
          <a:p>
            <a:pPr algn="ctr"/>
            <a:r>
              <a:rPr lang="en-US" dirty="0">
                <a:latin typeface="Times New Roman" panose="02020603050405020304" pitchFamily="18" charset="0"/>
                <a:cs typeface="Times New Roman" panose="02020603050405020304" pitchFamily="18" charset="0"/>
              </a:rPr>
              <a:t>Motivation for Research</a:t>
            </a:r>
          </a:p>
        </p:txBody>
      </p:sp>
      <p:sp>
        <p:nvSpPr>
          <p:cNvPr id="4" name="Content Placeholder 2">
            <a:extLst>
              <a:ext uri="{FF2B5EF4-FFF2-40B4-BE49-F238E27FC236}">
                <a16:creationId xmlns:a16="http://schemas.microsoft.com/office/drawing/2014/main" id="{4E7D055B-3E4E-7E41-8426-A3702C4F96C5}"/>
              </a:ext>
            </a:extLst>
          </p:cNvPr>
          <p:cNvSpPr>
            <a:spLocks noGrp="1"/>
          </p:cNvSpPr>
          <p:nvPr>
            <p:ph idx="1"/>
          </p:nvPr>
        </p:nvSpPr>
        <p:spPr>
          <a:xfrm>
            <a:off x="0" y="1265967"/>
            <a:ext cx="12192000" cy="6081105"/>
          </a:xfrm>
        </p:spPr>
        <p:txBody>
          <a:bodyPr>
            <a:normAutofit/>
          </a:bodyPr>
          <a:lstStyle/>
          <a:p>
            <a:r>
              <a:rPr lang="en-US" sz="3200" dirty="0">
                <a:cs typeface="Times New Roman" panose="02020603050405020304" pitchFamily="18" charset="0"/>
              </a:rPr>
              <a:t>The chain aggregation process is still not well understood.</a:t>
            </a:r>
          </a:p>
          <a:p>
            <a:pPr marL="457200" lvl="1" indent="0">
              <a:buNone/>
            </a:pPr>
            <a:r>
              <a:rPr lang="en-US" sz="2800" dirty="0">
                <a:cs typeface="Times New Roman" panose="02020603050405020304" pitchFamily="18" charset="0"/>
              </a:rPr>
              <a:t> ⎼ Where/How?</a:t>
            </a:r>
          </a:p>
          <a:p>
            <a:pPr marL="457200" lvl="1" indent="0">
              <a:buNone/>
            </a:pPr>
            <a:r>
              <a:rPr lang="en-US" sz="2800" dirty="0">
                <a:cs typeface="Times New Roman" panose="02020603050405020304" pitchFamily="18" charset="0"/>
              </a:rPr>
              <a:t> ⎼ Inconsistencies between cloud chamber experiments and aircraft observations.</a:t>
            </a:r>
          </a:p>
          <a:p>
            <a:pPr marL="457200" lvl="1" indent="0">
              <a:buNone/>
            </a:pPr>
            <a:r>
              <a:rPr lang="en-US" sz="2800" dirty="0">
                <a:cs typeface="Times New Roman" panose="02020603050405020304" pitchFamily="18" charset="0"/>
              </a:rPr>
              <a:t> ⎼ Lack of representation in atmospheric cloud models.</a:t>
            </a:r>
          </a:p>
          <a:p>
            <a:pPr marL="0" indent="0">
              <a:buNone/>
            </a:pPr>
            <a:endParaRPr lang="en-US" sz="3200" dirty="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Cirrus </a:t>
            </a:r>
            <a:r>
              <a:rPr lang="en-US" sz="3200" dirty="0">
                <a:cs typeface="Times New Roman" panose="02020603050405020304" pitchFamily="18" charset="0"/>
              </a:rPr>
              <a:t>C</a:t>
            </a:r>
            <a:r>
              <a:rPr lang="en-US" sz="3200" dirty="0">
                <a:latin typeface="Times New Roman" panose="02020603050405020304" pitchFamily="18" charset="0"/>
                <a:cs typeface="Times New Roman" panose="02020603050405020304" pitchFamily="18" charset="0"/>
              </a:rPr>
              <a:t>louds are Important.</a:t>
            </a:r>
          </a:p>
          <a:p>
            <a:pPr marL="0" indent="0">
              <a:buNone/>
            </a:pP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Influence on radiative transfer properties of cirrus clouds (Liou 1973; Stephens </a:t>
            </a:r>
            <a:r>
              <a:rPr lang="en-US" sz="3200" i="1" dirty="0">
                <a:latin typeface="Times New Roman" panose="02020603050405020304" pitchFamily="18" charset="0"/>
                <a:cs typeface="Times New Roman" panose="02020603050405020304" pitchFamily="18" charset="0"/>
              </a:rPr>
              <a:t>et al. </a:t>
            </a:r>
            <a:r>
              <a:rPr lang="en-US" sz="3200" dirty="0">
                <a:latin typeface="Times New Roman" panose="02020603050405020304" pitchFamily="18" charset="0"/>
                <a:cs typeface="Times New Roman" panose="02020603050405020304" pitchFamily="18" charset="0"/>
              </a:rPr>
              <a:t>1990; Baran 2009).</a:t>
            </a:r>
            <a:endParaRPr lang="en-US" sz="40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A5D844AF-34CF-0532-25EC-839D98A0C384}"/>
              </a:ext>
            </a:extLst>
          </p:cNvPr>
          <p:cNvSpPr>
            <a:spLocks noGrp="1"/>
          </p:cNvSpPr>
          <p:nvPr>
            <p:ph type="sldNum" sz="quarter" idx="12"/>
          </p:nvPr>
        </p:nvSpPr>
        <p:spPr/>
        <p:txBody>
          <a:bodyPr/>
          <a:lstStyle/>
          <a:p>
            <a:fld id="{CDFFE814-68E4-0C4A-BCC3-703C26BE2070}" type="slidenum">
              <a:rPr lang="en-US" smtClean="0"/>
              <a:pPr/>
              <a:t>3</a:t>
            </a:fld>
            <a:endParaRPr lang="en-US" dirty="0"/>
          </a:p>
        </p:txBody>
      </p:sp>
    </p:spTree>
    <p:extLst>
      <p:ext uri="{BB962C8B-B14F-4D97-AF65-F5344CB8AC3E}">
        <p14:creationId xmlns:p14="http://schemas.microsoft.com/office/powerpoint/2010/main" val="93811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7B69BD-987D-6D0E-72BC-F3A977A01775}"/>
              </a:ext>
            </a:extLst>
          </p:cNvPr>
          <p:cNvSpPr/>
          <p:nvPr/>
        </p:nvSpPr>
        <p:spPr>
          <a:xfrm>
            <a:off x="7368209" y="5791200"/>
            <a:ext cx="4823791"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8" name="TextBox 7">
            <a:extLst>
              <a:ext uri="{FF2B5EF4-FFF2-40B4-BE49-F238E27FC236}">
                <a16:creationId xmlns:a16="http://schemas.microsoft.com/office/drawing/2014/main" id="{9BD02738-EEFF-7A91-184B-F95C7436BC44}"/>
              </a:ext>
            </a:extLst>
          </p:cNvPr>
          <p:cNvSpPr txBox="1"/>
          <p:nvPr/>
        </p:nvSpPr>
        <p:spPr>
          <a:xfrm>
            <a:off x="3663071" y="161047"/>
            <a:ext cx="5237331" cy="646331"/>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Electric Field Observations</a:t>
            </a:r>
          </a:p>
        </p:txBody>
      </p:sp>
      <p:cxnSp>
        <p:nvCxnSpPr>
          <p:cNvPr id="9" name="Straight Connector 8">
            <a:extLst>
              <a:ext uri="{FF2B5EF4-FFF2-40B4-BE49-F238E27FC236}">
                <a16:creationId xmlns:a16="http://schemas.microsoft.com/office/drawing/2014/main" id="{BCC089B0-525E-F9CA-488E-C5F9A4FC1CDB}"/>
              </a:ext>
            </a:extLst>
          </p:cNvPr>
          <p:cNvCxnSpPr/>
          <p:nvPr/>
        </p:nvCxnSpPr>
        <p:spPr>
          <a:xfrm>
            <a:off x="7062657" y="6463186"/>
            <a:ext cx="371475" cy="0"/>
          </a:xfrm>
          <a:prstGeom prst="line">
            <a:avLst/>
          </a:prstGeom>
          <a:ln w="31750">
            <a:solidFill>
              <a:srgbClr val="0432FF"/>
            </a:solidFill>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5DFC34F3-1A12-395F-8241-A80635CB01E5}"/>
              </a:ext>
            </a:extLst>
          </p:cNvPr>
          <p:cNvSpPr txBox="1"/>
          <p:nvPr/>
        </p:nvSpPr>
        <p:spPr>
          <a:xfrm>
            <a:off x="7504536" y="6275460"/>
            <a:ext cx="385042" cy="369332"/>
          </a:xfrm>
          <a:prstGeom prst="rect">
            <a:avLst/>
          </a:prstGeom>
          <a:noFill/>
        </p:spPr>
        <p:txBody>
          <a:bodyPr wrap="none" rtlCol="0">
            <a:spAutoFit/>
          </a:bodyPr>
          <a:lstStyle/>
          <a:p>
            <a:r>
              <a:rPr lang="en-US" i="1" dirty="0">
                <a:solidFill>
                  <a:srgbClr val="0432FF"/>
                </a:solidFill>
                <a:latin typeface="Times New Roman" panose="02020603050405020304" pitchFamily="18" charset="0"/>
                <a:cs typeface="Times New Roman" panose="02020603050405020304" pitchFamily="18" charset="0"/>
              </a:rPr>
              <a:t>E</a:t>
            </a:r>
            <a:r>
              <a:rPr lang="en-US" i="1" baseline="-25000" dirty="0">
                <a:solidFill>
                  <a:srgbClr val="0432FF"/>
                </a:solidFill>
                <a:latin typeface="Times New Roman" panose="02020603050405020304" pitchFamily="18" charset="0"/>
                <a:cs typeface="Times New Roman" panose="02020603050405020304" pitchFamily="18" charset="0"/>
              </a:rPr>
              <a:t>z</a:t>
            </a:r>
            <a:endParaRPr lang="en-US" i="1" dirty="0">
              <a:solidFill>
                <a:srgbClr val="0432FF"/>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3B3D8963-7631-3604-CF60-1F379F52AC57}"/>
              </a:ext>
            </a:extLst>
          </p:cNvPr>
          <p:cNvCxnSpPr/>
          <p:nvPr/>
        </p:nvCxnSpPr>
        <p:spPr>
          <a:xfrm>
            <a:off x="8040151" y="6468574"/>
            <a:ext cx="371475" cy="0"/>
          </a:xfrm>
          <a:prstGeom prst="line">
            <a:avLst/>
          </a:prstGeom>
          <a:ln w="31750">
            <a:solidFill>
              <a:srgbClr val="FF0000"/>
            </a:solidFill>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5A99E198-3B5B-867B-5455-BE2B3486217B}"/>
              </a:ext>
            </a:extLst>
          </p:cNvPr>
          <p:cNvSpPr txBox="1"/>
          <p:nvPr/>
        </p:nvSpPr>
        <p:spPr>
          <a:xfrm>
            <a:off x="-79268" y="1230890"/>
            <a:ext cx="4325463" cy="5878532"/>
          </a:xfrm>
          <a:prstGeom prst="rect">
            <a:avLst/>
          </a:prstGeom>
          <a:noFill/>
        </p:spPr>
        <p:txBody>
          <a:bodyPr wrap="square" rtlCol="0">
            <a:spAutoFit/>
          </a:bodyPr>
          <a:lstStyle/>
          <a:p>
            <a:pPr marL="285750" indent="-285750">
              <a:buFont typeface="Arial" panose="020B0604020202020204" pitchFamily="34" charset="0"/>
              <a:buChar char="•"/>
            </a:pPr>
            <a:r>
              <a:rPr lang="en-US" sz="2000" dirty="0"/>
              <a:t>All flight legs have electric field magnitude (</a:t>
            </a:r>
            <a:r>
              <a:rPr lang="en-US" sz="2000" i="1" dirty="0"/>
              <a:t>E</a:t>
            </a:r>
            <a:r>
              <a:rPr lang="en-US" sz="2000" i="1" baseline="-25000" dirty="0"/>
              <a:t>mag</a:t>
            </a:r>
            <a:r>
              <a:rPr lang="en-US" sz="2000" dirty="0"/>
              <a:t>) on the order of 10</a:t>
            </a:r>
            <a:r>
              <a:rPr lang="en-US" sz="2000" baseline="30000" dirty="0"/>
              <a:t>1</a:t>
            </a:r>
            <a:r>
              <a:rPr lang="en-US" sz="2000" dirty="0"/>
              <a:t> kV m</a:t>
            </a:r>
            <a:r>
              <a:rPr lang="en-US" sz="2000" baseline="30000" dirty="0"/>
              <a:t>-1</a:t>
            </a:r>
            <a:r>
              <a:rPr lang="en-US" sz="2000" dirty="0"/>
              <a:t> </a:t>
            </a: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t>Strongest in relatively close proximity to the TITAN cell’s core</a:t>
            </a: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t>FL1 (</a:t>
            </a:r>
            <a:r>
              <a:rPr lang="en-US" sz="2000" i="1" dirty="0"/>
              <a:t>E</a:t>
            </a:r>
            <a:r>
              <a:rPr lang="en-US" sz="2000" i="1" baseline="-25000" dirty="0"/>
              <a:t>z</a:t>
            </a:r>
            <a:r>
              <a:rPr lang="en-US" sz="2000" i="1" dirty="0"/>
              <a:t> </a:t>
            </a:r>
            <a:r>
              <a:rPr lang="en-US" sz="2000" dirty="0"/>
              <a:t>peaked at -22.37 kV m</a:t>
            </a:r>
            <a:r>
              <a:rPr lang="en-US" sz="2000" baseline="30000" dirty="0"/>
              <a:t>-1</a:t>
            </a:r>
            <a:r>
              <a:rPr lang="en-US" sz="2000" dirty="0"/>
              <a:t>)</a:t>
            </a:r>
          </a:p>
          <a:p>
            <a:pPr marL="285750" indent="-285750">
              <a:buFont typeface="Arial" panose="020B0604020202020204" pitchFamily="34" charset="0"/>
              <a:buChar char="•"/>
            </a:pPr>
            <a:endParaRPr lang="en-US" sz="2000" dirty="0"/>
          </a:p>
          <a:p>
            <a:endParaRPr lang="en-US" sz="2000" dirty="0"/>
          </a:p>
          <a:p>
            <a:endParaRPr lang="en-US" sz="2000" dirty="0"/>
          </a:p>
          <a:p>
            <a:pPr marL="285750" indent="-285750">
              <a:buFont typeface="Arial" panose="020B0604020202020204" pitchFamily="34" charset="0"/>
              <a:buChar char="•"/>
            </a:pPr>
            <a:r>
              <a:rPr lang="en-US" sz="2000" dirty="0"/>
              <a:t>Do not reach 60 kV m</a:t>
            </a:r>
            <a:r>
              <a:rPr lang="en-US" sz="2000" baseline="30000" dirty="0"/>
              <a:t>-1</a:t>
            </a:r>
            <a:r>
              <a:rPr lang="en-US" sz="2000" dirty="0"/>
              <a:t> Threshold</a:t>
            </a: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25" name="Slide Number Placeholder 24">
            <a:extLst>
              <a:ext uri="{FF2B5EF4-FFF2-40B4-BE49-F238E27FC236}">
                <a16:creationId xmlns:a16="http://schemas.microsoft.com/office/drawing/2014/main" id="{2E8A3515-B5B2-489A-590B-56AD48B381CE}"/>
              </a:ext>
            </a:extLst>
          </p:cNvPr>
          <p:cNvSpPr>
            <a:spLocks noGrp="1"/>
          </p:cNvSpPr>
          <p:nvPr>
            <p:ph type="sldNum" sz="quarter" idx="12"/>
          </p:nvPr>
        </p:nvSpPr>
        <p:spPr/>
        <p:txBody>
          <a:bodyPr/>
          <a:lstStyle/>
          <a:p>
            <a:fld id="{CDFFE814-68E4-0C4A-BCC3-703C26BE2070}" type="slidenum">
              <a:rPr lang="en-US" smtClean="0"/>
              <a:pPr/>
              <a:t>30</a:t>
            </a:fld>
            <a:endParaRPr lang="en-US" dirty="0"/>
          </a:p>
        </p:txBody>
      </p:sp>
      <p:grpSp>
        <p:nvGrpSpPr>
          <p:cNvPr id="34" name="Group 33">
            <a:extLst>
              <a:ext uri="{FF2B5EF4-FFF2-40B4-BE49-F238E27FC236}">
                <a16:creationId xmlns:a16="http://schemas.microsoft.com/office/drawing/2014/main" id="{2D64B2FF-38EA-3768-C913-E70EE272F910}"/>
              </a:ext>
            </a:extLst>
          </p:cNvPr>
          <p:cNvGrpSpPr/>
          <p:nvPr/>
        </p:nvGrpSpPr>
        <p:grpSpPr>
          <a:xfrm>
            <a:off x="4160956" y="1122454"/>
            <a:ext cx="8031044" cy="5309860"/>
            <a:chOff x="4160956" y="1122454"/>
            <a:chExt cx="8031044" cy="5309860"/>
          </a:xfrm>
        </p:grpSpPr>
        <p:pic>
          <p:nvPicPr>
            <p:cNvPr id="27" name="Picture 26" descr="Chart, line chart&#10;&#10;Description automatically generated">
              <a:extLst>
                <a:ext uri="{FF2B5EF4-FFF2-40B4-BE49-F238E27FC236}">
                  <a16:creationId xmlns:a16="http://schemas.microsoft.com/office/drawing/2014/main" id="{290F47D7-657A-6209-6B24-FB517DD1ECAA}"/>
                </a:ext>
              </a:extLst>
            </p:cNvPr>
            <p:cNvPicPr>
              <a:picLocks noChangeAspect="1"/>
            </p:cNvPicPr>
            <p:nvPr/>
          </p:nvPicPr>
          <p:blipFill>
            <a:blip r:embed="rId3"/>
            <a:stretch>
              <a:fillRect/>
            </a:stretch>
          </p:blipFill>
          <p:spPr>
            <a:xfrm>
              <a:off x="4160956" y="1122454"/>
              <a:ext cx="4015522" cy="2651760"/>
            </a:xfrm>
            <a:prstGeom prst="rect">
              <a:avLst/>
            </a:prstGeom>
          </p:spPr>
        </p:pic>
        <p:pic>
          <p:nvPicPr>
            <p:cNvPr id="29" name="Picture 28" descr="Chart, line chart&#10;&#10;Description automatically generated">
              <a:extLst>
                <a:ext uri="{FF2B5EF4-FFF2-40B4-BE49-F238E27FC236}">
                  <a16:creationId xmlns:a16="http://schemas.microsoft.com/office/drawing/2014/main" id="{E1909522-A998-B108-F6E2-B135EA5DC4A3}"/>
                </a:ext>
              </a:extLst>
            </p:cNvPr>
            <p:cNvPicPr>
              <a:picLocks noChangeAspect="1"/>
            </p:cNvPicPr>
            <p:nvPr/>
          </p:nvPicPr>
          <p:blipFill>
            <a:blip r:embed="rId4"/>
            <a:stretch>
              <a:fillRect/>
            </a:stretch>
          </p:blipFill>
          <p:spPr>
            <a:xfrm>
              <a:off x="8176478" y="1122454"/>
              <a:ext cx="4015522" cy="2651760"/>
            </a:xfrm>
            <a:prstGeom prst="rect">
              <a:avLst/>
            </a:prstGeom>
          </p:spPr>
        </p:pic>
        <p:pic>
          <p:nvPicPr>
            <p:cNvPr id="31" name="Picture 30" descr="Chart, line chart, histogram&#10;&#10;Description automatically generated">
              <a:extLst>
                <a:ext uri="{FF2B5EF4-FFF2-40B4-BE49-F238E27FC236}">
                  <a16:creationId xmlns:a16="http://schemas.microsoft.com/office/drawing/2014/main" id="{C109C209-92E2-698D-93E9-34BC680408BE}"/>
                </a:ext>
              </a:extLst>
            </p:cNvPr>
            <p:cNvPicPr>
              <a:picLocks noChangeAspect="1"/>
            </p:cNvPicPr>
            <p:nvPr/>
          </p:nvPicPr>
          <p:blipFill>
            <a:blip r:embed="rId5"/>
            <a:stretch>
              <a:fillRect/>
            </a:stretch>
          </p:blipFill>
          <p:spPr>
            <a:xfrm>
              <a:off x="4160956" y="3739017"/>
              <a:ext cx="4015522" cy="2651760"/>
            </a:xfrm>
            <a:prstGeom prst="rect">
              <a:avLst/>
            </a:prstGeom>
          </p:spPr>
        </p:pic>
        <p:pic>
          <p:nvPicPr>
            <p:cNvPr id="33" name="Picture 32" descr="Chart, line chart, histogram&#10;&#10;Description automatically generated">
              <a:extLst>
                <a:ext uri="{FF2B5EF4-FFF2-40B4-BE49-F238E27FC236}">
                  <a16:creationId xmlns:a16="http://schemas.microsoft.com/office/drawing/2014/main" id="{5BBA7399-7DE3-93E9-9920-D3AA47318584}"/>
                </a:ext>
              </a:extLst>
            </p:cNvPr>
            <p:cNvPicPr>
              <a:picLocks noChangeAspect="1"/>
            </p:cNvPicPr>
            <p:nvPr/>
          </p:nvPicPr>
          <p:blipFill>
            <a:blip r:embed="rId6"/>
            <a:stretch>
              <a:fillRect/>
            </a:stretch>
          </p:blipFill>
          <p:spPr>
            <a:xfrm>
              <a:off x="8176478" y="3780554"/>
              <a:ext cx="4015522" cy="2651760"/>
            </a:xfrm>
            <a:prstGeom prst="rect">
              <a:avLst/>
            </a:prstGeom>
          </p:spPr>
        </p:pic>
      </p:grpSp>
      <p:sp>
        <p:nvSpPr>
          <p:cNvPr id="35" name="TextBox 34">
            <a:extLst>
              <a:ext uri="{FF2B5EF4-FFF2-40B4-BE49-F238E27FC236}">
                <a16:creationId xmlns:a16="http://schemas.microsoft.com/office/drawing/2014/main" id="{62108AC7-2106-0CE1-F445-7C657E6B053E}"/>
              </a:ext>
            </a:extLst>
          </p:cNvPr>
          <p:cNvSpPr txBox="1"/>
          <p:nvPr/>
        </p:nvSpPr>
        <p:spPr>
          <a:xfrm>
            <a:off x="5338020" y="1352699"/>
            <a:ext cx="58221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FL1</a:t>
            </a:r>
          </a:p>
        </p:txBody>
      </p:sp>
      <p:sp>
        <p:nvSpPr>
          <p:cNvPr id="36" name="TextBox 35">
            <a:extLst>
              <a:ext uri="{FF2B5EF4-FFF2-40B4-BE49-F238E27FC236}">
                <a16:creationId xmlns:a16="http://schemas.microsoft.com/office/drawing/2014/main" id="{1865999B-0916-FF80-E9B6-24DD2C8C95AE}"/>
              </a:ext>
            </a:extLst>
          </p:cNvPr>
          <p:cNvSpPr txBox="1"/>
          <p:nvPr/>
        </p:nvSpPr>
        <p:spPr>
          <a:xfrm>
            <a:off x="5237814" y="3910547"/>
            <a:ext cx="56938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FL3</a:t>
            </a:r>
          </a:p>
        </p:txBody>
      </p:sp>
      <p:sp>
        <p:nvSpPr>
          <p:cNvPr id="37" name="TextBox 36">
            <a:extLst>
              <a:ext uri="{FF2B5EF4-FFF2-40B4-BE49-F238E27FC236}">
                <a16:creationId xmlns:a16="http://schemas.microsoft.com/office/drawing/2014/main" id="{12564096-AA96-8769-C154-30DB7DB16F55}"/>
              </a:ext>
            </a:extLst>
          </p:cNvPr>
          <p:cNvSpPr txBox="1"/>
          <p:nvPr/>
        </p:nvSpPr>
        <p:spPr>
          <a:xfrm>
            <a:off x="10833129" y="1292152"/>
            <a:ext cx="56938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FL2</a:t>
            </a:r>
          </a:p>
        </p:txBody>
      </p:sp>
      <p:sp>
        <p:nvSpPr>
          <p:cNvPr id="38" name="TextBox 37">
            <a:extLst>
              <a:ext uri="{FF2B5EF4-FFF2-40B4-BE49-F238E27FC236}">
                <a16:creationId xmlns:a16="http://schemas.microsoft.com/office/drawing/2014/main" id="{DF979AEB-C846-A8F9-95E5-9ADC8BC83552}"/>
              </a:ext>
            </a:extLst>
          </p:cNvPr>
          <p:cNvSpPr txBox="1"/>
          <p:nvPr/>
        </p:nvSpPr>
        <p:spPr>
          <a:xfrm>
            <a:off x="10833129" y="3985490"/>
            <a:ext cx="56938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FL4</a:t>
            </a:r>
          </a:p>
        </p:txBody>
      </p:sp>
      <p:sp>
        <p:nvSpPr>
          <p:cNvPr id="18" name="TextBox 17">
            <a:extLst>
              <a:ext uri="{FF2B5EF4-FFF2-40B4-BE49-F238E27FC236}">
                <a16:creationId xmlns:a16="http://schemas.microsoft.com/office/drawing/2014/main" id="{1625B5C0-DAF6-600F-56E5-D85361B85078}"/>
              </a:ext>
            </a:extLst>
          </p:cNvPr>
          <p:cNvSpPr txBox="1"/>
          <p:nvPr/>
        </p:nvSpPr>
        <p:spPr>
          <a:xfrm>
            <a:off x="8482030" y="6280848"/>
            <a:ext cx="590226" cy="369332"/>
          </a:xfrm>
          <a:prstGeom prst="rect">
            <a:avLst/>
          </a:prstGeom>
          <a:noFill/>
        </p:spPr>
        <p:txBody>
          <a:bodyPr wrap="none" rtlCol="0">
            <a:spAutoFit/>
          </a:bodyPr>
          <a:lstStyle/>
          <a:p>
            <a:r>
              <a:rPr lang="en-US" i="1" dirty="0">
                <a:solidFill>
                  <a:srgbClr val="FF0000"/>
                </a:solidFill>
                <a:latin typeface="Times New Roman" panose="02020603050405020304" pitchFamily="18" charset="0"/>
                <a:cs typeface="Times New Roman" panose="02020603050405020304" pitchFamily="18" charset="0"/>
              </a:rPr>
              <a:t>E</a:t>
            </a:r>
            <a:r>
              <a:rPr lang="en-US" i="1" baseline="-25000" dirty="0">
                <a:solidFill>
                  <a:srgbClr val="FF0000"/>
                </a:solidFill>
                <a:latin typeface="Times New Roman" panose="02020603050405020304" pitchFamily="18" charset="0"/>
                <a:cs typeface="Times New Roman" panose="02020603050405020304" pitchFamily="18" charset="0"/>
              </a:rPr>
              <a:t>mag</a:t>
            </a:r>
            <a:endParaRPr lang="en-US"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1200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72CC7-F1C0-0243-F333-AB06E39353F9}"/>
              </a:ext>
            </a:extLst>
          </p:cNvPr>
          <p:cNvSpPr>
            <a:spLocks noGrp="1"/>
          </p:cNvSpPr>
          <p:nvPr>
            <p:ph type="title"/>
          </p:nvPr>
        </p:nvSpPr>
        <p:spPr>
          <a:xfrm>
            <a:off x="350109" y="2796016"/>
            <a:ext cx="11491782" cy="1265967"/>
          </a:xfrm>
        </p:spPr>
        <p:txBody>
          <a:bodyPr/>
          <a:lstStyle/>
          <a:p>
            <a:pPr algn="ctr"/>
            <a:r>
              <a:rPr lang="en-US" dirty="0"/>
              <a:t>Radar and Satellite</a:t>
            </a:r>
          </a:p>
        </p:txBody>
      </p:sp>
      <p:sp>
        <p:nvSpPr>
          <p:cNvPr id="5" name="Slide Number Placeholder 4">
            <a:extLst>
              <a:ext uri="{FF2B5EF4-FFF2-40B4-BE49-F238E27FC236}">
                <a16:creationId xmlns:a16="http://schemas.microsoft.com/office/drawing/2014/main" id="{4908B2AE-04D7-2CC9-EE47-9B8FF5633D4B}"/>
              </a:ext>
            </a:extLst>
          </p:cNvPr>
          <p:cNvSpPr>
            <a:spLocks noGrp="1"/>
          </p:cNvSpPr>
          <p:nvPr>
            <p:ph type="sldNum" sz="quarter" idx="12"/>
          </p:nvPr>
        </p:nvSpPr>
        <p:spPr/>
        <p:txBody>
          <a:bodyPr/>
          <a:lstStyle/>
          <a:p>
            <a:fld id="{CDFFE814-68E4-0C4A-BCC3-703C26BE2070}" type="slidenum">
              <a:rPr lang="en-US" smtClean="0"/>
              <a:pPr/>
              <a:t>31</a:t>
            </a:fld>
            <a:endParaRPr lang="en-US" dirty="0"/>
          </a:p>
        </p:txBody>
      </p:sp>
    </p:spTree>
    <p:extLst>
      <p:ext uri="{BB962C8B-B14F-4D97-AF65-F5344CB8AC3E}">
        <p14:creationId xmlns:p14="http://schemas.microsoft.com/office/powerpoint/2010/main" val="4233006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7B69BD-987D-6D0E-72BC-F3A977A01775}"/>
              </a:ext>
            </a:extLst>
          </p:cNvPr>
          <p:cNvSpPr/>
          <p:nvPr/>
        </p:nvSpPr>
        <p:spPr>
          <a:xfrm>
            <a:off x="7368209" y="5791200"/>
            <a:ext cx="4823791"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grpSp>
        <p:nvGrpSpPr>
          <p:cNvPr id="26" name="Group 25">
            <a:extLst>
              <a:ext uri="{FF2B5EF4-FFF2-40B4-BE49-F238E27FC236}">
                <a16:creationId xmlns:a16="http://schemas.microsoft.com/office/drawing/2014/main" id="{B94554AC-A2A1-F237-D865-AD9003E61038}"/>
              </a:ext>
            </a:extLst>
          </p:cNvPr>
          <p:cNvGrpSpPr/>
          <p:nvPr/>
        </p:nvGrpSpPr>
        <p:grpSpPr>
          <a:xfrm>
            <a:off x="5727700" y="36621"/>
            <a:ext cx="6476447" cy="6784758"/>
            <a:chOff x="3620373" y="0"/>
            <a:chExt cx="6476447" cy="6784758"/>
          </a:xfrm>
        </p:grpSpPr>
        <p:pic>
          <p:nvPicPr>
            <p:cNvPr id="10" name="Picture 9" descr="A picture containing text, electronics, display, screenshot&#10;&#10;Description automatically generated">
              <a:extLst>
                <a:ext uri="{FF2B5EF4-FFF2-40B4-BE49-F238E27FC236}">
                  <a16:creationId xmlns:a16="http://schemas.microsoft.com/office/drawing/2014/main" id="{D2773F18-9E5B-C56B-85A8-2D36C6DEBF7E}"/>
                </a:ext>
              </a:extLst>
            </p:cNvPr>
            <p:cNvPicPr>
              <a:picLocks noChangeAspect="1"/>
            </p:cNvPicPr>
            <p:nvPr/>
          </p:nvPicPr>
          <p:blipFill>
            <a:blip r:embed="rId3"/>
            <a:stretch>
              <a:fillRect/>
            </a:stretch>
          </p:blipFill>
          <p:spPr>
            <a:xfrm>
              <a:off x="3620373" y="0"/>
              <a:ext cx="6476447" cy="6537960"/>
            </a:xfrm>
            <a:prstGeom prst="rect">
              <a:avLst/>
            </a:prstGeom>
          </p:spPr>
        </p:pic>
        <p:cxnSp>
          <p:nvCxnSpPr>
            <p:cNvPr id="11" name="Straight Arrow Connector 10">
              <a:extLst>
                <a:ext uri="{FF2B5EF4-FFF2-40B4-BE49-F238E27FC236}">
                  <a16:creationId xmlns:a16="http://schemas.microsoft.com/office/drawing/2014/main" id="{1A67AD56-29C6-29D7-4DBB-6834E47FABD7}"/>
                </a:ext>
              </a:extLst>
            </p:cNvPr>
            <p:cNvCxnSpPr>
              <a:cxnSpLocks/>
              <a:stCxn id="13" idx="0"/>
            </p:cNvCxnSpPr>
            <p:nvPr/>
          </p:nvCxnSpPr>
          <p:spPr>
            <a:xfrm flipV="1">
              <a:off x="5508585" y="3451222"/>
              <a:ext cx="0" cy="1514996"/>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DE795F45-CDAF-9D24-3BE4-1FB3901BB565}"/>
                </a:ext>
              </a:extLst>
            </p:cNvPr>
            <p:cNvSpPr txBox="1"/>
            <p:nvPr/>
          </p:nvSpPr>
          <p:spPr>
            <a:xfrm>
              <a:off x="4488677" y="4983374"/>
              <a:ext cx="2039816" cy="923330"/>
            </a:xfrm>
            <a:prstGeom prst="rect">
              <a:avLst/>
            </a:prstGeom>
            <a:noFill/>
          </p:spPr>
          <p:txBody>
            <a:bodyPr wrap="square" rtlCol="0">
              <a:spAutoFit/>
            </a:bodyPr>
            <a:lstStyle/>
            <a:p>
              <a:pPr algn="ctr"/>
              <a:r>
                <a:rPr lang="en-US" b="1" dirty="0">
                  <a:solidFill>
                    <a:schemeClr val="bg1"/>
                  </a:solidFill>
                </a:rPr>
                <a:t>Aircraft Flight Track</a:t>
              </a:r>
            </a:p>
            <a:p>
              <a:pPr algn="ctr"/>
              <a:r>
                <a:rPr lang="en-US" b="1" dirty="0">
                  <a:solidFill>
                    <a:schemeClr val="bg1"/>
                  </a:solidFill>
                </a:rPr>
                <a:t>(Contamination)</a:t>
              </a:r>
            </a:p>
          </p:txBody>
        </p:sp>
        <p:sp>
          <p:nvSpPr>
            <p:cNvPr id="13" name="Rectangle 12">
              <a:extLst>
                <a:ext uri="{FF2B5EF4-FFF2-40B4-BE49-F238E27FC236}">
                  <a16:creationId xmlns:a16="http://schemas.microsoft.com/office/drawing/2014/main" id="{BFC8698C-5C5E-DF7B-531B-FA8E64A15A34}"/>
                </a:ext>
              </a:extLst>
            </p:cNvPr>
            <p:cNvSpPr/>
            <p:nvPr/>
          </p:nvSpPr>
          <p:spPr>
            <a:xfrm>
              <a:off x="4488677" y="4966218"/>
              <a:ext cx="2039816" cy="91342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4" name="Straight Arrow Connector 13">
              <a:extLst>
                <a:ext uri="{FF2B5EF4-FFF2-40B4-BE49-F238E27FC236}">
                  <a16:creationId xmlns:a16="http://schemas.microsoft.com/office/drawing/2014/main" id="{DD2A8D38-44C2-2C93-7935-369FC98DD16D}"/>
                </a:ext>
              </a:extLst>
            </p:cNvPr>
            <p:cNvCxnSpPr>
              <a:cxnSpLocks/>
            </p:cNvCxnSpPr>
            <p:nvPr/>
          </p:nvCxnSpPr>
          <p:spPr>
            <a:xfrm>
              <a:off x="4262342" y="6600092"/>
              <a:ext cx="4759569" cy="0"/>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EC4B7A6F-51B9-2BDF-BE88-B38619EAFA49}"/>
                </a:ext>
              </a:extLst>
            </p:cNvPr>
            <p:cNvSpPr txBox="1"/>
            <p:nvPr/>
          </p:nvSpPr>
          <p:spPr>
            <a:xfrm>
              <a:off x="3942932" y="6415426"/>
              <a:ext cx="333746" cy="369332"/>
            </a:xfrm>
            <a:prstGeom prst="rect">
              <a:avLst/>
            </a:prstGeom>
            <a:noFill/>
          </p:spPr>
          <p:txBody>
            <a:bodyPr wrap="none" rtlCol="0">
              <a:spAutoFit/>
            </a:bodyPr>
            <a:lstStyle/>
            <a:p>
              <a:r>
                <a:rPr lang="en-US" dirty="0"/>
                <a:t>N</a:t>
              </a:r>
            </a:p>
          </p:txBody>
        </p:sp>
        <p:sp>
          <p:nvSpPr>
            <p:cNvPr id="16" name="TextBox 15">
              <a:extLst>
                <a:ext uri="{FF2B5EF4-FFF2-40B4-BE49-F238E27FC236}">
                  <a16:creationId xmlns:a16="http://schemas.microsoft.com/office/drawing/2014/main" id="{BACBAE85-998B-3991-CD68-1FF0219FAE8F}"/>
                </a:ext>
              </a:extLst>
            </p:cNvPr>
            <p:cNvSpPr txBox="1"/>
            <p:nvPr/>
          </p:nvSpPr>
          <p:spPr>
            <a:xfrm>
              <a:off x="9021911" y="6391980"/>
              <a:ext cx="290464" cy="369332"/>
            </a:xfrm>
            <a:prstGeom prst="rect">
              <a:avLst/>
            </a:prstGeom>
            <a:noFill/>
          </p:spPr>
          <p:txBody>
            <a:bodyPr wrap="none" rtlCol="0">
              <a:spAutoFit/>
            </a:bodyPr>
            <a:lstStyle/>
            <a:p>
              <a:r>
                <a:rPr lang="en-US" dirty="0"/>
                <a:t>S</a:t>
              </a:r>
            </a:p>
          </p:txBody>
        </p:sp>
        <p:sp>
          <p:nvSpPr>
            <p:cNvPr id="17" name="Rectangle 16">
              <a:extLst>
                <a:ext uri="{FF2B5EF4-FFF2-40B4-BE49-F238E27FC236}">
                  <a16:creationId xmlns:a16="http://schemas.microsoft.com/office/drawing/2014/main" id="{5817601B-B0B8-C568-D3BD-EF6BD33EFEC3}"/>
                </a:ext>
              </a:extLst>
            </p:cNvPr>
            <p:cNvSpPr/>
            <p:nvPr/>
          </p:nvSpPr>
          <p:spPr>
            <a:xfrm>
              <a:off x="4091718" y="6118079"/>
              <a:ext cx="4929190" cy="211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61F881C5-4F99-A9C7-33D1-C50A400FC5F3}"/>
                </a:ext>
              </a:extLst>
            </p:cNvPr>
            <p:cNvSpPr/>
            <p:nvPr/>
          </p:nvSpPr>
          <p:spPr>
            <a:xfrm>
              <a:off x="5984994" y="6279298"/>
              <a:ext cx="1089883" cy="258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D8303E1-B660-BAD0-B208-17A1E9846692}"/>
                </a:ext>
              </a:extLst>
            </p:cNvPr>
            <p:cNvSpPr txBox="1"/>
            <p:nvPr/>
          </p:nvSpPr>
          <p:spPr>
            <a:xfrm>
              <a:off x="4425625" y="6075541"/>
              <a:ext cx="732893"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15:55:00</a:t>
              </a:r>
              <a:endParaRPr lang="en-US"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D8C68D46-C3D0-5BC4-130D-8D3A7D203076}"/>
                </a:ext>
              </a:extLst>
            </p:cNvPr>
            <p:cNvSpPr txBox="1"/>
            <p:nvPr/>
          </p:nvSpPr>
          <p:spPr>
            <a:xfrm>
              <a:off x="5252101" y="6072611"/>
              <a:ext cx="732893"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15:55:50</a:t>
              </a:r>
              <a:endParaRPr lang="en-US"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95E9D88E-2A0A-DEDB-CA47-EA7157FA5DC8}"/>
                </a:ext>
              </a:extLst>
            </p:cNvPr>
            <p:cNvSpPr txBox="1"/>
            <p:nvPr/>
          </p:nvSpPr>
          <p:spPr>
            <a:xfrm>
              <a:off x="6019964" y="6072611"/>
              <a:ext cx="732893"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15:56:40</a:t>
              </a:r>
              <a:endParaRPr lang="en-US"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FC88F7A6-7AF9-EDA0-3DAB-FD39540EFA21}"/>
                </a:ext>
              </a:extLst>
            </p:cNvPr>
            <p:cNvSpPr txBox="1"/>
            <p:nvPr/>
          </p:nvSpPr>
          <p:spPr>
            <a:xfrm>
              <a:off x="6822992" y="6072611"/>
              <a:ext cx="732893"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15:57:30</a:t>
              </a:r>
              <a:endParaRPr lang="en-US"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BA363993-D5B5-4C47-0930-CC4D108F0A0F}"/>
                </a:ext>
              </a:extLst>
            </p:cNvPr>
            <p:cNvSpPr txBox="1"/>
            <p:nvPr/>
          </p:nvSpPr>
          <p:spPr>
            <a:xfrm>
              <a:off x="7614297" y="6072611"/>
              <a:ext cx="732893"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15:58:20</a:t>
              </a:r>
              <a:endParaRPr lang="en-US"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3E981F3A-4C90-B225-0A68-FDDE9BDD15B0}"/>
                </a:ext>
              </a:extLst>
            </p:cNvPr>
            <p:cNvSpPr txBox="1"/>
            <p:nvPr/>
          </p:nvSpPr>
          <p:spPr>
            <a:xfrm>
              <a:off x="8393522" y="6072610"/>
              <a:ext cx="732893"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15:59:10</a:t>
              </a:r>
              <a:endParaRPr lang="en-US"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496D135B-4231-1612-9FA3-6D42E5497BA7}"/>
                </a:ext>
              </a:extLst>
            </p:cNvPr>
            <p:cNvSpPr txBox="1"/>
            <p:nvPr/>
          </p:nvSpPr>
          <p:spPr>
            <a:xfrm>
              <a:off x="6143051" y="6250760"/>
              <a:ext cx="1079270"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Time [UTC]</a:t>
              </a:r>
            </a:p>
          </p:txBody>
        </p:sp>
      </p:grpSp>
      <p:grpSp>
        <p:nvGrpSpPr>
          <p:cNvPr id="29" name="Group 28">
            <a:extLst>
              <a:ext uri="{FF2B5EF4-FFF2-40B4-BE49-F238E27FC236}">
                <a16:creationId xmlns:a16="http://schemas.microsoft.com/office/drawing/2014/main" id="{8D73736B-A7DA-652F-6F88-FF24E56F0FCA}"/>
              </a:ext>
            </a:extLst>
          </p:cNvPr>
          <p:cNvGrpSpPr>
            <a:grpSpLocks noChangeAspect="1"/>
          </p:cNvGrpSpPr>
          <p:nvPr/>
        </p:nvGrpSpPr>
        <p:grpSpPr>
          <a:xfrm>
            <a:off x="153434" y="919692"/>
            <a:ext cx="5227407" cy="4766058"/>
            <a:chOff x="2598976" y="0"/>
            <a:chExt cx="7521835" cy="6858000"/>
          </a:xfrm>
        </p:grpSpPr>
        <p:grpSp>
          <p:nvGrpSpPr>
            <p:cNvPr id="30" name="Group 29">
              <a:extLst>
                <a:ext uri="{FF2B5EF4-FFF2-40B4-BE49-F238E27FC236}">
                  <a16:creationId xmlns:a16="http://schemas.microsoft.com/office/drawing/2014/main" id="{67BB2A66-6164-DA72-DA5D-79A1184E7AE3}"/>
                </a:ext>
              </a:extLst>
            </p:cNvPr>
            <p:cNvGrpSpPr/>
            <p:nvPr/>
          </p:nvGrpSpPr>
          <p:grpSpPr>
            <a:xfrm>
              <a:off x="2598976" y="0"/>
              <a:ext cx="7521835" cy="6858000"/>
              <a:chOff x="2598976" y="0"/>
              <a:chExt cx="7521835" cy="6858000"/>
            </a:xfrm>
          </p:grpSpPr>
          <p:pic>
            <p:nvPicPr>
              <p:cNvPr id="36" name="Picture 35" descr="A picture containing website&#10;&#10;Description automatically generated">
                <a:extLst>
                  <a:ext uri="{FF2B5EF4-FFF2-40B4-BE49-F238E27FC236}">
                    <a16:creationId xmlns:a16="http://schemas.microsoft.com/office/drawing/2014/main" id="{80EA4B58-EB59-F4B5-2295-4F48E9DDC389}"/>
                  </a:ext>
                </a:extLst>
              </p:cNvPr>
              <p:cNvPicPr>
                <a:picLocks noChangeAspect="1"/>
              </p:cNvPicPr>
              <p:nvPr/>
            </p:nvPicPr>
            <p:blipFill rotWithShape="1">
              <a:blip r:embed="rId4"/>
              <a:srcRect l="7493"/>
              <a:stretch/>
            </p:blipFill>
            <p:spPr>
              <a:xfrm>
                <a:off x="2598976" y="0"/>
                <a:ext cx="6515228" cy="6858000"/>
              </a:xfrm>
              <a:prstGeom prst="rect">
                <a:avLst/>
              </a:prstGeom>
            </p:spPr>
          </p:pic>
          <p:pic>
            <p:nvPicPr>
              <p:cNvPr id="37" name="Picture 36" descr="Graphical user interface, application&#10;&#10;Description automatically generated">
                <a:extLst>
                  <a:ext uri="{FF2B5EF4-FFF2-40B4-BE49-F238E27FC236}">
                    <a16:creationId xmlns:a16="http://schemas.microsoft.com/office/drawing/2014/main" id="{183B8BDB-D6BA-9A5F-C0A8-FA45C86106C1}"/>
                  </a:ext>
                </a:extLst>
              </p:cNvPr>
              <p:cNvPicPr>
                <a:picLocks noChangeAspect="1"/>
              </p:cNvPicPr>
              <p:nvPr/>
            </p:nvPicPr>
            <p:blipFill rotWithShape="1">
              <a:blip r:embed="rId5"/>
              <a:srcRect l="85086" b="1538"/>
              <a:stretch/>
            </p:blipFill>
            <p:spPr>
              <a:xfrm>
                <a:off x="9114206" y="70339"/>
                <a:ext cx="1006605" cy="6752492"/>
              </a:xfrm>
              <a:prstGeom prst="rect">
                <a:avLst/>
              </a:prstGeom>
            </p:spPr>
          </p:pic>
          <p:cxnSp>
            <p:nvCxnSpPr>
              <p:cNvPr id="38" name="Straight Arrow Connector 37">
                <a:extLst>
                  <a:ext uri="{FF2B5EF4-FFF2-40B4-BE49-F238E27FC236}">
                    <a16:creationId xmlns:a16="http://schemas.microsoft.com/office/drawing/2014/main" id="{1189B85B-4F1E-13E4-43FB-C3026726B33B}"/>
                  </a:ext>
                </a:extLst>
              </p:cNvPr>
              <p:cNvCxnSpPr/>
              <p:nvPr/>
            </p:nvCxnSpPr>
            <p:spPr>
              <a:xfrm>
                <a:off x="5990488" y="5169857"/>
                <a:ext cx="0" cy="105508"/>
              </a:xfrm>
              <a:prstGeom prst="straightConnector1">
                <a:avLst/>
              </a:prstGeom>
              <a:ln w="60325">
                <a:solidFill>
                  <a:srgbClr val="47257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1" name="Straight Connector 30">
              <a:extLst>
                <a:ext uri="{FF2B5EF4-FFF2-40B4-BE49-F238E27FC236}">
                  <a16:creationId xmlns:a16="http://schemas.microsoft.com/office/drawing/2014/main" id="{915CE187-8BDC-EE5B-0DA8-AC1C88A966DA}"/>
                </a:ext>
              </a:extLst>
            </p:cNvPr>
            <p:cNvCxnSpPr>
              <a:cxnSpLocks/>
            </p:cNvCxnSpPr>
            <p:nvPr/>
          </p:nvCxnSpPr>
          <p:spPr>
            <a:xfrm>
              <a:off x="3325584" y="620488"/>
              <a:ext cx="0" cy="1959301"/>
            </a:xfrm>
            <a:prstGeom prst="line">
              <a:avLst/>
            </a:prstGeom>
            <a:ln w="41275"/>
          </p:spPr>
          <p:style>
            <a:lnRef idx="1">
              <a:schemeClr val="accent2"/>
            </a:lnRef>
            <a:fillRef idx="0">
              <a:schemeClr val="accent2"/>
            </a:fillRef>
            <a:effectRef idx="0">
              <a:schemeClr val="accent2"/>
            </a:effectRef>
            <a:fontRef idx="minor">
              <a:schemeClr val="tx1"/>
            </a:fontRef>
          </p:style>
        </p:cxnSp>
        <p:sp>
          <p:nvSpPr>
            <p:cNvPr id="32" name="Oval 31">
              <a:extLst>
                <a:ext uri="{FF2B5EF4-FFF2-40B4-BE49-F238E27FC236}">
                  <a16:creationId xmlns:a16="http://schemas.microsoft.com/office/drawing/2014/main" id="{51829D1D-7079-0F68-B94C-3326F1AA9C82}"/>
                </a:ext>
              </a:extLst>
            </p:cNvPr>
            <p:cNvSpPr/>
            <p:nvPr/>
          </p:nvSpPr>
          <p:spPr>
            <a:xfrm>
              <a:off x="7674428" y="3047999"/>
              <a:ext cx="228600" cy="2394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BD205980-0D36-4862-FB89-663724CBDCEB}"/>
                </a:ext>
              </a:extLst>
            </p:cNvPr>
            <p:cNvCxnSpPr>
              <a:cxnSpLocks/>
            </p:cNvCxnSpPr>
            <p:nvPr/>
          </p:nvCxnSpPr>
          <p:spPr>
            <a:xfrm flipH="1">
              <a:off x="3235569" y="2579789"/>
              <a:ext cx="182880" cy="0"/>
            </a:xfrm>
            <a:prstGeom prst="line">
              <a:avLst/>
            </a:prstGeom>
            <a:ln w="41275"/>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04CA067F-1FD1-21E4-69F8-BE3267F3AE46}"/>
                </a:ext>
              </a:extLst>
            </p:cNvPr>
            <p:cNvCxnSpPr>
              <a:cxnSpLocks/>
            </p:cNvCxnSpPr>
            <p:nvPr/>
          </p:nvCxnSpPr>
          <p:spPr>
            <a:xfrm flipH="1">
              <a:off x="3230880" y="620488"/>
              <a:ext cx="187569" cy="0"/>
            </a:xfrm>
            <a:prstGeom prst="line">
              <a:avLst/>
            </a:prstGeom>
            <a:ln w="41275"/>
          </p:spPr>
          <p:style>
            <a:lnRef idx="1">
              <a:schemeClr val="accent2"/>
            </a:lnRef>
            <a:fillRef idx="0">
              <a:schemeClr val="accent2"/>
            </a:fillRef>
            <a:effectRef idx="0">
              <a:schemeClr val="accent2"/>
            </a:effectRef>
            <a:fontRef idx="minor">
              <a:schemeClr val="tx1"/>
            </a:fontRef>
          </p:style>
        </p:cxnSp>
        <p:sp>
          <p:nvSpPr>
            <p:cNvPr id="35" name="TextBox 34">
              <a:extLst>
                <a:ext uri="{FF2B5EF4-FFF2-40B4-BE49-F238E27FC236}">
                  <a16:creationId xmlns:a16="http://schemas.microsoft.com/office/drawing/2014/main" id="{F2F1AAC6-5BE9-3EC1-456B-532A66B872D5}"/>
                </a:ext>
              </a:extLst>
            </p:cNvPr>
            <p:cNvSpPr txBox="1"/>
            <p:nvPr/>
          </p:nvSpPr>
          <p:spPr>
            <a:xfrm>
              <a:off x="3324664" y="1461639"/>
              <a:ext cx="570990" cy="276999"/>
            </a:xfrm>
            <a:prstGeom prst="rect">
              <a:avLst/>
            </a:prstGeom>
            <a:noFill/>
          </p:spPr>
          <p:txBody>
            <a:bodyPr wrap="none" rtlCol="0">
              <a:spAutoFit/>
            </a:bodyPr>
            <a:lstStyle/>
            <a:p>
              <a:r>
                <a:rPr lang="en-US" sz="1200" b="1" dirty="0">
                  <a:solidFill>
                    <a:schemeClr val="accent2"/>
                  </a:solidFill>
                </a:rPr>
                <a:t>35 km</a:t>
              </a:r>
            </a:p>
          </p:txBody>
        </p:sp>
      </p:grpSp>
      <p:cxnSp>
        <p:nvCxnSpPr>
          <p:cNvPr id="40" name="Straight Connector 39">
            <a:extLst>
              <a:ext uri="{FF2B5EF4-FFF2-40B4-BE49-F238E27FC236}">
                <a16:creationId xmlns:a16="http://schemas.microsoft.com/office/drawing/2014/main" id="{78343789-B94B-4AC7-2083-242667B90C58}"/>
              </a:ext>
            </a:extLst>
          </p:cNvPr>
          <p:cNvCxnSpPr/>
          <p:nvPr/>
        </p:nvCxnSpPr>
        <p:spPr>
          <a:xfrm>
            <a:off x="5594201" y="0"/>
            <a:ext cx="0" cy="6858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AAA51F6-D2A1-E95C-CA6B-0D304DFF70F5}"/>
              </a:ext>
            </a:extLst>
          </p:cNvPr>
          <p:cNvSpPr txBox="1"/>
          <p:nvPr/>
        </p:nvSpPr>
        <p:spPr>
          <a:xfrm>
            <a:off x="3443065" y="2627656"/>
            <a:ext cx="1082348" cy="369332"/>
          </a:xfrm>
          <a:prstGeom prst="rect">
            <a:avLst/>
          </a:prstGeom>
          <a:noFill/>
        </p:spPr>
        <p:txBody>
          <a:bodyPr wrap="none" rtlCol="0">
            <a:spAutoFit/>
          </a:bodyPr>
          <a:lstStyle/>
          <a:p>
            <a:r>
              <a:rPr lang="en-US" dirty="0">
                <a:solidFill>
                  <a:srgbClr val="FF0000"/>
                </a:solidFill>
              </a:rPr>
              <a:t>CPR-HD</a:t>
            </a:r>
          </a:p>
        </p:txBody>
      </p:sp>
      <p:sp>
        <p:nvSpPr>
          <p:cNvPr id="42" name="Rectangle 41">
            <a:extLst>
              <a:ext uri="{FF2B5EF4-FFF2-40B4-BE49-F238E27FC236}">
                <a16:creationId xmlns:a16="http://schemas.microsoft.com/office/drawing/2014/main" id="{4E8D9C57-AB64-3247-E146-1C2013487950}"/>
              </a:ext>
            </a:extLst>
          </p:cNvPr>
          <p:cNvSpPr/>
          <p:nvPr/>
        </p:nvSpPr>
        <p:spPr>
          <a:xfrm>
            <a:off x="1859989" y="2551814"/>
            <a:ext cx="978195" cy="1233377"/>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6A65FC17-AF68-A982-BFFC-A5936002F6DC}"/>
              </a:ext>
            </a:extLst>
          </p:cNvPr>
          <p:cNvCxnSpPr>
            <a:cxnSpLocks/>
            <a:endCxn id="32" idx="1"/>
          </p:cNvCxnSpPr>
          <p:nvPr/>
        </p:nvCxnSpPr>
        <p:spPr>
          <a:xfrm>
            <a:off x="2829272" y="2551814"/>
            <a:ext cx="874686" cy="510499"/>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AA1D37B-CD6F-75CC-D37A-811CD5185D8E}"/>
              </a:ext>
            </a:extLst>
          </p:cNvPr>
          <p:cNvCxnSpPr>
            <a:cxnSpLocks/>
            <a:endCxn id="32" idx="3"/>
          </p:cNvCxnSpPr>
          <p:nvPr/>
        </p:nvCxnSpPr>
        <p:spPr>
          <a:xfrm flipV="1">
            <a:off x="2838184" y="3179999"/>
            <a:ext cx="865774" cy="615689"/>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3" name="Arc 52">
            <a:extLst>
              <a:ext uri="{FF2B5EF4-FFF2-40B4-BE49-F238E27FC236}">
                <a16:creationId xmlns:a16="http://schemas.microsoft.com/office/drawing/2014/main" id="{288B45DE-0C24-E18D-3CDB-7299DE5BC90F}"/>
              </a:ext>
            </a:extLst>
          </p:cNvPr>
          <p:cNvSpPr/>
          <p:nvPr/>
        </p:nvSpPr>
        <p:spPr>
          <a:xfrm rot="10977323">
            <a:off x="3496894" y="2951618"/>
            <a:ext cx="161082" cy="307985"/>
          </a:xfrm>
          <a:prstGeom prst="arc">
            <a:avLst>
              <a:gd name="adj1" fmla="val 16198024"/>
              <a:gd name="adj2" fmla="val 4488023"/>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6" name="Straight Arrow Connector 55">
            <a:extLst>
              <a:ext uri="{FF2B5EF4-FFF2-40B4-BE49-F238E27FC236}">
                <a16:creationId xmlns:a16="http://schemas.microsoft.com/office/drawing/2014/main" id="{88992861-B91B-65C4-C025-19C072ADAFFD}"/>
              </a:ext>
            </a:extLst>
          </p:cNvPr>
          <p:cNvCxnSpPr>
            <a:cxnSpLocks/>
          </p:cNvCxnSpPr>
          <p:nvPr/>
        </p:nvCxnSpPr>
        <p:spPr>
          <a:xfrm rot="-1260000">
            <a:off x="3540935" y="3224048"/>
            <a:ext cx="0" cy="832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1C209549-94ED-8C12-77BB-A470A5AFC21E}"/>
              </a:ext>
            </a:extLst>
          </p:cNvPr>
          <p:cNvSpPr/>
          <p:nvPr/>
        </p:nvSpPr>
        <p:spPr>
          <a:xfrm>
            <a:off x="954449" y="135555"/>
            <a:ext cx="3057918"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58" name="TextBox 57">
            <a:extLst>
              <a:ext uri="{FF2B5EF4-FFF2-40B4-BE49-F238E27FC236}">
                <a16:creationId xmlns:a16="http://schemas.microsoft.com/office/drawing/2014/main" id="{F04890E1-5CA4-5C79-5BD5-4FE20AF251B2}"/>
              </a:ext>
            </a:extLst>
          </p:cNvPr>
          <p:cNvSpPr txBox="1"/>
          <p:nvPr/>
        </p:nvSpPr>
        <p:spPr>
          <a:xfrm>
            <a:off x="922724" y="611018"/>
            <a:ext cx="3121367" cy="646331"/>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GOES-16 Visible Satellite</a:t>
            </a:r>
          </a:p>
          <a:p>
            <a:pPr algn="ctr"/>
            <a:r>
              <a:rPr lang="en-US" dirty="0">
                <a:latin typeface="Times New Roman" panose="02020603050405020304" pitchFamily="18" charset="0"/>
                <a:cs typeface="Times New Roman" panose="02020603050405020304" pitchFamily="18" charset="0"/>
              </a:rPr>
              <a:t>2019-08-03 15:56 – 15:59 UTC</a:t>
            </a:r>
          </a:p>
        </p:txBody>
      </p:sp>
      <p:sp>
        <p:nvSpPr>
          <p:cNvPr id="59" name="Rectangle 58">
            <a:extLst>
              <a:ext uri="{FF2B5EF4-FFF2-40B4-BE49-F238E27FC236}">
                <a16:creationId xmlns:a16="http://schemas.microsoft.com/office/drawing/2014/main" id="{7722D911-A6B2-0D5B-8272-B75342266AD5}"/>
              </a:ext>
            </a:extLst>
          </p:cNvPr>
          <p:cNvSpPr/>
          <p:nvPr/>
        </p:nvSpPr>
        <p:spPr>
          <a:xfrm>
            <a:off x="6255657" y="13176"/>
            <a:ext cx="4823791" cy="3742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60" name="TextBox 59">
            <a:extLst>
              <a:ext uri="{FF2B5EF4-FFF2-40B4-BE49-F238E27FC236}">
                <a16:creationId xmlns:a16="http://schemas.microsoft.com/office/drawing/2014/main" id="{E18B0514-549E-6421-21F7-C9CA2EC270B9}"/>
              </a:ext>
            </a:extLst>
          </p:cNvPr>
          <p:cNvSpPr txBox="1"/>
          <p:nvPr/>
        </p:nvSpPr>
        <p:spPr>
          <a:xfrm>
            <a:off x="7812517" y="-13664"/>
            <a:ext cx="1646606" cy="369332"/>
          </a:xfrm>
          <a:prstGeom prst="rect">
            <a:avLst/>
          </a:prstGeom>
          <a:noFill/>
        </p:spPr>
        <p:txBody>
          <a:bodyPr wrap="none" rtlCol="0">
            <a:spAutoFit/>
          </a:bodyPr>
          <a:lstStyle/>
          <a:p>
            <a:pPr algn="ctr"/>
            <a:r>
              <a:rPr lang="en-US" dirty="0">
                <a:solidFill>
                  <a:srgbClr val="FF0000"/>
                </a:solidFill>
                <a:latin typeface="Times New Roman" panose="02020603050405020304" pitchFamily="18" charset="0"/>
                <a:cs typeface="Times New Roman" panose="02020603050405020304" pitchFamily="18" charset="0"/>
              </a:rPr>
              <a:t>CPR-HD</a:t>
            </a:r>
            <a:r>
              <a:rPr lang="en-US" dirty="0">
                <a:latin typeface="Times New Roman" panose="02020603050405020304" pitchFamily="18" charset="0"/>
                <a:cs typeface="Times New Roman" panose="02020603050405020304" pitchFamily="18" charset="0"/>
              </a:rPr>
              <a:t> – FL1</a:t>
            </a:r>
          </a:p>
        </p:txBody>
      </p:sp>
      <p:sp>
        <p:nvSpPr>
          <p:cNvPr id="62" name="Rectangle 61">
            <a:extLst>
              <a:ext uri="{FF2B5EF4-FFF2-40B4-BE49-F238E27FC236}">
                <a16:creationId xmlns:a16="http://schemas.microsoft.com/office/drawing/2014/main" id="{80DAB638-4660-DC27-ED7E-A2FE70631745}"/>
              </a:ext>
            </a:extLst>
          </p:cNvPr>
          <p:cNvSpPr/>
          <p:nvPr/>
        </p:nvSpPr>
        <p:spPr>
          <a:xfrm rot="16200000">
            <a:off x="2973115" y="3144473"/>
            <a:ext cx="4823791" cy="3742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63" name="TextBox 62">
            <a:extLst>
              <a:ext uri="{FF2B5EF4-FFF2-40B4-BE49-F238E27FC236}">
                <a16:creationId xmlns:a16="http://schemas.microsoft.com/office/drawing/2014/main" id="{809A82B6-976D-EBDC-E8FE-A4507CD80E64}"/>
              </a:ext>
            </a:extLst>
          </p:cNvPr>
          <p:cNvSpPr txBox="1"/>
          <p:nvPr/>
        </p:nvSpPr>
        <p:spPr>
          <a:xfrm rot="16200000">
            <a:off x="4806823" y="3019706"/>
            <a:ext cx="1031051"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RCAC</a:t>
            </a:r>
            <a:r>
              <a:rPr lang="en-US" i="1" baseline="-25000" dirty="0">
                <a:latin typeface="Times New Roman" panose="02020603050405020304" pitchFamily="18" charset="0"/>
                <a:cs typeface="Times New Roman" panose="02020603050405020304" pitchFamily="18" charset="0"/>
              </a:rPr>
              <a:t>N-C</a:t>
            </a:r>
            <a:endParaRPr lang="en-US" i="1" dirty="0">
              <a:latin typeface="Times New Roman" panose="02020603050405020304" pitchFamily="18" charset="0"/>
              <a:cs typeface="Times New Roman" panose="02020603050405020304" pitchFamily="18" charset="0"/>
            </a:endParaRPr>
          </a:p>
        </p:txBody>
      </p:sp>
      <p:grpSp>
        <p:nvGrpSpPr>
          <p:cNvPr id="64" name="Group 63">
            <a:extLst>
              <a:ext uri="{FF2B5EF4-FFF2-40B4-BE49-F238E27FC236}">
                <a16:creationId xmlns:a16="http://schemas.microsoft.com/office/drawing/2014/main" id="{BB391089-D443-01AE-F22B-92D8FD322AA7}"/>
              </a:ext>
            </a:extLst>
          </p:cNvPr>
          <p:cNvGrpSpPr/>
          <p:nvPr/>
        </p:nvGrpSpPr>
        <p:grpSpPr>
          <a:xfrm>
            <a:off x="1844516" y="5624534"/>
            <a:ext cx="1277781" cy="1060331"/>
            <a:chOff x="185814" y="5035096"/>
            <a:chExt cx="1593737" cy="1602397"/>
          </a:xfrm>
        </p:grpSpPr>
        <p:pic>
          <p:nvPicPr>
            <p:cNvPr id="65" name="Picture 64" descr="Chart, radar chart&#10;&#10;Description automatically generated">
              <a:extLst>
                <a:ext uri="{FF2B5EF4-FFF2-40B4-BE49-F238E27FC236}">
                  <a16:creationId xmlns:a16="http://schemas.microsoft.com/office/drawing/2014/main" id="{20B79EAA-C395-74F6-0350-71948E0D07A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97095" y="5280966"/>
              <a:ext cx="1286814" cy="1269657"/>
            </a:xfrm>
            <a:prstGeom prst="rect">
              <a:avLst/>
            </a:prstGeom>
          </p:spPr>
        </p:pic>
        <p:sp>
          <p:nvSpPr>
            <p:cNvPr id="66" name="TextBox 65">
              <a:extLst>
                <a:ext uri="{FF2B5EF4-FFF2-40B4-BE49-F238E27FC236}">
                  <a16:creationId xmlns:a16="http://schemas.microsoft.com/office/drawing/2014/main" id="{931ABC83-13EE-A89E-CA75-FDBE10704999}"/>
                </a:ext>
              </a:extLst>
            </p:cNvPr>
            <p:cNvSpPr txBox="1"/>
            <p:nvPr/>
          </p:nvSpPr>
          <p:spPr>
            <a:xfrm>
              <a:off x="844463" y="5035096"/>
              <a:ext cx="351379" cy="369332"/>
            </a:xfrm>
            <a:prstGeom prst="rect">
              <a:avLst/>
            </a:prstGeom>
            <a:noFill/>
          </p:spPr>
          <p:txBody>
            <a:bodyPr wrap="square" rtlCol="0">
              <a:spAutoFit/>
            </a:bodyPr>
            <a:lstStyle/>
            <a:p>
              <a:r>
                <a:rPr lang="en-US" dirty="0">
                  <a:solidFill>
                    <a:srgbClr val="0432FF"/>
                  </a:solidFill>
                  <a:latin typeface="Times New Roman" panose="02020603050405020304" pitchFamily="18" charset="0"/>
                  <a:cs typeface="Times New Roman" panose="02020603050405020304" pitchFamily="18" charset="0"/>
                </a:rPr>
                <a:t>N</a:t>
              </a:r>
            </a:p>
          </p:txBody>
        </p:sp>
        <p:sp>
          <p:nvSpPr>
            <p:cNvPr id="67" name="TextBox 66">
              <a:extLst>
                <a:ext uri="{FF2B5EF4-FFF2-40B4-BE49-F238E27FC236}">
                  <a16:creationId xmlns:a16="http://schemas.microsoft.com/office/drawing/2014/main" id="{610ED667-75F1-6530-38C8-1C7B5548D55A}"/>
                </a:ext>
              </a:extLst>
            </p:cNvPr>
            <p:cNvSpPr txBox="1"/>
            <p:nvPr/>
          </p:nvSpPr>
          <p:spPr>
            <a:xfrm>
              <a:off x="850829" y="6268161"/>
              <a:ext cx="312907" cy="369332"/>
            </a:xfrm>
            <a:prstGeom prst="rect">
              <a:avLst/>
            </a:prstGeom>
            <a:noFill/>
          </p:spPr>
          <p:txBody>
            <a:bodyPr wrap="square" rtlCol="0">
              <a:spAutoFit/>
            </a:bodyPr>
            <a:lstStyle/>
            <a:p>
              <a:r>
                <a:rPr lang="en-US" dirty="0">
                  <a:solidFill>
                    <a:srgbClr val="0432FF"/>
                  </a:solidFill>
                  <a:latin typeface="Times New Roman" panose="02020603050405020304" pitchFamily="18" charset="0"/>
                  <a:cs typeface="Times New Roman" panose="02020603050405020304" pitchFamily="18" charset="0"/>
                </a:rPr>
                <a:t>S</a:t>
              </a:r>
            </a:p>
          </p:txBody>
        </p:sp>
        <p:sp>
          <p:nvSpPr>
            <p:cNvPr id="68" name="TextBox 67">
              <a:extLst>
                <a:ext uri="{FF2B5EF4-FFF2-40B4-BE49-F238E27FC236}">
                  <a16:creationId xmlns:a16="http://schemas.microsoft.com/office/drawing/2014/main" id="{1B122C95-BC1F-3534-138C-75ABBC94A8DC}"/>
                </a:ext>
              </a:extLst>
            </p:cNvPr>
            <p:cNvSpPr txBox="1"/>
            <p:nvPr/>
          </p:nvSpPr>
          <p:spPr>
            <a:xfrm>
              <a:off x="1440997" y="5633812"/>
              <a:ext cx="338554" cy="369332"/>
            </a:xfrm>
            <a:prstGeom prst="rect">
              <a:avLst/>
            </a:prstGeom>
            <a:noFill/>
          </p:spPr>
          <p:txBody>
            <a:bodyPr wrap="square" rtlCol="0">
              <a:spAutoFit/>
            </a:bodyPr>
            <a:lstStyle/>
            <a:p>
              <a:r>
                <a:rPr lang="en-US" dirty="0">
                  <a:solidFill>
                    <a:srgbClr val="0432FF"/>
                  </a:solidFill>
                  <a:latin typeface="Times New Roman" panose="02020603050405020304" pitchFamily="18" charset="0"/>
                  <a:cs typeface="Times New Roman" panose="02020603050405020304" pitchFamily="18" charset="0"/>
                </a:rPr>
                <a:t>E</a:t>
              </a:r>
            </a:p>
          </p:txBody>
        </p:sp>
        <p:sp>
          <p:nvSpPr>
            <p:cNvPr id="69" name="TextBox 68">
              <a:extLst>
                <a:ext uri="{FF2B5EF4-FFF2-40B4-BE49-F238E27FC236}">
                  <a16:creationId xmlns:a16="http://schemas.microsoft.com/office/drawing/2014/main" id="{9824E07E-FAA7-0AC5-248F-5ADCF39D90B6}"/>
                </a:ext>
              </a:extLst>
            </p:cNvPr>
            <p:cNvSpPr txBox="1"/>
            <p:nvPr/>
          </p:nvSpPr>
          <p:spPr>
            <a:xfrm>
              <a:off x="185814" y="5634331"/>
              <a:ext cx="402675" cy="369332"/>
            </a:xfrm>
            <a:prstGeom prst="rect">
              <a:avLst/>
            </a:prstGeom>
            <a:noFill/>
          </p:spPr>
          <p:txBody>
            <a:bodyPr wrap="square" rtlCol="0">
              <a:spAutoFit/>
            </a:bodyPr>
            <a:lstStyle/>
            <a:p>
              <a:r>
                <a:rPr lang="en-US" dirty="0">
                  <a:solidFill>
                    <a:srgbClr val="0432FF"/>
                  </a:solidFill>
                  <a:latin typeface="Times New Roman" panose="02020603050405020304" pitchFamily="18" charset="0"/>
                  <a:cs typeface="Times New Roman" panose="02020603050405020304" pitchFamily="18" charset="0"/>
                </a:rPr>
                <a:t>W</a:t>
              </a:r>
            </a:p>
          </p:txBody>
        </p:sp>
      </p:grpSp>
      <p:sp>
        <p:nvSpPr>
          <p:cNvPr id="70" name="Slide Number Placeholder 69">
            <a:extLst>
              <a:ext uri="{FF2B5EF4-FFF2-40B4-BE49-F238E27FC236}">
                <a16:creationId xmlns:a16="http://schemas.microsoft.com/office/drawing/2014/main" id="{9FE536A9-BBAD-F68A-B91C-9783EA94F122}"/>
              </a:ext>
            </a:extLst>
          </p:cNvPr>
          <p:cNvSpPr>
            <a:spLocks noGrp="1"/>
          </p:cNvSpPr>
          <p:nvPr>
            <p:ph type="sldNum" sz="quarter" idx="12"/>
          </p:nvPr>
        </p:nvSpPr>
        <p:spPr/>
        <p:txBody>
          <a:bodyPr/>
          <a:lstStyle/>
          <a:p>
            <a:fld id="{CDFFE814-68E4-0C4A-BCC3-703C26BE2070}" type="slidenum">
              <a:rPr lang="en-US" smtClean="0"/>
              <a:pPr/>
              <a:t>32</a:t>
            </a:fld>
            <a:endParaRPr lang="en-US" dirty="0"/>
          </a:p>
        </p:txBody>
      </p:sp>
      <p:sp>
        <p:nvSpPr>
          <p:cNvPr id="81" name="TextBox 80">
            <a:extLst>
              <a:ext uri="{FF2B5EF4-FFF2-40B4-BE49-F238E27FC236}">
                <a16:creationId xmlns:a16="http://schemas.microsoft.com/office/drawing/2014/main" id="{F14C4D21-53B2-B944-440F-909B446D12ED}"/>
              </a:ext>
            </a:extLst>
          </p:cNvPr>
          <p:cNvSpPr txBox="1"/>
          <p:nvPr/>
        </p:nvSpPr>
        <p:spPr>
          <a:xfrm>
            <a:off x="2584821" y="4230792"/>
            <a:ext cx="69762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FL1</a:t>
            </a:r>
          </a:p>
        </p:txBody>
      </p:sp>
    </p:spTree>
    <p:extLst>
      <p:ext uri="{BB962C8B-B14F-4D97-AF65-F5344CB8AC3E}">
        <p14:creationId xmlns:p14="http://schemas.microsoft.com/office/powerpoint/2010/main" val="3873907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7B69BD-987D-6D0E-72BC-F3A977A01775}"/>
              </a:ext>
            </a:extLst>
          </p:cNvPr>
          <p:cNvSpPr/>
          <p:nvPr/>
        </p:nvSpPr>
        <p:spPr>
          <a:xfrm>
            <a:off x="7368209" y="5791200"/>
            <a:ext cx="4823791"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grpSp>
        <p:nvGrpSpPr>
          <p:cNvPr id="5" name="Group 4">
            <a:extLst>
              <a:ext uri="{FF2B5EF4-FFF2-40B4-BE49-F238E27FC236}">
                <a16:creationId xmlns:a16="http://schemas.microsoft.com/office/drawing/2014/main" id="{40408E0A-FF80-9009-D765-EB323BB27490}"/>
              </a:ext>
            </a:extLst>
          </p:cNvPr>
          <p:cNvGrpSpPr>
            <a:grpSpLocks noChangeAspect="1"/>
          </p:cNvGrpSpPr>
          <p:nvPr/>
        </p:nvGrpSpPr>
        <p:grpSpPr>
          <a:xfrm>
            <a:off x="153434" y="919692"/>
            <a:ext cx="5227407" cy="4766058"/>
            <a:chOff x="2598976" y="0"/>
            <a:chExt cx="7521835" cy="6858000"/>
          </a:xfrm>
        </p:grpSpPr>
        <p:grpSp>
          <p:nvGrpSpPr>
            <p:cNvPr id="6" name="Group 5">
              <a:extLst>
                <a:ext uri="{FF2B5EF4-FFF2-40B4-BE49-F238E27FC236}">
                  <a16:creationId xmlns:a16="http://schemas.microsoft.com/office/drawing/2014/main" id="{2A3D8E16-29BC-6308-313F-9C0FBE24C3A4}"/>
                </a:ext>
              </a:extLst>
            </p:cNvPr>
            <p:cNvGrpSpPr/>
            <p:nvPr/>
          </p:nvGrpSpPr>
          <p:grpSpPr>
            <a:xfrm>
              <a:off x="2598976" y="0"/>
              <a:ext cx="7521835" cy="6858000"/>
              <a:chOff x="2598976" y="0"/>
              <a:chExt cx="7521835" cy="6858000"/>
            </a:xfrm>
          </p:grpSpPr>
          <p:pic>
            <p:nvPicPr>
              <p:cNvPr id="12" name="Picture 11" descr="A picture containing website&#10;&#10;Description automatically generated">
                <a:extLst>
                  <a:ext uri="{FF2B5EF4-FFF2-40B4-BE49-F238E27FC236}">
                    <a16:creationId xmlns:a16="http://schemas.microsoft.com/office/drawing/2014/main" id="{2176F0EC-6630-A0BA-A21B-E2F07C9EF556}"/>
                  </a:ext>
                </a:extLst>
              </p:cNvPr>
              <p:cNvPicPr>
                <a:picLocks noChangeAspect="1"/>
              </p:cNvPicPr>
              <p:nvPr/>
            </p:nvPicPr>
            <p:blipFill rotWithShape="1">
              <a:blip r:embed="rId3"/>
              <a:srcRect l="7493"/>
              <a:stretch/>
            </p:blipFill>
            <p:spPr>
              <a:xfrm>
                <a:off x="2598976" y="0"/>
                <a:ext cx="6515228" cy="6858000"/>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68EB913B-83F5-0E7F-BC3F-C726F8F85F32}"/>
                  </a:ext>
                </a:extLst>
              </p:cNvPr>
              <p:cNvPicPr>
                <a:picLocks noChangeAspect="1"/>
              </p:cNvPicPr>
              <p:nvPr/>
            </p:nvPicPr>
            <p:blipFill rotWithShape="1">
              <a:blip r:embed="rId4"/>
              <a:srcRect l="85086" b="1538"/>
              <a:stretch/>
            </p:blipFill>
            <p:spPr>
              <a:xfrm>
                <a:off x="9114206" y="70339"/>
                <a:ext cx="1006605" cy="6752492"/>
              </a:xfrm>
              <a:prstGeom prst="rect">
                <a:avLst/>
              </a:prstGeom>
            </p:spPr>
          </p:pic>
          <p:cxnSp>
            <p:nvCxnSpPr>
              <p:cNvPr id="14" name="Straight Arrow Connector 13">
                <a:extLst>
                  <a:ext uri="{FF2B5EF4-FFF2-40B4-BE49-F238E27FC236}">
                    <a16:creationId xmlns:a16="http://schemas.microsoft.com/office/drawing/2014/main" id="{BD8FB1C7-5EE2-B040-1907-C793C8438E9D}"/>
                  </a:ext>
                </a:extLst>
              </p:cNvPr>
              <p:cNvCxnSpPr/>
              <p:nvPr/>
            </p:nvCxnSpPr>
            <p:spPr>
              <a:xfrm>
                <a:off x="5990488" y="5169857"/>
                <a:ext cx="0" cy="105508"/>
              </a:xfrm>
              <a:prstGeom prst="straightConnector1">
                <a:avLst/>
              </a:prstGeom>
              <a:ln w="60325">
                <a:solidFill>
                  <a:srgbClr val="47257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 name="Straight Connector 6">
              <a:extLst>
                <a:ext uri="{FF2B5EF4-FFF2-40B4-BE49-F238E27FC236}">
                  <a16:creationId xmlns:a16="http://schemas.microsoft.com/office/drawing/2014/main" id="{2A3AC4C6-9B6E-90E6-BE18-A38E5EAA0DAE}"/>
                </a:ext>
              </a:extLst>
            </p:cNvPr>
            <p:cNvCxnSpPr>
              <a:cxnSpLocks/>
            </p:cNvCxnSpPr>
            <p:nvPr/>
          </p:nvCxnSpPr>
          <p:spPr>
            <a:xfrm>
              <a:off x="3325584" y="620488"/>
              <a:ext cx="0" cy="1959301"/>
            </a:xfrm>
            <a:prstGeom prst="line">
              <a:avLst/>
            </a:prstGeom>
            <a:ln w="41275"/>
          </p:spPr>
          <p:style>
            <a:lnRef idx="1">
              <a:schemeClr val="accent2"/>
            </a:lnRef>
            <a:fillRef idx="0">
              <a:schemeClr val="accent2"/>
            </a:fillRef>
            <a:effectRef idx="0">
              <a:schemeClr val="accent2"/>
            </a:effectRef>
            <a:fontRef idx="minor">
              <a:schemeClr val="tx1"/>
            </a:fontRef>
          </p:style>
        </p:cxnSp>
        <p:sp>
          <p:nvSpPr>
            <p:cNvPr id="8" name="Oval 7">
              <a:extLst>
                <a:ext uri="{FF2B5EF4-FFF2-40B4-BE49-F238E27FC236}">
                  <a16:creationId xmlns:a16="http://schemas.microsoft.com/office/drawing/2014/main" id="{DE0001CE-59D1-EC3D-3B4B-5E65A9B40DD0}"/>
                </a:ext>
              </a:extLst>
            </p:cNvPr>
            <p:cNvSpPr/>
            <p:nvPr/>
          </p:nvSpPr>
          <p:spPr>
            <a:xfrm>
              <a:off x="7674428" y="3047999"/>
              <a:ext cx="228600" cy="2394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A260B520-E149-7DE0-88ED-601E3003306C}"/>
                </a:ext>
              </a:extLst>
            </p:cNvPr>
            <p:cNvCxnSpPr>
              <a:cxnSpLocks/>
            </p:cNvCxnSpPr>
            <p:nvPr/>
          </p:nvCxnSpPr>
          <p:spPr>
            <a:xfrm flipH="1">
              <a:off x="3235569" y="2579789"/>
              <a:ext cx="182880" cy="0"/>
            </a:xfrm>
            <a:prstGeom prst="line">
              <a:avLst/>
            </a:prstGeom>
            <a:ln w="41275"/>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FFE70C4B-EEF9-5908-B14B-ED812979A8A0}"/>
                </a:ext>
              </a:extLst>
            </p:cNvPr>
            <p:cNvCxnSpPr>
              <a:cxnSpLocks/>
            </p:cNvCxnSpPr>
            <p:nvPr/>
          </p:nvCxnSpPr>
          <p:spPr>
            <a:xfrm flipH="1">
              <a:off x="3230880" y="620488"/>
              <a:ext cx="187569" cy="0"/>
            </a:xfrm>
            <a:prstGeom prst="line">
              <a:avLst/>
            </a:prstGeom>
            <a:ln w="41275"/>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F8DD90B6-244E-7EA0-3345-2BFD857D46E7}"/>
                </a:ext>
              </a:extLst>
            </p:cNvPr>
            <p:cNvSpPr txBox="1"/>
            <p:nvPr/>
          </p:nvSpPr>
          <p:spPr>
            <a:xfrm>
              <a:off x="3324664" y="1461639"/>
              <a:ext cx="570990" cy="276999"/>
            </a:xfrm>
            <a:prstGeom prst="rect">
              <a:avLst/>
            </a:prstGeom>
            <a:noFill/>
          </p:spPr>
          <p:txBody>
            <a:bodyPr wrap="none" rtlCol="0">
              <a:spAutoFit/>
            </a:bodyPr>
            <a:lstStyle/>
            <a:p>
              <a:r>
                <a:rPr lang="en-US" sz="1200" b="1" dirty="0">
                  <a:solidFill>
                    <a:schemeClr val="accent2"/>
                  </a:solidFill>
                </a:rPr>
                <a:t>35 km</a:t>
              </a:r>
            </a:p>
          </p:txBody>
        </p:sp>
      </p:grpSp>
      <p:cxnSp>
        <p:nvCxnSpPr>
          <p:cNvPr id="15" name="Straight Connector 14">
            <a:extLst>
              <a:ext uri="{FF2B5EF4-FFF2-40B4-BE49-F238E27FC236}">
                <a16:creationId xmlns:a16="http://schemas.microsoft.com/office/drawing/2014/main" id="{53F51806-4F2B-7B81-AE35-DC0D7A5226EC}"/>
              </a:ext>
            </a:extLst>
          </p:cNvPr>
          <p:cNvCxnSpPr/>
          <p:nvPr/>
        </p:nvCxnSpPr>
        <p:spPr>
          <a:xfrm>
            <a:off x="5594201" y="0"/>
            <a:ext cx="0" cy="6858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A07E67B-8652-1554-8555-1233C21672CA}"/>
              </a:ext>
            </a:extLst>
          </p:cNvPr>
          <p:cNvSpPr txBox="1"/>
          <p:nvPr/>
        </p:nvSpPr>
        <p:spPr>
          <a:xfrm>
            <a:off x="3443065" y="2627656"/>
            <a:ext cx="1082348" cy="369332"/>
          </a:xfrm>
          <a:prstGeom prst="rect">
            <a:avLst/>
          </a:prstGeom>
          <a:noFill/>
        </p:spPr>
        <p:txBody>
          <a:bodyPr wrap="none" rtlCol="0">
            <a:spAutoFit/>
          </a:bodyPr>
          <a:lstStyle/>
          <a:p>
            <a:r>
              <a:rPr lang="en-US" dirty="0">
                <a:solidFill>
                  <a:srgbClr val="FF0000"/>
                </a:solidFill>
              </a:rPr>
              <a:t>CPR-HD</a:t>
            </a:r>
          </a:p>
        </p:txBody>
      </p:sp>
      <p:sp>
        <p:nvSpPr>
          <p:cNvPr id="17" name="Rectangle 16">
            <a:extLst>
              <a:ext uri="{FF2B5EF4-FFF2-40B4-BE49-F238E27FC236}">
                <a16:creationId xmlns:a16="http://schemas.microsoft.com/office/drawing/2014/main" id="{8922B822-B6AB-5A96-1C14-6CFA745467AB}"/>
              </a:ext>
            </a:extLst>
          </p:cNvPr>
          <p:cNvSpPr/>
          <p:nvPr/>
        </p:nvSpPr>
        <p:spPr>
          <a:xfrm>
            <a:off x="1859989" y="2551814"/>
            <a:ext cx="978195" cy="1233377"/>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F3D16F42-4B80-BE54-56BC-0300E8D3B508}"/>
              </a:ext>
            </a:extLst>
          </p:cNvPr>
          <p:cNvCxnSpPr>
            <a:cxnSpLocks/>
            <a:endCxn id="8" idx="1"/>
          </p:cNvCxnSpPr>
          <p:nvPr/>
        </p:nvCxnSpPr>
        <p:spPr>
          <a:xfrm>
            <a:off x="2829272" y="2551814"/>
            <a:ext cx="874686" cy="510499"/>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859552A-8647-3825-3C98-558DCEC25D11}"/>
              </a:ext>
            </a:extLst>
          </p:cNvPr>
          <p:cNvCxnSpPr>
            <a:cxnSpLocks/>
            <a:endCxn id="8" idx="3"/>
          </p:cNvCxnSpPr>
          <p:nvPr/>
        </p:nvCxnSpPr>
        <p:spPr>
          <a:xfrm flipV="1">
            <a:off x="2838184" y="3179999"/>
            <a:ext cx="865774" cy="615689"/>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0" name="Arc 19">
            <a:extLst>
              <a:ext uri="{FF2B5EF4-FFF2-40B4-BE49-F238E27FC236}">
                <a16:creationId xmlns:a16="http://schemas.microsoft.com/office/drawing/2014/main" id="{5C8185DF-B03B-3267-DE21-B66A459E9059}"/>
              </a:ext>
            </a:extLst>
          </p:cNvPr>
          <p:cNvSpPr/>
          <p:nvPr/>
        </p:nvSpPr>
        <p:spPr>
          <a:xfrm rot="10977323">
            <a:off x="3496894" y="2951618"/>
            <a:ext cx="161082" cy="307985"/>
          </a:xfrm>
          <a:prstGeom prst="arc">
            <a:avLst>
              <a:gd name="adj1" fmla="val 16198024"/>
              <a:gd name="adj2" fmla="val 4488023"/>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AA5322D5-D3FC-4F3A-C3E9-B5CD3B579F51}"/>
              </a:ext>
            </a:extLst>
          </p:cNvPr>
          <p:cNvCxnSpPr>
            <a:cxnSpLocks/>
          </p:cNvCxnSpPr>
          <p:nvPr/>
        </p:nvCxnSpPr>
        <p:spPr>
          <a:xfrm rot="-1260000">
            <a:off x="3540935" y="3224048"/>
            <a:ext cx="0" cy="832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6CB4F1C-E95B-1406-0EEB-B7DC13E7F0DC}"/>
              </a:ext>
            </a:extLst>
          </p:cNvPr>
          <p:cNvSpPr/>
          <p:nvPr/>
        </p:nvSpPr>
        <p:spPr>
          <a:xfrm>
            <a:off x="954449" y="135555"/>
            <a:ext cx="3057918"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3" name="TextBox 22">
            <a:extLst>
              <a:ext uri="{FF2B5EF4-FFF2-40B4-BE49-F238E27FC236}">
                <a16:creationId xmlns:a16="http://schemas.microsoft.com/office/drawing/2014/main" id="{1EC3B678-C476-DBF6-5752-A7ADD1CE266B}"/>
              </a:ext>
            </a:extLst>
          </p:cNvPr>
          <p:cNvSpPr txBox="1"/>
          <p:nvPr/>
        </p:nvSpPr>
        <p:spPr>
          <a:xfrm>
            <a:off x="922724" y="611018"/>
            <a:ext cx="3121367" cy="646331"/>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GOES-16 Visible Satellite</a:t>
            </a:r>
          </a:p>
          <a:p>
            <a:pPr algn="ctr"/>
            <a:r>
              <a:rPr lang="en-US" dirty="0">
                <a:latin typeface="Times New Roman" panose="02020603050405020304" pitchFamily="18" charset="0"/>
                <a:cs typeface="Times New Roman" panose="02020603050405020304" pitchFamily="18" charset="0"/>
              </a:rPr>
              <a:t>2019-08-03 15:56 – 15:59 UTC</a:t>
            </a:r>
          </a:p>
        </p:txBody>
      </p:sp>
      <p:sp>
        <p:nvSpPr>
          <p:cNvPr id="24" name="Rectangle 23">
            <a:extLst>
              <a:ext uri="{FF2B5EF4-FFF2-40B4-BE49-F238E27FC236}">
                <a16:creationId xmlns:a16="http://schemas.microsoft.com/office/drawing/2014/main" id="{F9FB00BD-003D-E408-E968-092D51D42621}"/>
              </a:ext>
            </a:extLst>
          </p:cNvPr>
          <p:cNvSpPr/>
          <p:nvPr/>
        </p:nvSpPr>
        <p:spPr>
          <a:xfrm rot="16200000">
            <a:off x="2973115" y="3144473"/>
            <a:ext cx="4823791" cy="3742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5" name="TextBox 24">
            <a:extLst>
              <a:ext uri="{FF2B5EF4-FFF2-40B4-BE49-F238E27FC236}">
                <a16:creationId xmlns:a16="http://schemas.microsoft.com/office/drawing/2014/main" id="{9BAA1899-37E7-0592-F97C-E5E05274AA20}"/>
              </a:ext>
            </a:extLst>
          </p:cNvPr>
          <p:cNvSpPr txBox="1"/>
          <p:nvPr/>
        </p:nvSpPr>
        <p:spPr>
          <a:xfrm rot="16200000">
            <a:off x="4806823" y="3019706"/>
            <a:ext cx="1031051"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RCAC</a:t>
            </a:r>
            <a:r>
              <a:rPr lang="en-US" i="1" baseline="-25000" dirty="0">
                <a:latin typeface="Times New Roman" panose="02020603050405020304" pitchFamily="18" charset="0"/>
                <a:cs typeface="Times New Roman" panose="02020603050405020304" pitchFamily="18" charset="0"/>
              </a:rPr>
              <a:t>N-C</a:t>
            </a:r>
            <a:endParaRPr lang="en-US" i="1" dirty="0">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C2A19AAA-C984-346F-B6A6-6072C6A0BD47}"/>
              </a:ext>
            </a:extLst>
          </p:cNvPr>
          <p:cNvGrpSpPr/>
          <p:nvPr/>
        </p:nvGrpSpPr>
        <p:grpSpPr>
          <a:xfrm>
            <a:off x="5786374" y="55731"/>
            <a:ext cx="6330462" cy="6864224"/>
            <a:chOff x="2954215" y="2596"/>
            <a:chExt cx="6330462" cy="6864224"/>
          </a:xfrm>
        </p:grpSpPr>
        <p:cxnSp>
          <p:nvCxnSpPr>
            <p:cNvPr id="27" name="Straight Arrow Connector 26">
              <a:extLst>
                <a:ext uri="{FF2B5EF4-FFF2-40B4-BE49-F238E27FC236}">
                  <a16:creationId xmlns:a16="http://schemas.microsoft.com/office/drawing/2014/main" id="{7516DD71-869D-DAE4-56E9-DF32D05B039F}"/>
                </a:ext>
              </a:extLst>
            </p:cNvPr>
            <p:cNvCxnSpPr>
              <a:cxnSpLocks/>
            </p:cNvCxnSpPr>
            <p:nvPr/>
          </p:nvCxnSpPr>
          <p:spPr>
            <a:xfrm>
              <a:off x="3468057" y="6693876"/>
              <a:ext cx="4759569" cy="0"/>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DC4207C6-8FA6-40CB-62F5-BDD2645CF21E}"/>
                </a:ext>
              </a:extLst>
            </p:cNvPr>
            <p:cNvSpPr txBox="1"/>
            <p:nvPr/>
          </p:nvSpPr>
          <p:spPr>
            <a:xfrm>
              <a:off x="3148008" y="6497488"/>
              <a:ext cx="333746" cy="369332"/>
            </a:xfrm>
            <a:prstGeom prst="rect">
              <a:avLst/>
            </a:prstGeom>
            <a:noFill/>
          </p:spPr>
          <p:txBody>
            <a:bodyPr wrap="none" rtlCol="0">
              <a:spAutoFit/>
            </a:bodyPr>
            <a:lstStyle/>
            <a:p>
              <a:r>
                <a:rPr lang="en-US" dirty="0"/>
                <a:t>N</a:t>
              </a:r>
            </a:p>
          </p:txBody>
        </p:sp>
        <p:sp>
          <p:nvSpPr>
            <p:cNvPr id="29" name="TextBox 28">
              <a:extLst>
                <a:ext uri="{FF2B5EF4-FFF2-40B4-BE49-F238E27FC236}">
                  <a16:creationId xmlns:a16="http://schemas.microsoft.com/office/drawing/2014/main" id="{8F722350-7D74-43C6-485B-685D0ACE0A9B}"/>
                </a:ext>
              </a:extLst>
            </p:cNvPr>
            <p:cNvSpPr txBox="1"/>
            <p:nvPr/>
          </p:nvSpPr>
          <p:spPr>
            <a:xfrm>
              <a:off x="8227626" y="6497488"/>
              <a:ext cx="290464" cy="369332"/>
            </a:xfrm>
            <a:prstGeom prst="rect">
              <a:avLst/>
            </a:prstGeom>
            <a:noFill/>
          </p:spPr>
          <p:txBody>
            <a:bodyPr wrap="none" rtlCol="0">
              <a:spAutoFit/>
            </a:bodyPr>
            <a:lstStyle/>
            <a:p>
              <a:r>
                <a:rPr lang="en-US" dirty="0"/>
                <a:t>S</a:t>
              </a:r>
            </a:p>
          </p:txBody>
        </p:sp>
        <p:pic>
          <p:nvPicPr>
            <p:cNvPr id="30" name="Picture 29" descr="Chart&#10;&#10;Description automatically generated">
              <a:extLst>
                <a:ext uri="{FF2B5EF4-FFF2-40B4-BE49-F238E27FC236}">
                  <a16:creationId xmlns:a16="http://schemas.microsoft.com/office/drawing/2014/main" id="{E8F28C45-B41F-C20E-575E-A8C2430F810C}"/>
                </a:ext>
              </a:extLst>
            </p:cNvPr>
            <p:cNvPicPr>
              <a:picLocks noChangeAspect="1"/>
            </p:cNvPicPr>
            <p:nvPr/>
          </p:nvPicPr>
          <p:blipFill>
            <a:blip r:embed="rId5"/>
            <a:stretch>
              <a:fillRect/>
            </a:stretch>
          </p:blipFill>
          <p:spPr>
            <a:xfrm>
              <a:off x="2954215" y="2596"/>
              <a:ext cx="6330462" cy="6534471"/>
            </a:xfrm>
            <a:prstGeom prst="rect">
              <a:avLst/>
            </a:prstGeom>
          </p:spPr>
        </p:pic>
        <p:sp>
          <p:nvSpPr>
            <p:cNvPr id="31" name="Rectangle 30">
              <a:extLst>
                <a:ext uri="{FF2B5EF4-FFF2-40B4-BE49-F238E27FC236}">
                  <a16:creationId xmlns:a16="http://schemas.microsoft.com/office/drawing/2014/main" id="{9435AD4F-58E0-F4C5-7492-5D588231A9BA}"/>
                </a:ext>
              </a:extLst>
            </p:cNvPr>
            <p:cNvSpPr/>
            <p:nvPr/>
          </p:nvSpPr>
          <p:spPr>
            <a:xfrm>
              <a:off x="3481754" y="6236677"/>
              <a:ext cx="4853354" cy="2021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BB2B9827-9426-326E-44A3-6D4C5316ED3B}"/>
                </a:ext>
              </a:extLst>
            </p:cNvPr>
            <p:cNvSpPr/>
            <p:nvPr/>
          </p:nvSpPr>
          <p:spPr>
            <a:xfrm>
              <a:off x="5498123" y="6389077"/>
              <a:ext cx="797170" cy="1479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A44FD4E-BB62-D5C5-F4E3-1020D4AEBE80}"/>
                </a:ext>
              </a:extLst>
            </p:cNvPr>
            <p:cNvSpPr txBox="1"/>
            <p:nvPr/>
          </p:nvSpPr>
          <p:spPr>
            <a:xfrm>
              <a:off x="3815661" y="6185319"/>
              <a:ext cx="732893"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15:55:00</a:t>
              </a:r>
              <a:endParaRPr lang="en-US"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35F2F295-A864-65ED-C79C-340720368004}"/>
                </a:ext>
              </a:extLst>
            </p:cNvPr>
            <p:cNvSpPr txBox="1"/>
            <p:nvPr/>
          </p:nvSpPr>
          <p:spPr>
            <a:xfrm>
              <a:off x="4642137" y="6182389"/>
              <a:ext cx="732893"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15:55:50</a:t>
              </a:r>
              <a:endParaRPr lang="en-US"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4F04D9A0-A3E8-5EE3-B135-ECE7FA6A6863}"/>
                </a:ext>
              </a:extLst>
            </p:cNvPr>
            <p:cNvSpPr txBox="1"/>
            <p:nvPr/>
          </p:nvSpPr>
          <p:spPr>
            <a:xfrm>
              <a:off x="5410000" y="6182389"/>
              <a:ext cx="732893"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15:56:40</a:t>
              </a:r>
              <a:endParaRPr lang="en-US"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EC2B90B5-3389-7229-0243-4A2D652C8C4C}"/>
                </a:ext>
              </a:extLst>
            </p:cNvPr>
            <p:cNvSpPr txBox="1"/>
            <p:nvPr/>
          </p:nvSpPr>
          <p:spPr>
            <a:xfrm>
              <a:off x="6213028" y="6182389"/>
              <a:ext cx="732893"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15:57:30</a:t>
              </a:r>
              <a:endParaRPr lang="en-US"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839CDC96-A04B-9A24-4154-F8314C187224}"/>
                </a:ext>
              </a:extLst>
            </p:cNvPr>
            <p:cNvSpPr txBox="1"/>
            <p:nvPr/>
          </p:nvSpPr>
          <p:spPr>
            <a:xfrm>
              <a:off x="7004333" y="6182389"/>
              <a:ext cx="732893"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15:58:20</a:t>
              </a:r>
              <a:endParaRPr lang="en-US" dirty="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65311A92-D647-97B2-F135-94B230DA39A2}"/>
                </a:ext>
              </a:extLst>
            </p:cNvPr>
            <p:cNvSpPr txBox="1"/>
            <p:nvPr/>
          </p:nvSpPr>
          <p:spPr>
            <a:xfrm>
              <a:off x="7795638" y="6182389"/>
              <a:ext cx="732893"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15:59:10</a:t>
              </a:r>
              <a:endParaRPr lang="en-US" dirty="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B638B74B-F8C7-6667-214C-A0D067E4D675}"/>
                </a:ext>
              </a:extLst>
            </p:cNvPr>
            <p:cNvSpPr txBox="1"/>
            <p:nvPr/>
          </p:nvSpPr>
          <p:spPr>
            <a:xfrm>
              <a:off x="5439338" y="6357527"/>
              <a:ext cx="1079270"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Time [UTC]</a:t>
              </a:r>
            </a:p>
          </p:txBody>
        </p:sp>
      </p:grpSp>
      <p:sp>
        <p:nvSpPr>
          <p:cNvPr id="40" name="Rectangle 39">
            <a:extLst>
              <a:ext uri="{FF2B5EF4-FFF2-40B4-BE49-F238E27FC236}">
                <a16:creationId xmlns:a16="http://schemas.microsoft.com/office/drawing/2014/main" id="{BA3B72D8-1C8F-7428-F84B-6E60BEA55C12}"/>
              </a:ext>
            </a:extLst>
          </p:cNvPr>
          <p:cNvSpPr/>
          <p:nvPr/>
        </p:nvSpPr>
        <p:spPr>
          <a:xfrm>
            <a:off x="6332931" y="0"/>
            <a:ext cx="4823791" cy="258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41" name="TextBox 40">
            <a:extLst>
              <a:ext uri="{FF2B5EF4-FFF2-40B4-BE49-F238E27FC236}">
                <a16:creationId xmlns:a16="http://schemas.microsoft.com/office/drawing/2014/main" id="{452FAD25-26D7-E32F-D954-91ED54439065}"/>
              </a:ext>
            </a:extLst>
          </p:cNvPr>
          <p:cNvSpPr txBox="1"/>
          <p:nvPr/>
        </p:nvSpPr>
        <p:spPr>
          <a:xfrm>
            <a:off x="7889791" y="-52301"/>
            <a:ext cx="1646606" cy="369332"/>
          </a:xfrm>
          <a:prstGeom prst="rect">
            <a:avLst/>
          </a:prstGeom>
          <a:noFill/>
        </p:spPr>
        <p:txBody>
          <a:bodyPr wrap="none" rtlCol="0">
            <a:spAutoFit/>
          </a:bodyPr>
          <a:lstStyle/>
          <a:p>
            <a:pPr algn="ctr"/>
            <a:r>
              <a:rPr lang="en-US" dirty="0">
                <a:solidFill>
                  <a:srgbClr val="FF0000"/>
                </a:solidFill>
                <a:latin typeface="Times New Roman" panose="02020603050405020304" pitchFamily="18" charset="0"/>
                <a:cs typeface="Times New Roman" panose="02020603050405020304" pitchFamily="18" charset="0"/>
              </a:rPr>
              <a:t>CPR-HD</a:t>
            </a:r>
            <a:r>
              <a:rPr lang="en-US" dirty="0">
                <a:latin typeface="Times New Roman" panose="02020603050405020304" pitchFamily="18" charset="0"/>
                <a:cs typeface="Times New Roman" panose="02020603050405020304" pitchFamily="18" charset="0"/>
              </a:rPr>
              <a:t> – FL1</a:t>
            </a:r>
          </a:p>
        </p:txBody>
      </p:sp>
      <p:grpSp>
        <p:nvGrpSpPr>
          <p:cNvPr id="50" name="Group 49">
            <a:extLst>
              <a:ext uri="{FF2B5EF4-FFF2-40B4-BE49-F238E27FC236}">
                <a16:creationId xmlns:a16="http://schemas.microsoft.com/office/drawing/2014/main" id="{3F970588-D46B-7512-9AB9-D7BFCFC66C61}"/>
              </a:ext>
            </a:extLst>
          </p:cNvPr>
          <p:cNvGrpSpPr/>
          <p:nvPr/>
        </p:nvGrpSpPr>
        <p:grpSpPr>
          <a:xfrm>
            <a:off x="1775029" y="5599725"/>
            <a:ext cx="1277781" cy="1060331"/>
            <a:chOff x="185814" y="5035096"/>
            <a:chExt cx="1593737" cy="1602397"/>
          </a:xfrm>
        </p:grpSpPr>
        <p:pic>
          <p:nvPicPr>
            <p:cNvPr id="45" name="Picture 44" descr="Chart, radar chart&#10;&#10;Description automatically generated">
              <a:extLst>
                <a:ext uri="{FF2B5EF4-FFF2-40B4-BE49-F238E27FC236}">
                  <a16:creationId xmlns:a16="http://schemas.microsoft.com/office/drawing/2014/main" id="{41B3CC1A-D8CD-D56F-4387-8DB71EC9274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97095" y="5280966"/>
              <a:ext cx="1286814" cy="1269657"/>
            </a:xfrm>
            <a:prstGeom prst="rect">
              <a:avLst/>
            </a:prstGeom>
          </p:spPr>
        </p:pic>
        <p:sp>
          <p:nvSpPr>
            <p:cNvPr id="46" name="TextBox 45">
              <a:extLst>
                <a:ext uri="{FF2B5EF4-FFF2-40B4-BE49-F238E27FC236}">
                  <a16:creationId xmlns:a16="http://schemas.microsoft.com/office/drawing/2014/main" id="{94FE7897-86A2-C78D-7B04-14FE160A93B8}"/>
                </a:ext>
              </a:extLst>
            </p:cNvPr>
            <p:cNvSpPr txBox="1"/>
            <p:nvPr/>
          </p:nvSpPr>
          <p:spPr>
            <a:xfrm>
              <a:off x="844463" y="5035096"/>
              <a:ext cx="351379" cy="369332"/>
            </a:xfrm>
            <a:prstGeom prst="rect">
              <a:avLst/>
            </a:prstGeom>
            <a:noFill/>
          </p:spPr>
          <p:txBody>
            <a:bodyPr wrap="square" rtlCol="0">
              <a:spAutoFit/>
            </a:bodyPr>
            <a:lstStyle/>
            <a:p>
              <a:r>
                <a:rPr lang="en-US" dirty="0">
                  <a:solidFill>
                    <a:srgbClr val="0432FF"/>
                  </a:solidFill>
                  <a:latin typeface="Times New Roman" panose="02020603050405020304" pitchFamily="18" charset="0"/>
                  <a:cs typeface="Times New Roman" panose="02020603050405020304" pitchFamily="18" charset="0"/>
                </a:rPr>
                <a:t>N</a:t>
              </a:r>
            </a:p>
          </p:txBody>
        </p:sp>
        <p:sp>
          <p:nvSpPr>
            <p:cNvPr id="47" name="TextBox 46">
              <a:extLst>
                <a:ext uri="{FF2B5EF4-FFF2-40B4-BE49-F238E27FC236}">
                  <a16:creationId xmlns:a16="http://schemas.microsoft.com/office/drawing/2014/main" id="{97D29222-DCFD-0F81-0207-653DEB57B5C1}"/>
                </a:ext>
              </a:extLst>
            </p:cNvPr>
            <p:cNvSpPr txBox="1"/>
            <p:nvPr/>
          </p:nvSpPr>
          <p:spPr>
            <a:xfrm>
              <a:off x="850829" y="6268161"/>
              <a:ext cx="312907" cy="369332"/>
            </a:xfrm>
            <a:prstGeom prst="rect">
              <a:avLst/>
            </a:prstGeom>
            <a:noFill/>
          </p:spPr>
          <p:txBody>
            <a:bodyPr wrap="square" rtlCol="0">
              <a:spAutoFit/>
            </a:bodyPr>
            <a:lstStyle/>
            <a:p>
              <a:r>
                <a:rPr lang="en-US" dirty="0">
                  <a:solidFill>
                    <a:srgbClr val="0432FF"/>
                  </a:solidFill>
                  <a:latin typeface="Times New Roman" panose="02020603050405020304" pitchFamily="18" charset="0"/>
                  <a:cs typeface="Times New Roman" panose="02020603050405020304" pitchFamily="18" charset="0"/>
                </a:rPr>
                <a:t>S</a:t>
              </a:r>
            </a:p>
          </p:txBody>
        </p:sp>
        <p:sp>
          <p:nvSpPr>
            <p:cNvPr id="48" name="TextBox 47">
              <a:extLst>
                <a:ext uri="{FF2B5EF4-FFF2-40B4-BE49-F238E27FC236}">
                  <a16:creationId xmlns:a16="http://schemas.microsoft.com/office/drawing/2014/main" id="{9038BC80-18F3-8D72-B300-D459F89DD110}"/>
                </a:ext>
              </a:extLst>
            </p:cNvPr>
            <p:cNvSpPr txBox="1"/>
            <p:nvPr/>
          </p:nvSpPr>
          <p:spPr>
            <a:xfrm>
              <a:off x="1440997" y="5633812"/>
              <a:ext cx="338554" cy="369332"/>
            </a:xfrm>
            <a:prstGeom prst="rect">
              <a:avLst/>
            </a:prstGeom>
            <a:noFill/>
          </p:spPr>
          <p:txBody>
            <a:bodyPr wrap="square" rtlCol="0">
              <a:spAutoFit/>
            </a:bodyPr>
            <a:lstStyle/>
            <a:p>
              <a:r>
                <a:rPr lang="en-US" dirty="0">
                  <a:solidFill>
                    <a:srgbClr val="0432FF"/>
                  </a:solidFill>
                  <a:latin typeface="Times New Roman" panose="02020603050405020304" pitchFamily="18" charset="0"/>
                  <a:cs typeface="Times New Roman" panose="02020603050405020304" pitchFamily="18" charset="0"/>
                </a:rPr>
                <a:t>E</a:t>
              </a:r>
            </a:p>
          </p:txBody>
        </p:sp>
        <p:sp>
          <p:nvSpPr>
            <p:cNvPr id="49" name="TextBox 48">
              <a:extLst>
                <a:ext uri="{FF2B5EF4-FFF2-40B4-BE49-F238E27FC236}">
                  <a16:creationId xmlns:a16="http://schemas.microsoft.com/office/drawing/2014/main" id="{C9E904BA-5AD6-F2A4-0CE4-3A23A8359FB1}"/>
                </a:ext>
              </a:extLst>
            </p:cNvPr>
            <p:cNvSpPr txBox="1"/>
            <p:nvPr/>
          </p:nvSpPr>
          <p:spPr>
            <a:xfrm>
              <a:off x="185814" y="5634331"/>
              <a:ext cx="402675" cy="369332"/>
            </a:xfrm>
            <a:prstGeom prst="rect">
              <a:avLst/>
            </a:prstGeom>
            <a:noFill/>
          </p:spPr>
          <p:txBody>
            <a:bodyPr wrap="square" rtlCol="0">
              <a:spAutoFit/>
            </a:bodyPr>
            <a:lstStyle/>
            <a:p>
              <a:r>
                <a:rPr lang="en-US" dirty="0">
                  <a:solidFill>
                    <a:srgbClr val="0432FF"/>
                  </a:solidFill>
                  <a:latin typeface="Times New Roman" panose="02020603050405020304" pitchFamily="18" charset="0"/>
                  <a:cs typeface="Times New Roman" panose="02020603050405020304" pitchFamily="18" charset="0"/>
                </a:rPr>
                <a:t>W</a:t>
              </a:r>
            </a:p>
          </p:txBody>
        </p:sp>
      </p:grpSp>
      <p:sp>
        <p:nvSpPr>
          <p:cNvPr id="51" name="Slide Number Placeholder 50">
            <a:extLst>
              <a:ext uri="{FF2B5EF4-FFF2-40B4-BE49-F238E27FC236}">
                <a16:creationId xmlns:a16="http://schemas.microsoft.com/office/drawing/2014/main" id="{E16DD838-45E0-0F37-5015-72ED4A5F2962}"/>
              </a:ext>
            </a:extLst>
          </p:cNvPr>
          <p:cNvSpPr>
            <a:spLocks noGrp="1"/>
          </p:cNvSpPr>
          <p:nvPr>
            <p:ph type="sldNum" sz="quarter" idx="12"/>
          </p:nvPr>
        </p:nvSpPr>
        <p:spPr/>
        <p:txBody>
          <a:bodyPr/>
          <a:lstStyle/>
          <a:p>
            <a:fld id="{CDFFE814-68E4-0C4A-BCC3-703C26BE2070}" type="slidenum">
              <a:rPr lang="en-US" smtClean="0"/>
              <a:pPr/>
              <a:t>33</a:t>
            </a:fld>
            <a:endParaRPr lang="en-US" dirty="0"/>
          </a:p>
        </p:txBody>
      </p:sp>
      <p:sp>
        <p:nvSpPr>
          <p:cNvPr id="52" name="TextBox 51">
            <a:extLst>
              <a:ext uri="{FF2B5EF4-FFF2-40B4-BE49-F238E27FC236}">
                <a16:creationId xmlns:a16="http://schemas.microsoft.com/office/drawing/2014/main" id="{9FDAE28C-C3AA-DA2F-913F-EF15932EDEDD}"/>
              </a:ext>
            </a:extLst>
          </p:cNvPr>
          <p:cNvSpPr txBox="1"/>
          <p:nvPr/>
        </p:nvSpPr>
        <p:spPr>
          <a:xfrm>
            <a:off x="2584821" y="4230792"/>
            <a:ext cx="69762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FL1</a:t>
            </a:r>
          </a:p>
        </p:txBody>
      </p:sp>
      <p:cxnSp>
        <p:nvCxnSpPr>
          <p:cNvPr id="54" name="Straight Connector 53">
            <a:extLst>
              <a:ext uri="{FF2B5EF4-FFF2-40B4-BE49-F238E27FC236}">
                <a16:creationId xmlns:a16="http://schemas.microsoft.com/office/drawing/2014/main" id="{1C824B6B-53E6-FCB5-0BDA-D1BDD83A623C}"/>
              </a:ext>
            </a:extLst>
          </p:cNvPr>
          <p:cNvCxnSpPr/>
          <p:nvPr/>
        </p:nvCxnSpPr>
        <p:spPr>
          <a:xfrm>
            <a:off x="6332931" y="5560536"/>
            <a:ext cx="4726854"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06011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7B69BD-987D-6D0E-72BC-F3A977A01775}"/>
              </a:ext>
            </a:extLst>
          </p:cNvPr>
          <p:cNvSpPr/>
          <p:nvPr/>
        </p:nvSpPr>
        <p:spPr>
          <a:xfrm>
            <a:off x="7368209" y="5791200"/>
            <a:ext cx="4823791"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grpSp>
        <p:nvGrpSpPr>
          <p:cNvPr id="5" name="Group 4">
            <a:extLst>
              <a:ext uri="{FF2B5EF4-FFF2-40B4-BE49-F238E27FC236}">
                <a16:creationId xmlns:a16="http://schemas.microsoft.com/office/drawing/2014/main" id="{8882BE41-3F50-D4CF-E91A-4A75CDD9CD55}"/>
              </a:ext>
            </a:extLst>
          </p:cNvPr>
          <p:cNvGrpSpPr/>
          <p:nvPr/>
        </p:nvGrpSpPr>
        <p:grpSpPr>
          <a:xfrm>
            <a:off x="5712069" y="108411"/>
            <a:ext cx="6479931" cy="6749589"/>
            <a:chOff x="2699262" y="0"/>
            <a:chExt cx="6479931" cy="6749589"/>
          </a:xfrm>
        </p:grpSpPr>
        <p:grpSp>
          <p:nvGrpSpPr>
            <p:cNvPr id="6" name="Group 5">
              <a:extLst>
                <a:ext uri="{FF2B5EF4-FFF2-40B4-BE49-F238E27FC236}">
                  <a16:creationId xmlns:a16="http://schemas.microsoft.com/office/drawing/2014/main" id="{8BB26097-2768-4785-E8A7-28D4D0131CD3}"/>
                </a:ext>
              </a:extLst>
            </p:cNvPr>
            <p:cNvGrpSpPr/>
            <p:nvPr/>
          </p:nvGrpSpPr>
          <p:grpSpPr>
            <a:xfrm>
              <a:off x="2699262" y="0"/>
              <a:ext cx="6479931" cy="6749589"/>
              <a:chOff x="2699262" y="0"/>
              <a:chExt cx="6479931" cy="6749589"/>
            </a:xfrm>
          </p:grpSpPr>
          <p:pic>
            <p:nvPicPr>
              <p:cNvPr id="15" name="Picture 14" descr="A screenshot of a cell phone&#10;&#10;Description automatically generated with low confidence">
                <a:extLst>
                  <a:ext uri="{FF2B5EF4-FFF2-40B4-BE49-F238E27FC236}">
                    <a16:creationId xmlns:a16="http://schemas.microsoft.com/office/drawing/2014/main" id="{861AB179-4A5D-3852-3EB7-9FF24AD9299E}"/>
                  </a:ext>
                </a:extLst>
              </p:cNvPr>
              <p:cNvPicPr>
                <a:picLocks noChangeAspect="1"/>
              </p:cNvPicPr>
              <p:nvPr/>
            </p:nvPicPr>
            <p:blipFill>
              <a:blip r:embed="rId3"/>
              <a:stretch>
                <a:fillRect/>
              </a:stretch>
            </p:blipFill>
            <p:spPr>
              <a:xfrm>
                <a:off x="2699262" y="0"/>
                <a:ext cx="6479931" cy="6541477"/>
              </a:xfrm>
              <a:prstGeom prst="rect">
                <a:avLst/>
              </a:prstGeom>
            </p:spPr>
          </p:pic>
          <p:cxnSp>
            <p:nvCxnSpPr>
              <p:cNvPr id="16" name="Straight Arrow Connector 15">
                <a:extLst>
                  <a:ext uri="{FF2B5EF4-FFF2-40B4-BE49-F238E27FC236}">
                    <a16:creationId xmlns:a16="http://schemas.microsoft.com/office/drawing/2014/main" id="{4F027FB5-3887-F4E8-45BA-2AD70F4F7AA8}"/>
                  </a:ext>
                </a:extLst>
              </p:cNvPr>
              <p:cNvCxnSpPr>
                <a:cxnSpLocks/>
              </p:cNvCxnSpPr>
              <p:nvPr/>
            </p:nvCxnSpPr>
            <p:spPr>
              <a:xfrm>
                <a:off x="3223846" y="6564923"/>
                <a:ext cx="4759569" cy="0"/>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34C2A39D-2BFC-BEEA-9F74-E93DAC966203}"/>
                  </a:ext>
                </a:extLst>
              </p:cNvPr>
              <p:cNvSpPr txBox="1"/>
              <p:nvPr/>
            </p:nvSpPr>
            <p:spPr>
              <a:xfrm>
                <a:off x="2904436" y="6380257"/>
                <a:ext cx="290464" cy="369332"/>
              </a:xfrm>
              <a:prstGeom prst="rect">
                <a:avLst/>
              </a:prstGeom>
              <a:noFill/>
            </p:spPr>
            <p:txBody>
              <a:bodyPr wrap="none" rtlCol="0">
                <a:spAutoFit/>
              </a:bodyPr>
              <a:lstStyle/>
              <a:p>
                <a:r>
                  <a:rPr lang="en-US" dirty="0"/>
                  <a:t>S</a:t>
                </a:r>
              </a:p>
            </p:txBody>
          </p:sp>
          <p:sp>
            <p:nvSpPr>
              <p:cNvPr id="18" name="TextBox 17">
                <a:extLst>
                  <a:ext uri="{FF2B5EF4-FFF2-40B4-BE49-F238E27FC236}">
                    <a16:creationId xmlns:a16="http://schemas.microsoft.com/office/drawing/2014/main" id="{16A7D1D0-1CEC-1D2E-8C00-90334CDC5A25}"/>
                  </a:ext>
                </a:extLst>
              </p:cNvPr>
              <p:cNvSpPr txBox="1"/>
              <p:nvPr/>
            </p:nvSpPr>
            <p:spPr>
              <a:xfrm>
                <a:off x="7983415" y="6356811"/>
                <a:ext cx="333746" cy="369332"/>
              </a:xfrm>
              <a:prstGeom prst="rect">
                <a:avLst/>
              </a:prstGeom>
              <a:noFill/>
            </p:spPr>
            <p:txBody>
              <a:bodyPr wrap="none" rtlCol="0">
                <a:spAutoFit/>
              </a:bodyPr>
              <a:lstStyle/>
              <a:p>
                <a:r>
                  <a:rPr lang="en-US" dirty="0"/>
                  <a:t>N</a:t>
                </a:r>
              </a:p>
            </p:txBody>
          </p:sp>
          <p:cxnSp>
            <p:nvCxnSpPr>
              <p:cNvPr id="19" name="Straight Arrow Connector 18">
                <a:extLst>
                  <a:ext uri="{FF2B5EF4-FFF2-40B4-BE49-F238E27FC236}">
                    <a16:creationId xmlns:a16="http://schemas.microsoft.com/office/drawing/2014/main" id="{99AB9C82-0761-5397-D82D-CE2C36E15334}"/>
                  </a:ext>
                </a:extLst>
              </p:cNvPr>
              <p:cNvCxnSpPr>
                <a:cxnSpLocks/>
                <a:stCxn id="20" idx="0"/>
              </p:cNvCxnSpPr>
              <p:nvPr/>
            </p:nvCxnSpPr>
            <p:spPr>
              <a:xfrm flipH="1" flipV="1">
                <a:off x="4355402" y="3434889"/>
                <a:ext cx="10183" cy="1398485"/>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A523DE7F-B0F2-5F8D-3F5D-63DFBBF6CA14}"/>
                  </a:ext>
                </a:extLst>
              </p:cNvPr>
              <p:cNvSpPr txBox="1"/>
              <p:nvPr/>
            </p:nvSpPr>
            <p:spPr>
              <a:xfrm>
                <a:off x="3345677" y="4833374"/>
                <a:ext cx="2039816" cy="923330"/>
              </a:xfrm>
              <a:prstGeom prst="rect">
                <a:avLst/>
              </a:prstGeom>
              <a:noFill/>
            </p:spPr>
            <p:txBody>
              <a:bodyPr wrap="square" rtlCol="0">
                <a:spAutoFit/>
              </a:bodyPr>
              <a:lstStyle/>
              <a:p>
                <a:pPr algn="ctr"/>
                <a:r>
                  <a:rPr lang="en-US" b="1" dirty="0">
                    <a:solidFill>
                      <a:schemeClr val="bg1"/>
                    </a:solidFill>
                  </a:rPr>
                  <a:t>Aircraft Flight Track</a:t>
                </a:r>
              </a:p>
              <a:p>
                <a:pPr algn="ctr"/>
                <a:r>
                  <a:rPr lang="en-US" b="1" dirty="0">
                    <a:solidFill>
                      <a:schemeClr val="bg1"/>
                    </a:solidFill>
                  </a:rPr>
                  <a:t>(Contamination)</a:t>
                </a:r>
              </a:p>
            </p:txBody>
          </p:sp>
          <p:sp>
            <p:nvSpPr>
              <p:cNvPr id="21" name="Rectangle 20">
                <a:extLst>
                  <a:ext uri="{FF2B5EF4-FFF2-40B4-BE49-F238E27FC236}">
                    <a16:creationId xmlns:a16="http://schemas.microsoft.com/office/drawing/2014/main" id="{7687A0BC-C452-0B59-4AE7-C573D8E49F58}"/>
                  </a:ext>
                </a:extLst>
              </p:cNvPr>
              <p:cNvSpPr/>
              <p:nvPr/>
            </p:nvSpPr>
            <p:spPr>
              <a:xfrm>
                <a:off x="3345677" y="4837998"/>
                <a:ext cx="2039816" cy="93507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7" name="Rectangle 6">
              <a:extLst>
                <a:ext uri="{FF2B5EF4-FFF2-40B4-BE49-F238E27FC236}">
                  <a16:creationId xmlns:a16="http://schemas.microsoft.com/office/drawing/2014/main" id="{0917DA84-6C03-F325-D298-D7C8A44F07D3}"/>
                </a:ext>
              </a:extLst>
            </p:cNvPr>
            <p:cNvSpPr/>
            <p:nvPr/>
          </p:nvSpPr>
          <p:spPr>
            <a:xfrm>
              <a:off x="3090940" y="6126039"/>
              <a:ext cx="4772655" cy="3525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322F675-08B9-685F-DDE4-B65DC7BB4BC5}"/>
                </a:ext>
              </a:extLst>
            </p:cNvPr>
            <p:cNvSpPr/>
            <p:nvPr/>
          </p:nvSpPr>
          <p:spPr>
            <a:xfrm>
              <a:off x="4773402" y="6292479"/>
              <a:ext cx="797170" cy="1479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8731CE5-7365-CF9B-D7AE-D8C54C25FF81}"/>
                </a:ext>
              </a:extLst>
            </p:cNvPr>
            <p:cNvSpPr txBox="1"/>
            <p:nvPr/>
          </p:nvSpPr>
          <p:spPr>
            <a:xfrm>
              <a:off x="3071364" y="6035939"/>
              <a:ext cx="732893"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16:21:40</a:t>
              </a:r>
              <a:endParaRPr lang="en-US"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B58E244-34C5-BCD3-1FD6-25ADE91D895F}"/>
                </a:ext>
              </a:extLst>
            </p:cNvPr>
            <p:cNvSpPr txBox="1"/>
            <p:nvPr/>
          </p:nvSpPr>
          <p:spPr>
            <a:xfrm>
              <a:off x="4073685" y="6033009"/>
              <a:ext cx="732893"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16:22:30</a:t>
              </a:r>
              <a:endParaRPr lang="en-US"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47AA703-0923-EE2C-F186-9F0F88F7425A}"/>
                </a:ext>
              </a:extLst>
            </p:cNvPr>
            <p:cNvSpPr txBox="1"/>
            <p:nvPr/>
          </p:nvSpPr>
          <p:spPr>
            <a:xfrm>
              <a:off x="5077962" y="6033009"/>
              <a:ext cx="732893"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16:23:20</a:t>
              </a:r>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9313386-C038-3494-13D3-8348BD07727F}"/>
                </a:ext>
              </a:extLst>
            </p:cNvPr>
            <p:cNvSpPr txBox="1"/>
            <p:nvPr/>
          </p:nvSpPr>
          <p:spPr>
            <a:xfrm>
              <a:off x="6086924" y="6033009"/>
              <a:ext cx="732893"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16:24:10</a:t>
              </a:r>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F6DD2AB-390F-E039-2177-FE0A9290D3F7}"/>
                </a:ext>
              </a:extLst>
            </p:cNvPr>
            <p:cNvSpPr txBox="1"/>
            <p:nvPr/>
          </p:nvSpPr>
          <p:spPr>
            <a:xfrm>
              <a:off x="7100966" y="6033009"/>
              <a:ext cx="732893"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16:25:00</a:t>
              </a:r>
              <a:endParaRPr lang="en-US"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D7F5AFA-C4FB-DA2A-A220-A770BDFD9A16}"/>
                </a:ext>
              </a:extLst>
            </p:cNvPr>
            <p:cNvSpPr txBox="1"/>
            <p:nvPr/>
          </p:nvSpPr>
          <p:spPr>
            <a:xfrm>
              <a:off x="4937439" y="6201616"/>
              <a:ext cx="1079270"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Time [UTC]</a:t>
              </a:r>
            </a:p>
          </p:txBody>
        </p:sp>
      </p:grpSp>
      <p:cxnSp>
        <p:nvCxnSpPr>
          <p:cNvPr id="22" name="Straight Connector 21">
            <a:extLst>
              <a:ext uri="{FF2B5EF4-FFF2-40B4-BE49-F238E27FC236}">
                <a16:creationId xmlns:a16="http://schemas.microsoft.com/office/drawing/2014/main" id="{4DD502BF-5563-F41C-9D5B-6D62CE6D6102}"/>
              </a:ext>
            </a:extLst>
          </p:cNvPr>
          <p:cNvCxnSpPr/>
          <p:nvPr/>
        </p:nvCxnSpPr>
        <p:spPr>
          <a:xfrm>
            <a:off x="5594201" y="0"/>
            <a:ext cx="0" cy="6858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C81AF9F1-11EF-AF82-1B4C-4A2003753EFF}"/>
              </a:ext>
            </a:extLst>
          </p:cNvPr>
          <p:cNvGrpSpPr/>
          <p:nvPr/>
        </p:nvGrpSpPr>
        <p:grpSpPr>
          <a:xfrm>
            <a:off x="1574907" y="5634376"/>
            <a:ext cx="1277781" cy="1060331"/>
            <a:chOff x="185814" y="5035096"/>
            <a:chExt cx="1593737" cy="1602397"/>
          </a:xfrm>
        </p:grpSpPr>
        <p:pic>
          <p:nvPicPr>
            <p:cNvPr id="24" name="Picture 23" descr="Chart, radar chart&#10;&#10;Description automatically generated">
              <a:extLst>
                <a:ext uri="{FF2B5EF4-FFF2-40B4-BE49-F238E27FC236}">
                  <a16:creationId xmlns:a16="http://schemas.microsoft.com/office/drawing/2014/main" id="{34296403-17A3-D07F-CF6D-F33C1981569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97095" y="5280966"/>
              <a:ext cx="1286814" cy="1269657"/>
            </a:xfrm>
            <a:prstGeom prst="rect">
              <a:avLst/>
            </a:prstGeom>
          </p:spPr>
        </p:pic>
        <p:sp>
          <p:nvSpPr>
            <p:cNvPr id="25" name="TextBox 24">
              <a:extLst>
                <a:ext uri="{FF2B5EF4-FFF2-40B4-BE49-F238E27FC236}">
                  <a16:creationId xmlns:a16="http://schemas.microsoft.com/office/drawing/2014/main" id="{0BB50EFD-24E2-CF25-E624-5803FC85C1CB}"/>
                </a:ext>
              </a:extLst>
            </p:cNvPr>
            <p:cNvSpPr txBox="1"/>
            <p:nvPr/>
          </p:nvSpPr>
          <p:spPr>
            <a:xfrm>
              <a:off x="844463" y="5035096"/>
              <a:ext cx="351379" cy="369332"/>
            </a:xfrm>
            <a:prstGeom prst="rect">
              <a:avLst/>
            </a:prstGeom>
            <a:noFill/>
          </p:spPr>
          <p:txBody>
            <a:bodyPr wrap="square" rtlCol="0">
              <a:spAutoFit/>
            </a:bodyPr>
            <a:lstStyle/>
            <a:p>
              <a:r>
                <a:rPr lang="en-US" dirty="0">
                  <a:solidFill>
                    <a:srgbClr val="0432FF"/>
                  </a:solidFill>
                  <a:latin typeface="Times New Roman" panose="02020603050405020304" pitchFamily="18" charset="0"/>
                  <a:cs typeface="Times New Roman" panose="02020603050405020304" pitchFamily="18" charset="0"/>
                </a:rPr>
                <a:t>N</a:t>
              </a:r>
            </a:p>
          </p:txBody>
        </p:sp>
        <p:sp>
          <p:nvSpPr>
            <p:cNvPr id="26" name="TextBox 25">
              <a:extLst>
                <a:ext uri="{FF2B5EF4-FFF2-40B4-BE49-F238E27FC236}">
                  <a16:creationId xmlns:a16="http://schemas.microsoft.com/office/drawing/2014/main" id="{B0300F18-0A33-BFF2-5F09-F5047AD9D970}"/>
                </a:ext>
              </a:extLst>
            </p:cNvPr>
            <p:cNvSpPr txBox="1"/>
            <p:nvPr/>
          </p:nvSpPr>
          <p:spPr>
            <a:xfrm>
              <a:off x="850829" y="6268161"/>
              <a:ext cx="312907" cy="369332"/>
            </a:xfrm>
            <a:prstGeom prst="rect">
              <a:avLst/>
            </a:prstGeom>
            <a:noFill/>
          </p:spPr>
          <p:txBody>
            <a:bodyPr wrap="square" rtlCol="0">
              <a:spAutoFit/>
            </a:bodyPr>
            <a:lstStyle/>
            <a:p>
              <a:r>
                <a:rPr lang="en-US" dirty="0">
                  <a:solidFill>
                    <a:srgbClr val="0432FF"/>
                  </a:solidFill>
                  <a:latin typeface="Times New Roman" panose="02020603050405020304" pitchFamily="18" charset="0"/>
                  <a:cs typeface="Times New Roman" panose="02020603050405020304" pitchFamily="18" charset="0"/>
                </a:rPr>
                <a:t>S</a:t>
              </a:r>
            </a:p>
          </p:txBody>
        </p:sp>
        <p:sp>
          <p:nvSpPr>
            <p:cNvPr id="27" name="TextBox 26">
              <a:extLst>
                <a:ext uri="{FF2B5EF4-FFF2-40B4-BE49-F238E27FC236}">
                  <a16:creationId xmlns:a16="http://schemas.microsoft.com/office/drawing/2014/main" id="{E61833F0-C8E5-F9F9-A84A-0105EFC998F9}"/>
                </a:ext>
              </a:extLst>
            </p:cNvPr>
            <p:cNvSpPr txBox="1"/>
            <p:nvPr/>
          </p:nvSpPr>
          <p:spPr>
            <a:xfrm>
              <a:off x="1440997" y="5633812"/>
              <a:ext cx="338554" cy="369332"/>
            </a:xfrm>
            <a:prstGeom prst="rect">
              <a:avLst/>
            </a:prstGeom>
            <a:noFill/>
          </p:spPr>
          <p:txBody>
            <a:bodyPr wrap="square" rtlCol="0">
              <a:spAutoFit/>
            </a:bodyPr>
            <a:lstStyle/>
            <a:p>
              <a:r>
                <a:rPr lang="en-US" dirty="0">
                  <a:solidFill>
                    <a:srgbClr val="0432FF"/>
                  </a:solidFill>
                  <a:latin typeface="Times New Roman" panose="02020603050405020304" pitchFamily="18" charset="0"/>
                  <a:cs typeface="Times New Roman" panose="02020603050405020304" pitchFamily="18" charset="0"/>
                </a:rPr>
                <a:t>E</a:t>
              </a:r>
            </a:p>
          </p:txBody>
        </p:sp>
        <p:sp>
          <p:nvSpPr>
            <p:cNvPr id="28" name="TextBox 27">
              <a:extLst>
                <a:ext uri="{FF2B5EF4-FFF2-40B4-BE49-F238E27FC236}">
                  <a16:creationId xmlns:a16="http://schemas.microsoft.com/office/drawing/2014/main" id="{AE259072-841A-CE83-DD2E-70407D8F316D}"/>
                </a:ext>
              </a:extLst>
            </p:cNvPr>
            <p:cNvSpPr txBox="1"/>
            <p:nvPr/>
          </p:nvSpPr>
          <p:spPr>
            <a:xfrm>
              <a:off x="185814" y="5634331"/>
              <a:ext cx="402675" cy="369332"/>
            </a:xfrm>
            <a:prstGeom prst="rect">
              <a:avLst/>
            </a:prstGeom>
            <a:noFill/>
          </p:spPr>
          <p:txBody>
            <a:bodyPr wrap="square" rtlCol="0">
              <a:spAutoFit/>
            </a:bodyPr>
            <a:lstStyle/>
            <a:p>
              <a:r>
                <a:rPr lang="en-US" dirty="0">
                  <a:solidFill>
                    <a:srgbClr val="0432FF"/>
                  </a:solidFill>
                  <a:latin typeface="Times New Roman" panose="02020603050405020304" pitchFamily="18" charset="0"/>
                  <a:cs typeface="Times New Roman" panose="02020603050405020304" pitchFamily="18" charset="0"/>
                </a:rPr>
                <a:t>W</a:t>
              </a:r>
            </a:p>
          </p:txBody>
        </p:sp>
      </p:grpSp>
      <p:grpSp>
        <p:nvGrpSpPr>
          <p:cNvPr id="51" name="Group 50">
            <a:extLst>
              <a:ext uri="{FF2B5EF4-FFF2-40B4-BE49-F238E27FC236}">
                <a16:creationId xmlns:a16="http://schemas.microsoft.com/office/drawing/2014/main" id="{4539647F-5601-943E-45A6-2BCBEFA75F76}"/>
              </a:ext>
            </a:extLst>
          </p:cNvPr>
          <p:cNvGrpSpPr/>
          <p:nvPr/>
        </p:nvGrpSpPr>
        <p:grpSpPr>
          <a:xfrm>
            <a:off x="107779" y="518868"/>
            <a:ext cx="5444468" cy="5224614"/>
            <a:chOff x="107779" y="518868"/>
            <a:chExt cx="5444468" cy="5224614"/>
          </a:xfrm>
        </p:grpSpPr>
        <p:grpSp>
          <p:nvGrpSpPr>
            <p:cNvPr id="29" name="Group 28">
              <a:extLst>
                <a:ext uri="{FF2B5EF4-FFF2-40B4-BE49-F238E27FC236}">
                  <a16:creationId xmlns:a16="http://schemas.microsoft.com/office/drawing/2014/main" id="{794B4DF2-E585-6DD5-4F31-95E05BD2FC73}"/>
                </a:ext>
              </a:extLst>
            </p:cNvPr>
            <p:cNvGrpSpPr>
              <a:grpSpLocks noChangeAspect="1"/>
            </p:cNvGrpSpPr>
            <p:nvPr/>
          </p:nvGrpSpPr>
          <p:grpSpPr>
            <a:xfrm>
              <a:off x="107779" y="842034"/>
              <a:ext cx="5248902" cy="4754880"/>
              <a:chOff x="2623816" y="66609"/>
              <a:chExt cx="7496995" cy="6791390"/>
            </a:xfrm>
          </p:grpSpPr>
          <p:grpSp>
            <p:nvGrpSpPr>
              <p:cNvPr id="30" name="Group 29">
                <a:extLst>
                  <a:ext uri="{FF2B5EF4-FFF2-40B4-BE49-F238E27FC236}">
                    <a16:creationId xmlns:a16="http://schemas.microsoft.com/office/drawing/2014/main" id="{2585AA4A-4000-564B-3F96-ED1CBF49F1E0}"/>
                  </a:ext>
                </a:extLst>
              </p:cNvPr>
              <p:cNvGrpSpPr/>
              <p:nvPr/>
            </p:nvGrpSpPr>
            <p:grpSpPr>
              <a:xfrm>
                <a:off x="2623816" y="66609"/>
                <a:ext cx="7496995" cy="6791390"/>
                <a:chOff x="3127119" y="66609"/>
                <a:chExt cx="7496995" cy="6791390"/>
              </a:xfrm>
            </p:grpSpPr>
            <p:pic>
              <p:nvPicPr>
                <p:cNvPr id="36" name="Picture 35" descr="A picture containing text, tree&#10;&#10;Description automatically generated">
                  <a:extLst>
                    <a:ext uri="{FF2B5EF4-FFF2-40B4-BE49-F238E27FC236}">
                      <a16:creationId xmlns:a16="http://schemas.microsoft.com/office/drawing/2014/main" id="{0B7C418D-672B-AE1C-EB47-7CCDD99356E9}"/>
                    </a:ext>
                  </a:extLst>
                </p:cNvPr>
                <p:cNvPicPr>
                  <a:picLocks noChangeAspect="1"/>
                </p:cNvPicPr>
                <p:nvPr/>
              </p:nvPicPr>
              <p:blipFill rotWithShape="1">
                <a:blip r:embed="rId6"/>
                <a:srcRect l="7846" t="6367"/>
                <a:stretch/>
              </p:blipFill>
              <p:spPr>
                <a:xfrm>
                  <a:off x="3127119" y="436650"/>
                  <a:ext cx="6490389" cy="6421349"/>
                </a:xfrm>
                <a:prstGeom prst="rect">
                  <a:avLst/>
                </a:prstGeom>
              </p:spPr>
            </p:pic>
            <p:pic>
              <p:nvPicPr>
                <p:cNvPr id="37" name="Picture 36" descr="Graphical user interface, application&#10;&#10;Description automatically generated">
                  <a:extLst>
                    <a:ext uri="{FF2B5EF4-FFF2-40B4-BE49-F238E27FC236}">
                      <a16:creationId xmlns:a16="http://schemas.microsoft.com/office/drawing/2014/main" id="{A99ED2D5-F7D1-1695-C4F0-BC52BED369BC}"/>
                    </a:ext>
                  </a:extLst>
                </p:cNvPr>
                <p:cNvPicPr>
                  <a:picLocks noChangeAspect="1"/>
                </p:cNvPicPr>
                <p:nvPr/>
              </p:nvPicPr>
              <p:blipFill rotWithShape="1">
                <a:blip r:embed="rId7"/>
                <a:srcRect l="85086" b="1538"/>
                <a:stretch/>
              </p:blipFill>
              <p:spPr>
                <a:xfrm>
                  <a:off x="9617509" y="66609"/>
                  <a:ext cx="1006605" cy="6752492"/>
                </a:xfrm>
                <a:prstGeom prst="rect">
                  <a:avLst/>
                </a:prstGeom>
              </p:spPr>
            </p:pic>
            <p:cxnSp>
              <p:nvCxnSpPr>
                <p:cNvPr id="38" name="Straight Arrow Connector 37">
                  <a:extLst>
                    <a:ext uri="{FF2B5EF4-FFF2-40B4-BE49-F238E27FC236}">
                      <a16:creationId xmlns:a16="http://schemas.microsoft.com/office/drawing/2014/main" id="{79D72531-8171-7D5E-060F-934104D73F6B}"/>
                    </a:ext>
                  </a:extLst>
                </p:cNvPr>
                <p:cNvCxnSpPr>
                  <a:cxnSpLocks/>
                </p:cNvCxnSpPr>
                <p:nvPr/>
              </p:nvCxnSpPr>
              <p:spPr>
                <a:xfrm flipV="1">
                  <a:off x="6019151" y="1673176"/>
                  <a:ext cx="0" cy="197180"/>
                </a:xfrm>
                <a:prstGeom prst="straightConnector1">
                  <a:avLst/>
                </a:prstGeom>
                <a:ln w="60325">
                  <a:solidFill>
                    <a:srgbClr val="47257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1" name="Straight Connector 30">
                <a:extLst>
                  <a:ext uri="{FF2B5EF4-FFF2-40B4-BE49-F238E27FC236}">
                    <a16:creationId xmlns:a16="http://schemas.microsoft.com/office/drawing/2014/main" id="{74BFC5F2-25EA-1BF1-EED2-51CA1BEB7030}"/>
                  </a:ext>
                </a:extLst>
              </p:cNvPr>
              <p:cNvCxnSpPr>
                <a:cxnSpLocks/>
              </p:cNvCxnSpPr>
              <p:nvPr/>
            </p:nvCxnSpPr>
            <p:spPr>
              <a:xfrm>
                <a:off x="3325584" y="620488"/>
                <a:ext cx="0" cy="1959301"/>
              </a:xfrm>
              <a:prstGeom prst="line">
                <a:avLst/>
              </a:prstGeom>
              <a:ln w="41275"/>
            </p:spPr>
            <p:style>
              <a:lnRef idx="1">
                <a:schemeClr val="accent2"/>
              </a:lnRef>
              <a:fillRef idx="0">
                <a:schemeClr val="accent2"/>
              </a:fillRef>
              <a:effectRef idx="0">
                <a:schemeClr val="accent2"/>
              </a:effectRef>
              <a:fontRef idx="minor">
                <a:schemeClr val="tx1"/>
              </a:fontRef>
            </p:style>
          </p:cxnSp>
          <p:sp>
            <p:nvSpPr>
              <p:cNvPr id="32" name="Oval 31">
                <a:extLst>
                  <a:ext uri="{FF2B5EF4-FFF2-40B4-BE49-F238E27FC236}">
                    <a16:creationId xmlns:a16="http://schemas.microsoft.com/office/drawing/2014/main" id="{C6E6D577-6AC3-806D-5D9C-AD15511CCBC7}"/>
                  </a:ext>
                </a:extLst>
              </p:cNvPr>
              <p:cNvSpPr/>
              <p:nvPr/>
            </p:nvSpPr>
            <p:spPr>
              <a:xfrm>
                <a:off x="7674428" y="3047999"/>
                <a:ext cx="228600" cy="2394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D3AF7FAC-418A-03E7-7812-43EE81771671}"/>
                  </a:ext>
                </a:extLst>
              </p:cNvPr>
              <p:cNvCxnSpPr>
                <a:cxnSpLocks/>
              </p:cNvCxnSpPr>
              <p:nvPr/>
            </p:nvCxnSpPr>
            <p:spPr>
              <a:xfrm flipH="1">
                <a:off x="3235569" y="2579789"/>
                <a:ext cx="182880" cy="0"/>
              </a:xfrm>
              <a:prstGeom prst="line">
                <a:avLst/>
              </a:prstGeom>
              <a:ln w="41275"/>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88B67A33-6248-80CA-C0A1-349CC776A6DB}"/>
                  </a:ext>
                </a:extLst>
              </p:cNvPr>
              <p:cNvCxnSpPr>
                <a:cxnSpLocks/>
              </p:cNvCxnSpPr>
              <p:nvPr/>
            </p:nvCxnSpPr>
            <p:spPr>
              <a:xfrm flipH="1">
                <a:off x="3230880" y="620488"/>
                <a:ext cx="187569" cy="0"/>
              </a:xfrm>
              <a:prstGeom prst="line">
                <a:avLst/>
              </a:prstGeom>
              <a:ln w="41275"/>
            </p:spPr>
            <p:style>
              <a:lnRef idx="1">
                <a:schemeClr val="accent2"/>
              </a:lnRef>
              <a:fillRef idx="0">
                <a:schemeClr val="accent2"/>
              </a:fillRef>
              <a:effectRef idx="0">
                <a:schemeClr val="accent2"/>
              </a:effectRef>
              <a:fontRef idx="minor">
                <a:schemeClr val="tx1"/>
              </a:fontRef>
            </p:style>
          </p:cxnSp>
          <p:sp>
            <p:nvSpPr>
              <p:cNvPr id="35" name="TextBox 34">
                <a:extLst>
                  <a:ext uri="{FF2B5EF4-FFF2-40B4-BE49-F238E27FC236}">
                    <a16:creationId xmlns:a16="http://schemas.microsoft.com/office/drawing/2014/main" id="{B8DC76F8-A583-99FB-5000-4312E8933A09}"/>
                  </a:ext>
                </a:extLst>
              </p:cNvPr>
              <p:cNvSpPr txBox="1"/>
              <p:nvPr/>
            </p:nvSpPr>
            <p:spPr>
              <a:xfrm>
                <a:off x="3324664" y="1461639"/>
                <a:ext cx="570990" cy="276999"/>
              </a:xfrm>
              <a:prstGeom prst="rect">
                <a:avLst/>
              </a:prstGeom>
              <a:noFill/>
            </p:spPr>
            <p:txBody>
              <a:bodyPr wrap="none" rtlCol="0">
                <a:spAutoFit/>
              </a:bodyPr>
              <a:lstStyle/>
              <a:p>
                <a:r>
                  <a:rPr lang="en-US" sz="1200" b="1" dirty="0">
                    <a:solidFill>
                      <a:schemeClr val="accent2"/>
                    </a:solidFill>
                  </a:rPr>
                  <a:t>35 km</a:t>
                </a:r>
              </a:p>
            </p:txBody>
          </p:sp>
        </p:grpSp>
        <p:sp>
          <p:nvSpPr>
            <p:cNvPr id="39" name="Rectangle 38">
              <a:extLst>
                <a:ext uri="{FF2B5EF4-FFF2-40B4-BE49-F238E27FC236}">
                  <a16:creationId xmlns:a16="http://schemas.microsoft.com/office/drawing/2014/main" id="{2DF602CC-BD0F-EA20-A2E5-C37590AA5A62}"/>
                </a:ext>
              </a:extLst>
            </p:cNvPr>
            <p:cNvSpPr/>
            <p:nvPr/>
          </p:nvSpPr>
          <p:spPr>
            <a:xfrm rot="16200000">
              <a:off x="2953237" y="3144473"/>
              <a:ext cx="4823791" cy="3742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40" name="TextBox 39">
              <a:extLst>
                <a:ext uri="{FF2B5EF4-FFF2-40B4-BE49-F238E27FC236}">
                  <a16:creationId xmlns:a16="http://schemas.microsoft.com/office/drawing/2014/main" id="{7B895D07-8B6D-61F5-8498-6AAAD43D631D}"/>
                </a:ext>
              </a:extLst>
            </p:cNvPr>
            <p:cNvSpPr txBox="1"/>
            <p:nvPr/>
          </p:nvSpPr>
          <p:spPr>
            <a:xfrm rot="16200000">
              <a:off x="4786945" y="3019706"/>
              <a:ext cx="1031051"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RCAC</a:t>
              </a:r>
              <a:r>
                <a:rPr lang="en-US" i="1" baseline="-25000" dirty="0">
                  <a:latin typeface="Times New Roman" panose="02020603050405020304" pitchFamily="18" charset="0"/>
                  <a:cs typeface="Times New Roman" panose="02020603050405020304" pitchFamily="18" charset="0"/>
                </a:rPr>
                <a:t>N-C</a:t>
              </a:r>
              <a:endParaRPr lang="en-US" i="1" dirty="0">
                <a:latin typeface="Times New Roman" panose="02020603050405020304" pitchFamily="18" charset="0"/>
                <a:cs typeface="Times New Roman" panose="02020603050405020304" pitchFamily="18" charset="0"/>
              </a:endParaRPr>
            </a:p>
          </p:txBody>
        </p:sp>
        <p:sp>
          <p:nvSpPr>
            <p:cNvPr id="41" name="Rectangle 40">
              <a:extLst>
                <a:ext uri="{FF2B5EF4-FFF2-40B4-BE49-F238E27FC236}">
                  <a16:creationId xmlns:a16="http://schemas.microsoft.com/office/drawing/2014/main" id="{EAC9139D-641A-F6DD-8797-F8A5FF57A07E}"/>
                </a:ext>
              </a:extLst>
            </p:cNvPr>
            <p:cNvSpPr/>
            <p:nvPr/>
          </p:nvSpPr>
          <p:spPr>
            <a:xfrm>
              <a:off x="1794442" y="2480388"/>
              <a:ext cx="978195" cy="144556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6EA72C79-920F-396C-8DC2-8E1F7CC24484}"/>
                </a:ext>
              </a:extLst>
            </p:cNvPr>
            <p:cNvSpPr txBox="1"/>
            <p:nvPr/>
          </p:nvSpPr>
          <p:spPr>
            <a:xfrm>
              <a:off x="929130" y="518868"/>
              <a:ext cx="3121368" cy="646331"/>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GOES-16 Visible Satellite</a:t>
              </a:r>
            </a:p>
            <a:p>
              <a:pPr algn="ctr"/>
              <a:r>
                <a:rPr lang="en-US" dirty="0">
                  <a:latin typeface="Times New Roman" panose="02020603050405020304" pitchFamily="18" charset="0"/>
                  <a:cs typeface="Times New Roman" panose="02020603050405020304" pitchFamily="18" charset="0"/>
                </a:rPr>
                <a:t>2019-08-03 16:21 – 16:24 UTC</a:t>
              </a:r>
            </a:p>
          </p:txBody>
        </p:sp>
        <p:cxnSp>
          <p:nvCxnSpPr>
            <p:cNvPr id="43" name="Straight Connector 42">
              <a:extLst>
                <a:ext uri="{FF2B5EF4-FFF2-40B4-BE49-F238E27FC236}">
                  <a16:creationId xmlns:a16="http://schemas.microsoft.com/office/drawing/2014/main" id="{4BEF50D2-2918-0B67-0B95-D3069FD142AA}"/>
                </a:ext>
              </a:extLst>
            </p:cNvPr>
            <p:cNvCxnSpPr>
              <a:cxnSpLocks/>
            </p:cNvCxnSpPr>
            <p:nvPr/>
          </p:nvCxnSpPr>
          <p:spPr>
            <a:xfrm>
              <a:off x="2772637" y="2480388"/>
              <a:ext cx="931321" cy="492474"/>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9229B9B-4C9D-A4B9-B529-7BB3B5FE3889}"/>
                </a:ext>
              </a:extLst>
            </p:cNvPr>
            <p:cNvCxnSpPr>
              <a:cxnSpLocks/>
            </p:cNvCxnSpPr>
            <p:nvPr/>
          </p:nvCxnSpPr>
          <p:spPr>
            <a:xfrm flipV="1">
              <a:off x="2772637" y="3090548"/>
              <a:ext cx="931321" cy="835404"/>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5" name="Arc 44">
              <a:extLst>
                <a:ext uri="{FF2B5EF4-FFF2-40B4-BE49-F238E27FC236}">
                  <a16:creationId xmlns:a16="http://schemas.microsoft.com/office/drawing/2014/main" id="{4ACDE1B1-BBFF-700B-6086-04CFCD0C0D7F}"/>
                </a:ext>
              </a:extLst>
            </p:cNvPr>
            <p:cNvSpPr/>
            <p:nvPr/>
          </p:nvSpPr>
          <p:spPr>
            <a:xfrm rot="10977323">
              <a:off x="3496894" y="2881219"/>
              <a:ext cx="161082" cy="307985"/>
            </a:xfrm>
            <a:prstGeom prst="arc">
              <a:avLst>
                <a:gd name="adj1" fmla="val 16198024"/>
                <a:gd name="adj2" fmla="val 4488023"/>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81737EBF-4420-8C53-9AD2-19D94EE70CD5}"/>
                </a:ext>
              </a:extLst>
            </p:cNvPr>
            <p:cNvCxnSpPr>
              <a:cxnSpLocks/>
            </p:cNvCxnSpPr>
            <p:nvPr/>
          </p:nvCxnSpPr>
          <p:spPr>
            <a:xfrm rot="12360000">
              <a:off x="3531409" y="2871609"/>
              <a:ext cx="0" cy="832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9" name="Rectangle 48">
            <a:extLst>
              <a:ext uri="{FF2B5EF4-FFF2-40B4-BE49-F238E27FC236}">
                <a16:creationId xmlns:a16="http://schemas.microsoft.com/office/drawing/2014/main" id="{B0C8C6D5-DC62-E3AD-B6E6-0D320F4E513F}"/>
              </a:ext>
            </a:extLst>
          </p:cNvPr>
          <p:cNvSpPr/>
          <p:nvPr/>
        </p:nvSpPr>
        <p:spPr>
          <a:xfrm>
            <a:off x="6204857" y="63976"/>
            <a:ext cx="4823791" cy="3742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50" name="TextBox 49">
            <a:extLst>
              <a:ext uri="{FF2B5EF4-FFF2-40B4-BE49-F238E27FC236}">
                <a16:creationId xmlns:a16="http://schemas.microsoft.com/office/drawing/2014/main" id="{5DBCFA85-39B2-1CF8-A894-A95645EFC169}"/>
              </a:ext>
            </a:extLst>
          </p:cNvPr>
          <p:cNvSpPr txBox="1"/>
          <p:nvPr/>
        </p:nvSpPr>
        <p:spPr>
          <a:xfrm>
            <a:off x="7926817" y="37136"/>
            <a:ext cx="1646606" cy="369332"/>
          </a:xfrm>
          <a:prstGeom prst="rect">
            <a:avLst/>
          </a:prstGeom>
          <a:noFill/>
        </p:spPr>
        <p:txBody>
          <a:bodyPr wrap="none" rtlCol="0">
            <a:spAutoFit/>
          </a:bodyPr>
          <a:lstStyle/>
          <a:p>
            <a:pPr algn="ctr"/>
            <a:r>
              <a:rPr lang="en-US" dirty="0">
                <a:solidFill>
                  <a:srgbClr val="FF0000"/>
                </a:solidFill>
                <a:latin typeface="Times New Roman" panose="02020603050405020304" pitchFamily="18" charset="0"/>
                <a:cs typeface="Times New Roman" panose="02020603050405020304" pitchFamily="18" charset="0"/>
              </a:rPr>
              <a:t>CPR-HD</a:t>
            </a:r>
            <a:r>
              <a:rPr lang="en-US" dirty="0">
                <a:latin typeface="Times New Roman" panose="02020603050405020304" pitchFamily="18" charset="0"/>
                <a:cs typeface="Times New Roman" panose="02020603050405020304" pitchFamily="18" charset="0"/>
              </a:rPr>
              <a:t> – FL4</a:t>
            </a:r>
          </a:p>
        </p:txBody>
      </p:sp>
      <p:sp>
        <p:nvSpPr>
          <p:cNvPr id="52" name="Slide Number Placeholder 51">
            <a:extLst>
              <a:ext uri="{FF2B5EF4-FFF2-40B4-BE49-F238E27FC236}">
                <a16:creationId xmlns:a16="http://schemas.microsoft.com/office/drawing/2014/main" id="{D005173A-0696-0EF1-F80D-EE32E83C2663}"/>
              </a:ext>
            </a:extLst>
          </p:cNvPr>
          <p:cNvSpPr>
            <a:spLocks noGrp="1"/>
          </p:cNvSpPr>
          <p:nvPr>
            <p:ph type="sldNum" sz="quarter" idx="12"/>
          </p:nvPr>
        </p:nvSpPr>
        <p:spPr/>
        <p:txBody>
          <a:bodyPr/>
          <a:lstStyle/>
          <a:p>
            <a:fld id="{CDFFE814-68E4-0C4A-BCC3-703C26BE2070}" type="slidenum">
              <a:rPr lang="en-US" smtClean="0"/>
              <a:pPr/>
              <a:t>34</a:t>
            </a:fld>
            <a:endParaRPr lang="en-US" dirty="0"/>
          </a:p>
        </p:txBody>
      </p:sp>
      <p:sp>
        <p:nvSpPr>
          <p:cNvPr id="53" name="TextBox 52">
            <a:extLst>
              <a:ext uri="{FF2B5EF4-FFF2-40B4-BE49-F238E27FC236}">
                <a16:creationId xmlns:a16="http://schemas.microsoft.com/office/drawing/2014/main" id="{3A0BEE16-7923-1CA4-DB82-793BC7F9632A}"/>
              </a:ext>
            </a:extLst>
          </p:cNvPr>
          <p:cNvSpPr txBox="1"/>
          <p:nvPr/>
        </p:nvSpPr>
        <p:spPr>
          <a:xfrm>
            <a:off x="2213798" y="1853032"/>
            <a:ext cx="69762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FL4</a:t>
            </a:r>
          </a:p>
        </p:txBody>
      </p:sp>
      <p:sp>
        <p:nvSpPr>
          <p:cNvPr id="54" name="TextBox 53">
            <a:extLst>
              <a:ext uri="{FF2B5EF4-FFF2-40B4-BE49-F238E27FC236}">
                <a16:creationId xmlns:a16="http://schemas.microsoft.com/office/drawing/2014/main" id="{8B48CD98-3D84-AAFB-807E-E2E3FD96D8F3}"/>
              </a:ext>
            </a:extLst>
          </p:cNvPr>
          <p:cNvSpPr txBox="1"/>
          <p:nvPr/>
        </p:nvSpPr>
        <p:spPr>
          <a:xfrm>
            <a:off x="3468112" y="2536489"/>
            <a:ext cx="1082348" cy="369332"/>
          </a:xfrm>
          <a:prstGeom prst="rect">
            <a:avLst/>
          </a:prstGeom>
          <a:noFill/>
        </p:spPr>
        <p:txBody>
          <a:bodyPr wrap="none" rtlCol="0">
            <a:spAutoFit/>
          </a:bodyPr>
          <a:lstStyle/>
          <a:p>
            <a:r>
              <a:rPr lang="en-US" dirty="0">
                <a:solidFill>
                  <a:srgbClr val="FF0000"/>
                </a:solidFill>
              </a:rPr>
              <a:t>CPR-HD</a:t>
            </a:r>
          </a:p>
        </p:txBody>
      </p:sp>
    </p:spTree>
    <p:extLst>
      <p:ext uri="{BB962C8B-B14F-4D97-AF65-F5344CB8AC3E}">
        <p14:creationId xmlns:p14="http://schemas.microsoft.com/office/powerpoint/2010/main" val="2906121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7B69BD-987D-6D0E-72BC-F3A977A01775}"/>
              </a:ext>
            </a:extLst>
          </p:cNvPr>
          <p:cNvSpPr/>
          <p:nvPr/>
        </p:nvSpPr>
        <p:spPr>
          <a:xfrm>
            <a:off x="7368209" y="5791200"/>
            <a:ext cx="4823791"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cxnSp>
        <p:nvCxnSpPr>
          <p:cNvPr id="5" name="Straight Connector 4">
            <a:extLst>
              <a:ext uri="{FF2B5EF4-FFF2-40B4-BE49-F238E27FC236}">
                <a16:creationId xmlns:a16="http://schemas.microsoft.com/office/drawing/2014/main" id="{48616B1A-DC6D-AB3A-7E65-F6F9D6D52A14}"/>
              </a:ext>
            </a:extLst>
          </p:cNvPr>
          <p:cNvCxnSpPr/>
          <p:nvPr/>
        </p:nvCxnSpPr>
        <p:spPr>
          <a:xfrm>
            <a:off x="5594201" y="0"/>
            <a:ext cx="0" cy="6858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0D180B68-6F28-19A0-342D-38A9C1A834AB}"/>
              </a:ext>
            </a:extLst>
          </p:cNvPr>
          <p:cNvGrpSpPr/>
          <p:nvPr/>
        </p:nvGrpSpPr>
        <p:grpSpPr>
          <a:xfrm>
            <a:off x="107779" y="518868"/>
            <a:ext cx="5444468" cy="5224614"/>
            <a:chOff x="107779" y="518868"/>
            <a:chExt cx="5444468" cy="5224614"/>
          </a:xfrm>
        </p:grpSpPr>
        <p:grpSp>
          <p:nvGrpSpPr>
            <p:cNvPr id="13" name="Group 12">
              <a:extLst>
                <a:ext uri="{FF2B5EF4-FFF2-40B4-BE49-F238E27FC236}">
                  <a16:creationId xmlns:a16="http://schemas.microsoft.com/office/drawing/2014/main" id="{FEAE9E73-C5EF-0A02-F0E9-85BF76949988}"/>
                </a:ext>
              </a:extLst>
            </p:cNvPr>
            <p:cNvGrpSpPr>
              <a:grpSpLocks noChangeAspect="1"/>
            </p:cNvGrpSpPr>
            <p:nvPr/>
          </p:nvGrpSpPr>
          <p:grpSpPr>
            <a:xfrm>
              <a:off x="107779" y="842034"/>
              <a:ext cx="5248902" cy="4754880"/>
              <a:chOff x="2623816" y="66609"/>
              <a:chExt cx="7496995" cy="6791390"/>
            </a:xfrm>
          </p:grpSpPr>
          <p:grpSp>
            <p:nvGrpSpPr>
              <p:cNvPr id="22" name="Group 21">
                <a:extLst>
                  <a:ext uri="{FF2B5EF4-FFF2-40B4-BE49-F238E27FC236}">
                    <a16:creationId xmlns:a16="http://schemas.microsoft.com/office/drawing/2014/main" id="{57285712-3672-F612-11D2-897728D7AD9B}"/>
                  </a:ext>
                </a:extLst>
              </p:cNvPr>
              <p:cNvGrpSpPr/>
              <p:nvPr/>
            </p:nvGrpSpPr>
            <p:grpSpPr>
              <a:xfrm>
                <a:off x="2623816" y="66609"/>
                <a:ext cx="7496995" cy="6791390"/>
                <a:chOff x="3127119" y="66609"/>
                <a:chExt cx="7496995" cy="6791390"/>
              </a:xfrm>
            </p:grpSpPr>
            <p:pic>
              <p:nvPicPr>
                <p:cNvPr id="28" name="Picture 27" descr="A picture containing text, tree&#10;&#10;Description automatically generated">
                  <a:extLst>
                    <a:ext uri="{FF2B5EF4-FFF2-40B4-BE49-F238E27FC236}">
                      <a16:creationId xmlns:a16="http://schemas.microsoft.com/office/drawing/2014/main" id="{84D2A93E-B2BA-1F41-7B1C-EDC8BA3887B9}"/>
                    </a:ext>
                  </a:extLst>
                </p:cNvPr>
                <p:cNvPicPr>
                  <a:picLocks noChangeAspect="1"/>
                </p:cNvPicPr>
                <p:nvPr/>
              </p:nvPicPr>
              <p:blipFill rotWithShape="1">
                <a:blip r:embed="rId3"/>
                <a:srcRect l="7846" t="6367"/>
                <a:stretch/>
              </p:blipFill>
              <p:spPr>
                <a:xfrm>
                  <a:off x="3127119" y="436650"/>
                  <a:ext cx="6490389" cy="6421349"/>
                </a:xfrm>
                <a:prstGeom prst="rect">
                  <a:avLst/>
                </a:prstGeom>
              </p:spPr>
            </p:pic>
            <p:pic>
              <p:nvPicPr>
                <p:cNvPr id="29" name="Picture 28" descr="Graphical user interface, application&#10;&#10;Description automatically generated">
                  <a:extLst>
                    <a:ext uri="{FF2B5EF4-FFF2-40B4-BE49-F238E27FC236}">
                      <a16:creationId xmlns:a16="http://schemas.microsoft.com/office/drawing/2014/main" id="{42CEE072-656C-FB9D-748D-A7FA7C80BA6D}"/>
                    </a:ext>
                  </a:extLst>
                </p:cNvPr>
                <p:cNvPicPr>
                  <a:picLocks noChangeAspect="1"/>
                </p:cNvPicPr>
                <p:nvPr/>
              </p:nvPicPr>
              <p:blipFill rotWithShape="1">
                <a:blip r:embed="rId4"/>
                <a:srcRect l="85086" b="1538"/>
                <a:stretch/>
              </p:blipFill>
              <p:spPr>
                <a:xfrm>
                  <a:off x="9617509" y="66609"/>
                  <a:ext cx="1006605" cy="6752492"/>
                </a:xfrm>
                <a:prstGeom prst="rect">
                  <a:avLst/>
                </a:prstGeom>
              </p:spPr>
            </p:pic>
            <p:cxnSp>
              <p:nvCxnSpPr>
                <p:cNvPr id="30" name="Straight Arrow Connector 29">
                  <a:extLst>
                    <a:ext uri="{FF2B5EF4-FFF2-40B4-BE49-F238E27FC236}">
                      <a16:creationId xmlns:a16="http://schemas.microsoft.com/office/drawing/2014/main" id="{35FC9A92-AB85-16DB-E8B6-B428E3CFB634}"/>
                    </a:ext>
                  </a:extLst>
                </p:cNvPr>
                <p:cNvCxnSpPr>
                  <a:cxnSpLocks/>
                </p:cNvCxnSpPr>
                <p:nvPr/>
              </p:nvCxnSpPr>
              <p:spPr>
                <a:xfrm flipV="1">
                  <a:off x="6019151" y="1673176"/>
                  <a:ext cx="0" cy="197180"/>
                </a:xfrm>
                <a:prstGeom prst="straightConnector1">
                  <a:avLst/>
                </a:prstGeom>
                <a:ln w="60325">
                  <a:solidFill>
                    <a:srgbClr val="47257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4B8C674C-30EC-BB8A-B87E-4883DB474618}"/>
                  </a:ext>
                </a:extLst>
              </p:cNvPr>
              <p:cNvCxnSpPr>
                <a:cxnSpLocks/>
              </p:cNvCxnSpPr>
              <p:nvPr/>
            </p:nvCxnSpPr>
            <p:spPr>
              <a:xfrm>
                <a:off x="3325584" y="620488"/>
                <a:ext cx="0" cy="1959301"/>
              </a:xfrm>
              <a:prstGeom prst="line">
                <a:avLst/>
              </a:prstGeom>
              <a:ln w="41275"/>
            </p:spPr>
            <p:style>
              <a:lnRef idx="1">
                <a:schemeClr val="accent2"/>
              </a:lnRef>
              <a:fillRef idx="0">
                <a:schemeClr val="accent2"/>
              </a:fillRef>
              <a:effectRef idx="0">
                <a:schemeClr val="accent2"/>
              </a:effectRef>
              <a:fontRef idx="minor">
                <a:schemeClr val="tx1"/>
              </a:fontRef>
            </p:style>
          </p:cxnSp>
          <p:sp>
            <p:nvSpPr>
              <p:cNvPr id="24" name="Oval 23">
                <a:extLst>
                  <a:ext uri="{FF2B5EF4-FFF2-40B4-BE49-F238E27FC236}">
                    <a16:creationId xmlns:a16="http://schemas.microsoft.com/office/drawing/2014/main" id="{7B2B101D-2A04-E7DA-2D8A-02EF59A6CFC7}"/>
                  </a:ext>
                </a:extLst>
              </p:cNvPr>
              <p:cNvSpPr/>
              <p:nvPr/>
            </p:nvSpPr>
            <p:spPr>
              <a:xfrm>
                <a:off x="7674428" y="3047999"/>
                <a:ext cx="228600" cy="2394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DB775769-B1E7-1819-98A3-49CAA8A5D5C9}"/>
                  </a:ext>
                </a:extLst>
              </p:cNvPr>
              <p:cNvCxnSpPr>
                <a:cxnSpLocks/>
              </p:cNvCxnSpPr>
              <p:nvPr/>
            </p:nvCxnSpPr>
            <p:spPr>
              <a:xfrm flipH="1">
                <a:off x="3235569" y="2579789"/>
                <a:ext cx="182880" cy="0"/>
              </a:xfrm>
              <a:prstGeom prst="line">
                <a:avLst/>
              </a:prstGeom>
              <a:ln w="41275"/>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D7AE4FA6-1BCE-9291-D744-C8EB39CCF47C}"/>
                  </a:ext>
                </a:extLst>
              </p:cNvPr>
              <p:cNvCxnSpPr>
                <a:cxnSpLocks/>
              </p:cNvCxnSpPr>
              <p:nvPr/>
            </p:nvCxnSpPr>
            <p:spPr>
              <a:xfrm flipH="1">
                <a:off x="3230880" y="620488"/>
                <a:ext cx="187569" cy="0"/>
              </a:xfrm>
              <a:prstGeom prst="line">
                <a:avLst/>
              </a:prstGeom>
              <a:ln w="41275"/>
            </p:spPr>
            <p:style>
              <a:lnRef idx="1">
                <a:schemeClr val="accent2"/>
              </a:lnRef>
              <a:fillRef idx="0">
                <a:schemeClr val="accent2"/>
              </a:fillRef>
              <a:effectRef idx="0">
                <a:schemeClr val="accent2"/>
              </a:effectRef>
              <a:fontRef idx="minor">
                <a:schemeClr val="tx1"/>
              </a:fontRef>
            </p:style>
          </p:cxnSp>
          <p:sp>
            <p:nvSpPr>
              <p:cNvPr id="27" name="TextBox 26">
                <a:extLst>
                  <a:ext uri="{FF2B5EF4-FFF2-40B4-BE49-F238E27FC236}">
                    <a16:creationId xmlns:a16="http://schemas.microsoft.com/office/drawing/2014/main" id="{7D1C63C6-C9C9-98CD-3648-6F41F59A6CDF}"/>
                  </a:ext>
                </a:extLst>
              </p:cNvPr>
              <p:cNvSpPr txBox="1"/>
              <p:nvPr/>
            </p:nvSpPr>
            <p:spPr>
              <a:xfrm>
                <a:off x="3324664" y="1461639"/>
                <a:ext cx="570990" cy="276999"/>
              </a:xfrm>
              <a:prstGeom prst="rect">
                <a:avLst/>
              </a:prstGeom>
              <a:noFill/>
            </p:spPr>
            <p:txBody>
              <a:bodyPr wrap="none" rtlCol="0">
                <a:spAutoFit/>
              </a:bodyPr>
              <a:lstStyle/>
              <a:p>
                <a:r>
                  <a:rPr lang="en-US" sz="1200" b="1" dirty="0">
                    <a:solidFill>
                      <a:schemeClr val="accent2"/>
                    </a:solidFill>
                  </a:rPr>
                  <a:t>35 km</a:t>
                </a:r>
              </a:p>
            </p:txBody>
          </p:sp>
        </p:grpSp>
        <p:sp>
          <p:nvSpPr>
            <p:cNvPr id="14" name="Rectangle 13">
              <a:extLst>
                <a:ext uri="{FF2B5EF4-FFF2-40B4-BE49-F238E27FC236}">
                  <a16:creationId xmlns:a16="http://schemas.microsoft.com/office/drawing/2014/main" id="{8B306D96-DB50-3EB3-3CA5-5739E8A34655}"/>
                </a:ext>
              </a:extLst>
            </p:cNvPr>
            <p:cNvSpPr/>
            <p:nvPr/>
          </p:nvSpPr>
          <p:spPr>
            <a:xfrm rot="16200000">
              <a:off x="2953237" y="3144473"/>
              <a:ext cx="4823791" cy="3742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5" name="TextBox 14">
              <a:extLst>
                <a:ext uri="{FF2B5EF4-FFF2-40B4-BE49-F238E27FC236}">
                  <a16:creationId xmlns:a16="http://schemas.microsoft.com/office/drawing/2014/main" id="{BD5B9794-240F-8E69-4FD5-3ED774A5973E}"/>
                </a:ext>
              </a:extLst>
            </p:cNvPr>
            <p:cNvSpPr txBox="1"/>
            <p:nvPr/>
          </p:nvSpPr>
          <p:spPr>
            <a:xfrm rot="16200000">
              <a:off x="4786945" y="3019706"/>
              <a:ext cx="1031051"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RCAC</a:t>
              </a:r>
              <a:r>
                <a:rPr lang="en-US" i="1" baseline="-25000" dirty="0">
                  <a:latin typeface="Times New Roman" panose="02020603050405020304" pitchFamily="18" charset="0"/>
                  <a:cs typeface="Times New Roman" panose="02020603050405020304" pitchFamily="18" charset="0"/>
                </a:rPr>
                <a:t>N-C</a:t>
              </a:r>
              <a:endParaRPr lang="en-US" i="1"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F4CF66F8-C873-C857-42F8-795B1EAC3A33}"/>
                </a:ext>
              </a:extLst>
            </p:cNvPr>
            <p:cNvSpPr/>
            <p:nvPr/>
          </p:nvSpPr>
          <p:spPr>
            <a:xfrm>
              <a:off x="1794442" y="2480388"/>
              <a:ext cx="978195" cy="144556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E2610B9B-A770-BCBB-ECFF-C174794E9AA1}"/>
                </a:ext>
              </a:extLst>
            </p:cNvPr>
            <p:cNvSpPr txBox="1"/>
            <p:nvPr/>
          </p:nvSpPr>
          <p:spPr>
            <a:xfrm>
              <a:off x="929130" y="518868"/>
              <a:ext cx="3121368" cy="646331"/>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GOES-16 Visible Satellite</a:t>
              </a:r>
            </a:p>
            <a:p>
              <a:pPr algn="ctr"/>
              <a:r>
                <a:rPr lang="en-US" dirty="0">
                  <a:latin typeface="Times New Roman" panose="02020603050405020304" pitchFamily="18" charset="0"/>
                  <a:cs typeface="Times New Roman" panose="02020603050405020304" pitchFamily="18" charset="0"/>
                </a:rPr>
                <a:t>2019-08-03 16:21 – 16:24 UTC</a:t>
              </a:r>
            </a:p>
          </p:txBody>
        </p:sp>
        <p:cxnSp>
          <p:nvCxnSpPr>
            <p:cNvPr id="18" name="Straight Connector 17">
              <a:extLst>
                <a:ext uri="{FF2B5EF4-FFF2-40B4-BE49-F238E27FC236}">
                  <a16:creationId xmlns:a16="http://schemas.microsoft.com/office/drawing/2014/main" id="{FC1FF093-446D-200A-E5ED-6DAF57200DDD}"/>
                </a:ext>
              </a:extLst>
            </p:cNvPr>
            <p:cNvCxnSpPr>
              <a:cxnSpLocks/>
            </p:cNvCxnSpPr>
            <p:nvPr/>
          </p:nvCxnSpPr>
          <p:spPr>
            <a:xfrm>
              <a:off x="2772637" y="2480388"/>
              <a:ext cx="931321" cy="492474"/>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3E4508-943C-C131-2426-9EAA78A939C9}"/>
                </a:ext>
              </a:extLst>
            </p:cNvPr>
            <p:cNvCxnSpPr>
              <a:cxnSpLocks/>
            </p:cNvCxnSpPr>
            <p:nvPr/>
          </p:nvCxnSpPr>
          <p:spPr>
            <a:xfrm flipV="1">
              <a:off x="2772637" y="3090548"/>
              <a:ext cx="931321" cy="835404"/>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0" name="Arc 19">
              <a:extLst>
                <a:ext uri="{FF2B5EF4-FFF2-40B4-BE49-F238E27FC236}">
                  <a16:creationId xmlns:a16="http://schemas.microsoft.com/office/drawing/2014/main" id="{A0467521-78F5-5A9B-BBE9-D2C74B776A20}"/>
                </a:ext>
              </a:extLst>
            </p:cNvPr>
            <p:cNvSpPr/>
            <p:nvPr/>
          </p:nvSpPr>
          <p:spPr>
            <a:xfrm rot="10977323">
              <a:off x="3496894" y="2881219"/>
              <a:ext cx="161082" cy="307985"/>
            </a:xfrm>
            <a:prstGeom prst="arc">
              <a:avLst>
                <a:gd name="adj1" fmla="val 16198024"/>
                <a:gd name="adj2" fmla="val 4488023"/>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DF9D10D7-4302-3166-7483-34A2379A84DB}"/>
                </a:ext>
              </a:extLst>
            </p:cNvPr>
            <p:cNvCxnSpPr>
              <a:cxnSpLocks/>
            </p:cNvCxnSpPr>
            <p:nvPr/>
          </p:nvCxnSpPr>
          <p:spPr>
            <a:xfrm rot="12360000">
              <a:off x="3531409" y="2871609"/>
              <a:ext cx="0" cy="832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FCFE4F78-E22B-9EDE-AE8F-D7E940B89A49}"/>
              </a:ext>
            </a:extLst>
          </p:cNvPr>
          <p:cNvGrpSpPr/>
          <p:nvPr/>
        </p:nvGrpSpPr>
        <p:grpSpPr>
          <a:xfrm>
            <a:off x="5864144" y="104147"/>
            <a:ext cx="6327856" cy="6808205"/>
            <a:chOff x="2930370" y="0"/>
            <a:chExt cx="6327856" cy="6808205"/>
          </a:xfrm>
        </p:grpSpPr>
        <p:grpSp>
          <p:nvGrpSpPr>
            <p:cNvPr id="32" name="Group 31">
              <a:extLst>
                <a:ext uri="{FF2B5EF4-FFF2-40B4-BE49-F238E27FC236}">
                  <a16:creationId xmlns:a16="http://schemas.microsoft.com/office/drawing/2014/main" id="{9FF3A45B-44EB-E0CD-712F-E48AFA76E8ED}"/>
                </a:ext>
              </a:extLst>
            </p:cNvPr>
            <p:cNvGrpSpPr/>
            <p:nvPr/>
          </p:nvGrpSpPr>
          <p:grpSpPr>
            <a:xfrm>
              <a:off x="2930370" y="0"/>
              <a:ext cx="6327856" cy="6808205"/>
              <a:chOff x="2930370" y="0"/>
              <a:chExt cx="6327856" cy="6808205"/>
            </a:xfrm>
          </p:grpSpPr>
          <p:pic>
            <p:nvPicPr>
              <p:cNvPr id="41" name="Picture 40" descr="Graphical user interface, chart&#10;&#10;Description automatically generated">
                <a:extLst>
                  <a:ext uri="{FF2B5EF4-FFF2-40B4-BE49-F238E27FC236}">
                    <a16:creationId xmlns:a16="http://schemas.microsoft.com/office/drawing/2014/main" id="{7491F1BC-67ED-AC5D-DB01-496B32D1E9BF}"/>
                  </a:ext>
                </a:extLst>
              </p:cNvPr>
              <p:cNvPicPr>
                <a:picLocks noChangeAspect="1"/>
              </p:cNvPicPr>
              <p:nvPr/>
            </p:nvPicPr>
            <p:blipFill>
              <a:blip r:embed="rId5"/>
              <a:stretch>
                <a:fillRect/>
              </a:stretch>
            </p:blipFill>
            <p:spPr>
              <a:xfrm>
                <a:off x="2930370" y="0"/>
                <a:ext cx="6327856" cy="6537960"/>
              </a:xfrm>
              <a:prstGeom prst="rect">
                <a:avLst/>
              </a:prstGeom>
            </p:spPr>
          </p:pic>
          <p:cxnSp>
            <p:nvCxnSpPr>
              <p:cNvPr id="42" name="Straight Arrow Connector 41">
                <a:extLst>
                  <a:ext uri="{FF2B5EF4-FFF2-40B4-BE49-F238E27FC236}">
                    <a16:creationId xmlns:a16="http://schemas.microsoft.com/office/drawing/2014/main" id="{A8BA1A55-A7B8-DFB3-424B-03DDD350C62F}"/>
                  </a:ext>
                </a:extLst>
              </p:cNvPr>
              <p:cNvCxnSpPr>
                <a:cxnSpLocks/>
              </p:cNvCxnSpPr>
              <p:nvPr/>
            </p:nvCxnSpPr>
            <p:spPr>
              <a:xfrm>
                <a:off x="3481754" y="6641904"/>
                <a:ext cx="4759569" cy="0"/>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5D721E0E-A37C-AB4C-A85F-7A156F609AE7}"/>
                  </a:ext>
                </a:extLst>
              </p:cNvPr>
              <p:cNvSpPr txBox="1"/>
              <p:nvPr/>
            </p:nvSpPr>
            <p:spPr>
              <a:xfrm>
                <a:off x="3148008" y="6438873"/>
                <a:ext cx="290464" cy="369332"/>
              </a:xfrm>
              <a:prstGeom prst="rect">
                <a:avLst/>
              </a:prstGeom>
              <a:noFill/>
            </p:spPr>
            <p:txBody>
              <a:bodyPr wrap="none" rtlCol="0">
                <a:spAutoFit/>
              </a:bodyPr>
              <a:lstStyle/>
              <a:p>
                <a:r>
                  <a:rPr lang="en-US" dirty="0"/>
                  <a:t>S</a:t>
                </a:r>
              </a:p>
            </p:txBody>
          </p:sp>
          <p:sp>
            <p:nvSpPr>
              <p:cNvPr id="44" name="TextBox 43">
                <a:extLst>
                  <a:ext uri="{FF2B5EF4-FFF2-40B4-BE49-F238E27FC236}">
                    <a16:creationId xmlns:a16="http://schemas.microsoft.com/office/drawing/2014/main" id="{17B2D762-BA18-6E91-74EF-25B55DB6E725}"/>
                  </a:ext>
                </a:extLst>
              </p:cNvPr>
              <p:cNvSpPr txBox="1"/>
              <p:nvPr/>
            </p:nvSpPr>
            <p:spPr>
              <a:xfrm>
                <a:off x="8227626" y="6438873"/>
                <a:ext cx="333746" cy="369332"/>
              </a:xfrm>
              <a:prstGeom prst="rect">
                <a:avLst/>
              </a:prstGeom>
              <a:noFill/>
            </p:spPr>
            <p:txBody>
              <a:bodyPr wrap="none" rtlCol="0">
                <a:spAutoFit/>
              </a:bodyPr>
              <a:lstStyle/>
              <a:p>
                <a:r>
                  <a:rPr lang="en-US" dirty="0"/>
                  <a:t>N</a:t>
                </a:r>
              </a:p>
            </p:txBody>
          </p:sp>
        </p:grpSp>
        <p:sp>
          <p:nvSpPr>
            <p:cNvPr id="33" name="Rectangle 32">
              <a:extLst>
                <a:ext uri="{FF2B5EF4-FFF2-40B4-BE49-F238E27FC236}">
                  <a16:creationId xmlns:a16="http://schemas.microsoft.com/office/drawing/2014/main" id="{33C2A5B1-D01F-F875-9AA7-F06C9C96A85C}"/>
                </a:ext>
              </a:extLst>
            </p:cNvPr>
            <p:cNvSpPr/>
            <p:nvPr/>
          </p:nvSpPr>
          <p:spPr>
            <a:xfrm>
              <a:off x="3302972" y="6258560"/>
              <a:ext cx="4621827" cy="236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A8794602-8E6E-961A-551F-5D2306D7310A}"/>
                </a:ext>
              </a:extLst>
            </p:cNvPr>
            <p:cNvSpPr/>
            <p:nvPr/>
          </p:nvSpPr>
          <p:spPr>
            <a:xfrm>
              <a:off x="4985434" y="6425000"/>
              <a:ext cx="797170" cy="1479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05485EA-301F-7E98-1B52-06A9AFA59414}"/>
                </a:ext>
              </a:extLst>
            </p:cNvPr>
            <p:cNvSpPr txBox="1"/>
            <p:nvPr/>
          </p:nvSpPr>
          <p:spPr>
            <a:xfrm>
              <a:off x="3313132" y="6190762"/>
              <a:ext cx="732893"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16:21:40</a:t>
              </a:r>
              <a:endParaRPr lang="en-US"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7A203C4E-1A7F-BE23-E206-7D36B92E8B99}"/>
                </a:ext>
              </a:extLst>
            </p:cNvPr>
            <p:cNvSpPr txBox="1"/>
            <p:nvPr/>
          </p:nvSpPr>
          <p:spPr>
            <a:xfrm>
              <a:off x="4315453" y="6187832"/>
              <a:ext cx="732893"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16:22:30</a:t>
              </a:r>
              <a:endParaRPr lang="en-US"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5F13AA56-1A04-C830-5DA8-7AA9A9344FCF}"/>
                </a:ext>
              </a:extLst>
            </p:cNvPr>
            <p:cNvSpPr txBox="1"/>
            <p:nvPr/>
          </p:nvSpPr>
          <p:spPr>
            <a:xfrm>
              <a:off x="5319730" y="6187832"/>
              <a:ext cx="732893"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16:23:20</a:t>
              </a:r>
              <a:endParaRPr lang="en-US" dirty="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ABD1B624-9D68-3C23-A85D-CA08136FCC33}"/>
                </a:ext>
              </a:extLst>
            </p:cNvPr>
            <p:cNvSpPr txBox="1"/>
            <p:nvPr/>
          </p:nvSpPr>
          <p:spPr>
            <a:xfrm>
              <a:off x="6328692" y="6187832"/>
              <a:ext cx="732893"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16:24:10</a:t>
              </a:r>
              <a:endParaRPr lang="en-US" dirty="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DA72D1B1-A47D-78F9-14DB-93AEF0A114DE}"/>
                </a:ext>
              </a:extLst>
            </p:cNvPr>
            <p:cNvSpPr txBox="1"/>
            <p:nvPr/>
          </p:nvSpPr>
          <p:spPr>
            <a:xfrm>
              <a:off x="7342734" y="6187832"/>
              <a:ext cx="732893"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16:25:00</a:t>
              </a:r>
              <a:endParaRPr lang="en-US"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FCD91D92-9A67-C9AD-8A29-B0DED61CEF2D}"/>
                </a:ext>
              </a:extLst>
            </p:cNvPr>
            <p:cNvSpPr txBox="1"/>
            <p:nvPr/>
          </p:nvSpPr>
          <p:spPr>
            <a:xfrm>
              <a:off x="5149471" y="6334137"/>
              <a:ext cx="1079270"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Time [UTC]</a:t>
              </a:r>
            </a:p>
          </p:txBody>
        </p:sp>
      </p:grpSp>
      <p:sp>
        <p:nvSpPr>
          <p:cNvPr id="45" name="Rectangle 44">
            <a:extLst>
              <a:ext uri="{FF2B5EF4-FFF2-40B4-BE49-F238E27FC236}">
                <a16:creationId xmlns:a16="http://schemas.microsoft.com/office/drawing/2014/main" id="{21C4629D-AF3A-0D1D-1F23-1EB0B124AC92}"/>
              </a:ext>
            </a:extLst>
          </p:cNvPr>
          <p:cNvSpPr/>
          <p:nvPr/>
        </p:nvSpPr>
        <p:spPr>
          <a:xfrm>
            <a:off x="6383731" y="63500"/>
            <a:ext cx="4823791" cy="258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46" name="TextBox 45">
            <a:extLst>
              <a:ext uri="{FF2B5EF4-FFF2-40B4-BE49-F238E27FC236}">
                <a16:creationId xmlns:a16="http://schemas.microsoft.com/office/drawing/2014/main" id="{97A9675E-20E4-775E-4413-7E84F572B12D}"/>
              </a:ext>
            </a:extLst>
          </p:cNvPr>
          <p:cNvSpPr txBox="1"/>
          <p:nvPr/>
        </p:nvSpPr>
        <p:spPr>
          <a:xfrm>
            <a:off x="7940591" y="11199"/>
            <a:ext cx="1646606" cy="369332"/>
          </a:xfrm>
          <a:prstGeom prst="rect">
            <a:avLst/>
          </a:prstGeom>
          <a:noFill/>
        </p:spPr>
        <p:txBody>
          <a:bodyPr wrap="none" rtlCol="0">
            <a:spAutoFit/>
          </a:bodyPr>
          <a:lstStyle/>
          <a:p>
            <a:pPr algn="ctr"/>
            <a:r>
              <a:rPr lang="en-US" dirty="0">
                <a:solidFill>
                  <a:srgbClr val="FF0000"/>
                </a:solidFill>
                <a:latin typeface="Times New Roman" panose="02020603050405020304" pitchFamily="18" charset="0"/>
                <a:cs typeface="Times New Roman" panose="02020603050405020304" pitchFamily="18" charset="0"/>
              </a:rPr>
              <a:t>CPR-HD</a:t>
            </a:r>
            <a:r>
              <a:rPr lang="en-US" dirty="0">
                <a:latin typeface="Times New Roman" panose="02020603050405020304" pitchFamily="18" charset="0"/>
                <a:cs typeface="Times New Roman" panose="02020603050405020304" pitchFamily="18" charset="0"/>
              </a:rPr>
              <a:t> – FL4</a:t>
            </a:r>
          </a:p>
        </p:txBody>
      </p:sp>
      <p:sp>
        <p:nvSpPr>
          <p:cNvPr id="47" name="Slide Number Placeholder 46">
            <a:extLst>
              <a:ext uri="{FF2B5EF4-FFF2-40B4-BE49-F238E27FC236}">
                <a16:creationId xmlns:a16="http://schemas.microsoft.com/office/drawing/2014/main" id="{475B5275-31F9-0EF8-A889-11DE99902B4C}"/>
              </a:ext>
            </a:extLst>
          </p:cNvPr>
          <p:cNvSpPr>
            <a:spLocks noGrp="1"/>
          </p:cNvSpPr>
          <p:nvPr>
            <p:ph type="sldNum" sz="quarter" idx="12"/>
          </p:nvPr>
        </p:nvSpPr>
        <p:spPr/>
        <p:txBody>
          <a:bodyPr/>
          <a:lstStyle/>
          <a:p>
            <a:fld id="{CDFFE814-68E4-0C4A-BCC3-703C26BE2070}" type="slidenum">
              <a:rPr lang="en-US" smtClean="0"/>
              <a:pPr/>
              <a:t>35</a:t>
            </a:fld>
            <a:endParaRPr lang="en-US" dirty="0"/>
          </a:p>
        </p:txBody>
      </p:sp>
      <p:sp>
        <p:nvSpPr>
          <p:cNvPr id="48" name="TextBox 47">
            <a:extLst>
              <a:ext uri="{FF2B5EF4-FFF2-40B4-BE49-F238E27FC236}">
                <a16:creationId xmlns:a16="http://schemas.microsoft.com/office/drawing/2014/main" id="{0266C3C5-ACFD-4942-E7FF-D96AE813C9A5}"/>
              </a:ext>
            </a:extLst>
          </p:cNvPr>
          <p:cNvSpPr txBox="1"/>
          <p:nvPr/>
        </p:nvSpPr>
        <p:spPr>
          <a:xfrm>
            <a:off x="2213798" y="1853032"/>
            <a:ext cx="69762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FL4</a:t>
            </a:r>
          </a:p>
        </p:txBody>
      </p:sp>
      <p:grpSp>
        <p:nvGrpSpPr>
          <p:cNvPr id="49" name="Group 48">
            <a:extLst>
              <a:ext uri="{FF2B5EF4-FFF2-40B4-BE49-F238E27FC236}">
                <a16:creationId xmlns:a16="http://schemas.microsoft.com/office/drawing/2014/main" id="{F9EDA02E-21F2-0D53-D9A9-1BCA1B878F15}"/>
              </a:ext>
            </a:extLst>
          </p:cNvPr>
          <p:cNvGrpSpPr/>
          <p:nvPr/>
        </p:nvGrpSpPr>
        <p:grpSpPr>
          <a:xfrm>
            <a:off x="1574907" y="5634376"/>
            <a:ext cx="1277781" cy="1060331"/>
            <a:chOff x="185814" y="5035096"/>
            <a:chExt cx="1593737" cy="1602397"/>
          </a:xfrm>
        </p:grpSpPr>
        <p:pic>
          <p:nvPicPr>
            <p:cNvPr id="50" name="Picture 49" descr="Chart, radar chart&#10;&#10;Description automatically generated">
              <a:extLst>
                <a:ext uri="{FF2B5EF4-FFF2-40B4-BE49-F238E27FC236}">
                  <a16:creationId xmlns:a16="http://schemas.microsoft.com/office/drawing/2014/main" id="{2743EC5F-481D-0A39-D2DD-307B905B8D3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97095" y="5280966"/>
              <a:ext cx="1286814" cy="1269657"/>
            </a:xfrm>
            <a:prstGeom prst="rect">
              <a:avLst/>
            </a:prstGeom>
          </p:spPr>
        </p:pic>
        <p:sp>
          <p:nvSpPr>
            <p:cNvPr id="51" name="TextBox 50">
              <a:extLst>
                <a:ext uri="{FF2B5EF4-FFF2-40B4-BE49-F238E27FC236}">
                  <a16:creationId xmlns:a16="http://schemas.microsoft.com/office/drawing/2014/main" id="{8EF17726-0845-01E8-DE2C-386C0986C26A}"/>
                </a:ext>
              </a:extLst>
            </p:cNvPr>
            <p:cNvSpPr txBox="1"/>
            <p:nvPr/>
          </p:nvSpPr>
          <p:spPr>
            <a:xfrm>
              <a:off x="844463" y="5035096"/>
              <a:ext cx="351379" cy="369332"/>
            </a:xfrm>
            <a:prstGeom prst="rect">
              <a:avLst/>
            </a:prstGeom>
            <a:noFill/>
          </p:spPr>
          <p:txBody>
            <a:bodyPr wrap="square" rtlCol="0">
              <a:spAutoFit/>
            </a:bodyPr>
            <a:lstStyle/>
            <a:p>
              <a:r>
                <a:rPr lang="en-US" dirty="0">
                  <a:solidFill>
                    <a:srgbClr val="0432FF"/>
                  </a:solidFill>
                  <a:latin typeface="Times New Roman" panose="02020603050405020304" pitchFamily="18" charset="0"/>
                  <a:cs typeface="Times New Roman" panose="02020603050405020304" pitchFamily="18" charset="0"/>
                </a:rPr>
                <a:t>N</a:t>
              </a:r>
            </a:p>
          </p:txBody>
        </p:sp>
        <p:sp>
          <p:nvSpPr>
            <p:cNvPr id="52" name="TextBox 51">
              <a:extLst>
                <a:ext uri="{FF2B5EF4-FFF2-40B4-BE49-F238E27FC236}">
                  <a16:creationId xmlns:a16="http://schemas.microsoft.com/office/drawing/2014/main" id="{0D7EA259-14F7-3DC6-1374-27F9E6912AF8}"/>
                </a:ext>
              </a:extLst>
            </p:cNvPr>
            <p:cNvSpPr txBox="1"/>
            <p:nvPr/>
          </p:nvSpPr>
          <p:spPr>
            <a:xfrm>
              <a:off x="850829" y="6268161"/>
              <a:ext cx="312907" cy="369332"/>
            </a:xfrm>
            <a:prstGeom prst="rect">
              <a:avLst/>
            </a:prstGeom>
            <a:noFill/>
          </p:spPr>
          <p:txBody>
            <a:bodyPr wrap="square" rtlCol="0">
              <a:spAutoFit/>
            </a:bodyPr>
            <a:lstStyle/>
            <a:p>
              <a:r>
                <a:rPr lang="en-US" dirty="0">
                  <a:solidFill>
                    <a:srgbClr val="0432FF"/>
                  </a:solidFill>
                  <a:latin typeface="Times New Roman" panose="02020603050405020304" pitchFamily="18" charset="0"/>
                  <a:cs typeface="Times New Roman" panose="02020603050405020304" pitchFamily="18" charset="0"/>
                </a:rPr>
                <a:t>S</a:t>
              </a:r>
            </a:p>
          </p:txBody>
        </p:sp>
        <p:sp>
          <p:nvSpPr>
            <p:cNvPr id="53" name="TextBox 52">
              <a:extLst>
                <a:ext uri="{FF2B5EF4-FFF2-40B4-BE49-F238E27FC236}">
                  <a16:creationId xmlns:a16="http://schemas.microsoft.com/office/drawing/2014/main" id="{D5F94AE8-4378-AFDC-9C12-273C9399E7B9}"/>
                </a:ext>
              </a:extLst>
            </p:cNvPr>
            <p:cNvSpPr txBox="1"/>
            <p:nvPr/>
          </p:nvSpPr>
          <p:spPr>
            <a:xfrm>
              <a:off x="1440997" y="5633812"/>
              <a:ext cx="338554" cy="369332"/>
            </a:xfrm>
            <a:prstGeom prst="rect">
              <a:avLst/>
            </a:prstGeom>
            <a:noFill/>
          </p:spPr>
          <p:txBody>
            <a:bodyPr wrap="square" rtlCol="0">
              <a:spAutoFit/>
            </a:bodyPr>
            <a:lstStyle/>
            <a:p>
              <a:r>
                <a:rPr lang="en-US" dirty="0">
                  <a:solidFill>
                    <a:srgbClr val="0432FF"/>
                  </a:solidFill>
                  <a:latin typeface="Times New Roman" panose="02020603050405020304" pitchFamily="18" charset="0"/>
                  <a:cs typeface="Times New Roman" panose="02020603050405020304" pitchFamily="18" charset="0"/>
                </a:rPr>
                <a:t>E</a:t>
              </a:r>
            </a:p>
          </p:txBody>
        </p:sp>
        <p:sp>
          <p:nvSpPr>
            <p:cNvPr id="54" name="TextBox 53">
              <a:extLst>
                <a:ext uri="{FF2B5EF4-FFF2-40B4-BE49-F238E27FC236}">
                  <a16:creationId xmlns:a16="http://schemas.microsoft.com/office/drawing/2014/main" id="{B1C27196-67EA-FF01-998F-EFA4332788CC}"/>
                </a:ext>
              </a:extLst>
            </p:cNvPr>
            <p:cNvSpPr txBox="1"/>
            <p:nvPr/>
          </p:nvSpPr>
          <p:spPr>
            <a:xfrm>
              <a:off x="185814" y="5634331"/>
              <a:ext cx="402675" cy="369332"/>
            </a:xfrm>
            <a:prstGeom prst="rect">
              <a:avLst/>
            </a:prstGeom>
            <a:noFill/>
          </p:spPr>
          <p:txBody>
            <a:bodyPr wrap="square" rtlCol="0">
              <a:spAutoFit/>
            </a:bodyPr>
            <a:lstStyle/>
            <a:p>
              <a:r>
                <a:rPr lang="en-US" dirty="0">
                  <a:solidFill>
                    <a:srgbClr val="0432FF"/>
                  </a:solidFill>
                  <a:latin typeface="Times New Roman" panose="02020603050405020304" pitchFamily="18" charset="0"/>
                  <a:cs typeface="Times New Roman" panose="02020603050405020304" pitchFamily="18" charset="0"/>
                </a:rPr>
                <a:t>W</a:t>
              </a:r>
            </a:p>
          </p:txBody>
        </p:sp>
      </p:grpSp>
      <p:sp>
        <p:nvSpPr>
          <p:cNvPr id="55" name="TextBox 54">
            <a:extLst>
              <a:ext uri="{FF2B5EF4-FFF2-40B4-BE49-F238E27FC236}">
                <a16:creationId xmlns:a16="http://schemas.microsoft.com/office/drawing/2014/main" id="{24068D32-CAAE-6D43-99E4-1878B0187BD6}"/>
              </a:ext>
            </a:extLst>
          </p:cNvPr>
          <p:cNvSpPr txBox="1"/>
          <p:nvPr/>
        </p:nvSpPr>
        <p:spPr>
          <a:xfrm>
            <a:off x="3482323" y="2546298"/>
            <a:ext cx="1082348" cy="369332"/>
          </a:xfrm>
          <a:prstGeom prst="rect">
            <a:avLst/>
          </a:prstGeom>
          <a:noFill/>
        </p:spPr>
        <p:txBody>
          <a:bodyPr wrap="none" rtlCol="0">
            <a:spAutoFit/>
          </a:bodyPr>
          <a:lstStyle/>
          <a:p>
            <a:r>
              <a:rPr lang="en-US" dirty="0">
                <a:solidFill>
                  <a:srgbClr val="FF0000"/>
                </a:solidFill>
              </a:rPr>
              <a:t>CPR-HD</a:t>
            </a:r>
          </a:p>
        </p:txBody>
      </p:sp>
    </p:spTree>
    <p:extLst>
      <p:ext uri="{BB962C8B-B14F-4D97-AF65-F5344CB8AC3E}">
        <p14:creationId xmlns:p14="http://schemas.microsoft.com/office/powerpoint/2010/main" val="3073943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13CFF1-72FB-F5FE-EC59-B675E79FF76C}"/>
              </a:ext>
            </a:extLst>
          </p:cNvPr>
          <p:cNvSpPr/>
          <p:nvPr/>
        </p:nvSpPr>
        <p:spPr>
          <a:xfrm>
            <a:off x="7368209" y="5791200"/>
            <a:ext cx="4823791"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 name="Title 1">
            <a:extLst>
              <a:ext uri="{FF2B5EF4-FFF2-40B4-BE49-F238E27FC236}">
                <a16:creationId xmlns:a16="http://schemas.microsoft.com/office/drawing/2014/main" id="{396F6D01-70F9-0E79-2C80-C8AA4F3C4359}"/>
              </a:ext>
            </a:extLst>
          </p:cNvPr>
          <p:cNvSpPr>
            <a:spLocks noGrp="1"/>
          </p:cNvSpPr>
          <p:nvPr>
            <p:ph type="title"/>
          </p:nvPr>
        </p:nvSpPr>
        <p:spPr>
          <a:xfrm>
            <a:off x="350109" y="-187271"/>
            <a:ext cx="11491782" cy="1265967"/>
          </a:xfrm>
        </p:spPr>
        <p:txBody>
          <a:bodyPr/>
          <a:lstStyle/>
          <a:p>
            <a:pPr algn="ctr"/>
            <a:r>
              <a:rPr lang="en-US" dirty="0"/>
              <a:t>Conclusions</a:t>
            </a:r>
          </a:p>
        </p:txBody>
      </p:sp>
      <p:sp>
        <p:nvSpPr>
          <p:cNvPr id="3" name="Content Placeholder 2">
            <a:extLst>
              <a:ext uri="{FF2B5EF4-FFF2-40B4-BE49-F238E27FC236}">
                <a16:creationId xmlns:a16="http://schemas.microsoft.com/office/drawing/2014/main" id="{8247A9AF-CACD-9B5E-6323-FD205D85802D}"/>
              </a:ext>
            </a:extLst>
          </p:cNvPr>
          <p:cNvSpPr>
            <a:spLocks noGrp="1"/>
          </p:cNvSpPr>
          <p:nvPr>
            <p:ph idx="1"/>
          </p:nvPr>
        </p:nvSpPr>
        <p:spPr>
          <a:xfrm>
            <a:off x="0" y="935702"/>
            <a:ext cx="12192000" cy="3144473"/>
          </a:xfrm>
        </p:spPr>
        <p:txBody>
          <a:bodyPr>
            <a:normAutofit fontScale="92500" lnSpcReduction="20000"/>
          </a:bodyPr>
          <a:lstStyle/>
          <a:p>
            <a:r>
              <a:rPr lang="en-US" dirty="0"/>
              <a:t>Chain aggregates show similar complexity to previous experiments.</a:t>
            </a:r>
          </a:p>
          <a:p>
            <a:pPr lvl="1"/>
            <a:r>
              <a:rPr lang="en-US" dirty="0"/>
              <a:t>14.4% of PHIPS images classified as chain aggregates.</a:t>
            </a:r>
          </a:p>
          <a:p>
            <a:endParaRPr lang="en-US" dirty="0"/>
          </a:p>
          <a:p>
            <a:r>
              <a:rPr lang="en-US" dirty="0"/>
              <a:t>Flight leg 1 provides evidence that chain aggregation is occurring in the main convective region of the storm.</a:t>
            </a:r>
          </a:p>
          <a:p>
            <a:pPr lvl="1"/>
            <a:r>
              <a:rPr lang="en-US" sz="2200" dirty="0"/>
              <a:t>Highest </a:t>
            </a:r>
            <a:r>
              <a:rPr lang="en-US" sz="2200" i="1" dirty="0"/>
              <a:t>RCAC</a:t>
            </a:r>
            <a:r>
              <a:rPr lang="en-US" sz="2200" i="1" baseline="-25000" dirty="0"/>
              <a:t>N-C </a:t>
            </a:r>
            <a:r>
              <a:rPr lang="en-US" sz="2200" dirty="0"/>
              <a:t>near storm core at boundary between old and new cirrus anvil.</a:t>
            </a:r>
          </a:p>
          <a:p>
            <a:pPr lvl="1"/>
            <a:r>
              <a:rPr lang="en-US" sz="2200" dirty="0"/>
              <a:t>Lack of sublimated particle elements.</a:t>
            </a:r>
          </a:p>
          <a:p>
            <a:pPr lvl="1"/>
            <a:r>
              <a:rPr lang="en-US" sz="2200" dirty="0"/>
              <a:t>Particle elements from different temperature regimes (-5 to -40 </a:t>
            </a:r>
            <a:r>
              <a:rPr lang="en-US" sz="2200" dirty="0">
                <a:cs typeface="Times New Roman" panose="02020603050405020304" pitchFamily="18" charset="0"/>
              </a:rPr>
              <a:t>°C).</a:t>
            </a:r>
          </a:p>
          <a:p>
            <a:pPr lvl="1"/>
            <a:r>
              <a:rPr lang="en-US" sz="2200" dirty="0"/>
              <a:t>Lack of rimed chains – suggesting aggregation above the homogenous freezing level.</a:t>
            </a:r>
          </a:p>
          <a:p>
            <a:pPr marL="0" indent="0">
              <a:buNone/>
            </a:pPr>
            <a:endParaRPr lang="en-US" dirty="0"/>
          </a:p>
        </p:txBody>
      </p:sp>
      <p:sp>
        <p:nvSpPr>
          <p:cNvPr id="5" name="Slide Number Placeholder 4">
            <a:extLst>
              <a:ext uri="{FF2B5EF4-FFF2-40B4-BE49-F238E27FC236}">
                <a16:creationId xmlns:a16="http://schemas.microsoft.com/office/drawing/2014/main" id="{E03A16FE-DE4F-E997-336C-9543D2495EFD}"/>
              </a:ext>
            </a:extLst>
          </p:cNvPr>
          <p:cNvSpPr>
            <a:spLocks noGrp="1"/>
          </p:cNvSpPr>
          <p:nvPr>
            <p:ph type="sldNum" sz="quarter" idx="12"/>
          </p:nvPr>
        </p:nvSpPr>
        <p:spPr/>
        <p:txBody>
          <a:bodyPr/>
          <a:lstStyle/>
          <a:p>
            <a:fld id="{CDFFE814-68E4-0C4A-BCC3-703C26BE2070}" type="slidenum">
              <a:rPr lang="en-US" smtClean="0"/>
              <a:pPr/>
              <a:t>36</a:t>
            </a:fld>
            <a:endParaRPr lang="en-US" dirty="0"/>
          </a:p>
        </p:txBody>
      </p:sp>
      <p:pic>
        <p:nvPicPr>
          <p:cNvPr id="6" name="Picture 5" descr="A picture containing text, different, shelf, colorful&#10;&#10;Description automatically generated">
            <a:extLst>
              <a:ext uri="{FF2B5EF4-FFF2-40B4-BE49-F238E27FC236}">
                <a16:creationId xmlns:a16="http://schemas.microsoft.com/office/drawing/2014/main" id="{AB0F77D3-F8DB-72E5-D1FD-3F74DE58E24B}"/>
              </a:ext>
            </a:extLst>
          </p:cNvPr>
          <p:cNvPicPr>
            <a:picLocks noChangeAspect="1"/>
          </p:cNvPicPr>
          <p:nvPr/>
        </p:nvPicPr>
        <p:blipFill rotWithShape="1">
          <a:blip r:embed="rId3"/>
          <a:srcRect b="75810"/>
          <a:stretch/>
        </p:blipFill>
        <p:spPr>
          <a:xfrm>
            <a:off x="2225340" y="3895971"/>
            <a:ext cx="8194155" cy="2642940"/>
          </a:xfrm>
          <a:prstGeom prst="rect">
            <a:avLst/>
          </a:prstGeom>
        </p:spPr>
      </p:pic>
      <p:pic>
        <p:nvPicPr>
          <p:cNvPr id="7" name="Picture 6" descr="A picture containing text, different, shelf, colorful&#10;&#10;Description automatically generated">
            <a:extLst>
              <a:ext uri="{FF2B5EF4-FFF2-40B4-BE49-F238E27FC236}">
                <a16:creationId xmlns:a16="http://schemas.microsoft.com/office/drawing/2014/main" id="{FCC01855-DC5F-3F73-178F-DD6904870847}"/>
              </a:ext>
            </a:extLst>
          </p:cNvPr>
          <p:cNvPicPr>
            <a:picLocks noChangeAspect="1"/>
          </p:cNvPicPr>
          <p:nvPr/>
        </p:nvPicPr>
        <p:blipFill rotWithShape="1">
          <a:blip r:embed="rId3"/>
          <a:srcRect t="96190" b="1395"/>
          <a:stretch/>
        </p:blipFill>
        <p:spPr>
          <a:xfrm>
            <a:off x="1366207" y="6536498"/>
            <a:ext cx="9912420" cy="319088"/>
          </a:xfrm>
          <a:prstGeom prst="rect">
            <a:avLst/>
          </a:prstGeom>
        </p:spPr>
      </p:pic>
    </p:spTree>
    <p:extLst>
      <p:ext uri="{BB962C8B-B14F-4D97-AF65-F5344CB8AC3E}">
        <p14:creationId xmlns:p14="http://schemas.microsoft.com/office/powerpoint/2010/main" val="13835219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E6AB3-81DF-FE0D-456F-604B4596978B}"/>
              </a:ext>
            </a:extLst>
          </p:cNvPr>
          <p:cNvSpPr>
            <a:spLocks noGrp="1"/>
          </p:cNvSpPr>
          <p:nvPr>
            <p:ph type="title"/>
          </p:nvPr>
        </p:nvSpPr>
        <p:spPr>
          <a:xfrm>
            <a:off x="-2944123" y="-1310"/>
            <a:ext cx="11491782" cy="1265967"/>
          </a:xfrm>
        </p:spPr>
        <p:txBody>
          <a:bodyPr/>
          <a:lstStyle/>
          <a:p>
            <a:pPr algn="ctr"/>
            <a:r>
              <a:rPr lang="en-US" dirty="0"/>
              <a:t>Conclusions</a:t>
            </a:r>
          </a:p>
        </p:txBody>
      </p:sp>
      <p:sp>
        <p:nvSpPr>
          <p:cNvPr id="3" name="Content Placeholder 2">
            <a:extLst>
              <a:ext uri="{FF2B5EF4-FFF2-40B4-BE49-F238E27FC236}">
                <a16:creationId xmlns:a16="http://schemas.microsoft.com/office/drawing/2014/main" id="{D1861406-9E3F-0632-4FE0-ED2787776473}"/>
              </a:ext>
            </a:extLst>
          </p:cNvPr>
          <p:cNvSpPr>
            <a:spLocks noGrp="1"/>
          </p:cNvSpPr>
          <p:nvPr>
            <p:ph idx="1"/>
          </p:nvPr>
        </p:nvSpPr>
        <p:spPr>
          <a:xfrm>
            <a:off x="0" y="1265966"/>
            <a:ext cx="6060628" cy="5592033"/>
          </a:xfrm>
        </p:spPr>
        <p:txBody>
          <a:bodyPr/>
          <a:lstStyle/>
          <a:p>
            <a:r>
              <a:rPr lang="en-US" dirty="0"/>
              <a:t>Flight legs 2-4 provides evidence that chain aggregation is </a:t>
            </a:r>
            <a:r>
              <a:rPr lang="en-US" b="1" dirty="0"/>
              <a:t>continuing</a:t>
            </a:r>
            <a:r>
              <a:rPr lang="en-US" dirty="0"/>
              <a:t> in the cirrus anvil.</a:t>
            </a:r>
          </a:p>
          <a:p>
            <a:pPr lvl="1"/>
            <a:r>
              <a:rPr lang="en-US" dirty="0"/>
              <a:t>Positive slope of the </a:t>
            </a:r>
            <a:r>
              <a:rPr lang="en-US" i="1" dirty="0"/>
              <a:t>RCAC</a:t>
            </a:r>
            <a:r>
              <a:rPr lang="en-US" i="1" baseline="-25000" dirty="0"/>
              <a:t>N-C</a:t>
            </a:r>
            <a:r>
              <a:rPr lang="en-US" dirty="0"/>
              <a:t> heading away from the storm core as overall concentrations decrease.</a:t>
            </a:r>
          </a:p>
          <a:p>
            <a:pPr marL="457200" lvl="1" indent="0">
              <a:buNone/>
            </a:pPr>
            <a:endParaRPr lang="en-US" dirty="0"/>
          </a:p>
          <a:p>
            <a:r>
              <a:rPr lang="en-US" dirty="0"/>
              <a:t>Electric field strengths </a:t>
            </a:r>
            <a:r>
              <a:rPr lang="en-US" b="1" dirty="0"/>
              <a:t>never</a:t>
            </a:r>
            <a:r>
              <a:rPr lang="en-US" dirty="0"/>
              <a:t> surpass the laboratory tested threshold for chain aggregation to occur (60 kV m</a:t>
            </a:r>
            <a:r>
              <a:rPr lang="en-US" baseline="30000" dirty="0"/>
              <a:t>-1</a:t>
            </a:r>
            <a:r>
              <a:rPr lang="en-US" dirty="0"/>
              <a:t>).</a:t>
            </a:r>
          </a:p>
          <a:p>
            <a:pPr lvl="1"/>
            <a:r>
              <a:rPr lang="en-US" dirty="0"/>
              <a:t>Strongest near the core </a:t>
            </a:r>
          </a:p>
          <a:p>
            <a:pPr lvl="1"/>
            <a:r>
              <a:rPr lang="en-US" dirty="0"/>
              <a:t>(Maximum </a:t>
            </a:r>
            <a:r>
              <a:rPr lang="en-US" i="1" dirty="0"/>
              <a:t>E</a:t>
            </a:r>
            <a:r>
              <a:rPr lang="en-US" i="1" baseline="-25000" dirty="0"/>
              <a:t>mag</a:t>
            </a:r>
            <a:r>
              <a:rPr lang="en-US" dirty="0"/>
              <a:t>: 22.5 kV m</a:t>
            </a:r>
            <a:r>
              <a:rPr lang="en-US" baseline="30000" dirty="0"/>
              <a:t>-1</a:t>
            </a:r>
            <a:r>
              <a:rPr lang="en-US" dirty="0"/>
              <a:t>)</a:t>
            </a:r>
            <a:endParaRPr lang="en-US" baseline="30000" dirty="0"/>
          </a:p>
          <a:p>
            <a:endParaRPr lang="en-US" dirty="0"/>
          </a:p>
        </p:txBody>
      </p:sp>
      <p:sp>
        <p:nvSpPr>
          <p:cNvPr id="4" name="Slide Number Placeholder 3">
            <a:extLst>
              <a:ext uri="{FF2B5EF4-FFF2-40B4-BE49-F238E27FC236}">
                <a16:creationId xmlns:a16="http://schemas.microsoft.com/office/drawing/2014/main" id="{695CC520-C524-A249-D6BB-F33295150A4B}"/>
              </a:ext>
            </a:extLst>
          </p:cNvPr>
          <p:cNvSpPr>
            <a:spLocks noGrp="1"/>
          </p:cNvSpPr>
          <p:nvPr>
            <p:ph type="sldNum" sz="quarter" idx="12"/>
          </p:nvPr>
        </p:nvSpPr>
        <p:spPr/>
        <p:txBody>
          <a:bodyPr/>
          <a:lstStyle/>
          <a:p>
            <a:fld id="{CDFFE814-68E4-0C4A-BCC3-703C26BE2070}" type="slidenum">
              <a:rPr lang="en-US" smtClean="0"/>
              <a:pPr/>
              <a:t>37</a:t>
            </a:fld>
            <a:endParaRPr lang="en-US" dirty="0"/>
          </a:p>
        </p:txBody>
      </p:sp>
      <p:grpSp>
        <p:nvGrpSpPr>
          <p:cNvPr id="5" name="Group 4">
            <a:extLst>
              <a:ext uri="{FF2B5EF4-FFF2-40B4-BE49-F238E27FC236}">
                <a16:creationId xmlns:a16="http://schemas.microsoft.com/office/drawing/2014/main" id="{E162DD63-0B50-6623-7D46-5E34B1D88E3F}"/>
              </a:ext>
            </a:extLst>
          </p:cNvPr>
          <p:cNvGrpSpPr/>
          <p:nvPr/>
        </p:nvGrpSpPr>
        <p:grpSpPr>
          <a:xfrm>
            <a:off x="5864144" y="104147"/>
            <a:ext cx="6327856" cy="6808205"/>
            <a:chOff x="2930370" y="0"/>
            <a:chExt cx="6327856" cy="6808205"/>
          </a:xfrm>
        </p:grpSpPr>
        <p:grpSp>
          <p:nvGrpSpPr>
            <p:cNvPr id="6" name="Group 5">
              <a:extLst>
                <a:ext uri="{FF2B5EF4-FFF2-40B4-BE49-F238E27FC236}">
                  <a16:creationId xmlns:a16="http://schemas.microsoft.com/office/drawing/2014/main" id="{5DE4F868-3D9D-15B9-AA70-D22A7B7FD391}"/>
                </a:ext>
              </a:extLst>
            </p:cNvPr>
            <p:cNvGrpSpPr/>
            <p:nvPr/>
          </p:nvGrpSpPr>
          <p:grpSpPr>
            <a:xfrm>
              <a:off x="2930370" y="0"/>
              <a:ext cx="6327856" cy="6808205"/>
              <a:chOff x="2930370" y="0"/>
              <a:chExt cx="6327856" cy="6808205"/>
            </a:xfrm>
          </p:grpSpPr>
          <p:pic>
            <p:nvPicPr>
              <p:cNvPr id="15" name="Picture 14" descr="Graphical user interface, chart&#10;&#10;Description automatically generated">
                <a:extLst>
                  <a:ext uri="{FF2B5EF4-FFF2-40B4-BE49-F238E27FC236}">
                    <a16:creationId xmlns:a16="http://schemas.microsoft.com/office/drawing/2014/main" id="{AF45F2F9-964A-C8F8-CC39-6D7C61DFEB15}"/>
                  </a:ext>
                </a:extLst>
              </p:cNvPr>
              <p:cNvPicPr>
                <a:picLocks noChangeAspect="1"/>
              </p:cNvPicPr>
              <p:nvPr/>
            </p:nvPicPr>
            <p:blipFill>
              <a:blip r:embed="rId2"/>
              <a:stretch>
                <a:fillRect/>
              </a:stretch>
            </p:blipFill>
            <p:spPr>
              <a:xfrm>
                <a:off x="2930370" y="0"/>
                <a:ext cx="6327856" cy="6537960"/>
              </a:xfrm>
              <a:prstGeom prst="rect">
                <a:avLst/>
              </a:prstGeom>
            </p:spPr>
          </p:pic>
          <p:cxnSp>
            <p:nvCxnSpPr>
              <p:cNvPr id="16" name="Straight Arrow Connector 15">
                <a:extLst>
                  <a:ext uri="{FF2B5EF4-FFF2-40B4-BE49-F238E27FC236}">
                    <a16:creationId xmlns:a16="http://schemas.microsoft.com/office/drawing/2014/main" id="{4B61C416-EAB9-A1C8-EEC2-7284C97894A1}"/>
                  </a:ext>
                </a:extLst>
              </p:cNvPr>
              <p:cNvCxnSpPr>
                <a:cxnSpLocks/>
              </p:cNvCxnSpPr>
              <p:nvPr/>
            </p:nvCxnSpPr>
            <p:spPr>
              <a:xfrm>
                <a:off x="3481754" y="6641904"/>
                <a:ext cx="4759569" cy="0"/>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DFF86380-EAE1-8A3E-164A-16A7DD405074}"/>
                  </a:ext>
                </a:extLst>
              </p:cNvPr>
              <p:cNvSpPr txBox="1"/>
              <p:nvPr/>
            </p:nvSpPr>
            <p:spPr>
              <a:xfrm>
                <a:off x="3148008" y="6438873"/>
                <a:ext cx="290464" cy="369332"/>
              </a:xfrm>
              <a:prstGeom prst="rect">
                <a:avLst/>
              </a:prstGeom>
              <a:noFill/>
            </p:spPr>
            <p:txBody>
              <a:bodyPr wrap="none" rtlCol="0">
                <a:spAutoFit/>
              </a:bodyPr>
              <a:lstStyle/>
              <a:p>
                <a:r>
                  <a:rPr lang="en-US" dirty="0"/>
                  <a:t>S</a:t>
                </a:r>
              </a:p>
            </p:txBody>
          </p:sp>
          <p:sp>
            <p:nvSpPr>
              <p:cNvPr id="18" name="TextBox 17">
                <a:extLst>
                  <a:ext uri="{FF2B5EF4-FFF2-40B4-BE49-F238E27FC236}">
                    <a16:creationId xmlns:a16="http://schemas.microsoft.com/office/drawing/2014/main" id="{BB36767B-66FB-9C48-2199-3ECB10B0A10F}"/>
                  </a:ext>
                </a:extLst>
              </p:cNvPr>
              <p:cNvSpPr txBox="1"/>
              <p:nvPr/>
            </p:nvSpPr>
            <p:spPr>
              <a:xfrm>
                <a:off x="8227626" y="6438873"/>
                <a:ext cx="333746" cy="369332"/>
              </a:xfrm>
              <a:prstGeom prst="rect">
                <a:avLst/>
              </a:prstGeom>
              <a:noFill/>
            </p:spPr>
            <p:txBody>
              <a:bodyPr wrap="none" rtlCol="0">
                <a:spAutoFit/>
              </a:bodyPr>
              <a:lstStyle/>
              <a:p>
                <a:r>
                  <a:rPr lang="en-US" dirty="0"/>
                  <a:t>N</a:t>
                </a:r>
              </a:p>
            </p:txBody>
          </p:sp>
        </p:grpSp>
        <p:sp>
          <p:nvSpPr>
            <p:cNvPr id="7" name="Rectangle 6">
              <a:extLst>
                <a:ext uri="{FF2B5EF4-FFF2-40B4-BE49-F238E27FC236}">
                  <a16:creationId xmlns:a16="http://schemas.microsoft.com/office/drawing/2014/main" id="{58FDE8F3-C9D6-F3B8-1F76-95CCAEF5F722}"/>
                </a:ext>
              </a:extLst>
            </p:cNvPr>
            <p:cNvSpPr/>
            <p:nvPr/>
          </p:nvSpPr>
          <p:spPr>
            <a:xfrm>
              <a:off x="3302972" y="6258560"/>
              <a:ext cx="4621827" cy="236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F4D4570-C92B-939C-C587-D9B713AD60C8}"/>
                </a:ext>
              </a:extLst>
            </p:cNvPr>
            <p:cNvSpPr/>
            <p:nvPr/>
          </p:nvSpPr>
          <p:spPr>
            <a:xfrm>
              <a:off x="4985434" y="6425000"/>
              <a:ext cx="797170" cy="1479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989D9E9-CFF1-7ECD-CC6C-3387B5B7784C}"/>
                </a:ext>
              </a:extLst>
            </p:cNvPr>
            <p:cNvSpPr txBox="1"/>
            <p:nvPr/>
          </p:nvSpPr>
          <p:spPr>
            <a:xfrm>
              <a:off x="3313132" y="6190762"/>
              <a:ext cx="732893"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16:21:40</a:t>
              </a:r>
              <a:endParaRPr lang="en-US"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91DADFC-3E85-EF38-3381-9B7F462F5224}"/>
                </a:ext>
              </a:extLst>
            </p:cNvPr>
            <p:cNvSpPr txBox="1"/>
            <p:nvPr/>
          </p:nvSpPr>
          <p:spPr>
            <a:xfrm>
              <a:off x="4315453" y="6187832"/>
              <a:ext cx="732893"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16:22:30</a:t>
              </a:r>
              <a:endParaRPr lang="en-US"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FFE6AEC-8993-1416-9D0A-A9D7A254C22A}"/>
                </a:ext>
              </a:extLst>
            </p:cNvPr>
            <p:cNvSpPr txBox="1"/>
            <p:nvPr/>
          </p:nvSpPr>
          <p:spPr>
            <a:xfrm>
              <a:off x="5319730" y="6187832"/>
              <a:ext cx="732893"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16:23:20</a:t>
              </a:r>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0A9B27A-F1EC-F95E-1CC9-0DE11710DA70}"/>
                </a:ext>
              </a:extLst>
            </p:cNvPr>
            <p:cNvSpPr txBox="1"/>
            <p:nvPr/>
          </p:nvSpPr>
          <p:spPr>
            <a:xfrm>
              <a:off x="6328692" y="6187832"/>
              <a:ext cx="732893"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16:24:10</a:t>
              </a:r>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81F8147-2AE7-6814-717F-EFA0EA0BFC98}"/>
                </a:ext>
              </a:extLst>
            </p:cNvPr>
            <p:cNvSpPr txBox="1"/>
            <p:nvPr/>
          </p:nvSpPr>
          <p:spPr>
            <a:xfrm>
              <a:off x="7342734" y="6187832"/>
              <a:ext cx="732893"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16:25:00</a:t>
              </a:r>
              <a:endParaRPr lang="en-US"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4BE9A05-B8DF-3C36-349A-BFAD7C5DE3ED}"/>
                </a:ext>
              </a:extLst>
            </p:cNvPr>
            <p:cNvSpPr txBox="1"/>
            <p:nvPr/>
          </p:nvSpPr>
          <p:spPr>
            <a:xfrm>
              <a:off x="5149471" y="6334137"/>
              <a:ext cx="1079270"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Time [UTC]</a:t>
              </a:r>
            </a:p>
          </p:txBody>
        </p:sp>
      </p:grpSp>
      <p:cxnSp>
        <p:nvCxnSpPr>
          <p:cNvPr id="20" name="Straight Connector 19">
            <a:extLst>
              <a:ext uri="{FF2B5EF4-FFF2-40B4-BE49-F238E27FC236}">
                <a16:creationId xmlns:a16="http://schemas.microsoft.com/office/drawing/2014/main" id="{BDFEE370-3DF5-B8A0-6EF8-D8653EEB4024}"/>
              </a:ext>
            </a:extLst>
          </p:cNvPr>
          <p:cNvCxnSpPr/>
          <p:nvPr/>
        </p:nvCxnSpPr>
        <p:spPr>
          <a:xfrm flipV="1">
            <a:off x="6613352" y="4990011"/>
            <a:ext cx="4548048" cy="602023"/>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413A054-ECEC-E26C-828B-9E2A52F1676C}"/>
              </a:ext>
            </a:extLst>
          </p:cNvPr>
          <p:cNvCxnSpPr>
            <a:cxnSpLocks/>
          </p:cNvCxnSpPr>
          <p:nvPr/>
        </p:nvCxnSpPr>
        <p:spPr>
          <a:xfrm flipV="1">
            <a:off x="6521288" y="5758474"/>
            <a:ext cx="4640112" cy="386442"/>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130D8BA-4A10-87DD-D7DC-470E41C67A18}"/>
              </a:ext>
            </a:extLst>
          </p:cNvPr>
          <p:cNvSpPr/>
          <p:nvPr/>
        </p:nvSpPr>
        <p:spPr>
          <a:xfrm>
            <a:off x="6383731" y="63500"/>
            <a:ext cx="4823791" cy="258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4" name="TextBox 23">
            <a:extLst>
              <a:ext uri="{FF2B5EF4-FFF2-40B4-BE49-F238E27FC236}">
                <a16:creationId xmlns:a16="http://schemas.microsoft.com/office/drawing/2014/main" id="{14802B9A-6301-89FA-CBCF-C044006D1049}"/>
              </a:ext>
            </a:extLst>
          </p:cNvPr>
          <p:cNvSpPr txBox="1"/>
          <p:nvPr/>
        </p:nvSpPr>
        <p:spPr>
          <a:xfrm>
            <a:off x="7940591" y="11199"/>
            <a:ext cx="1646606" cy="369332"/>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CPR-HD – FL4</a:t>
            </a:r>
          </a:p>
        </p:txBody>
      </p:sp>
    </p:spTree>
    <p:extLst>
      <p:ext uri="{BB962C8B-B14F-4D97-AF65-F5344CB8AC3E}">
        <p14:creationId xmlns:p14="http://schemas.microsoft.com/office/powerpoint/2010/main" val="2307377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72CC7-F1C0-0243-F333-AB06E39353F9}"/>
              </a:ext>
            </a:extLst>
          </p:cNvPr>
          <p:cNvSpPr>
            <a:spLocks noGrp="1"/>
          </p:cNvSpPr>
          <p:nvPr>
            <p:ph type="title"/>
          </p:nvPr>
        </p:nvSpPr>
        <p:spPr>
          <a:xfrm>
            <a:off x="350109" y="0"/>
            <a:ext cx="11491782" cy="1265967"/>
          </a:xfrm>
        </p:spPr>
        <p:txBody>
          <a:bodyPr/>
          <a:lstStyle/>
          <a:p>
            <a:pPr algn="ctr"/>
            <a:r>
              <a:rPr lang="en-US" dirty="0"/>
              <a:t>Future Work</a:t>
            </a:r>
          </a:p>
        </p:txBody>
      </p:sp>
      <p:sp>
        <p:nvSpPr>
          <p:cNvPr id="3" name="Content Placeholder 2">
            <a:extLst>
              <a:ext uri="{FF2B5EF4-FFF2-40B4-BE49-F238E27FC236}">
                <a16:creationId xmlns:a16="http://schemas.microsoft.com/office/drawing/2014/main" id="{ED210C2D-A397-F138-90C6-567CC5A11FDF}"/>
              </a:ext>
            </a:extLst>
          </p:cNvPr>
          <p:cNvSpPr>
            <a:spLocks noGrp="1"/>
          </p:cNvSpPr>
          <p:nvPr>
            <p:ph idx="1"/>
          </p:nvPr>
        </p:nvSpPr>
        <p:spPr>
          <a:xfrm>
            <a:off x="0" y="1265966"/>
            <a:ext cx="12192000" cy="5592033"/>
          </a:xfrm>
        </p:spPr>
        <p:txBody>
          <a:bodyPr/>
          <a:lstStyle/>
          <a:p>
            <a:r>
              <a:rPr lang="en-US" sz="3200" dirty="0"/>
              <a:t>Further analysis on the other research flights during CapeEx19</a:t>
            </a:r>
          </a:p>
          <a:p>
            <a:endParaRPr lang="en-US" sz="3200" dirty="0"/>
          </a:p>
          <a:p>
            <a:r>
              <a:rPr lang="en-US" sz="3200" dirty="0"/>
              <a:t>Future Campaigns:</a:t>
            </a:r>
          </a:p>
          <a:p>
            <a:pPr lvl="1"/>
            <a:r>
              <a:rPr lang="en-US" sz="2800" dirty="0"/>
              <a:t>Adjust Sampling Methods</a:t>
            </a:r>
          </a:p>
          <a:p>
            <a:pPr lvl="1"/>
            <a:r>
              <a:rPr lang="en-US" sz="2800" dirty="0"/>
              <a:t>Sample cirrus cloud anvils in other geographical regions.</a:t>
            </a:r>
          </a:p>
          <a:p>
            <a:endParaRPr lang="en-US" sz="3200" dirty="0"/>
          </a:p>
          <a:p>
            <a:r>
              <a:rPr lang="en-US" sz="3200" dirty="0"/>
              <a:t>Perform more Cloud Chamber Experiments</a:t>
            </a:r>
          </a:p>
          <a:p>
            <a:pPr lvl="1"/>
            <a:r>
              <a:rPr lang="en-US" sz="2800" dirty="0"/>
              <a:t>Test if chain aggregation can occur using electric fields &lt; 60 kV m</a:t>
            </a:r>
            <a:r>
              <a:rPr lang="en-US" sz="2800" baseline="30000" dirty="0"/>
              <a:t>-1</a:t>
            </a:r>
            <a:r>
              <a:rPr lang="en-US" sz="2800" dirty="0"/>
              <a:t> at temperatures less than -30 </a:t>
            </a:r>
            <a:r>
              <a:rPr lang="en-US" sz="2800" dirty="0">
                <a:cs typeface="Times New Roman" panose="02020603050405020304" pitchFamily="18" charset="0"/>
              </a:rPr>
              <a:t>°C.</a:t>
            </a:r>
            <a:endParaRPr lang="en-US" sz="2800" dirty="0"/>
          </a:p>
          <a:p>
            <a:pPr lvl="1"/>
            <a:endParaRPr lang="en-US" dirty="0"/>
          </a:p>
          <a:p>
            <a:endParaRPr lang="en-US" dirty="0"/>
          </a:p>
        </p:txBody>
      </p:sp>
      <p:sp>
        <p:nvSpPr>
          <p:cNvPr id="4" name="Rectangle 3">
            <a:extLst>
              <a:ext uri="{FF2B5EF4-FFF2-40B4-BE49-F238E27FC236}">
                <a16:creationId xmlns:a16="http://schemas.microsoft.com/office/drawing/2014/main" id="{027B69BD-987D-6D0E-72BC-F3A977A01775}"/>
              </a:ext>
            </a:extLst>
          </p:cNvPr>
          <p:cNvSpPr/>
          <p:nvPr/>
        </p:nvSpPr>
        <p:spPr>
          <a:xfrm>
            <a:off x="7368209" y="5791200"/>
            <a:ext cx="4823791"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5" name="Slide Number Placeholder 4">
            <a:extLst>
              <a:ext uri="{FF2B5EF4-FFF2-40B4-BE49-F238E27FC236}">
                <a16:creationId xmlns:a16="http://schemas.microsoft.com/office/drawing/2014/main" id="{66900CAC-AECE-C8F2-C3FB-78D5C41689D9}"/>
              </a:ext>
            </a:extLst>
          </p:cNvPr>
          <p:cNvSpPr>
            <a:spLocks noGrp="1"/>
          </p:cNvSpPr>
          <p:nvPr>
            <p:ph type="sldNum" sz="quarter" idx="12"/>
          </p:nvPr>
        </p:nvSpPr>
        <p:spPr/>
        <p:txBody>
          <a:bodyPr/>
          <a:lstStyle/>
          <a:p>
            <a:fld id="{CDFFE814-68E4-0C4A-BCC3-703C26BE2070}" type="slidenum">
              <a:rPr lang="en-US" smtClean="0"/>
              <a:pPr/>
              <a:t>38</a:t>
            </a:fld>
            <a:endParaRPr lang="en-US" dirty="0"/>
          </a:p>
        </p:txBody>
      </p:sp>
    </p:spTree>
    <p:extLst>
      <p:ext uri="{BB962C8B-B14F-4D97-AF65-F5344CB8AC3E}">
        <p14:creationId xmlns:p14="http://schemas.microsoft.com/office/powerpoint/2010/main" val="17064752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72CC7-F1C0-0243-F333-AB06E39353F9}"/>
              </a:ext>
            </a:extLst>
          </p:cNvPr>
          <p:cNvSpPr>
            <a:spLocks noGrp="1"/>
          </p:cNvSpPr>
          <p:nvPr>
            <p:ph type="title"/>
          </p:nvPr>
        </p:nvSpPr>
        <p:spPr>
          <a:xfrm>
            <a:off x="350109" y="0"/>
            <a:ext cx="11491782" cy="1265967"/>
          </a:xfrm>
        </p:spPr>
        <p:txBody>
          <a:bodyPr/>
          <a:lstStyle/>
          <a:p>
            <a:pPr algn="ctr"/>
            <a:r>
              <a:rPr lang="en-US" dirty="0"/>
              <a:t>Acknowledgements</a:t>
            </a:r>
          </a:p>
        </p:txBody>
      </p:sp>
      <p:sp>
        <p:nvSpPr>
          <p:cNvPr id="3" name="Content Placeholder 2">
            <a:extLst>
              <a:ext uri="{FF2B5EF4-FFF2-40B4-BE49-F238E27FC236}">
                <a16:creationId xmlns:a16="http://schemas.microsoft.com/office/drawing/2014/main" id="{ED210C2D-A397-F138-90C6-567CC5A11FDF}"/>
              </a:ext>
            </a:extLst>
          </p:cNvPr>
          <p:cNvSpPr>
            <a:spLocks noGrp="1"/>
          </p:cNvSpPr>
          <p:nvPr>
            <p:ph idx="1"/>
          </p:nvPr>
        </p:nvSpPr>
        <p:spPr>
          <a:xfrm>
            <a:off x="0" y="1083404"/>
            <a:ext cx="11491782" cy="5592032"/>
          </a:xfrm>
        </p:spPr>
        <p:txBody>
          <a:bodyPr>
            <a:normAutofit/>
          </a:bodyPr>
          <a:lstStyle/>
          <a:p>
            <a:r>
              <a:rPr lang="en-US" dirty="0"/>
              <a:t>Thesis Committee</a:t>
            </a:r>
          </a:p>
          <a:p>
            <a:r>
              <a:rPr lang="en-US" dirty="0"/>
              <a:t>Naval Research Laboratory (NRL)</a:t>
            </a:r>
          </a:p>
          <a:p>
            <a:pPr lvl="1"/>
            <a:r>
              <a:rPr lang="en-US" dirty="0"/>
              <a:t>Mentor: Jerry Schmidt</a:t>
            </a:r>
          </a:p>
          <a:p>
            <a:r>
              <a:rPr lang="en-US" dirty="0"/>
              <a:t>Special Thanks:</a:t>
            </a:r>
          </a:p>
          <a:p>
            <a:pPr lvl="1"/>
            <a:r>
              <a:rPr lang="en-US" dirty="0"/>
              <a:t>Josh Hoover, NSWC</a:t>
            </a:r>
          </a:p>
          <a:p>
            <a:pPr lvl="1"/>
            <a:r>
              <a:rPr lang="en-US" dirty="0"/>
              <a:t>Andy Detwiler, UND</a:t>
            </a:r>
          </a:p>
          <a:p>
            <a:pPr lvl="1"/>
            <a:r>
              <a:rPr lang="en-US" dirty="0"/>
              <a:t>Hugh Christian, UAH</a:t>
            </a:r>
          </a:p>
          <a:p>
            <a:pPr lvl="1"/>
            <a:r>
              <a:rPr lang="en-US" dirty="0"/>
              <a:t>Jeff Stith, NCAR</a:t>
            </a:r>
          </a:p>
          <a:p>
            <a:pPr lvl="1"/>
            <a:r>
              <a:rPr lang="en-US" dirty="0"/>
              <a:t>Ron </a:t>
            </a:r>
            <a:r>
              <a:rPr lang="en-US" dirty="0" err="1"/>
              <a:t>Holle</a:t>
            </a:r>
            <a:r>
              <a:rPr lang="en-US" dirty="0"/>
              <a:t>, Vaisala</a:t>
            </a:r>
          </a:p>
          <a:p>
            <a:pPr lvl="1"/>
            <a:r>
              <a:rPr lang="en-US" dirty="0"/>
              <a:t>Nick </a:t>
            </a:r>
            <a:r>
              <a:rPr lang="en-US" dirty="0" err="1"/>
              <a:t>Gapp</a:t>
            </a:r>
            <a:r>
              <a:rPr lang="en-US" dirty="0"/>
              <a:t>, UND/SAIC</a:t>
            </a:r>
          </a:p>
          <a:p>
            <a:pPr lvl="1"/>
            <a:r>
              <a:rPr lang="en-US" dirty="0"/>
              <a:t>Jake Mulholland, UND</a:t>
            </a:r>
          </a:p>
          <a:p>
            <a:pPr lvl="1"/>
            <a:r>
              <a:rPr lang="en-US" dirty="0"/>
              <a:t>Friends</a:t>
            </a:r>
          </a:p>
          <a:p>
            <a:pPr lvl="1"/>
            <a:r>
              <a:rPr lang="en-US" dirty="0"/>
              <a:t>Family</a:t>
            </a:r>
          </a:p>
          <a:p>
            <a:pPr lvl="1"/>
            <a:endParaRPr lang="en-US" dirty="0"/>
          </a:p>
        </p:txBody>
      </p:sp>
      <p:sp>
        <p:nvSpPr>
          <p:cNvPr id="4" name="Rectangle 3">
            <a:extLst>
              <a:ext uri="{FF2B5EF4-FFF2-40B4-BE49-F238E27FC236}">
                <a16:creationId xmlns:a16="http://schemas.microsoft.com/office/drawing/2014/main" id="{027B69BD-987D-6D0E-72BC-F3A977A01775}"/>
              </a:ext>
            </a:extLst>
          </p:cNvPr>
          <p:cNvSpPr/>
          <p:nvPr/>
        </p:nvSpPr>
        <p:spPr>
          <a:xfrm>
            <a:off x="7368209" y="5791200"/>
            <a:ext cx="4823791"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5" name="Slide Number Placeholder 4">
            <a:extLst>
              <a:ext uri="{FF2B5EF4-FFF2-40B4-BE49-F238E27FC236}">
                <a16:creationId xmlns:a16="http://schemas.microsoft.com/office/drawing/2014/main" id="{24EC8AC8-4824-5AEB-4879-EE16AE1DABDA}"/>
              </a:ext>
            </a:extLst>
          </p:cNvPr>
          <p:cNvSpPr>
            <a:spLocks noGrp="1"/>
          </p:cNvSpPr>
          <p:nvPr>
            <p:ph type="sldNum" sz="quarter" idx="12"/>
          </p:nvPr>
        </p:nvSpPr>
        <p:spPr>
          <a:xfrm>
            <a:off x="9213492" y="6492874"/>
            <a:ext cx="2743200" cy="365125"/>
          </a:xfrm>
        </p:spPr>
        <p:txBody>
          <a:bodyPr/>
          <a:lstStyle/>
          <a:p>
            <a:fld id="{CDFFE814-68E4-0C4A-BCC3-703C26BE2070}" type="slidenum">
              <a:rPr lang="en-US" smtClean="0"/>
              <a:pPr/>
              <a:t>39</a:t>
            </a:fld>
            <a:endParaRPr lang="en-US" dirty="0"/>
          </a:p>
        </p:txBody>
      </p:sp>
    </p:spTree>
    <p:extLst>
      <p:ext uri="{BB962C8B-B14F-4D97-AF65-F5344CB8AC3E}">
        <p14:creationId xmlns:p14="http://schemas.microsoft.com/office/powerpoint/2010/main" val="1965824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D58FE1-69A0-5070-466D-0A1F89F95E1C}"/>
              </a:ext>
            </a:extLst>
          </p:cNvPr>
          <p:cNvSpPr/>
          <p:nvPr/>
        </p:nvSpPr>
        <p:spPr>
          <a:xfrm>
            <a:off x="7368209" y="5791200"/>
            <a:ext cx="4823791"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10" name="Picture 9" descr="A picture containing diagram&#10;&#10;Description automatically generated">
            <a:extLst>
              <a:ext uri="{FF2B5EF4-FFF2-40B4-BE49-F238E27FC236}">
                <a16:creationId xmlns:a16="http://schemas.microsoft.com/office/drawing/2014/main" id="{25D8D306-432D-E916-3F80-AA63BDD3CD0F}"/>
              </a:ext>
            </a:extLst>
          </p:cNvPr>
          <p:cNvPicPr>
            <a:picLocks noChangeAspect="1"/>
          </p:cNvPicPr>
          <p:nvPr/>
        </p:nvPicPr>
        <p:blipFill>
          <a:blip r:embed="rId3"/>
          <a:stretch>
            <a:fillRect/>
          </a:stretch>
        </p:blipFill>
        <p:spPr>
          <a:xfrm>
            <a:off x="2477985" y="2219126"/>
            <a:ext cx="7945105" cy="4004164"/>
          </a:xfrm>
          <a:prstGeom prst="rect">
            <a:avLst/>
          </a:prstGeom>
        </p:spPr>
      </p:pic>
      <p:sp>
        <p:nvSpPr>
          <p:cNvPr id="2" name="Title 1">
            <a:extLst>
              <a:ext uri="{FF2B5EF4-FFF2-40B4-BE49-F238E27FC236}">
                <a16:creationId xmlns:a16="http://schemas.microsoft.com/office/drawing/2014/main" id="{517ADA88-E003-BADC-D75E-62D4DB19DD6D}"/>
              </a:ext>
            </a:extLst>
          </p:cNvPr>
          <p:cNvSpPr>
            <a:spLocks noGrp="1"/>
          </p:cNvSpPr>
          <p:nvPr>
            <p:ph type="title"/>
          </p:nvPr>
        </p:nvSpPr>
        <p:spPr>
          <a:xfrm>
            <a:off x="350109" y="0"/>
            <a:ext cx="11491782" cy="1265967"/>
          </a:xfrm>
        </p:spPr>
        <p:txBody>
          <a:bodyPr/>
          <a:lstStyle/>
          <a:p>
            <a:pPr algn="ctr"/>
            <a:r>
              <a:rPr lang="en-US" dirty="0"/>
              <a:t>Motivation for Research</a:t>
            </a:r>
          </a:p>
        </p:txBody>
      </p:sp>
      <p:sp>
        <p:nvSpPr>
          <p:cNvPr id="3" name="Content Placeholder 2">
            <a:extLst>
              <a:ext uri="{FF2B5EF4-FFF2-40B4-BE49-F238E27FC236}">
                <a16:creationId xmlns:a16="http://schemas.microsoft.com/office/drawing/2014/main" id="{2E8F409A-5BFE-81A5-423D-41F9CDB40954}"/>
              </a:ext>
            </a:extLst>
          </p:cNvPr>
          <p:cNvSpPr>
            <a:spLocks noGrp="1"/>
          </p:cNvSpPr>
          <p:nvPr>
            <p:ph idx="1"/>
          </p:nvPr>
        </p:nvSpPr>
        <p:spPr>
          <a:xfrm>
            <a:off x="0" y="1265966"/>
            <a:ext cx="12192000" cy="5592033"/>
          </a:xfrm>
        </p:spPr>
        <p:txBody>
          <a:bodyPr/>
          <a:lstStyle/>
          <a:p>
            <a:r>
              <a:rPr lang="en-US" dirty="0">
                <a:cs typeface="Times New Roman" panose="02020603050405020304" pitchFamily="18" charset="0"/>
              </a:rPr>
              <a:t>Chain aggregates may alter supersonic projectile trajectories (Lin and Thyson 1977;</a:t>
            </a:r>
            <a:r>
              <a:rPr lang="en-US" dirty="0"/>
              <a:t> </a:t>
            </a:r>
            <a:r>
              <a:rPr lang="en-US" dirty="0">
                <a:cs typeface="Times New Roman" panose="02020603050405020304" pitchFamily="18" charset="0"/>
              </a:rPr>
              <a:t>Meng and Ludema 1995; Barnes Jr. 1982). </a:t>
            </a:r>
          </a:p>
          <a:p>
            <a:endParaRPr lang="en-US" dirty="0"/>
          </a:p>
          <a:p>
            <a:endParaRPr lang="en-US" dirty="0"/>
          </a:p>
        </p:txBody>
      </p:sp>
      <p:sp>
        <p:nvSpPr>
          <p:cNvPr id="4" name="Slide Number Placeholder 3">
            <a:extLst>
              <a:ext uri="{FF2B5EF4-FFF2-40B4-BE49-F238E27FC236}">
                <a16:creationId xmlns:a16="http://schemas.microsoft.com/office/drawing/2014/main" id="{73520854-5BF7-E0E6-DFB7-31EB46056728}"/>
              </a:ext>
            </a:extLst>
          </p:cNvPr>
          <p:cNvSpPr>
            <a:spLocks noGrp="1"/>
          </p:cNvSpPr>
          <p:nvPr>
            <p:ph type="sldNum" sz="quarter" idx="12"/>
          </p:nvPr>
        </p:nvSpPr>
        <p:spPr/>
        <p:txBody>
          <a:bodyPr/>
          <a:lstStyle/>
          <a:p>
            <a:fld id="{CDFFE814-68E4-0C4A-BCC3-703C26BE2070}" type="slidenum">
              <a:rPr lang="en-US" smtClean="0"/>
              <a:pPr/>
              <a:t>4</a:t>
            </a:fld>
            <a:endParaRPr lang="en-US" dirty="0"/>
          </a:p>
        </p:txBody>
      </p:sp>
      <p:sp>
        <p:nvSpPr>
          <p:cNvPr id="6" name="TextBox 5">
            <a:extLst>
              <a:ext uri="{FF2B5EF4-FFF2-40B4-BE49-F238E27FC236}">
                <a16:creationId xmlns:a16="http://schemas.microsoft.com/office/drawing/2014/main" id="{7DDA8DB4-10CF-1C66-69B2-18B583AB3016}"/>
              </a:ext>
            </a:extLst>
          </p:cNvPr>
          <p:cNvSpPr txBox="1"/>
          <p:nvPr/>
        </p:nvSpPr>
        <p:spPr>
          <a:xfrm>
            <a:off x="2522892" y="6334779"/>
            <a:ext cx="7900197" cy="523220"/>
          </a:xfrm>
          <a:prstGeom prst="rect">
            <a:avLst/>
          </a:prstGeom>
          <a:noFill/>
        </p:spPr>
        <p:txBody>
          <a:bodyPr wrap="square" rtlCol="0">
            <a:spAutoFit/>
          </a:bodyPr>
          <a:lstStyle/>
          <a:p>
            <a:pPr algn="just"/>
            <a:r>
              <a:rPr lang="en-US" sz="1400" dirty="0">
                <a:latin typeface="Times New Roman" panose="02020603050405020304" pitchFamily="18" charset="0"/>
                <a:cs typeface="Times New Roman" panose="02020603050405020304" pitchFamily="18" charset="0"/>
              </a:rPr>
              <a:t>Image obtained courtesy of Hallie </a:t>
            </a:r>
            <a:r>
              <a:rPr lang="en-US" sz="1400" dirty="0" err="1">
                <a:latin typeface="Times New Roman" panose="02020603050405020304" pitchFamily="18" charset="0"/>
                <a:cs typeface="Times New Roman" panose="02020603050405020304" pitchFamily="18" charset="0"/>
              </a:rPr>
              <a:t>Chelmo</a:t>
            </a:r>
            <a:r>
              <a:rPr lang="en-US" sz="1400" dirty="0">
                <a:latin typeface="Times New Roman" panose="02020603050405020304" pitchFamily="18" charset="0"/>
                <a:cs typeface="Times New Roman" panose="02020603050405020304" pitchFamily="18" charset="0"/>
              </a:rPr>
              <a:t> from the University of North Dakota’s Mechanical Engineering Department.</a:t>
            </a:r>
          </a:p>
        </p:txBody>
      </p:sp>
      <p:sp>
        <p:nvSpPr>
          <p:cNvPr id="7" name="Rectangle 6">
            <a:extLst>
              <a:ext uri="{FF2B5EF4-FFF2-40B4-BE49-F238E27FC236}">
                <a16:creationId xmlns:a16="http://schemas.microsoft.com/office/drawing/2014/main" id="{38560CBD-29DD-31FC-D885-FAC4EE1F167A}"/>
              </a:ext>
            </a:extLst>
          </p:cNvPr>
          <p:cNvSpPr/>
          <p:nvPr/>
        </p:nvSpPr>
        <p:spPr>
          <a:xfrm>
            <a:off x="2522893" y="2131083"/>
            <a:ext cx="7900197" cy="4180250"/>
          </a:xfrm>
          <a:prstGeom prst="rect">
            <a:avLst/>
          </a:prstGeom>
          <a:no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13576456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34EF388-2E62-554F-90FB-2BF74C28EC78}"/>
              </a:ext>
            </a:extLst>
          </p:cNvPr>
          <p:cNvSpPr>
            <a:spLocks noGrp="1"/>
          </p:cNvSpPr>
          <p:nvPr>
            <p:ph type="title"/>
          </p:nvPr>
        </p:nvSpPr>
        <p:spPr>
          <a:xfrm>
            <a:off x="350109" y="315698"/>
            <a:ext cx="11491782" cy="1265967"/>
          </a:xfrm>
        </p:spPr>
        <p:txBody>
          <a:bodyPr/>
          <a:lstStyle/>
          <a:p>
            <a:pPr algn="ctr"/>
            <a:r>
              <a:rPr lang="en-US" dirty="0">
                <a:latin typeface="Times New Roman" panose="02020603050405020304" pitchFamily="18" charset="0"/>
                <a:cs typeface="Times New Roman" panose="02020603050405020304" pitchFamily="18" charset="0"/>
              </a:rPr>
              <a:t>References</a:t>
            </a:r>
          </a:p>
        </p:txBody>
      </p:sp>
      <p:sp>
        <p:nvSpPr>
          <p:cNvPr id="10" name="Content Placeholder 2">
            <a:extLst>
              <a:ext uri="{FF2B5EF4-FFF2-40B4-BE49-F238E27FC236}">
                <a16:creationId xmlns:a16="http://schemas.microsoft.com/office/drawing/2014/main" id="{267F677C-AEAB-054C-9BEE-A83AAFA24F7F}"/>
              </a:ext>
            </a:extLst>
          </p:cNvPr>
          <p:cNvSpPr>
            <a:spLocks noGrp="1"/>
          </p:cNvSpPr>
          <p:nvPr>
            <p:ph idx="1"/>
          </p:nvPr>
        </p:nvSpPr>
        <p:spPr>
          <a:xfrm>
            <a:off x="0" y="1916882"/>
            <a:ext cx="12192000" cy="4941118"/>
          </a:xfrm>
        </p:spPr>
        <p:txBody>
          <a:bodyPr>
            <a:normAutofit fontScale="25000" lnSpcReduction="20000"/>
          </a:bodyPr>
          <a:lstStyle/>
          <a:p>
            <a:pPr marL="0" indent="0">
              <a:buNone/>
            </a:pPr>
            <a:endParaRPr lang="en-US" dirty="0"/>
          </a:p>
          <a:p>
            <a:r>
              <a:rPr lang="en-US" sz="4800" dirty="0"/>
              <a:t>Abdelmonem, A., E. Järvinen, D. </a:t>
            </a:r>
            <a:r>
              <a:rPr lang="en-US" sz="4800" dirty="0" err="1"/>
              <a:t>Duft</a:t>
            </a:r>
            <a:r>
              <a:rPr lang="en-US" sz="4800" dirty="0"/>
              <a:t>, E. Hirst, S. Vogt, T. Leisner, and M. Schnaiter, 2016: PHIPS–HALO: the airborne Particle Habit Imaging and Polar Scattering probe – Part 1: Design and operation. </a:t>
            </a:r>
            <a:r>
              <a:rPr lang="en-US" sz="4800" i="1" dirty="0"/>
              <a:t>Atmos. Meas. Tech.</a:t>
            </a:r>
            <a:r>
              <a:rPr lang="en-US" sz="4800" dirty="0"/>
              <a:t>, </a:t>
            </a:r>
            <a:r>
              <a:rPr lang="en-US" sz="4800" b="1" dirty="0"/>
              <a:t>9</a:t>
            </a:r>
            <a:r>
              <a:rPr lang="en-US" sz="4800" dirty="0"/>
              <a:t>, 3131–3144, </a:t>
            </a:r>
            <a:r>
              <a:rPr lang="en-US" sz="4800" u="sng" dirty="0">
                <a:hlinkClick r:id="rId2"/>
              </a:rPr>
              <a:t>https://doi.org/10.5194/amt-9-3131-2016</a:t>
            </a:r>
            <a:r>
              <a:rPr lang="en-US" sz="4800" dirty="0"/>
              <a:t>.</a:t>
            </a:r>
          </a:p>
          <a:p>
            <a:r>
              <a:rPr lang="en-US" sz="4800" dirty="0"/>
              <a:t>Barnes Jr., A. A., 1982: The Sub-visible Cirrus Background. Air Force Geophysics Laboratory. Date Accessed: 04-15-2021. </a:t>
            </a:r>
            <a:r>
              <a:rPr lang="en-US" sz="4800" u="sng" dirty="0">
                <a:hlinkClick r:id="rId3"/>
              </a:rPr>
              <a:t>https://apps.dtic.mil/dtic/tr/fulltext/u2/a117389.pdf</a:t>
            </a:r>
            <a:r>
              <a:rPr lang="en-US" sz="4800" dirty="0"/>
              <a:t>.</a:t>
            </a:r>
          </a:p>
          <a:p>
            <a:r>
              <a:rPr lang="en-US" sz="4800" dirty="0"/>
              <a:t>Bateman, M. G., M. F. Stewart, S. J. Podgorny, H. J. Christian, D. M. Mach, R. J. Blakeslee, J. C. Bailey, and D. </a:t>
            </a:r>
            <a:r>
              <a:rPr lang="en-US" sz="4800" dirty="0" err="1"/>
              <a:t>Daskar</a:t>
            </a:r>
            <a:r>
              <a:rPr lang="en-US" sz="4800" dirty="0"/>
              <a:t>, 2007: A Low-Noise, Microprocessor-Controlled, Internally Digitizing Rotating-Vane Electric Field Mill for Airborne Platforms. </a:t>
            </a:r>
            <a:r>
              <a:rPr lang="en-US" sz="4800" i="1" dirty="0"/>
              <a:t>J. Atmos. Oceanic Technol.</a:t>
            </a:r>
            <a:r>
              <a:rPr lang="en-US" sz="4800" dirty="0"/>
              <a:t>, </a:t>
            </a:r>
            <a:r>
              <a:rPr lang="en-US" sz="4800" b="1" dirty="0"/>
              <a:t>24</a:t>
            </a:r>
            <a:r>
              <a:rPr lang="en-US" sz="4800" dirty="0"/>
              <a:t>, 1245–1255, </a:t>
            </a:r>
            <a:r>
              <a:rPr lang="en-US" sz="4800" u="sng" dirty="0">
                <a:hlinkClick r:id="rId4"/>
              </a:rPr>
              <a:t>https://doi.org/10.1175/JTECH2039.1</a:t>
            </a:r>
            <a:r>
              <a:rPr lang="en-US" sz="4800" dirty="0"/>
              <a:t>.</a:t>
            </a:r>
          </a:p>
          <a:p>
            <a:r>
              <a:rPr lang="en-US" sz="4800" dirty="0"/>
              <a:t>Baumgardner, D., H. Jonsson, W. Dawson, D. O’Connor, and R. Newton, 2001: The cloud, aerosol and precipitation spectrometer: a new instrument for cloud investigations. </a:t>
            </a:r>
            <a:r>
              <a:rPr lang="en-US" sz="4800" i="1" dirty="0"/>
              <a:t>Atmospheric Research</a:t>
            </a:r>
            <a:r>
              <a:rPr lang="en-US" sz="4800" dirty="0"/>
              <a:t>, </a:t>
            </a:r>
            <a:r>
              <a:rPr lang="en-US" sz="4800" b="1" dirty="0"/>
              <a:t>59–60</a:t>
            </a:r>
            <a:r>
              <a:rPr lang="en-US" sz="4800" dirty="0"/>
              <a:t>, 251–264, </a:t>
            </a:r>
            <a:r>
              <a:rPr lang="en-US" sz="4800" u="sng" dirty="0">
                <a:hlinkClick r:id="rId5"/>
              </a:rPr>
              <a:t>https://doi.org/10.1016/S0169-8095(01)00119-3</a:t>
            </a:r>
            <a:r>
              <a:rPr lang="en-US" sz="4800" dirty="0"/>
              <a:t>.</a:t>
            </a:r>
          </a:p>
          <a:p>
            <a:r>
              <a:rPr lang="en-US" sz="4800" dirty="0"/>
              <a:t>Connolly, P. J., C. P. R. Saunders, M. W. Gallagher, K. N. Bower, M. J. Flynn, T. W. </a:t>
            </a:r>
            <a:r>
              <a:rPr lang="en-US" sz="4800" dirty="0" err="1"/>
              <a:t>Choularton</a:t>
            </a:r>
            <a:r>
              <a:rPr lang="en-US" sz="4800" dirty="0"/>
              <a:t>, J. Whiteway, and R. P. Lawson, 2005: Aircraft Observations of the Influence of Electric Fields on the Aggregation of Ice Crystals. </a:t>
            </a:r>
            <a:r>
              <a:rPr lang="en-US" sz="4800" i="1" dirty="0"/>
              <a:t>Quarterly Journal of the Royal Meteorological Society</a:t>
            </a:r>
            <a:r>
              <a:rPr lang="en-US" sz="4800" dirty="0"/>
              <a:t>, </a:t>
            </a:r>
            <a:r>
              <a:rPr lang="en-US" sz="4800" b="1" dirty="0"/>
              <a:t>131</a:t>
            </a:r>
            <a:r>
              <a:rPr lang="en-US" sz="4800" dirty="0"/>
              <a:t>, 1695–1712, https://</a:t>
            </a:r>
            <a:r>
              <a:rPr lang="en-US" sz="4800" dirty="0" err="1"/>
              <a:t>doi.org</a:t>
            </a:r>
            <a:r>
              <a:rPr lang="en-US" sz="4800" dirty="0"/>
              <a:t>/10.1256/qj.03.217.</a:t>
            </a:r>
          </a:p>
          <a:p>
            <a:r>
              <a:rPr lang="en-US" sz="4800" dirty="0"/>
              <a:t>﻿Crowther, A. G. and C. P. R. Saunders, 1973: On the Aggregation and Fragmentation of Freely-Falling Ice Crystals in an Electric Field. </a:t>
            </a:r>
            <a:r>
              <a:rPr lang="en-US" sz="4800" i="1" dirty="0"/>
              <a:t>J. Met. Soc. Japan</a:t>
            </a:r>
            <a:r>
              <a:rPr lang="en-US" sz="4800" dirty="0"/>
              <a:t>, </a:t>
            </a:r>
            <a:r>
              <a:rPr lang="en-US" sz="4800" b="1" dirty="0"/>
              <a:t>51</a:t>
            </a:r>
            <a:r>
              <a:rPr lang="en-US" sz="4800" dirty="0"/>
              <a:t>, 490-493.</a:t>
            </a:r>
          </a:p>
          <a:p>
            <a:r>
              <a:rPr lang="en-US" sz="4800" dirty="0"/>
              <a:t>Dye, J. E., and A. Bansemer, 2019: Electrification in Mesoscale Updrafts of Deep Stratiform and Anvil Clouds in Florida. </a:t>
            </a:r>
            <a:r>
              <a:rPr lang="en-US" sz="4800" i="1" dirty="0"/>
              <a:t>Journal of Geophysical Research: Atmospheres</a:t>
            </a:r>
            <a:r>
              <a:rPr lang="en-US" sz="4800" dirty="0"/>
              <a:t>, </a:t>
            </a:r>
            <a:r>
              <a:rPr lang="en-US" sz="4800" b="1" dirty="0"/>
              <a:t>124</a:t>
            </a:r>
            <a:r>
              <a:rPr lang="en-US" sz="4800" dirty="0"/>
              <a:t>, 1021–1049, </a:t>
            </a:r>
            <a:r>
              <a:rPr lang="en-US" sz="4800" u="sng" dirty="0">
                <a:hlinkClick r:id="rId6"/>
              </a:rPr>
              <a:t>https://doi.org/10.1029/2018JD029130</a:t>
            </a:r>
            <a:r>
              <a:rPr lang="en-US" sz="4800" dirty="0"/>
              <a:t>.</a:t>
            </a:r>
          </a:p>
          <a:p>
            <a:r>
              <a:rPr lang="en-US" sz="4800" dirty="0"/>
              <a:t>Dye, J. E., and Coauthors, 2007: Electric fields, cloud microphysics, and reflectivity in anvils of Florida thunderstorms. </a:t>
            </a:r>
            <a:r>
              <a:rPr lang="en-US" sz="4800" i="1" dirty="0"/>
              <a:t>Journal of Geophysical Research: Atmospheres</a:t>
            </a:r>
            <a:r>
              <a:rPr lang="en-US" sz="4800" dirty="0"/>
              <a:t>, 112, </a:t>
            </a:r>
            <a:r>
              <a:rPr lang="en-US" sz="4800" u="sng" dirty="0">
                <a:hlinkClick r:id="rId7"/>
              </a:rPr>
              <a:t>https://doi.org/10.1029/2006JD007550</a:t>
            </a:r>
            <a:r>
              <a:rPr lang="en-US" sz="4800" dirty="0"/>
              <a:t>.</a:t>
            </a:r>
          </a:p>
          <a:p>
            <a:r>
              <a:rPr lang="en-US" sz="4800" dirty="0"/>
              <a:t>Dye, J. E., and J. C. Willett, 2007: Observed Enhancement of Reflectivity and the Electric Field in Long-Lived Florida Anvils. </a:t>
            </a:r>
            <a:r>
              <a:rPr lang="en-US" sz="4800" i="1" dirty="0"/>
              <a:t>Monthly Weather Review</a:t>
            </a:r>
            <a:r>
              <a:rPr lang="en-US" sz="4800" dirty="0"/>
              <a:t>, </a:t>
            </a:r>
            <a:r>
              <a:rPr lang="en-US" sz="4800" b="1" dirty="0"/>
              <a:t>135</a:t>
            </a:r>
            <a:r>
              <a:rPr lang="en-US" sz="4800" dirty="0"/>
              <a:t>, 3362–3380, </a:t>
            </a:r>
            <a:r>
              <a:rPr lang="en-US" sz="4800" u="sng" dirty="0">
                <a:hlinkClick r:id="rId8"/>
              </a:rPr>
              <a:t>https://doi.org/10.1175/MWR3484.1</a:t>
            </a:r>
            <a:r>
              <a:rPr lang="en-US" sz="4800" dirty="0"/>
              <a:t>.</a:t>
            </a:r>
          </a:p>
          <a:p>
            <a:r>
              <a:rPr lang="en-US" sz="4800" dirty="0" err="1"/>
              <a:t>Gapp</a:t>
            </a:r>
            <a:r>
              <a:rPr lang="en-US" sz="4800" dirty="0"/>
              <a:t>, N. J., 2019: Comparison of Concurrent Radar and Aircraft Measurements in Cirrus Clouds. M.S. thesis, Dept. of Atmospheric Sciences, University of North Dakota, 54 pp.</a:t>
            </a:r>
          </a:p>
          <a:p>
            <a:r>
              <a:rPr lang="en-US" sz="4800" dirty="0"/>
              <a:t>Garrett, T. J., and Coauthors, 2005: Evolution of a Florida Cirrus Anvil. </a:t>
            </a:r>
            <a:r>
              <a:rPr lang="en-US" sz="4800" i="1" dirty="0"/>
              <a:t>Journal of the Atmospheric Sciences</a:t>
            </a:r>
            <a:r>
              <a:rPr lang="en-US" sz="4800" dirty="0"/>
              <a:t>, </a:t>
            </a:r>
            <a:r>
              <a:rPr lang="en-US" sz="4800" b="1" dirty="0"/>
              <a:t>62</a:t>
            </a:r>
            <a:r>
              <a:rPr lang="en-US" sz="4800" dirty="0"/>
              <a:t>, 2352–2372, https://</a:t>
            </a:r>
            <a:r>
              <a:rPr lang="en-US" sz="4800" dirty="0" err="1"/>
              <a:t>doi.org</a:t>
            </a:r>
            <a:r>
              <a:rPr lang="en-US" sz="4800" dirty="0"/>
              <a:t>/10.1175/JAS3495.1.</a:t>
            </a:r>
          </a:p>
          <a:p>
            <a:r>
              <a:rPr lang="en-US" sz="4800" dirty="0"/>
              <a:t>Gayet, J.-F., and Coauthors, 2012: On the observation of unusual high concentration of small chain-like aggregate ice crystals and large ice water contents near the top of a deep convective cloud during the CIRCLE-2 experiment</a:t>
            </a:r>
            <a:r>
              <a:rPr lang="en-US" sz="4800" i="1" dirty="0"/>
              <a:t>. Atmospheric Chemistry and Physics</a:t>
            </a:r>
            <a:r>
              <a:rPr lang="en-US" sz="4800" dirty="0"/>
              <a:t>, </a:t>
            </a:r>
            <a:r>
              <a:rPr lang="en-US" sz="4800" b="1" dirty="0"/>
              <a:t>12</a:t>
            </a:r>
            <a:r>
              <a:rPr lang="en-US" sz="4800" dirty="0"/>
              <a:t>, 727–744, </a:t>
            </a:r>
            <a:r>
              <a:rPr lang="en-US" sz="4800" u="sng" dirty="0">
                <a:hlinkClick r:id="rId9"/>
              </a:rPr>
              <a:t>https://doi.org/10.5194/acp-12-727-2012</a:t>
            </a:r>
            <a:r>
              <a:rPr lang="en-US" sz="4800" dirty="0"/>
              <a:t>.</a:t>
            </a:r>
          </a:p>
          <a:p>
            <a:r>
              <a:rPr lang="en-US" sz="4800" dirty="0"/>
              <a:t>Jensen, E., D. Starr, and O. B. Toon, 2004: Mission investigates tropical cirrus clouds. Eos, </a:t>
            </a:r>
            <a:r>
              <a:rPr lang="en-US" sz="4800" i="1" dirty="0"/>
              <a:t>Transactions American Geophysical Union</a:t>
            </a:r>
            <a:r>
              <a:rPr lang="en-US" sz="4800" dirty="0"/>
              <a:t>, </a:t>
            </a:r>
            <a:r>
              <a:rPr lang="en-US" sz="4800" b="1" dirty="0"/>
              <a:t>85</a:t>
            </a:r>
            <a:r>
              <a:rPr lang="en-US" sz="4800" dirty="0"/>
              <a:t>, 45–50, </a:t>
            </a:r>
            <a:r>
              <a:rPr lang="en-US" sz="4800" u="sng" dirty="0">
                <a:hlinkClick r:id="rId10"/>
              </a:rPr>
              <a:t>https://doi.org/10.1029/2004EO050002</a:t>
            </a:r>
            <a:r>
              <a:rPr lang="en-US" sz="4800" dirty="0"/>
              <a:t>.</a:t>
            </a:r>
          </a:p>
          <a:p>
            <a:endParaRPr lang="en-US" sz="4800" dirty="0"/>
          </a:p>
          <a:p>
            <a:endParaRPr lang="en-US" sz="4800" dirty="0"/>
          </a:p>
          <a:p>
            <a:pPr marL="0" indent="0">
              <a:buNone/>
            </a:pPr>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3B551FD-C55E-A3EB-A52F-3C4E3EA306F6}"/>
              </a:ext>
            </a:extLst>
          </p:cNvPr>
          <p:cNvSpPr txBox="1">
            <a:spLocks/>
          </p:cNvSpPr>
          <p:nvPr/>
        </p:nvSpPr>
        <p:spPr>
          <a:xfrm>
            <a:off x="11568385" y="654230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FFE814-68E4-0C4A-BCC3-703C26BE2070}" type="slidenum">
              <a:rPr lang="en-US" smtClean="0"/>
              <a:pPr/>
              <a:t>40</a:t>
            </a:fld>
            <a:endParaRPr lang="en-US" dirty="0"/>
          </a:p>
        </p:txBody>
      </p:sp>
    </p:spTree>
    <p:extLst>
      <p:ext uri="{BB962C8B-B14F-4D97-AF65-F5344CB8AC3E}">
        <p14:creationId xmlns:p14="http://schemas.microsoft.com/office/powerpoint/2010/main" val="4199919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34EF388-2E62-554F-90FB-2BF74C28EC78}"/>
              </a:ext>
            </a:extLst>
          </p:cNvPr>
          <p:cNvSpPr>
            <a:spLocks noGrp="1"/>
          </p:cNvSpPr>
          <p:nvPr>
            <p:ph type="title"/>
          </p:nvPr>
        </p:nvSpPr>
        <p:spPr>
          <a:xfrm>
            <a:off x="350109" y="315698"/>
            <a:ext cx="11491782" cy="1265967"/>
          </a:xfrm>
        </p:spPr>
        <p:txBody>
          <a:bodyPr/>
          <a:lstStyle/>
          <a:p>
            <a:pPr algn="ctr"/>
            <a:r>
              <a:rPr lang="en-US" dirty="0">
                <a:latin typeface="Times New Roman" panose="02020603050405020304" pitchFamily="18" charset="0"/>
                <a:cs typeface="Times New Roman" panose="02020603050405020304" pitchFamily="18" charset="0"/>
              </a:rPr>
              <a:t>References</a:t>
            </a:r>
          </a:p>
        </p:txBody>
      </p:sp>
      <p:sp>
        <p:nvSpPr>
          <p:cNvPr id="10" name="Content Placeholder 2">
            <a:extLst>
              <a:ext uri="{FF2B5EF4-FFF2-40B4-BE49-F238E27FC236}">
                <a16:creationId xmlns:a16="http://schemas.microsoft.com/office/drawing/2014/main" id="{267F677C-AEAB-054C-9BEE-A83AAFA24F7F}"/>
              </a:ext>
            </a:extLst>
          </p:cNvPr>
          <p:cNvSpPr>
            <a:spLocks noGrp="1"/>
          </p:cNvSpPr>
          <p:nvPr>
            <p:ph idx="1"/>
          </p:nvPr>
        </p:nvSpPr>
        <p:spPr>
          <a:xfrm>
            <a:off x="0" y="1916882"/>
            <a:ext cx="12192000" cy="4941118"/>
          </a:xfrm>
        </p:spPr>
        <p:txBody>
          <a:bodyPr>
            <a:normAutofit fontScale="55000" lnSpcReduction="20000"/>
          </a:bodyPr>
          <a:lstStyle/>
          <a:p>
            <a:r>
              <a:rPr lang="en-US" dirty="0"/>
              <a:t>Latham, J., 1969: Experimental studies of the effect of electric fields on the growth of cloud particles. </a:t>
            </a:r>
            <a:r>
              <a:rPr lang="en-US" i="1" dirty="0"/>
              <a:t>Quarterly Journal of the Royal Meteorological Society</a:t>
            </a:r>
            <a:r>
              <a:rPr lang="en-US" dirty="0"/>
              <a:t>, </a:t>
            </a:r>
            <a:r>
              <a:rPr lang="en-US" b="1" dirty="0"/>
              <a:t>95</a:t>
            </a:r>
            <a:r>
              <a:rPr lang="en-US" dirty="0"/>
              <a:t>, 349– 361, https://</a:t>
            </a:r>
            <a:r>
              <a:rPr lang="en-US" dirty="0" err="1"/>
              <a:t>doi.org</a:t>
            </a:r>
            <a:r>
              <a:rPr lang="en-US" dirty="0"/>
              <a:t>/10.1002/qj.49709540408.</a:t>
            </a:r>
          </a:p>
          <a:p>
            <a:r>
              <a:rPr lang="en-US" dirty="0"/>
              <a:t>Latham, J., and C. P.R. Saunders, 1964: Aggregation of Ice Crystals in Strong Electric Fields, </a:t>
            </a:r>
            <a:r>
              <a:rPr lang="en-US" i="1" dirty="0"/>
              <a:t>Nature</a:t>
            </a:r>
            <a:r>
              <a:rPr lang="en-US" dirty="0"/>
              <a:t>, </a:t>
            </a:r>
            <a:r>
              <a:rPr lang="en-US" b="1" dirty="0"/>
              <a:t>204</a:t>
            </a:r>
            <a:r>
              <a:rPr lang="en-US" dirty="0"/>
              <a:t>, 1293 – 1294.</a:t>
            </a:r>
          </a:p>
          <a:p>
            <a:r>
              <a:rPr lang="en-US" dirty="0"/>
              <a:t>Latham, J., and C. P. R. Saunders, 1970: Experimental measurements of the collection efficiencies of ice crystals in electric fields. </a:t>
            </a:r>
            <a:r>
              <a:rPr lang="en-US" i="1" dirty="0"/>
              <a:t>Quarterly Journal of the Royal Meteorological Society</a:t>
            </a:r>
            <a:r>
              <a:rPr lang="en-US" dirty="0"/>
              <a:t>, </a:t>
            </a:r>
            <a:r>
              <a:rPr lang="en-US" b="1" dirty="0"/>
              <a:t>96</a:t>
            </a:r>
            <a:r>
              <a:rPr lang="en-US" dirty="0"/>
              <a:t>, 257–265, https://</a:t>
            </a:r>
            <a:r>
              <a:rPr lang="en-US" dirty="0" err="1"/>
              <a:t>doi.org</a:t>
            </a:r>
            <a:r>
              <a:rPr lang="en-US" dirty="0"/>
              <a:t>/10.1002/qj.49709640808.</a:t>
            </a:r>
          </a:p>
          <a:p>
            <a:r>
              <a:rPr lang="en-US" dirty="0"/>
              <a:t>Lawson, R. P., B. A. Baker, and B. L. </a:t>
            </a:r>
            <a:r>
              <a:rPr lang="en-US" dirty="0" err="1"/>
              <a:t>Pilson</a:t>
            </a:r>
            <a:r>
              <a:rPr lang="en-US" dirty="0"/>
              <a:t>, 2003: In Situ Measurements of Microphysical Properties of Mid-latitude and Anvil Cirrus. Date Accessed: 04-25-2021. </a:t>
            </a:r>
            <a:r>
              <a:rPr lang="en-US" u="sng" dirty="0">
                <a:hlinkClick r:id="rId2"/>
              </a:rPr>
              <a:t>http://www.specinc.com/sites/default/files/pdfs/Cirrus_Anvil_paper_Rev2_.pdf</a:t>
            </a:r>
            <a:endParaRPr lang="en-US" dirty="0"/>
          </a:p>
          <a:p>
            <a:r>
              <a:rPr lang="en-US" dirty="0"/>
              <a:t>Lin, T. C., and N. A. Thyson, 1977: Ice-crystal/shock-layer interaction in hypersonic flight. </a:t>
            </a:r>
            <a:r>
              <a:rPr lang="en-US" i="1" dirty="0"/>
              <a:t>AIAA Journal</a:t>
            </a:r>
            <a:r>
              <a:rPr lang="en-US" dirty="0"/>
              <a:t>, </a:t>
            </a:r>
            <a:r>
              <a:rPr lang="en-US" b="1" dirty="0"/>
              <a:t>15</a:t>
            </a:r>
            <a:r>
              <a:rPr lang="en-US" dirty="0"/>
              <a:t>, 1511–1514, </a:t>
            </a:r>
            <a:r>
              <a:rPr lang="en-US" u="sng" dirty="0">
                <a:hlinkClick r:id="rId3"/>
              </a:rPr>
              <a:t>https://doi.org/10.2514/3.7446</a:t>
            </a:r>
            <a:r>
              <a:rPr lang="en-US" dirty="0"/>
              <a:t>.</a:t>
            </a:r>
          </a:p>
          <a:p>
            <a:r>
              <a:rPr lang="en-US" dirty="0"/>
              <a:t>Liou, K. N., 1973: Transfer of Solar Irradiance through Cirrus Cloud Layers., </a:t>
            </a:r>
            <a:r>
              <a:rPr lang="en-US" i="1" dirty="0"/>
              <a:t>J. </a:t>
            </a:r>
            <a:r>
              <a:rPr lang="en-US" i="1" dirty="0" err="1"/>
              <a:t>Geophys</a:t>
            </a:r>
            <a:r>
              <a:rPr lang="en-US" i="1" dirty="0"/>
              <a:t>. Res.</a:t>
            </a:r>
            <a:r>
              <a:rPr lang="en-US" dirty="0"/>
              <a:t>, </a:t>
            </a:r>
            <a:r>
              <a:rPr lang="en-US" b="1" dirty="0"/>
              <a:t>78</a:t>
            </a:r>
            <a:r>
              <a:rPr lang="en-US" dirty="0"/>
              <a:t>, 1409–1418.</a:t>
            </a:r>
          </a:p>
          <a:p>
            <a:r>
              <a:rPr lang="en-US" dirty="0"/>
              <a:t>﻿Meng, H.C. and K.C. Ludema, 1995: Wear models and predictive equations: their form and content, </a:t>
            </a:r>
            <a:r>
              <a:rPr lang="en-US" i="1" dirty="0"/>
              <a:t>WEAR</a:t>
            </a:r>
            <a:r>
              <a:rPr lang="en-US" dirty="0"/>
              <a:t>, </a:t>
            </a:r>
            <a:r>
              <a:rPr lang="en-US" b="1" dirty="0"/>
              <a:t>181-183</a:t>
            </a:r>
            <a:r>
              <a:rPr lang="en-US" dirty="0"/>
              <a:t>, 443-457.</a:t>
            </a:r>
          </a:p>
          <a:p>
            <a:r>
              <a:rPr lang="en-US" dirty="0"/>
              <a:t>NCAR, 2021a: MDV Format Interface Control Document (ICD). Accessed 10 June 2020, </a:t>
            </a:r>
            <a:r>
              <a:rPr lang="en-US" u="sng" dirty="0">
                <a:hlinkClick r:id="rId4"/>
              </a:rPr>
              <a:t>https://www.github.com/NCAR/lrose-titan/blob/master/docsa/pdf/MDV_format_ICD.pdf</a:t>
            </a:r>
            <a:r>
              <a:rPr lang="en-US" dirty="0"/>
              <a:t>.</a:t>
            </a:r>
          </a:p>
          <a:p>
            <a:r>
              <a:rPr lang="en-US" dirty="0"/>
              <a:t>NCAR, 2021b: TITAN. Accessed 10 June 2020, https://</a:t>
            </a:r>
            <a:r>
              <a:rPr lang="en-US" dirty="0" err="1"/>
              <a:t>www.github.com</a:t>
            </a:r>
            <a:r>
              <a:rPr lang="en-US" dirty="0"/>
              <a:t>/NCAR/</a:t>
            </a:r>
            <a:r>
              <a:rPr lang="en-US" dirty="0" err="1"/>
              <a:t>lrose</a:t>
            </a:r>
            <a:r>
              <a:rPr lang="en-US" dirty="0"/>
              <a:t>-titan.</a:t>
            </a:r>
          </a:p>
          <a:p>
            <a:r>
              <a:rPr lang="en-US" dirty="0"/>
              <a:t>O’Shea, S. J., J. Crosier, J. Dorsey, W. </a:t>
            </a:r>
            <a:r>
              <a:rPr lang="en-US" dirty="0" err="1"/>
              <a:t>Schledewitz</a:t>
            </a:r>
            <a:r>
              <a:rPr lang="en-US" dirty="0"/>
              <a:t>, I. Crawford, S. </a:t>
            </a:r>
            <a:r>
              <a:rPr lang="en-US" dirty="0" err="1"/>
              <a:t>Borrmann</a:t>
            </a:r>
            <a:r>
              <a:rPr lang="en-US" dirty="0"/>
              <a:t>, R. Cotton, and A. Bansemer, 2019: Revisiting particle sizing using grayscale optical array probes evaluation using laboratory experiments and synthetic data. </a:t>
            </a:r>
            <a:r>
              <a:rPr lang="en-US" i="1" dirty="0"/>
              <a:t>Atmos. Meas. Tech. Discuss.</a:t>
            </a:r>
            <a:r>
              <a:rPr lang="en-US" dirty="0"/>
              <a:t>, 1–29, </a:t>
            </a:r>
            <a:r>
              <a:rPr lang="en-US" u="sng" dirty="0">
                <a:hlinkClick r:id="rId5"/>
              </a:rPr>
              <a:t>https://doi.org/10.5194/amt-2018-435</a:t>
            </a:r>
            <a:r>
              <a:rPr lang="en-US" dirty="0"/>
              <a:t>.</a:t>
            </a:r>
          </a:p>
          <a:p>
            <a:r>
              <a:rPr lang="en-US" dirty="0" err="1"/>
              <a:t>Probstein</a:t>
            </a:r>
            <a:r>
              <a:rPr lang="en-US" dirty="0"/>
              <a:t>, R. F.; </a:t>
            </a:r>
            <a:r>
              <a:rPr lang="en-US" dirty="0" err="1"/>
              <a:t>Fassio</a:t>
            </a:r>
            <a:r>
              <a:rPr lang="en-US" dirty="0"/>
              <a:t>, F. Dusty Hypersonic Flows. </a:t>
            </a:r>
            <a:r>
              <a:rPr lang="en-US" i="1" dirty="0"/>
              <a:t>AIAA J.</a:t>
            </a:r>
            <a:r>
              <a:rPr lang="en-US" dirty="0"/>
              <a:t> </a:t>
            </a:r>
            <a:r>
              <a:rPr lang="en-US" b="1" dirty="0"/>
              <a:t>1970</a:t>
            </a:r>
            <a:r>
              <a:rPr lang="en-US" dirty="0"/>
              <a:t>, </a:t>
            </a:r>
            <a:r>
              <a:rPr lang="en-US" i="1" dirty="0"/>
              <a:t>8</a:t>
            </a:r>
            <a:r>
              <a:rPr lang="en-US" dirty="0"/>
              <a:t> (4), 772–779. https://</a:t>
            </a:r>
            <a:r>
              <a:rPr lang="en-US" dirty="0" err="1"/>
              <a:t>doi.org</a:t>
            </a:r>
            <a:r>
              <a:rPr lang="en-US" dirty="0"/>
              <a:t>/10.2514/3.5755.</a:t>
            </a:r>
          </a:p>
          <a:p>
            <a:r>
              <a:rPr lang="en-US" dirty="0"/>
              <a:t>Rakov, V. A., 2016, General picture, </a:t>
            </a:r>
            <a:r>
              <a:rPr lang="en-US" i="1" dirty="0"/>
              <a:t>Fundamentals of Lightning</a:t>
            </a:r>
            <a:r>
              <a:rPr lang="en-US" dirty="0"/>
              <a:t>, Cambridge University Press, 52-65.</a:t>
            </a:r>
          </a:p>
          <a:p>
            <a:r>
              <a:rPr lang="en-US" dirty="0"/>
              <a:t>Saunders, C. P. R., and N. M. A. Wahab, 1975: The Influence of Electric Fields on the Aggregation of Ice Crystals. </a:t>
            </a:r>
            <a:r>
              <a:rPr lang="en-US" i="1" dirty="0"/>
              <a:t>Journal of the Meteorological Society of Japan</a:t>
            </a:r>
            <a:r>
              <a:rPr lang="en-US" dirty="0"/>
              <a:t>, </a:t>
            </a:r>
            <a:r>
              <a:rPr lang="en-US" b="1" dirty="0"/>
              <a:t>53</a:t>
            </a:r>
            <a:r>
              <a:rPr lang="en-US" dirty="0"/>
              <a:t>, 121–126, </a:t>
            </a:r>
            <a:r>
              <a:rPr lang="en-US" u="sng" dirty="0">
                <a:hlinkClick r:id="rId6"/>
              </a:rPr>
              <a:t>https://doi.org/10.2151/jmsj1965.53.2_121</a:t>
            </a:r>
            <a:endParaRPr lang="en-US" dirty="0"/>
          </a:p>
          <a:p>
            <a:endParaRPr lang="en-US" dirty="0"/>
          </a:p>
          <a:p>
            <a:pPr marL="0" indent="0">
              <a:buNone/>
            </a:pPr>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504B6ED8-DC74-DEFE-87C1-B7AADA27E37E}"/>
              </a:ext>
            </a:extLst>
          </p:cNvPr>
          <p:cNvSpPr txBox="1">
            <a:spLocks/>
          </p:cNvSpPr>
          <p:nvPr/>
        </p:nvSpPr>
        <p:spPr>
          <a:xfrm>
            <a:off x="11706171"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FFE814-68E4-0C4A-BCC3-703C26BE2070}" type="slidenum">
              <a:rPr lang="en-US" smtClean="0"/>
              <a:pPr/>
              <a:t>41</a:t>
            </a:fld>
            <a:endParaRPr lang="en-US" dirty="0"/>
          </a:p>
        </p:txBody>
      </p:sp>
    </p:spTree>
    <p:extLst>
      <p:ext uri="{BB962C8B-B14F-4D97-AF65-F5344CB8AC3E}">
        <p14:creationId xmlns:p14="http://schemas.microsoft.com/office/powerpoint/2010/main" val="3381609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34EF388-2E62-554F-90FB-2BF74C28EC78}"/>
              </a:ext>
            </a:extLst>
          </p:cNvPr>
          <p:cNvSpPr>
            <a:spLocks noGrp="1"/>
          </p:cNvSpPr>
          <p:nvPr>
            <p:ph type="title"/>
          </p:nvPr>
        </p:nvSpPr>
        <p:spPr>
          <a:xfrm>
            <a:off x="350109" y="315698"/>
            <a:ext cx="11491782" cy="1265967"/>
          </a:xfrm>
        </p:spPr>
        <p:txBody>
          <a:bodyPr/>
          <a:lstStyle/>
          <a:p>
            <a:pPr algn="ctr"/>
            <a:r>
              <a:rPr lang="en-US" dirty="0">
                <a:latin typeface="Times New Roman" panose="02020603050405020304" pitchFamily="18" charset="0"/>
                <a:cs typeface="Times New Roman" panose="02020603050405020304" pitchFamily="18" charset="0"/>
              </a:rPr>
              <a:t>References</a:t>
            </a:r>
          </a:p>
        </p:txBody>
      </p:sp>
      <p:sp>
        <p:nvSpPr>
          <p:cNvPr id="10" name="Content Placeholder 2">
            <a:extLst>
              <a:ext uri="{FF2B5EF4-FFF2-40B4-BE49-F238E27FC236}">
                <a16:creationId xmlns:a16="http://schemas.microsoft.com/office/drawing/2014/main" id="{267F677C-AEAB-054C-9BEE-A83AAFA24F7F}"/>
              </a:ext>
            </a:extLst>
          </p:cNvPr>
          <p:cNvSpPr>
            <a:spLocks noGrp="1"/>
          </p:cNvSpPr>
          <p:nvPr>
            <p:ph idx="1"/>
          </p:nvPr>
        </p:nvSpPr>
        <p:spPr>
          <a:xfrm>
            <a:off x="0" y="1916882"/>
            <a:ext cx="12192000" cy="4941118"/>
          </a:xfrm>
        </p:spPr>
        <p:txBody>
          <a:bodyPr>
            <a:normAutofit fontScale="55000" lnSpcReduction="20000"/>
          </a:bodyPr>
          <a:lstStyle/>
          <a:p>
            <a:r>
              <a:rPr lang="en-US" dirty="0"/>
              <a:t>Schmidt, J. M., and Coauthors, 2019: Radar Detection of Individual Raindrops. </a:t>
            </a:r>
            <a:r>
              <a:rPr lang="en-US" i="1" dirty="0"/>
              <a:t>Bulletin of the American Meteorological Society</a:t>
            </a:r>
            <a:r>
              <a:rPr lang="en-US" dirty="0"/>
              <a:t>, </a:t>
            </a:r>
            <a:r>
              <a:rPr lang="en-US" b="1" dirty="0"/>
              <a:t>100</a:t>
            </a:r>
            <a:r>
              <a:rPr lang="en-US" dirty="0"/>
              <a:t>, 2433–2450, </a:t>
            </a:r>
            <a:r>
              <a:rPr lang="en-US" dirty="0">
                <a:hlinkClick r:id="rId2"/>
              </a:rPr>
              <a:t>https://doi.org/10.1175/BAMS-D-18-0130.1</a:t>
            </a:r>
            <a:r>
              <a:rPr lang="en-US" dirty="0"/>
              <a:t>.</a:t>
            </a:r>
          </a:p>
          <a:p>
            <a:r>
              <a:rPr lang="en-US" dirty="0"/>
              <a:t>Schnaiter, M., E. Järvinen, A. Abdelmonem, and T. Leisner, 2018: PHIPS-HALO: the airborne particle habit imaging and polar scattering probe – Part 2: Characterization and first results. </a:t>
            </a:r>
            <a:r>
              <a:rPr lang="en-US" i="1" dirty="0"/>
              <a:t>Atmos. Meas. Tech.</a:t>
            </a:r>
            <a:r>
              <a:rPr lang="en-US" dirty="0"/>
              <a:t>, </a:t>
            </a:r>
            <a:r>
              <a:rPr lang="en-US" b="1" dirty="0"/>
              <a:t>11</a:t>
            </a:r>
            <a:r>
              <a:rPr lang="en-US" dirty="0"/>
              <a:t>, 341–357, </a:t>
            </a:r>
            <a:r>
              <a:rPr lang="en-US" u="sng" dirty="0">
                <a:hlinkClick r:id="rId3"/>
              </a:rPr>
              <a:t>https://doi.org/10.5194/amt-11-341-2018</a:t>
            </a:r>
            <a:r>
              <a:rPr lang="en-US" dirty="0"/>
              <a:t>.</a:t>
            </a:r>
          </a:p>
          <a:p>
            <a:r>
              <a:rPr lang="en-US" dirty="0"/>
              <a:t>Smith, P. L., D. J. </a:t>
            </a:r>
            <a:r>
              <a:rPr lang="en-US" dirty="0" err="1"/>
              <a:t>Musil</a:t>
            </a:r>
            <a:r>
              <a:rPr lang="en-US" dirty="0"/>
              <a:t>, A. G. Detwiler, and R. Ramachandran, 1999: Observations of Mixed-Phase Precipitation within a </a:t>
            </a:r>
            <a:r>
              <a:rPr lang="en-US" dirty="0" err="1"/>
              <a:t>CaPE</a:t>
            </a:r>
            <a:r>
              <a:rPr lang="en-US" dirty="0"/>
              <a:t> Thunderstorm. </a:t>
            </a:r>
            <a:r>
              <a:rPr lang="en-US" i="1" dirty="0"/>
              <a:t>Journal of Applied Meteorology and Climatology</a:t>
            </a:r>
            <a:r>
              <a:rPr lang="en-US" dirty="0"/>
              <a:t>, </a:t>
            </a:r>
            <a:r>
              <a:rPr lang="en-US" b="1" dirty="0"/>
              <a:t>38</a:t>
            </a:r>
            <a:r>
              <a:rPr lang="en-US" dirty="0"/>
              <a:t>, 145–155, </a:t>
            </a:r>
            <a:r>
              <a:rPr lang="en-US" u="sng" dirty="0">
                <a:hlinkClick r:id="rId4"/>
              </a:rPr>
              <a:t>https://doi.org/10.1175/1520-0450(1999)038&lt;0145:OOMPPW&gt;2.0.CO;2</a:t>
            </a:r>
            <a:r>
              <a:rPr lang="en-US" dirty="0"/>
              <a:t>.</a:t>
            </a:r>
          </a:p>
          <a:p>
            <a:r>
              <a:rPr lang="en-US" dirty="0"/>
              <a:t>Stith, J. L., J. E. Dye, A. Bansemer, A. J. </a:t>
            </a:r>
            <a:r>
              <a:rPr lang="en-US" dirty="0" err="1"/>
              <a:t>Heymsfield</a:t>
            </a:r>
            <a:r>
              <a:rPr lang="en-US" dirty="0"/>
              <a:t>, C. A. Grainger, W. A. Petersen, and R. Cifelli, 2002: Microphysical Observations of Tropical Clouds. </a:t>
            </a:r>
            <a:r>
              <a:rPr lang="en-US" i="1" dirty="0"/>
              <a:t>J. Appl. Meteor.</a:t>
            </a:r>
            <a:r>
              <a:rPr lang="en-US" dirty="0"/>
              <a:t>, </a:t>
            </a:r>
            <a:r>
              <a:rPr lang="en-US" b="1" dirty="0"/>
              <a:t>41</a:t>
            </a:r>
            <a:r>
              <a:rPr lang="en-US" dirty="0"/>
              <a:t>, 97–117, https://</a:t>
            </a:r>
            <a:r>
              <a:rPr lang="en-US" dirty="0" err="1"/>
              <a:t>doi.org</a:t>
            </a:r>
            <a:r>
              <a:rPr lang="en-US" dirty="0"/>
              <a:t>/10.1175/1520-0450(2002)041&lt;0097:MOOTC&gt;2.0.CO;2.</a:t>
            </a:r>
          </a:p>
          <a:p>
            <a:r>
              <a:rPr lang="en-US" dirty="0"/>
              <a:t>Stith, J. L., J. A. Haggerty, A. </a:t>
            </a:r>
            <a:r>
              <a:rPr lang="en-US" dirty="0" err="1"/>
              <a:t>Heymsfield</a:t>
            </a:r>
            <a:r>
              <a:rPr lang="en-US" dirty="0"/>
              <a:t>, and C. A. Grainger, 2004: Microphysical Characteristics of Tropical Updrafts in Clean Conditions. </a:t>
            </a:r>
            <a:r>
              <a:rPr lang="en-US" i="1" dirty="0"/>
              <a:t>Journal of Applied Meteorology and Climatology</a:t>
            </a:r>
            <a:r>
              <a:rPr lang="en-US" dirty="0"/>
              <a:t>, </a:t>
            </a:r>
            <a:r>
              <a:rPr lang="en-US" b="1" dirty="0"/>
              <a:t>43</a:t>
            </a:r>
            <a:r>
              <a:rPr lang="en-US" dirty="0"/>
              <a:t>, 779–794, </a:t>
            </a:r>
            <a:r>
              <a:rPr lang="en-US" u="sng" dirty="0">
                <a:hlinkClick r:id="rId5"/>
              </a:rPr>
              <a:t>https://doi.org/10.1175/2104.1</a:t>
            </a:r>
            <a:r>
              <a:rPr lang="en-US" dirty="0"/>
              <a:t>.</a:t>
            </a:r>
          </a:p>
          <a:p>
            <a:r>
              <a:rPr lang="en-US" dirty="0"/>
              <a:t>Stith, J. L., and Coauthors, 2014: Ice particles in the upper anvil regions of midlatitude continental thunderstorms: the case for frozen-drop aggregates. </a:t>
            </a:r>
            <a:r>
              <a:rPr lang="en-US" i="1" dirty="0"/>
              <a:t>Atmos. Chem. Phys.</a:t>
            </a:r>
            <a:r>
              <a:rPr lang="en-US" dirty="0"/>
              <a:t>, </a:t>
            </a:r>
            <a:r>
              <a:rPr lang="en-US" b="1" dirty="0"/>
              <a:t>14</a:t>
            </a:r>
            <a:r>
              <a:rPr lang="en-US" dirty="0"/>
              <a:t>, 1973–1985, </a:t>
            </a:r>
            <a:r>
              <a:rPr lang="en-US" u="sng" dirty="0">
                <a:hlinkClick r:id="rId6"/>
              </a:rPr>
              <a:t>https://doi.org/10.5194/acp-14-1973-2014</a:t>
            </a:r>
            <a:r>
              <a:rPr lang="en-US" dirty="0"/>
              <a:t>.</a:t>
            </a:r>
          </a:p>
          <a:p>
            <a:r>
              <a:rPr lang="en-US" dirty="0"/>
              <a:t>Um, J., and Coauthors, 2018: Microphysical characteristics of frozen droplet aggregates from deep convective clouds. </a:t>
            </a:r>
            <a:r>
              <a:rPr lang="en-US" i="1" dirty="0"/>
              <a:t>Atmospheric Chemistry and Physics</a:t>
            </a:r>
            <a:r>
              <a:rPr lang="en-US" dirty="0"/>
              <a:t>, </a:t>
            </a:r>
            <a:r>
              <a:rPr lang="en-US" b="1" dirty="0"/>
              <a:t>18</a:t>
            </a:r>
            <a:r>
              <a:rPr lang="en-US" dirty="0"/>
              <a:t>, 16915–16930, </a:t>
            </a:r>
            <a:r>
              <a:rPr lang="en-US" u="sng" dirty="0">
                <a:hlinkClick r:id="rId7"/>
              </a:rPr>
              <a:t>https://doi.org/10.5194/acp-18-16915-2018</a:t>
            </a:r>
            <a:r>
              <a:rPr lang="en-US" dirty="0"/>
              <a:t>.</a:t>
            </a:r>
          </a:p>
          <a:p>
            <a:r>
              <a:rPr lang="en-US" dirty="0"/>
              <a:t>Waldman, G. D.; Reinecke, W. G. Particle Trajectories, Heating, and Breakup in Hypersonic Shock Layers. </a:t>
            </a:r>
            <a:r>
              <a:rPr lang="en-US" i="1" dirty="0"/>
              <a:t>AIAA J.</a:t>
            </a:r>
            <a:r>
              <a:rPr lang="en-US" dirty="0"/>
              <a:t> </a:t>
            </a:r>
            <a:r>
              <a:rPr lang="en-US" b="1" dirty="0"/>
              <a:t>1971</a:t>
            </a:r>
            <a:r>
              <a:rPr lang="en-US" dirty="0"/>
              <a:t>, </a:t>
            </a:r>
            <a:r>
              <a:rPr lang="en-US" i="1" dirty="0"/>
              <a:t>9</a:t>
            </a:r>
            <a:r>
              <a:rPr lang="en-US" dirty="0"/>
              <a:t> (6), 1040–1048. https://</a:t>
            </a:r>
            <a:r>
              <a:rPr lang="en-US" dirty="0" err="1"/>
              <a:t>doi.org</a:t>
            </a:r>
            <a:r>
              <a:rPr lang="en-US" dirty="0"/>
              <a:t>/10.2514/3.6328.</a:t>
            </a:r>
          </a:p>
          <a:p>
            <a:r>
              <a:rPr lang="en-US" dirty="0"/>
              <a:t>Whiteway, J., and Coauthors, 2004: Anatomy of cirrus clouds: Results from the Emerald airborne campaigns. </a:t>
            </a:r>
            <a:r>
              <a:rPr lang="en-US" i="1" dirty="0"/>
              <a:t>Geophysical Research Letters</a:t>
            </a:r>
            <a:r>
              <a:rPr lang="en-US" dirty="0"/>
              <a:t>, </a:t>
            </a:r>
            <a:r>
              <a:rPr lang="en-US" b="1" dirty="0"/>
              <a:t>31</a:t>
            </a:r>
            <a:r>
              <a:rPr lang="en-US" dirty="0"/>
              <a:t>, </a:t>
            </a:r>
            <a:r>
              <a:rPr lang="en-US" u="sng" dirty="0">
                <a:hlinkClick r:id="rId8"/>
              </a:rPr>
              <a:t>https://doi.org/10.1029/2004GL021201</a:t>
            </a:r>
            <a:r>
              <a:rPr lang="en-US" dirty="0"/>
              <a:t>.</a:t>
            </a:r>
          </a:p>
          <a:p>
            <a:pPr marL="0" indent="0">
              <a:buNone/>
            </a:pPr>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8CF51981-5611-03CF-24C1-8241EE517F0E}"/>
              </a:ext>
            </a:extLst>
          </p:cNvPr>
          <p:cNvSpPr txBox="1">
            <a:spLocks/>
          </p:cNvSpPr>
          <p:nvPr/>
        </p:nvSpPr>
        <p:spPr>
          <a:xfrm>
            <a:off x="11718697"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FFE814-68E4-0C4A-BCC3-703C26BE2070}" type="slidenum">
              <a:rPr lang="en-US" smtClean="0"/>
              <a:pPr/>
              <a:t>42</a:t>
            </a:fld>
            <a:endParaRPr lang="en-US" dirty="0"/>
          </a:p>
        </p:txBody>
      </p:sp>
    </p:spTree>
    <p:extLst>
      <p:ext uri="{BB962C8B-B14F-4D97-AF65-F5344CB8AC3E}">
        <p14:creationId xmlns:p14="http://schemas.microsoft.com/office/powerpoint/2010/main" val="32811561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72CC7-F1C0-0243-F333-AB06E39353F9}"/>
              </a:ext>
            </a:extLst>
          </p:cNvPr>
          <p:cNvSpPr>
            <a:spLocks noGrp="1"/>
          </p:cNvSpPr>
          <p:nvPr>
            <p:ph type="title"/>
          </p:nvPr>
        </p:nvSpPr>
        <p:spPr>
          <a:xfrm>
            <a:off x="429721" y="0"/>
            <a:ext cx="5662384" cy="1265967"/>
          </a:xfrm>
        </p:spPr>
        <p:txBody>
          <a:bodyPr/>
          <a:lstStyle/>
          <a:p>
            <a:pPr algn="ctr"/>
            <a:r>
              <a:rPr lang="en-US" dirty="0"/>
              <a:t>Questions?</a:t>
            </a:r>
          </a:p>
        </p:txBody>
      </p:sp>
      <p:sp>
        <p:nvSpPr>
          <p:cNvPr id="4" name="Rectangle 3">
            <a:extLst>
              <a:ext uri="{FF2B5EF4-FFF2-40B4-BE49-F238E27FC236}">
                <a16:creationId xmlns:a16="http://schemas.microsoft.com/office/drawing/2014/main" id="{027B69BD-987D-6D0E-72BC-F3A977A01775}"/>
              </a:ext>
            </a:extLst>
          </p:cNvPr>
          <p:cNvSpPr/>
          <p:nvPr/>
        </p:nvSpPr>
        <p:spPr>
          <a:xfrm>
            <a:off x="7368209" y="5791200"/>
            <a:ext cx="4823791"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5" name="Slide Number Placeholder 4">
            <a:extLst>
              <a:ext uri="{FF2B5EF4-FFF2-40B4-BE49-F238E27FC236}">
                <a16:creationId xmlns:a16="http://schemas.microsoft.com/office/drawing/2014/main" id="{24EC8AC8-4824-5AEB-4879-EE16AE1DABDA}"/>
              </a:ext>
            </a:extLst>
          </p:cNvPr>
          <p:cNvSpPr>
            <a:spLocks noGrp="1"/>
          </p:cNvSpPr>
          <p:nvPr>
            <p:ph type="sldNum" sz="quarter" idx="12"/>
          </p:nvPr>
        </p:nvSpPr>
        <p:spPr>
          <a:xfrm>
            <a:off x="-2313479" y="-12526"/>
            <a:ext cx="2743200" cy="365125"/>
          </a:xfrm>
        </p:spPr>
        <p:txBody>
          <a:bodyPr/>
          <a:lstStyle/>
          <a:p>
            <a:fld id="{CDFFE814-68E4-0C4A-BCC3-703C26BE2070}" type="slidenum">
              <a:rPr lang="en-US" smtClean="0"/>
              <a:pPr/>
              <a:t>43</a:t>
            </a:fld>
            <a:endParaRPr lang="en-US" dirty="0"/>
          </a:p>
        </p:txBody>
      </p:sp>
      <p:pic>
        <p:nvPicPr>
          <p:cNvPr id="8" name="Picture 7" descr="A picture containing text&#10;&#10;Description automatically generated">
            <a:extLst>
              <a:ext uri="{FF2B5EF4-FFF2-40B4-BE49-F238E27FC236}">
                <a16:creationId xmlns:a16="http://schemas.microsoft.com/office/drawing/2014/main" id="{A2C16889-A988-DD02-3405-3C6822A2A784}"/>
              </a:ext>
            </a:extLst>
          </p:cNvPr>
          <p:cNvPicPr>
            <a:picLocks noChangeAspect="1"/>
          </p:cNvPicPr>
          <p:nvPr/>
        </p:nvPicPr>
        <p:blipFill rotWithShape="1">
          <a:blip r:embed="rId2"/>
          <a:srcRect l="51536" t="9899" r="11500" b="9899"/>
          <a:stretch/>
        </p:blipFill>
        <p:spPr>
          <a:xfrm>
            <a:off x="0" y="1507943"/>
            <a:ext cx="5824603" cy="5350056"/>
          </a:xfrm>
          <a:prstGeom prst="rect">
            <a:avLst/>
          </a:prstGeom>
        </p:spPr>
      </p:pic>
      <p:pic>
        <p:nvPicPr>
          <p:cNvPr id="12" name="Picture 11" descr="A plane flying in the sky&#10;&#10;Description automatically generated with low confidence">
            <a:extLst>
              <a:ext uri="{FF2B5EF4-FFF2-40B4-BE49-F238E27FC236}">
                <a16:creationId xmlns:a16="http://schemas.microsoft.com/office/drawing/2014/main" id="{D8A40878-2357-0137-B031-9F0EEE8FBB34}"/>
              </a:ext>
            </a:extLst>
          </p:cNvPr>
          <p:cNvPicPr>
            <a:picLocks noChangeAspect="1"/>
          </p:cNvPicPr>
          <p:nvPr/>
        </p:nvPicPr>
        <p:blipFill>
          <a:blip r:embed="rId3"/>
          <a:stretch>
            <a:fillRect/>
          </a:stretch>
        </p:blipFill>
        <p:spPr>
          <a:xfrm>
            <a:off x="6819514" y="-7308"/>
            <a:ext cx="5372486" cy="6864844"/>
          </a:xfrm>
          <a:prstGeom prst="rect">
            <a:avLst/>
          </a:prstGeom>
        </p:spPr>
      </p:pic>
    </p:spTree>
    <p:extLst>
      <p:ext uri="{BB962C8B-B14F-4D97-AF65-F5344CB8AC3E}">
        <p14:creationId xmlns:p14="http://schemas.microsoft.com/office/powerpoint/2010/main" val="17010067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05853-ADA2-194F-97BA-4AA7DF14AD11}"/>
              </a:ext>
            </a:extLst>
          </p:cNvPr>
          <p:cNvSpPr>
            <a:spLocks noGrp="1"/>
          </p:cNvSpPr>
          <p:nvPr>
            <p:ph type="title"/>
          </p:nvPr>
        </p:nvSpPr>
        <p:spPr>
          <a:xfrm>
            <a:off x="350109" y="2796016"/>
            <a:ext cx="11491782" cy="1265967"/>
          </a:xfrm>
        </p:spPr>
        <p:txBody>
          <a:bodyPr/>
          <a:lstStyle/>
          <a:p>
            <a:pPr algn="ctr"/>
            <a:r>
              <a:rPr lang="en-US" dirty="0">
                <a:latin typeface="Times New Roman" panose="02020603050405020304" pitchFamily="18" charset="0"/>
                <a:cs typeface="Times New Roman" panose="02020603050405020304" pitchFamily="18" charset="0"/>
              </a:rPr>
              <a:t>EXTRA SLIDES</a:t>
            </a:r>
          </a:p>
        </p:txBody>
      </p:sp>
      <p:sp>
        <p:nvSpPr>
          <p:cNvPr id="4" name="Slide Number Placeholder 3">
            <a:extLst>
              <a:ext uri="{FF2B5EF4-FFF2-40B4-BE49-F238E27FC236}">
                <a16:creationId xmlns:a16="http://schemas.microsoft.com/office/drawing/2014/main" id="{9D7F4E63-403A-3E63-3304-4F7B5332BE81}"/>
              </a:ext>
            </a:extLst>
          </p:cNvPr>
          <p:cNvSpPr>
            <a:spLocks noGrp="1"/>
          </p:cNvSpPr>
          <p:nvPr>
            <p:ph type="sldNum" sz="quarter" idx="12"/>
          </p:nvPr>
        </p:nvSpPr>
        <p:spPr/>
        <p:txBody>
          <a:bodyPr/>
          <a:lstStyle/>
          <a:p>
            <a:fld id="{CDFFE814-68E4-0C4A-BCC3-703C26BE2070}" type="slidenum">
              <a:rPr lang="en-US" smtClean="0"/>
              <a:pPr/>
              <a:t>44</a:t>
            </a:fld>
            <a:endParaRPr lang="en-US" dirty="0"/>
          </a:p>
        </p:txBody>
      </p:sp>
    </p:spTree>
    <p:extLst>
      <p:ext uri="{BB962C8B-B14F-4D97-AF65-F5344CB8AC3E}">
        <p14:creationId xmlns:p14="http://schemas.microsoft.com/office/powerpoint/2010/main" val="2751591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99F25-7E20-E67D-290F-F7D4C3134F42}"/>
              </a:ext>
            </a:extLst>
          </p:cNvPr>
          <p:cNvSpPr>
            <a:spLocks noGrp="1"/>
          </p:cNvSpPr>
          <p:nvPr>
            <p:ph type="title"/>
          </p:nvPr>
        </p:nvSpPr>
        <p:spPr>
          <a:xfrm>
            <a:off x="350108" y="-298571"/>
            <a:ext cx="11491782" cy="1265967"/>
          </a:xfrm>
        </p:spPr>
        <p:txBody>
          <a:bodyPr/>
          <a:lstStyle/>
          <a:p>
            <a:pPr algn="ctr"/>
            <a:r>
              <a:rPr lang="en-US" dirty="0"/>
              <a:t>Flight Legs (FL)</a:t>
            </a:r>
          </a:p>
        </p:txBody>
      </p:sp>
      <p:sp>
        <p:nvSpPr>
          <p:cNvPr id="3" name="Content Placeholder 2">
            <a:extLst>
              <a:ext uri="{FF2B5EF4-FFF2-40B4-BE49-F238E27FC236}">
                <a16:creationId xmlns:a16="http://schemas.microsoft.com/office/drawing/2014/main" id="{363C7E91-BD79-96EB-3401-C86E7637878F}"/>
              </a:ext>
            </a:extLst>
          </p:cNvPr>
          <p:cNvSpPr>
            <a:spLocks noGrp="1"/>
          </p:cNvSpPr>
          <p:nvPr>
            <p:ph idx="1"/>
          </p:nvPr>
        </p:nvSpPr>
        <p:spPr>
          <a:xfrm>
            <a:off x="0" y="777955"/>
            <a:ext cx="6039781" cy="966477"/>
          </a:xfrm>
        </p:spPr>
        <p:txBody>
          <a:bodyPr>
            <a:normAutofit/>
          </a:bodyPr>
          <a:lstStyle/>
          <a:p>
            <a:r>
              <a:rPr lang="en-US" dirty="0"/>
              <a:t>Four total FL defined on the 3 August 2019 research flight.</a:t>
            </a:r>
          </a:p>
        </p:txBody>
      </p:sp>
      <p:sp>
        <p:nvSpPr>
          <p:cNvPr id="5" name="Rectangle 4">
            <a:extLst>
              <a:ext uri="{FF2B5EF4-FFF2-40B4-BE49-F238E27FC236}">
                <a16:creationId xmlns:a16="http://schemas.microsoft.com/office/drawing/2014/main" id="{A2191AC4-D04A-33CE-F3A9-3F523E083EA7}"/>
              </a:ext>
            </a:extLst>
          </p:cNvPr>
          <p:cNvSpPr/>
          <p:nvPr/>
        </p:nvSpPr>
        <p:spPr>
          <a:xfrm>
            <a:off x="7368209" y="5791200"/>
            <a:ext cx="4823791"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graphicFrame>
        <p:nvGraphicFramePr>
          <p:cNvPr id="4" name="Content Placeholder 29">
            <a:extLst>
              <a:ext uri="{FF2B5EF4-FFF2-40B4-BE49-F238E27FC236}">
                <a16:creationId xmlns:a16="http://schemas.microsoft.com/office/drawing/2014/main" id="{C74DCBE3-2EB1-E22E-AB87-F310E7A1937B}"/>
              </a:ext>
            </a:extLst>
          </p:cNvPr>
          <p:cNvGraphicFramePr>
            <a:graphicFrameLocks/>
          </p:cNvGraphicFramePr>
          <p:nvPr>
            <p:extLst>
              <p:ext uri="{D42A27DB-BD31-4B8C-83A1-F6EECF244321}">
                <p14:modId xmlns:p14="http://schemas.microsoft.com/office/powerpoint/2010/main" val="3070571173"/>
              </p:ext>
            </p:extLst>
          </p:nvPr>
        </p:nvGraphicFramePr>
        <p:xfrm>
          <a:off x="1955983" y="5024539"/>
          <a:ext cx="8280033" cy="1833460"/>
        </p:xfrm>
        <a:graphic>
          <a:graphicData uri="http://schemas.openxmlformats.org/drawingml/2006/table">
            <a:tbl>
              <a:tblPr firstRow="1" firstCol="1" bandRow="1">
                <a:tableStyleId>{616DA210-FB5B-4158-B5E0-FEB733F419BA}</a:tableStyleId>
              </a:tblPr>
              <a:tblGrid>
                <a:gridCol w="951473">
                  <a:extLst>
                    <a:ext uri="{9D8B030D-6E8A-4147-A177-3AD203B41FA5}">
                      <a16:colId xmlns:a16="http://schemas.microsoft.com/office/drawing/2014/main" val="4200507681"/>
                    </a:ext>
                  </a:extLst>
                </a:gridCol>
                <a:gridCol w="2389748">
                  <a:extLst>
                    <a:ext uri="{9D8B030D-6E8A-4147-A177-3AD203B41FA5}">
                      <a16:colId xmlns:a16="http://schemas.microsoft.com/office/drawing/2014/main" val="4232877074"/>
                    </a:ext>
                  </a:extLst>
                </a:gridCol>
                <a:gridCol w="1433849">
                  <a:extLst>
                    <a:ext uri="{9D8B030D-6E8A-4147-A177-3AD203B41FA5}">
                      <a16:colId xmlns:a16="http://schemas.microsoft.com/office/drawing/2014/main" val="4237457748"/>
                    </a:ext>
                  </a:extLst>
                </a:gridCol>
                <a:gridCol w="1709997">
                  <a:extLst>
                    <a:ext uri="{9D8B030D-6E8A-4147-A177-3AD203B41FA5}">
                      <a16:colId xmlns:a16="http://schemas.microsoft.com/office/drawing/2014/main" val="445296903"/>
                    </a:ext>
                  </a:extLst>
                </a:gridCol>
                <a:gridCol w="1794966">
                  <a:extLst>
                    <a:ext uri="{9D8B030D-6E8A-4147-A177-3AD203B41FA5}">
                      <a16:colId xmlns:a16="http://schemas.microsoft.com/office/drawing/2014/main" val="3799475287"/>
                    </a:ext>
                  </a:extLst>
                </a:gridCol>
              </a:tblGrid>
              <a:tr h="366692">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Legs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Time Span (hh:mm:ss)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Heading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Altitude</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Temperature</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392742516"/>
                  </a:ext>
                </a:extLst>
              </a:tr>
              <a:tr h="366692">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FL1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15:51:15-16:01:00 UTC</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Southbound</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10,029 (± 4) 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-33.7 (± 0.4) °C</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985953740"/>
                  </a:ext>
                </a:extLst>
              </a:tr>
              <a:tr h="366692">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FL2</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16:02:00-16:07:00 UTC</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Northbound</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10,034 (± 5) m</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-33.4 (± 0.3) °C</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527270284"/>
                  </a:ext>
                </a:extLst>
              </a:tr>
              <a:tr h="366692">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FL3</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16:09:00-16:17:00 UTC</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Southbound</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10,035 (± 5) m</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-32.6 (± 0.9) °C</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527200172"/>
                  </a:ext>
                </a:extLst>
              </a:tr>
              <a:tr h="366692">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FL4</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16:21:30-16:26:55 UTC</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Northbound</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10,021 (± 7) 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-29.8 (± 0.3) °C</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188226312"/>
                  </a:ext>
                </a:extLst>
              </a:tr>
            </a:tbl>
          </a:graphicData>
        </a:graphic>
      </p:graphicFrame>
      <p:grpSp>
        <p:nvGrpSpPr>
          <p:cNvPr id="6" name="Group 5">
            <a:extLst>
              <a:ext uri="{FF2B5EF4-FFF2-40B4-BE49-F238E27FC236}">
                <a16:creationId xmlns:a16="http://schemas.microsoft.com/office/drawing/2014/main" id="{F0AEC251-8E01-EE7C-26A6-467E7744C0A3}"/>
              </a:ext>
            </a:extLst>
          </p:cNvPr>
          <p:cNvGrpSpPr/>
          <p:nvPr/>
        </p:nvGrpSpPr>
        <p:grpSpPr>
          <a:xfrm>
            <a:off x="-112827" y="1757729"/>
            <a:ext cx="3151303" cy="3207944"/>
            <a:chOff x="-126709" y="-25898"/>
            <a:chExt cx="2805472" cy="2719098"/>
          </a:xfrm>
        </p:grpSpPr>
        <p:pic>
          <p:nvPicPr>
            <p:cNvPr id="7" name="Picture 6" descr="Map&#10;&#10;Description automatically generated">
              <a:extLst>
                <a:ext uri="{FF2B5EF4-FFF2-40B4-BE49-F238E27FC236}">
                  <a16:creationId xmlns:a16="http://schemas.microsoft.com/office/drawing/2014/main" id="{89E5BE9A-287B-74A0-C007-DA233C2144DF}"/>
                </a:ext>
              </a:extLst>
            </p:cNvPr>
            <p:cNvPicPr>
              <a:picLocks noChangeAspect="1"/>
            </p:cNvPicPr>
            <p:nvPr/>
          </p:nvPicPr>
          <p:blipFill rotWithShape="1">
            <a:blip r:embed="rId3"/>
            <a:srcRect t="6329" r="14895" b="2749"/>
            <a:stretch/>
          </p:blipFill>
          <p:spPr>
            <a:xfrm>
              <a:off x="-13679" y="-25898"/>
              <a:ext cx="2692442" cy="2684700"/>
            </a:xfrm>
            <a:prstGeom prst="rect">
              <a:avLst/>
            </a:prstGeom>
          </p:spPr>
        </p:pic>
        <p:sp>
          <p:nvSpPr>
            <p:cNvPr id="8" name="Oval 7">
              <a:extLst>
                <a:ext uri="{FF2B5EF4-FFF2-40B4-BE49-F238E27FC236}">
                  <a16:creationId xmlns:a16="http://schemas.microsoft.com/office/drawing/2014/main" id="{CFFC3455-FCF3-4EDD-2BC3-20BEEC79B46E}"/>
                </a:ext>
              </a:extLst>
            </p:cNvPr>
            <p:cNvSpPr/>
            <p:nvPr/>
          </p:nvSpPr>
          <p:spPr>
            <a:xfrm>
              <a:off x="1051498" y="806105"/>
              <a:ext cx="87865" cy="82007"/>
            </a:xfrm>
            <a:prstGeom prst="ellipse">
              <a:avLst/>
            </a:prstGeom>
            <a:solidFill>
              <a:srgbClr val="C00000"/>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F4AE77D-217E-48F4-2BF4-F5B6708E8CD7}"/>
                </a:ext>
              </a:extLst>
            </p:cNvPr>
            <p:cNvCxnSpPr>
              <a:cxnSpLocks/>
            </p:cNvCxnSpPr>
            <p:nvPr/>
          </p:nvCxnSpPr>
          <p:spPr>
            <a:xfrm>
              <a:off x="1176852" y="1528474"/>
              <a:ext cx="0" cy="6119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292532A-02D3-5456-BEAF-87BB31B5BB6C}"/>
                </a:ext>
              </a:extLst>
            </p:cNvPr>
            <p:cNvSpPr txBox="1"/>
            <p:nvPr/>
          </p:nvSpPr>
          <p:spPr>
            <a:xfrm>
              <a:off x="-45967" y="2425057"/>
              <a:ext cx="2686717" cy="268143"/>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KMLB: 15:56:16 UTC</a:t>
              </a:r>
            </a:p>
          </p:txBody>
        </p:sp>
        <p:sp>
          <p:nvSpPr>
            <p:cNvPr id="11" name="TextBox 10">
              <a:extLst>
                <a:ext uri="{FF2B5EF4-FFF2-40B4-BE49-F238E27FC236}">
                  <a16:creationId xmlns:a16="http://schemas.microsoft.com/office/drawing/2014/main" id="{C0DFBE7C-F976-3133-F26C-3009B25FCB09}"/>
                </a:ext>
              </a:extLst>
            </p:cNvPr>
            <p:cNvSpPr txBox="1"/>
            <p:nvPr/>
          </p:nvSpPr>
          <p:spPr>
            <a:xfrm>
              <a:off x="-126709" y="-17993"/>
              <a:ext cx="839158" cy="369332"/>
            </a:xfrm>
            <a:prstGeom prst="rect">
              <a:avLst/>
            </a:prstGeom>
            <a:noFill/>
          </p:spPr>
          <p:txBody>
            <a:bodyPr wrap="square" rtlCol="0">
              <a:spAutoFit/>
            </a:bodyPr>
            <a:lstStyle/>
            <a:p>
              <a:pPr algn="ctr"/>
              <a:r>
                <a:rPr lang="en-US" dirty="0">
                  <a:solidFill>
                    <a:srgbClr val="FF0000"/>
                  </a:solidFill>
                  <a:latin typeface="Times New Roman" panose="02020603050405020304" pitchFamily="18" charset="0"/>
                  <a:cs typeface="Times New Roman" panose="02020603050405020304" pitchFamily="18" charset="0"/>
                </a:rPr>
                <a:t>FL1</a:t>
              </a:r>
              <a:endParaRPr lang="en-US" sz="1600" dirty="0">
                <a:solidFill>
                  <a:srgbClr val="FF0000"/>
                </a:solidFill>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4AA8AFAB-B2FC-102C-9B15-CAD81ED25D07}"/>
              </a:ext>
            </a:extLst>
          </p:cNvPr>
          <p:cNvGrpSpPr/>
          <p:nvPr/>
        </p:nvGrpSpPr>
        <p:grpSpPr>
          <a:xfrm>
            <a:off x="2920611" y="1756129"/>
            <a:ext cx="3154680" cy="3209544"/>
            <a:chOff x="8419213" y="-27545"/>
            <a:chExt cx="3684902" cy="3450675"/>
          </a:xfrm>
        </p:grpSpPr>
        <p:grpSp>
          <p:nvGrpSpPr>
            <p:cNvPr id="17" name="Group 16">
              <a:extLst>
                <a:ext uri="{FF2B5EF4-FFF2-40B4-BE49-F238E27FC236}">
                  <a16:creationId xmlns:a16="http://schemas.microsoft.com/office/drawing/2014/main" id="{F1CB7474-C787-1B5C-51E6-CE161965482A}"/>
                </a:ext>
              </a:extLst>
            </p:cNvPr>
            <p:cNvGrpSpPr/>
            <p:nvPr/>
          </p:nvGrpSpPr>
          <p:grpSpPr>
            <a:xfrm>
              <a:off x="8528210" y="-27545"/>
              <a:ext cx="3575905" cy="3450675"/>
              <a:chOff x="8416048" y="15940"/>
              <a:chExt cx="2718247" cy="2709081"/>
            </a:xfrm>
          </p:grpSpPr>
          <p:pic>
            <p:nvPicPr>
              <p:cNvPr id="19" name="Picture 18" descr="Chart, map&#10;&#10;Description automatically generated">
                <a:extLst>
                  <a:ext uri="{FF2B5EF4-FFF2-40B4-BE49-F238E27FC236}">
                    <a16:creationId xmlns:a16="http://schemas.microsoft.com/office/drawing/2014/main" id="{3EF7EDFE-DC57-06A8-F19F-2F9E4FBFF7A0}"/>
                  </a:ext>
                </a:extLst>
              </p:cNvPr>
              <p:cNvPicPr>
                <a:picLocks noChangeAspect="1"/>
              </p:cNvPicPr>
              <p:nvPr/>
            </p:nvPicPr>
            <p:blipFill rotWithShape="1">
              <a:blip r:embed="rId4"/>
              <a:srcRect t="6329" r="14895" b="2749"/>
              <a:stretch/>
            </p:blipFill>
            <p:spPr>
              <a:xfrm>
                <a:off x="8441853" y="15940"/>
                <a:ext cx="2692442" cy="2684700"/>
              </a:xfrm>
              <a:prstGeom prst="rect">
                <a:avLst/>
              </a:prstGeom>
            </p:spPr>
          </p:pic>
          <p:cxnSp>
            <p:nvCxnSpPr>
              <p:cNvPr id="20" name="Straight Arrow Connector 19">
                <a:extLst>
                  <a:ext uri="{FF2B5EF4-FFF2-40B4-BE49-F238E27FC236}">
                    <a16:creationId xmlns:a16="http://schemas.microsoft.com/office/drawing/2014/main" id="{C07E76D8-E68B-9295-BC25-3F040E5EE124}"/>
                  </a:ext>
                </a:extLst>
              </p:cNvPr>
              <p:cNvCxnSpPr>
                <a:cxnSpLocks/>
              </p:cNvCxnSpPr>
              <p:nvPr/>
            </p:nvCxnSpPr>
            <p:spPr>
              <a:xfrm flipV="1">
                <a:off x="9469592" y="386716"/>
                <a:ext cx="0" cy="7401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8BCD000-8DC2-1F1C-CCDB-BA51293318A6}"/>
                  </a:ext>
                </a:extLst>
              </p:cNvPr>
              <p:cNvSpPr txBox="1"/>
              <p:nvPr/>
            </p:nvSpPr>
            <p:spPr>
              <a:xfrm>
                <a:off x="8416048" y="2456878"/>
                <a:ext cx="2686717" cy="268143"/>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KMLB: 16:07:52 UTC</a:t>
                </a:r>
              </a:p>
            </p:txBody>
          </p:sp>
        </p:grpSp>
        <p:sp>
          <p:nvSpPr>
            <p:cNvPr id="18" name="TextBox 17">
              <a:extLst>
                <a:ext uri="{FF2B5EF4-FFF2-40B4-BE49-F238E27FC236}">
                  <a16:creationId xmlns:a16="http://schemas.microsoft.com/office/drawing/2014/main" id="{E4EC33FB-E532-1034-D63E-B8783DB217D4}"/>
                </a:ext>
              </a:extLst>
            </p:cNvPr>
            <p:cNvSpPr txBox="1"/>
            <p:nvPr/>
          </p:nvSpPr>
          <p:spPr>
            <a:xfrm>
              <a:off x="8419213" y="-6373"/>
              <a:ext cx="1099371" cy="369332"/>
            </a:xfrm>
            <a:prstGeom prst="rect">
              <a:avLst/>
            </a:prstGeom>
            <a:noFill/>
          </p:spPr>
          <p:txBody>
            <a:bodyPr wrap="square" rtlCol="0">
              <a:spAutoFit/>
            </a:bodyPr>
            <a:lstStyle/>
            <a:p>
              <a:pPr algn="ctr"/>
              <a:r>
                <a:rPr lang="en-US" dirty="0">
                  <a:solidFill>
                    <a:srgbClr val="FF0000"/>
                  </a:solidFill>
                  <a:latin typeface="Times New Roman" panose="02020603050405020304" pitchFamily="18" charset="0"/>
                  <a:cs typeface="Times New Roman" panose="02020603050405020304" pitchFamily="18" charset="0"/>
                </a:rPr>
                <a:t>FL2</a:t>
              </a:r>
              <a:endParaRPr lang="en-US" sz="1600" dirty="0">
                <a:solidFill>
                  <a:srgbClr val="FF0000"/>
                </a:solidFill>
                <a:latin typeface="Times New Roman" panose="02020603050405020304" pitchFamily="18"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AAAA516E-7416-AE26-A0A7-85F25DBDA46E}"/>
              </a:ext>
            </a:extLst>
          </p:cNvPr>
          <p:cNvGrpSpPr/>
          <p:nvPr/>
        </p:nvGrpSpPr>
        <p:grpSpPr>
          <a:xfrm>
            <a:off x="5983978" y="1752676"/>
            <a:ext cx="3154680" cy="3209544"/>
            <a:chOff x="-99694" y="3426889"/>
            <a:chExt cx="2774700" cy="2711193"/>
          </a:xfrm>
        </p:grpSpPr>
        <p:pic>
          <p:nvPicPr>
            <p:cNvPr id="23" name="Picture 22" descr="Chart, map&#10;&#10;Description automatically generated">
              <a:extLst>
                <a:ext uri="{FF2B5EF4-FFF2-40B4-BE49-F238E27FC236}">
                  <a16:creationId xmlns:a16="http://schemas.microsoft.com/office/drawing/2014/main" id="{0E4B5E75-F8FA-80A2-6149-9942E5EBF49C}"/>
                </a:ext>
              </a:extLst>
            </p:cNvPr>
            <p:cNvPicPr>
              <a:picLocks noChangeAspect="1"/>
            </p:cNvPicPr>
            <p:nvPr/>
          </p:nvPicPr>
          <p:blipFill rotWithShape="1">
            <a:blip r:embed="rId5"/>
            <a:srcRect t="6329" r="14895" b="2749"/>
            <a:stretch/>
          </p:blipFill>
          <p:spPr>
            <a:xfrm>
              <a:off x="-17436" y="3429000"/>
              <a:ext cx="2692442" cy="2684700"/>
            </a:xfrm>
            <a:prstGeom prst="rect">
              <a:avLst/>
            </a:prstGeom>
          </p:spPr>
        </p:pic>
        <p:cxnSp>
          <p:nvCxnSpPr>
            <p:cNvPr id="24" name="Straight Arrow Connector 23">
              <a:extLst>
                <a:ext uri="{FF2B5EF4-FFF2-40B4-BE49-F238E27FC236}">
                  <a16:creationId xmlns:a16="http://schemas.microsoft.com/office/drawing/2014/main" id="{6E459CFC-3853-337E-25CA-E9A010455A8E}"/>
                </a:ext>
              </a:extLst>
            </p:cNvPr>
            <p:cNvCxnSpPr>
              <a:cxnSpLocks/>
            </p:cNvCxnSpPr>
            <p:nvPr/>
          </p:nvCxnSpPr>
          <p:spPr>
            <a:xfrm>
              <a:off x="1077457" y="4983372"/>
              <a:ext cx="0" cy="7195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66E0E66-BF44-B3E9-406D-98B64394A9C2}"/>
                </a:ext>
              </a:extLst>
            </p:cNvPr>
            <p:cNvSpPr txBox="1"/>
            <p:nvPr/>
          </p:nvSpPr>
          <p:spPr>
            <a:xfrm>
              <a:off x="-17761" y="5869939"/>
              <a:ext cx="2686717" cy="268143"/>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KMLB: 16:19:25 UTC</a:t>
              </a:r>
            </a:p>
          </p:txBody>
        </p:sp>
        <p:sp>
          <p:nvSpPr>
            <p:cNvPr id="26" name="TextBox 25">
              <a:extLst>
                <a:ext uri="{FF2B5EF4-FFF2-40B4-BE49-F238E27FC236}">
                  <a16:creationId xmlns:a16="http://schemas.microsoft.com/office/drawing/2014/main" id="{2FCDF2CB-7ECC-9C72-8501-34599C97A252}"/>
                </a:ext>
              </a:extLst>
            </p:cNvPr>
            <p:cNvSpPr txBox="1"/>
            <p:nvPr/>
          </p:nvSpPr>
          <p:spPr>
            <a:xfrm>
              <a:off x="-99694" y="3426889"/>
              <a:ext cx="839158" cy="369332"/>
            </a:xfrm>
            <a:prstGeom prst="rect">
              <a:avLst/>
            </a:prstGeom>
            <a:noFill/>
          </p:spPr>
          <p:txBody>
            <a:bodyPr wrap="square" rtlCol="0">
              <a:spAutoFit/>
            </a:bodyPr>
            <a:lstStyle/>
            <a:p>
              <a:pPr algn="ctr"/>
              <a:r>
                <a:rPr lang="en-US" dirty="0">
                  <a:solidFill>
                    <a:srgbClr val="FF0000"/>
                  </a:solidFill>
                  <a:latin typeface="Times New Roman" panose="02020603050405020304" pitchFamily="18" charset="0"/>
                  <a:cs typeface="Times New Roman" panose="02020603050405020304" pitchFamily="18" charset="0"/>
                </a:rPr>
                <a:t>FL3</a:t>
              </a:r>
              <a:endParaRPr lang="en-US" sz="1600" dirty="0">
                <a:solidFill>
                  <a:srgbClr val="FF0000"/>
                </a:solidFill>
                <a:latin typeface="Times New Roman" panose="020206030504050203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96D0AEEA-000A-496D-58FA-EAF233E8DE86}"/>
              </a:ext>
            </a:extLst>
          </p:cNvPr>
          <p:cNvGrpSpPr/>
          <p:nvPr/>
        </p:nvGrpSpPr>
        <p:grpSpPr>
          <a:xfrm>
            <a:off x="9016283" y="1745782"/>
            <a:ext cx="3154680" cy="3209544"/>
            <a:chOff x="8316650" y="2821730"/>
            <a:chExt cx="2812713" cy="2716657"/>
          </a:xfrm>
        </p:grpSpPr>
        <p:pic>
          <p:nvPicPr>
            <p:cNvPr id="28" name="Picture 27" descr="Map&#10;&#10;Description automatically generated">
              <a:extLst>
                <a:ext uri="{FF2B5EF4-FFF2-40B4-BE49-F238E27FC236}">
                  <a16:creationId xmlns:a16="http://schemas.microsoft.com/office/drawing/2014/main" id="{B652DEEE-ACE1-9C93-ECD9-86687497D440}"/>
                </a:ext>
              </a:extLst>
            </p:cNvPr>
            <p:cNvPicPr>
              <a:picLocks noChangeAspect="1"/>
            </p:cNvPicPr>
            <p:nvPr/>
          </p:nvPicPr>
          <p:blipFill rotWithShape="1">
            <a:blip r:embed="rId6"/>
            <a:srcRect t="6329" r="14895" b="2749"/>
            <a:stretch/>
          </p:blipFill>
          <p:spPr>
            <a:xfrm>
              <a:off x="8436921" y="2831747"/>
              <a:ext cx="2692442" cy="2684700"/>
            </a:xfrm>
            <a:prstGeom prst="rect">
              <a:avLst/>
            </a:prstGeom>
          </p:spPr>
        </p:pic>
        <p:cxnSp>
          <p:nvCxnSpPr>
            <p:cNvPr id="29" name="Straight Arrow Connector 28">
              <a:extLst>
                <a:ext uri="{FF2B5EF4-FFF2-40B4-BE49-F238E27FC236}">
                  <a16:creationId xmlns:a16="http://schemas.microsoft.com/office/drawing/2014/main" id="{AFC1D994-A3C1-1F31-FCFA-71E15334C81D}"/>
                </a:ext>
              </a:extLst>
            </p:cNvPr>
            <p:cNvCxnSpPr>
              <a:cxnSpLocks/>
            </p:cNvCxnSpPr>
            <p:nvPr/>
          </p:nvCxnSpPr>
          <p:spPr>
            <a:xfrm flipV="1">
              <a:off x="9276078" y="3042956"/>
              <a:ext cx="0" cy="7383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360E8A9-F1D1-CBF1-4380-1BC8BAAB140C}"/>
                </a:ext>
              </a:extLst>
            </p:cNvPr>
            <p:cNvSpPr txBox="1"/>
            <p:nvPr/>
          </p:nvSpPr>
          <p:spPr>
            <a:xfrm>
              <a:off x="8316650" y="2821730"/>
              <a:ext cx="839158" cy="369332"/>
            </a:xfrm>
            <a:prstGeom prst="rect">
              <a:avLst/>
            </a:prstGeom>
            <a:noFill/>
          </p:spPr>
          <p:txBody>
            <a:bodyPr wrap="square" rtlCol="0">
              <a:spAutoFit/>
            </a:bodyPr>
            <a:lstStyle/>
            <a:p>
              <a:pPr algn="ctr"/>
              <a:r>
                <a:rPr lang="en-US" dirty="0">
                  <a:solidFill>
                    <a:srgbClr val="FF0000"/>
                  </a:solidFill>
                  <a:latin typeface="Times New Roman" panose="02020603050405020304" pitchFamily="18" charset="0"/>
                  <a:cs typeface="Times New Roman" panose="02020603050405020304" pitchFamily="18" charset="0"/>
                </a:rPr>
                <a:t>FL4</a:t>
              </a: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30550F5A-6DA4-A0AD-C20D-D20197FE2AAC}"/>
                </a:ext>
              </a:extLst>
            </p:cNvPr>
            <p:cNvSpPr txBox="1"/>
            <p:nvPr/>
          </p:nvSpPr>
          <p:spPr>
            <a:xfrm>
              <a:off x="8420839" y="5270244"/>
              <a:ext cx="2686717" cy="268143"/>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KMLB: 16:28:16 UTC</a:t>
              </a:r>
            </a:p>
          </p:txBody>
        </p:sp>
      </p:grpSp>
      <p:grpSp>
        <p:nvGrpSpPr>
          <p:cNvPr id="54" name="Group 53">
            <a:extLst>
              <a:ext uri="{FF2B5EF4-FFF2-40B4-BE49-F238E27FC236}">
                <a16:creationId xmlns:a16="http://schemas.microsoft.com/office/drawing/2014/main" id="{BCC7F05A-044B-0595-0BE7-6B4FDD9C3D11}"/>
              </a:ext>
            </a:extLst>
          </p:cNvPr>
          <p:cNvGrpSpPr/>
          <p:nvPr/>
        </p:nvGrpSpPr>
        <p:grpSpPr>
          <a:xfrm>
            <a:off x="6617465" y="1237977"/>
            <a:ext cx="5086649" cy="543689"/>
            <a:chOff x="3736566" y="793466"/>
            <a:chExt cx="5086649" cy="543689"/>
          </a:xfrm>
        </p:grpSpPr>
        <p:pic>
          <p:nvPicPr>
            <p:cNvPr id="34" name="Picture 33" descr="A picture containing diagram&#10;&#10;Description automatically generated">
              <a:extLst>
                <a:ext uri="{FF2B5EF4-FFF2-40B4-BE49-F238E27FC236}">
                  <a16:creationId xmlns:a16="http://schemas.microsoft.com/office/drawing/2014/main" id="{F38AA8BF-D5DA-2295-4BC9-14B7C686460F}"/>
                </a:ext>
              </a:extLst>
            </p:cNvPr>
            <p:cNvPicPr>
              <a:picLocks noChangeAspect="1"/>
            </p:cNvPicPr>
            <p:nvPr/>
          </p:nvPicPr>
          <p:blipFill rotWithShape="1">
            <a:blip r:embed="rId7"/>
            <a:srcRect l="90054" t="9277" r="6896" b="40077"/>
            <a:stretch/>
          </p:blipFill>
          <p:spPr>
            <a:xfrm rot="5400000">
              <a:off x="5999318" y="-1318838"/>
              <a:ext cx="266678" cy="4491285"/>
            </a:xfrm>
            <a:prstGeom prst="rect">
              <a:avLst/>
            </a:prstGeom>
          </p:spPr>
        </p:pic>
        <p:sp>
          <p:nvSpPr>
            <p:cNvPr id="35" name="TextBox 34">
              <a:extLst>
                <a:ext uri="{FF2B5EF4-FFF2-40B4-BE49-F238E27FC236}">
                  <a16:creationId xmlns:a16="http://schemas.microsoft.com/office/drawing/2014/main" id="{FCDF9F6F-3C3C-CBF7-5CDF-270809F73DCC}"/>
                </a:ext>
              </a:extLst>
            </p:cNvPr>
            <p:cNvSpPr txBox="1"/>
            <p:nvPr/>
          </p:nvSpPr>
          <p:spPr>
            <a:xfrm>
              <a:off x="3736566" y="1060156"/>
              <a:ext cx="437802"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-20</a:t>
              </a:r>
            </a:p>
          </p:txBody>
        </p:sp>
        <p:sp>
          <p:nvSpPr>
            <p:cNvPr id="36" name="TextBox 35">
              <a:extLst>
                <a:ext uri="{FF2B5EF4-FFF2-40B4-BE49-F238E27FC236}">
                  <a16:creationId xmlns:a16="http://schemas.microsoft.com/office/drawing/2014/main" id="{C0A829E4-50C1-F366-0BFC-D5C5814E8789}"/>
                </a:ext>
              </a:extLst>
            </p:cNvPr>
            <p:cNvSpPr txBox="1"/>
            <p:nvPr/>
          </p:nvSpPr>
          <p:spPr>
            <a:xfrm>
              <a:off x="4033620" y="1060156"/>
              <a:ext cx="239444"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5</a:t>
              </a:r>
            </a:p>
          </p:txBody>
        </p:sp>
        <p:sp>
          <p:nvSpPr>
            <p:cNvPr id="37" name="TextBox 36">
              <a:extLst>
                <a:ext uri="{FF2B5EF4-FFF2-40B4-BE49-F238E27FC236}">
                  <a16:creationId xmlns:a16="http://schemas.microsoft.com/office/drawing/2014/main" id="{F4EC7C7C-2ECF-9AB0-2107-7E16B3D2AC48}"/>
                </a:ext>
              </a:extLst>
            </p:cNvPr>
            <p:cNvSpPr txBox="1"/>
            <p:nvPr/>
          </p:nvSpPr>
          <p:spPr>
            <a:xfrm>
              <a:off x="4275498" y="1060156"/>
              <a:ext cx="36088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10</a:t>
              </a:r>
            </a:p>
          </p:txBody>
        </p:sp>
        <p:sp>
          <p:nvSpPr>
            <p:cNvPr id="38" name="TextBox 37">
              <a:extLst>
                <a:ext uri="{FF2B5EF4-FFF2-40B4-BE49-F238E27FC236}">
                  <a16:creationId xmlns:a16="http://schemas.microsoft.com/office/drawing/2014/main" id="{F1758B20-D8A3-5B5F-618C-00D379AAA0DD}"/>
                </a:ext>
              </a:extLst>
            </p:cNvPr>
            <p:cNvSpPr txBox="1"/>
            <p:nvPr/>
          </p:nvSpPr>
          <p:spPr>
            <a:xfrm>
              <a:off x="4543949" y="1060155"/>
              <a:ext cx="36519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20</a:t>
              </a:r>
            </a:p>
          </p:txBody>
        </p:sp>
        <p:sp>
          <p:nvSpPr>
            <p:cNvPr id="39" name="TextBox 38">
              <a:extLst>
                <a:ext uri="{FF2B5EF4-FFF2-40B4-BE49-F238E27FC236}">
                  <a16:creationId xmlns:a16="http://schemas.microsoft.com/office/drawing/2014/main" id="{37E71AA9-47D2-1AC3-CA61-EDAE6B40584E}"/>
                </a:ext>
              </a:extLst>
            </p:cNvPr>
            <p:cNvSpPr txBox="1"/>
            <p:nvPr/>
          </p:nvSpPr>
          <p:spPr>
            <a:xfrm>
              <a:off x="4813689" y="1060153"/>
              <a:ext cx="401561"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30</a:t>
              </a:r>
            </a:p>
          </p:txBody>
        </p:sp>
        <p:sp>
          <p:nvSpPr>
            <p:cNvPr id="40" name="TextBox 39">
              <a:extLst>
                <a:ext uri="{FF2B5EF4-FFF2-40B4-BE49-F238E27FC236}">
                  <a16:creationId xmlns:a16="http://schemas.microsoft.com/office/drawing/2014/main" id="{1A43C935-115F-CC9A-EB48-3BF26BE51163}"/>
                </a:ext>
              </a:extLst>
            </p:cNvPr>
            <p:cNvSpPr txBox="1"/>
            <p:nvPr/>
          </p:nvSpPr>
          <p:spPr>
            <a:xfrm>
              <a:off x="5082883" y="1060152"/>
              <a:ext cx="39735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35</a:t>
              </a:r>
            </a:p>
          </p:txBody>
        </p:sp>
        <p:sp>
          <p:nvSpPr>
            <p:cNvPr id="41" name="TextBox 40">
              <a:extLst>
                <a:ext uri="{FF2B5EF4-FFF2-40B4-BE49-F238E27FC236}">
                  <a16:creationId xmlns:a16="http://schemas.microsoft.com/office/drawing/2014/main" id="{4667F154-DEE7-D127-2136-CFBEB977E561}"/>
                </a:ext>
              </a:extLst>
            </p:cNvPr>
            <p:cNvSpPr txBox="1"/>
            <p:nvPr/>
          </p:nvSpPr>
          <p:spPr>
            <a:xfrm>
              <a:off x="5340189" y="1060152"/>
              <a:ext cx="435309"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36</a:t>
              </a:r>
            </a:p>
          </p:txBody>
        </p:sp>
        <p:sp>
          <p:nvSpPr>
            <p:cNvPr id="42" name="TextBox 41">
              <a:extLst>
                <a:ext uri="{FF2B5EF4-FFF2-40B4-BE49-F238E27FC236}">
                  <a16:creationId xmlns:a16="http://schemas.microsoft.com/office/drawing/2014/main" id="{703105C7-4FCB-C869-0E28-6BEBBBAC2598}"/>
                </a:ext>
              </a:extLst>
            </p:cNvPr>
            <p:cNvSpPr txBox="1"/>
            <p:nvPr/>
          </p:nvSpPr>
          <p:spPr>
            <a:xfrm>
              <a:off x="5605100" y="1060151"/>
              <a:ext cx="438784"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39</a:t>
              </a:r>
            </a:p>
          </p:txBody>
        </p:sp>
        <p:sp>
          <p:nvSpPr>
            <p:cNvPr id="43" name="TextBox 42">
              <a:extLst>
                <a:ext uri="{FF2B5EF4-FFF2-40B4-BE49-F238E27FC236}">
                  <a16:creationId xmlns:a16="http://schemas.microsoft.com/office/drawing/2014/main" id="{FE6D01F7-E26B-CE99-7A5A-E3ABA0E1702E}"/>
                </a:ext>
              </a:extLst>
            </p:cNvPr>
            <p:cNvSpPr txBox="1"/>
            <p:nvPr/>
          </p:nvSpPr>
          <p:spPr>
            <a:xfrm>
              <a:off x="5870010" y="1060150"/>
              <a:ext cx="414599"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42</a:t>
              </a:r>
            </a:p>
          </p:txBody>
        </p:sp>
        <p:sp>
          <p:nvSpPr>
            <p:cNvPr id="44" name="TextBox 43">
              <a:extLst>
                <a:ext uri="{FF2B5EF4-FFF2-40B4-BE49-F238E27FC236}">
                  <a16:creationId xmlns:a16="http://schemas.microsoft.com/office/drawing/2014/main" id="{EC9F0CAC-E253-75EB-CA52-B12E7548C1ED}"/>
                </a:ext>
              </a:extLst>
            </p:cNvPr>
            <p:cNvSpPr txBox="1"/>
            <p:nvPr/>
          </p:nvSpPr>
          <p:spPr>
            <a:xfrm>
              <a:off x="6139749" y="1060149"/>
              <a:ext cx="394095"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45</a:t>
              </a:r>
            </a:p>
          </p:txBody>
        </p:sp>
        <p:sp>
          <p:nvSpPr>
            <p:cNvPr id="45" name="TextBox 44">
              <a:extLst>
                <a:ext uri="{FF2B5EF4-FFF2-40B4-BE49-F238E27FC236}">
                  <a16:creationId xmlns:a16="http://schemas.microsoft.com/office/drawing/2014/main" id="{A00A3712-CE5B-6498-8933-7170783A4AF3}"/>
                </a:ext>
              </a:extLst>
            </p:cNvPr>
            <p:cNvSpPr txBox="1"/>
            <p:nvPr/>
          </p:nvSpPr>
          <p:spPr>
            <a:xfrm>
              <a:off x="6396872" y="1060148"/>
              <a:ext cx="432366"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48</a:t>
              </a:r>
            </a:p>
          </p:txBody>
        </p:sp>
        <p:sp>
          <p:nvSpPr>
            <p:cNvPr id="46" name="TextBox 45">
              <a:extLst>
                <a:ext uri="{FF2B5EF4-FFF2-40B4-BE49-F238E27FC236}">
                  <a16:creationId xmlns:a16="http://schemas.microsoft.com/office/drawing/2014/main" id="{BF7F49CF-BBE3-10D5-B90E-F61A7341D835}"/>
                </a:ext>
              </a:extLst>
            </p:cNvPr>
            <p:cNvSpPr txBox="1"/>
            <p:nvPr/>
          </p:nvSpPr>
          <p:spPr>
            <a:xfrm>
              <a:off x="6653617" y="1060147"/>
              <a:ext cx="458374"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51</a:t>
              </a:r>
            </a:p>
          </p:txBody>
        </p:sp>
        <p:sp>
          <p:nvSpPr>
            <p:cNvPr id="47" name="TextBox 46">
              <a:extLst>
                <a:ext uri="{FF2B5EF4-FFF2-40B4-BE49-F238E27FC236}">
                  <a16:creationId xmlns:a16="http://schemas.microsoft.com/office/drawing/2014/main" id="{21B9178B-EF39-EC0C-B58D-E4FE8EC79B87}"/>
                </a:ext>
              </a:extLst>
            </p:cNvPr>
            <p:cNvSpPr txBox="1"/>
            <p:nvPr/>
          </p:nvSpPr>
          <p:spPr>
            <a:xfrm>
              <a:off x="6923356" y="1060147"/>
              <a:ext cx="432743"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54</a:t>
              </a:r>
            </a:p>
          </p:txBody>
        </p:sp>
        <p:sp>
          <p:nvSpPr>
            <p:cNvPr id="48" name="TextBox 47">
              <a:extLst>
                <a:ext uri="{FF2B5EF4-FFF2-40B4-BE49-F238E27FC236}">
                  <a16:creationId xmlns:a16="http://schemas.microsoft.com/office/drawing/2014/main" id="{C89D88DC-1909-C54F-78B3-BE703667E59B}"/>
                </a:ext>
              </a:extLst>
            </p:cNvPr>
            <p:cNvSpPr txBox="1"/>
            <p:nvPr/>
          </p:nvSpPr>
          <p:spPr>
            <a:xfrm>
              <a:off x="7192552" y="1060146"/>
              <a:ext cx="402442"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57</a:t>
              </a:r>
            </a:p>
          </p:txBody>
        </p:sp>
        <p:sp>
          <p:nvSpPr>
            <p:cNvPr id="49" name="TextBox 48">
              <a:extLst>
                <a:ext uri="{FF2B5EF4-FFF2-40B4-BE49-F238E27FC236}">
                  <a16:creationId xmlns:a16="http://schemas.microsoft.com/office/drawing/2014/main" id="{9FBD05E3-4484-F69D-3020-4B44AEA46862}"/>
                </a:ext>
              </a:extLst>
            </p:cNvPr>
            <p:cNvSpPr txBox="1"/>
            <p:nvPr/>
          </p:nvSpPr>
          <p:spPr>
            <a:xfrm>
              <a:off x="7445077" y="1060146"/>
              <a:ext cx="438251"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60</a:t>
              </a:r>
            </a:p>
          </p:txBody>
        </p:sp>
        <p:sp>
          <p:nvSpPr>
            <p:cNvPr id="50" name="TextBox 49">
              <a:extLst>
                <a:ext uri="{FF2B5EF4-FFF2-40B4-BE49-F238E27FC236}">
                  <a16:creationId xmlns:a16="http://schemas.microsoft.com/office/drawing/2014/main" id="{DAFD3925-BD57-26F9-CB0F-A664C7280870}"/>
                </a:ext>
              </a:extLst>
            </p:cNvPr>
            <p:cNvSpPr txBox="1"/>
            <p:nvPr/>
          </p:nvSpPr>
          <p:spPr>
            <a:xfrm>
              <a:off x="7714767" y="1060146"/>
              <a:ext cx="385097"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65</a:t>
              </a:r>
            </a:p>
          </p:txBody>
        </p:sp>
        <p:sp>
          <p:nvSpPr>
            <p:cNvPr id="51" name="TextBox 50">
              <a:extLst>
                <a:ext uri="{FF2B5EF4-FFF2-40B4-BE49-F238E27FC236}">
                  <a16:creationId xmlns:a16="http://schemas.microsoft.com/office/drawing/2014/main" id="{1BBBCF2F-3C34-CCF3-7A00-7CD6CA003EFA}"/>
                </a:ext>
              </a:extLst>
            </p:cNvPr>
            <p:cNvSpPr txBox="1"/>
            <p:nvPr/>
          </p:nvSpPr>
          <p:spPr>
            <a:xfrm>
              <a:off x="7984458" y="1060145"/>
              <a:ext cx="44058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70</a:t>
              </a:r>
            </a:p>
          </p:txBody>
        </p:sp>
        <p:sp>
          <p:nvSpPr>
            <p:cNvPr id="52" name="TextBox 51">
              <a:extLst>
                <a:ext uri="{FF2B5EF4-FFF2-40B4-BE49-F238E27FC236}">
                  <a16:creationId xmlns:a16="http://schemas.microsoft.com/office/drawing/2014/main" id="{986353C8-8DFA-1904-D437-9DCF9E1A01EB}"/>
                </a:ext>
              </a:extLst>
            </p:cNvPr>
            <p:cNvSpPr txBox="1"/>
            <p:nvPr/>
          </p:nvSpPr>
          <p:spPr>
            <a:xfrm>
              <a:off x="8236984" y="1060145"/>
              <a:ext cx="489254"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80</a:t>
              </a:r>
            </a:p>
          </p:txBody>
        </p:sp>
        <p:sp>
          <p:nvSpPr>
            <p:cNvPr id="53" name="TextBox 52">
              <a:extLst>
                <a:ext uri="{FF2B5EF4-FFF2-40B4-BE49-F238E27FC236}">
                  <a16:creationId xmlns:a16="http://schemas.microsoft.com/office/drawing/2014/main" id="{36D805C5-8B6D-25EF-5D9B-0AE1F6AF19EF}"/>
                </a:ext>
              </a:extLst>
            </p:cNvPr>
            <p:cNvSpPr txBox="1"/>
            <p:nvPr/>
          </p:nvSpPr>
          <p:spPr>
            <a:xfrm>
              <a:off x="8364435" y="806812"/>
              <a:ext cx="458780"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dBZ</a:t>
              </a:r>
            </a:p>
          </p:txBody>
        </p:sp>
      </p:grpSp>
      <p:sp>
        <p:nvSpPr>
          <p:cNvPr id="56" name="Slide Number Placeholder 55">
            <a:extLst>
              <a:ext uri="{FF2B5EF4-FFF2-40B4-BE49-F238E27FC236}">
                <a16:creationId xmlns:a16="http://schemas.microsoft.com/office/drawing/2014/main" id="{90A448A9-FB4D-FBFA-906D-1684A764BC6D}"/>
              </a:ext>
            </a:extLst>
          </p:cNvPr>
          <p:cNvSpPr>
            <a:spLocks noGrp="1"/>
          </p:cNvSpPr>
          <p:nvPr>
            <p:ph type="sldNum" sz="quarter" idx="12"/>
          </p:nvPr>
        </p:nvSpPr>
        <p:spPr/>
        <p:txBody>
          <a:bodyPr/>
          <a:lstStyle/>
          <a:p>
            <a:fld id="{CDFFE814-68E4-0C4A-BCC3-703C26BE2070}" type="slidenum">
              <a:rPr lang="en-US" smtClean="0"/>
              <a:pPr/>
              <a:t>45</a:t>
            </a:fld>
            <a:endParaRPr lang="en-US" dirty="0"/>
          </a:p>
        </p:txBody>
      </p:sp>
    </p:spTree>
    <p:extLst>
      <p:ext uri="{BB962C8B-B14F-4D97-AF65-F5344CB8AC3E}">
        <p14:creationId xmlns:p14="http://schemas.microsoft.com/office/powerpoint/2010/main" val="5553656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mall airplane on the runway&#10;&#10;Description automatically generated with low confidence">
            <a:extLst>
              <a:ext uri="{FF2B5EF4-FFF2-40B4-BE49-F238E27FC236}">
                <a16:creationId xmlns:a16="http://schemas.microsoft.com/office/drawing/2014/main" id="{4C413745-E09B-E24A-AF65-569EA10F207F}"/>
              </a:ext>
            </a:extLst>
          </p:cNvPr>
          <p:cNvPicPr>
            <a:picLocks noChangeAspect="1"/>
          </p:cNvPicPr>
          <p:nvPr/>
        </p:nvPicPr>
        <p:blipFill>
          <a:blip r:embed="rId2"/>
          <a:stretch>
            <a:fillRect/>
          </a:stretch>
        </p:blipFill>
        <p:spPr>
          <a:xfrm>
            <a:off x="3200036" y="2466175"/>
            <a:ext cx="5749972" cy="2822714"/>
          </a:xfrm>
          <a:prstGeom prst="rect">
            <a:avLst/>
          </a:prstGeom>
        </p:spPr>
      </p:pic>
      <p:cxnSp>
        <p:nvCxnSpPr>
          <p:cNvPr id="7" name="Straight Arrow Connector 6">
            <a:extLst>
              <a:ext uri="{FF2B5EF4-FFF2-40B4-BE49-F238E27FC236}">
                <a16:creationId xmlns:a16="http://schemas.microsoft.com/office/drawing/2014/main" id="{30E67908-0BEF-0143-891F-46BBE0307D53}"/>
              </a:ext>
            </a:extLst>
          </p:cNvPr>
          <p:cNvCxnSpPr>
            <a:cxnSpLocks/>
          </p:cNvCxnSpPr>
          <p:nvPr/>
        </p:nvCxnSpPr>
        <p:spPr>
          <a:xfrm flipH="1">
            <a:off x="2489081" y="3976923"/>
            <a:ext cx="3684105" cy="23854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13CA8C3-CC2B-A643-8111-7BD404361761}"/>
              </a:ext>
            </a:extLst>
          </p:cNvPr>
          <p:cNvCxnSpPr>
            <a:cxnSpLocks/>
          </p:cNvCxnSpPr>
          <p:nvPr/>
        </p:nvCxnSpPr>
        <p:spPr>
          <a:xfrm>
            <a:off x="5562985" y="4215463"/>
            <a:ext cx="3878669" cy="0"/>
          </a:xfrm>
          <a:prstGeom prst="straightConnector1">
            <a:avLst/>
          </a:prstGeom>
          <a:ln w="50800">
            <a:solidFill>
              <a:srgbClr val="FF0000"/>
            </a:solidFill>
            <a:tailEnd type="triangle"/>
          </a:ln>
          <a:scene3d>
            <a:camera prst="perspectiveHeroicExtremeLeftFacing"/>
            <a:lightRig rig="threePt" dir="t"/>
          </a:scene3d>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FCB06C4-A4A7-0449-99D9-7B95E208EC16}"/>
              </a:ext>
            </a:extLst>
          </p:cNvPr>
          <p:cNvCxnSpPr>
            <a:cxnSpLocks/>
          </p:cNvCxnSpPr>
          <p:nvPr/>
        </p:nvCxnSpPr>
        <p:spPr>
          <a:xfrm flipV="1">
            <a:off x="6186438" y="2042106"/>
            <a:ext cx="0" cy="1934817"/>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CA652C0-BBEB-EE9B-232E-871500A68046}"/>
              </a:ext>
            </a:extLst>
          </p:cNvPr>
          <p:cNvSpPr txBox="1"/>
          <p:nvPr/>
        </p:nvSpPr>
        <p:spPr>
          <a:xfrm>
            <a:off x="1826468" y="4030797"/>
            <a:ext cx="614271" cy="369332"/>
          </a:xfrm>
          <a:prstGeom prst="rect">
            <a:avLst/>
          </a:prstGeom>
          <a:noFill/>
        </p:spPr>
        <p:txBody>
          <a:bodyPr wrap="none" rtlCol="0">
            <a:spAutoFit/>
          </a:bodyPr>
          <a:lstStyle/>
          <a:p>
            <a:r>
              <a:rPr lang="en-US" dirty="0"/>
              <a:t>+ </a:t>
            </a:r>
            <a:r>
              <a:rPr lang="en-US" i="1" dirty="0"/>
              <a:t>E</a:t>
            </a:r>
            <a:r>
              <a:rPr lang="en-US" i="1" baseline="-25000" dirty="0"/>
              <a:t>x</a:t>
            </a:r>
          </a:p>
        </p:txBody>
      </p:sp>
      <p:sp>
        <p:nvSpPr>
          <p:cNvPr id="8" name="TextBox 7">
            <a:extLst>
              <a:ext uri="{FF2B5EF4-FFF2-40B4-BE49-F238E27FC236}">
                <a16:creationId xmlns:a16="http://schemas.microsoft.com/office/drawing/2014/main" id="{747B97D7-0264-1639-E3D0-B54E849F8241}"/>
              </a:ext>
            </a:extLst>
          </p:cNvPr>
          <p:cNvSpPr txBox="1"/>
          <p:nvPr/>
        </p:nvSpPr>
        <p:spPr>
          <a:xfrm>
            <a:off x="5767886" y="1672774"/>
            <a:ext cx="614271" cy="369332"/>
          </a:xfrm>
          <a:prstGeom prst="rect">
            <a:avLst/>
          </a:prstGeom>
          <a:noFill/>
        </p:spPr>
        <p:txBody>
          <a:bodyPr wrap="none" rtlCol="0">
            <a:spAutoFit/>
          </a:bodyPr>
          <a:lstStyle/>
          <a:p>
            <a:r>
              <a:rPr lang="en-US" dirty="0"/>
              <a:t>+ </a:t>
            </a:r>
            <a:r>
              <a:rPr lang="en-US" i="1" dirty="0"/>
              <a:t>E</a:t>
            </a:r>
            <a:r>
              <a:rPr lang="en-US" i="1" baseline="-25000" dirty="0"/>
              <a:t>z</a:t>
            </a:r>
          </a:p>
        </p:txBody>
      </p:sp>
      <p:sp>
        <p:nvSpPr>
          <p:cNvPr id="10" name="TextBox 9">
            <a:extLst>
              <a:ext uri="{FF2B5EF4-FFF2-40B4-BE49-F238E27FC236}">
                <a16:creationId xmlns:a16="http://schemas.microsoft.com/office/drawing/2014/main" id="{98B60558-1BDB-ED51-1E79-7223D13C9830}"/>
              </a:ext>
            </a:extLst>
          </p:cNvPr>
          <p:cNvSpPr txBox="1"/>
          <p:nvPr/>
        </p:nvSpPr>
        <p:spPr>
          <a:xfrm>
            <a:off x="9353827" y="4382844"/>
            <a:ext cx="614271" cy="369332"/>
          </a:xfrm>
          <a:prstGeom prst="rect">
            <a:avLst/>
          </a:prstGeom>
          <a:noFill/>
        </p:spPr>
        <p:txBody>
          <a:bodyPr wrap="none" rtlCol="0">
            <a:spAutoFit/>
          </a:bodyPr>
          <a:lstStyle/>
          <a:p>
            <a:r>
              <a:rPr lang="en-US" dirty="0"/>
              <a:t>+ </a:t>
            </a:r>
            <a:r>
              <a:rPr lang="en-US" i="1" dirty="0"/>
              <a:t>E</a:t>
            </a:r>
            <a:r>
              <a:rPr lang="en-US" i="1" baseline="-25000" dirty="0"/>
              <a:t>y</a:t>
            </a:r>
          </a:p>
        </p:txBody>
      </p:sp>
      <p:sp>
        <p:nvSpPr>
          <p:cNvPr id="3" name="TextBox 2">
            <a:extLst>
              <a:ext uri="{FF2B5EF4-FFF2-40B4-BE49-F238E27FC236}">
                <a16:creationId xmlns:a16="http://schemas.microsoft.com/office/drawing/2014/main" id="{CB489335-4226-3509-DAE8-1A7B26C67096}"/>
              </a:ext>
            </a:extLst>
          </p:cNvPr>
          <p:cNvSpPr txBox="1"/>
          <p:nvPr/>
        </p:nvSpPr>
        <p:spPr>
          <a:xfrm>
            <a:off x="3459402" y="140374"/>
            <a:ext cx="5490606"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Electric Field Reference Coordinates</a:t>
            </a:r>
          </a:p>
        </p:txBody>
      </p:sp>
      <p:sp>
        <p:nvSpPr>
          <p:cNvPr id="11" name="Slide Number Placeholder 3">
            <a:extLst>
              <a:ext uri="{FF2B5EF4-FFF2-40B4-BE49-F238E27FC236}">
                <a16:creationId xmlns:a16="http://schemas.microsoft.com/office/drawing/2014/main" id="{63DA0CF5-CEA7-4562-ABD7-7CEEFD2686CD}"/>
              </a:ext>
            </a:extLst>
          </p:cNvPr>
          <p:cNvSpPr txBox="1">
            <a:spLocks/>
          </p:cNvSpPr>
          <p:nvPr/>
        </p:nvSpPr>
        <p:spPr>
          <a:xfrm>
            <a:off x="-2321011"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Times New Roman"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FFE814-68E4-0C4A-BCC3-703C26BE2070}" type="slidenum">
              <a:rPr lang="en-US" sz="1800" b="1" smtClean="0">
                <a:solidFill>
                  <a:schemeClr val="tx1"/>
                </a:solidFill>
              </a:rPr>
              <a:pPr/>
              <a:t>46</a:t>
            </a:fld>
            <a:endParaRPr lang="en-US" b="1" dirty="0">
              <a:solidFill>
                <a:schemeClr val="tx1"/>
              </a:solidFill>
            </a:endParaRPr>
          </a:p>
        </p:txBody>
      </p:sp>
    </p:spTree>
    <p:extLst>
      <p:ext uri="{BB962C8B-B14F-4D97-AF65-F5344CB8AC3E}">
        <p14:creationId xmlns:p14="http://schemas.microsoft.com/office/powerpoint/2010/main" val="31211865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69D5B4-56BD-65E2-CB64-275898B38C44}"/>
              </a:ext>
            </a:extLst>
          </p:cNvPr>
          <p:cNvSpPr>
            <a:spLocks noGrp="1"/>
          </p:cNvSpPr>
          <p:nvPr>
            <p:ph type="sldNum" sz="quarter" idx="12"/>
          </p:nvPr>
        </p:nvSpPr>
        <p:spPr/>
        <p:txBody>
          <a:bodyPr/>
          <a:lstStyle/>
          <a:p>
            <a:fld id="{C0C84C7E-60B2-C840-BD67-B7F1F2186781}" type="slidenum">
              <a:rPr lang="en-US" sz="1800" b="1" smtClean="0">
                <a:solidFill>
                  <a:schemeClr val="tx1"/>
                </a:solidFill>
              </a:rPr>
              <a:t>47</a:t>
            </a:fld>
            <a:endParaRPr lang="en-US" b="1" dirty="0">
              <a:solidFill>
                <a:schemeClr val="tx1"/>
              </a:solidFill>
            </a:endParaRPr>
          </a:p>
        </p:txBody>
      </p:sp>
      <p:graphicFrame>
        <p:nvGraphicFramePr>
          <p:cNvPr id="5" name="Table 4">
            <a:extLst>
              <a:ext uri="{FF2B5EF4-FFF2-40B4-BE49-F238E27FC236}">
                <a16:creationId xmlns:a16="http://schemas.microsoft.com/office/drawing/2014/main" id="{41BA365C-EDAE-5ADE-D48E-DEE005CFF1F7}"/>
              </a:ext>
            </a:extLst>
          </p:cNvPr>
          <p:cNvGraphicFramePr>
            <a:graphicFrameLocks noGrp="1"/>
          </p:cNvGraphicFramePr>
          <p:nvPr>
            <p:extLst>
              <p:ext uri="{D42A27DB-BD31-4B8C-83A1-F6EECF244321}">
                <p14:modId xmlns:p14="http://schemas.microsoft.com/office/powerpoint/2010/main" val="1422477338"/>
              </p:ext>
            </p:extLst>
          </p:nvPr>
        </p:nvGraphicFramePr>
        <p:xfrm>
          <a:off x="1228725" y="1723662"/>
          <a:ext cx="9734550" cy="3015947"/>
        </p:xfrm>
        <a:graphic>
          <a:graphicData uri="http://schemas.openxmlformats.org/drawingml/2006/table">
            <a:tbl>
              <a:tblPr firstRow="1" firstCol="1" bandRow="1">
                <a:tableStyleId>{616DA210-FB5B-4158-B5E0-FEB733F419BA}</a:tableStyleId>
              </a:tblPr>
              <a:tblGrid>
                <a:gridCol w="750014">
                  <a:extLst>
                    <a:ext uri="{9D8B030D-6E8A-4147-A177-3AD203B41FA5}">
                      <a16:colId xmlns:a16="http://schemas.microsoft.com/office/drawing/2014/main" val="383286263"/>
                    </a:ext>
                  </a:extLst>
                </a:gridCol>
                <a:gridCol w="1218772">
                  <a:extLst>
                    <a:ext uri="{9D8B030D-6E8A-4147-A177-3AD203B41FA5}">
                      <a16:colId xmlns:a16="http://schemas.microsoft.com/office/drawing/2014/main" val="1337491542"/>
                    </a:ext>
                  </a:extLst>
                </a:gridCol>
                <a:gridCol w="1781282">
                  <a:extLst>
                    <a:ext uri="{9D8B030D-6E8A-4147-A177-3AD203B41FA5}">
                      <a16:colId xmlns:a16="http://schemas.microsoft.com/office/drawing/2014/main" val="1290666374"/>
                    </a:ext>
                  </a:extLst>
                </a:gridCol>
                <a:gridCol w="1218772">
                  <a:extLst>
                    <a:ext uri="{9D8B030D-6E8A-4147-A177-3AD203B41FA5}">
                      <a16:colId xmlns:a16="http://schemas.microsoft.com/office/drawing/2014/main" val="1762446699"/>
                    </a:ext>
                  </a:extLst>
                </a:gridCol>
                <a:gridCol w="1781282">
                  <a:extLst>
                    <a:ext uri="{9D8B030D-6E8A-4147-A177-3AD203B41FA5}">
                      <a16:colId xmlns:a16="http://schemas.microsoft.com/office/drawing/2014/main" val="1765062399"/>
                    </a:ext>
                  </a:extLst>
                </a:gridCol>
                <a:gridCol w="1218772">
                  <a:extLst>
                    <a:ext uri="{9D8B030D-6E8A-4147-A177-3AD203B41FA5}">
                      <a16:colId xmlns:a16="http://schemas.microsoft.com/office/drawing/2014/main" val="4016932341"/>
                    </a:ext>
                  </a:extLst>
                </a:gridCol>
                <a:gridCol w="1765656">
                  <a:extLst>
                    <a:ext uri="{9D8B030D-6E8A-4147-A177-3AD203B41FA5}">
                      <a16:colId xmlns:a16="http://schemas.microsoft.com/office/drawing/2014/main" val="3023658383"/>
                    </a:ext>
                  </a:extLst>
                </a:gridCol>
              </a:tblGrid>
              <a:tr h="521213">
                <a:tc>
                  <a:txBody>
                    <a:bodyPr/>
                    <a:lstStyle/>
                    <a:p>
                      <a:pPr marL="0" marR="0" algn="ctr">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gridSpan="2">
                  <a:txBody>
                    <a:bodyPr/>
                    <a:lstStyle/>
                    <a:p>
                      <a:pPr marL="0" marR="0" algn="ctr">
                        <a:spcBef>
                          <a:spcPts val="0"/>
                        </a:spcBef>
                        <a:spcAft>
                          <a:spcPts val="0"/>
                        </a:spcAft>
                      </a:pPr>
                      <a:r>
                        <a:rPr lang="en-US" sz="1400">
                          <a:effectLst/>
                          <a:latin typeface="Times New Roman" panose="02020603050405020304" pitchFamily="18" charset="0"/>
                          <a:cs typeface="Times New Roman" panose="02020603050405020304" pitchFamily="18" charset="0"/>
                        </a:rPr>
                        <a:t>70 – 100 km from Storm Core</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US"/>
                    </a:p>
                  </a:txBody>
                  <a:tcPr/>
                </a:tc>
                <a:tc gridSpan="2">
                  <a:txBody>
                    <a:bodyPr/>
                    <a:lstStyle/>
                    <a:p>
                      <a:pPr marL="0" marR="0" algn="ctr">
                        <a:spcBef>
                          <a:spcPts val="0"/>
                        </a:spcBef>
                        <a:spcAft>
                          <a:spcPts val="0"/>
                        </a:spcAft>
                      </a:pPr>
                      <a:r>
                        <a:rPr lang="en-US" sz="1400">
                          <a:effectLst/>
                          <a:latin typeface="Times New Roman" panose="02020603050405020304" pitchFamily="18" charset="0"/>
                          <a:cs typeface="Times New Roman" panose="02020603050405020304" pitchFamily="18" charset="0"/>
                        </a:rPr>
                        <a:t>40 – 70 km from Storm Core</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US"/>
                    </a:p>
                  </a:txBody>
                  <a:tcPr/>
                </a:tc>
                <a:tc gridSpan="2">
                  <a:txBody>
                    <a:bodyPr/>
                    <a:lstStyle/>
                    <a:p>
                      <a:pPr marL="0" marR="0" algn="ctr">
                        <a:spcBef>
                          <a:spcPts val="0"/>
                        </a:spcBef>
                        <a:spcAft>
                          <a:spcPts val="0"/>
                        </a:spcAft>
                      </a:pPr>
                      <a:r>
                        <a:rPr lang="en-US" sz="1400">
                          <a:effectLst/>
                          <a:latin typeface="Times New Roman" panose="02020603050405020304" pitchFamily="18" charset="0"/>
                          <a:cs typeface="Times New Roman" panose="02020603050405020304" pitchFamily="18" charset="0"/>
                        </a:rPr>
                        <a:t>10 – 40 km from Storm Core</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US"/>
                    </a:p>
                  </a:txBody>
                  <a:tcPr/>
                </a:tc>
                <a:extLst>
                  <a:ext uri="{0D108BD9-81ED-4DB2-BD59-A6C34878D82A}">
                    <a16:rowId xmlns:a16="http://schemas.microsoft.com/office/drawing/2014/main" val="2490346547"/>
                  </a:ext>
                </a:extLst>
              </a:tr>
              <a:tr h="503510">
                <a:tc>
                  <a:txBody>
                    <a:bodyPr/>
                    <a:lstStyle/>
                    <a:p>
                      <a:pPr marL="0" marR="0" algn="ctr">
                        <a:spcBef>
                          <a:spcPts val="0"/>
                        </a:spcBef>
                        <a:spcAft>
                          <a:spcPts val="0"/>
                        </a:spcAft>
                      </a:pPr>
                      <a:r>
                        <a:rPr lang="en-US" sz="1400" dirty="0">
                          <a:effectLst/>
                          <a:latin typeface="Times New Roman" panose="02020603050405020304" pitchFamily="18" charset="0"/>
                          <a:cs typeface="Times New Roman" panose="02020603050405020304" pitchFamily="18" charset="0"/>
                        </a:rPr>
                        <a:t>Legs</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dirty="0">
                          <a:effectLst/>
                          <a:latin typeface="Times New Roman" panose="02020603050405020304" pitchFamily="18" charset="0"/>
                          <a:cs typeface="Times New Roman" panose="02020603050405020304" pitchFamily="18" charset="0"/>
                        </a:rPr>
                        <a:t># of Images </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latin typeface="Times New Roman" panose="02020603050405020304" pitchFamily="18" charset="0"/>
                          <a:cs typeface="Times New Roman" panose="02020603050405020304" pitchFamily="18" charset="0"/>
                        </a:rPr>
                        <a:t>All Confidences </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latin typeface="Times New Roman" panose="02020603050405020304" pitchFamily="18" charset="0"/>
                          <a:cs typeface="Times New Roman" panose="02020603050405020304" pitchFamily="18" charset="0"/>
                        </a:rPr>
                        <a:t># of Images</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latin typeface="Times New Roman" panose="02020603050405020304" pitchFamily="18" charset="0"/>
                          <a:cs typeface="Times New Roman" panose="02020603050405020304" pitchFamily="18" charset="0"/>
                        </a:rPr>
                        <a:t>All Confidences </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latin typeface="Times New Roman" panose="02020603050405020304" pitchFamily="18" charset="0"/>
                          <a:cs typeface="Times New Roman" panose="02020603050405020304" pitchFamily="18" charset="0"/>
                        </a:rPr>
                        <a:t># of Images</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latin typeface="Times New Roman" panose="02020603050405020304" pitchFamily="18" charset="0"/>
                          <a:cs typeface="Times New Roman" panose="02020603050405020304" pitchFamily="18" charset="0"/>
                        </a:rPr>
                        <a:t>All Confidences </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869051170"/>
                  </a:ext>
                </a:extLst>
              </a:tr>
              <a:tr h="348584">
                <a:tc>
                  <a:txBody>
                    <a:bodyPr/>
                    <a:lstStyle/>
                    <a:p>
                      <a:pPr marL="0" marR="0" algn="ctr">
                        <a:spcBef>
                          <a:spcPts val="0"/>
                        </a:spcBef>
                        <a:spcAft>
                          <a:spcPts val="0"/>
                        </a:spcAft>
                      </a:pPr>
                      <a:r>
                        <a:rPr lang="en-US" sz="1400">
                          <a:effectLst/>
                          <a:latin typeface="Times New Roman" panose="02020603050405020304" pitchFamily="18" charset="0"/>
                          <a:cs typeface="Times New Roman" panose="02020603050405020304" pitchFamily="18" charset="0"/>
                        </a:rPr>
                        <a:t>FL1</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dirty="0">
                          <a:effectLst/>
                          <a:latin typeface="Times New Roman" panose="02020603050405020304" pitchFamily="18" charset="0"/>
                          <a:cs typeface="Times New Roman" panose="02020603050405020304" pitchFamily="18" charset="0"/>
                        </a:rPr>
                        <a:t>510</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latin typeface="Times New Roman" panose="02020603050405020304" pitchFamily="18" charset="0"/>
                          <a:cs typeface="Times New Roman" panose="02020603050405020304" pitchFamily="18" charset="0"/>
                        </a:rPr>
                        <a:t>11.4 </a:t>
                      </a:r>
                      <a:r>
                        <a:rPr lang="en-US" sz="1400">
                          <a:effectLst/>
                          <a:latin typeface="Times New Roman" panose="02020603050405020304" pitchFamily="18" charset="0"/>
                          <a:cs typeface="Times New Roman" panose="02020603050405020304" pitchFamily="18" charset="0"/>
                          <a:sym typeface="Symbol" pitchFamily="2" charset="2"/>
                        </a:rPr>
                        <a:t></a:t>
                      </a:r>
                      <a:r>
                        <a:rPr lang="en-US" sz="1400">
                          <a:effectLst/>
                          <a:latin typeface="Times New Roman" panose="02020603050405020304" pitchFamily="18" charset="0"/>
                          <a:cs typeface="Times New Roman" panose="02020603050405020304" pitchFamily="18" charset="0"/>
                        </a:rPr>
                        <a:t> 1.0% (N=58)</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631</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latin typeface="Times New Roman" panose="02020603050405020304" pitchFamily="18" charset="0"/>
                          <a:cs typeface="Times New Roman" panose="02020603050405020304" pitchFamily="18" charset="0"/>
                        </a:rPr>
                        <a:t>19.7 </a:t>
                      </a:r>
                      <a:r>
                        <a:rPr lang="en-US" sz="1400">
                          <a:effectLst/>
                          <a:latin typeface="Times New Roman" panose="02020603050405020304" pitchFamily="18" charset="0"/>
                          <a:cs typeface="Times New Roman" panose="02020603050405020304" pitchFamily="18" charset="0"/>
                          <a:sym typeface="Symbol" pitchFamily="2" charset="2"/>
                        </a:rPr>
                        <a:t></a:t>
                      </a:r>
                      <a:r>
                        <a:rPr lang="en-US" sz="1400">
                          <a:effectLst/>
                          <a:latin typeface="Times New Roman" panose="02020603050405020304" pitchFamily="18" charset="0"/>
                          <a:cs typeface="Times New Roman" panose="02020603050405020304" pitchFamily="18" charset="0"/>
                        </a:rPr>
                        <a:t> 1.0% (N=124)</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latin typeface="Times New Roman" panose="02020603050405020304" pitchFamily="18" charset="0"/>
                          <a:cs typeface="Times New Roman" panose="02020603050405020304" pitchFamily="18" charset="0"/>
                        </a:rPr>
                        <a:t>366</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latin typeface="Times New Roman" panose="02020603050405020304" pitchFamily="18" charset="0"/>
                          <a:cs typeface="Times New Roman" panose="02020603050405020304" pitchFamily="18" charset="0"/>
                        </a:rPr>
                        <a:t>9.8 </a:t>
                      </a:r>
                      <a:r>
                        <a:rPr lang="en-US" sz="1400">
                          <a:effectLst/>
                          <a:latin typeface="Times New Roman" panose="02020603050405020304" pitchFamily="18" charset="0"/>
                          <a:cs typeface="Times New Roman" panose="02020603050405020304" pitchFamily="18" charset="0"/>
                          <a:sym typeface="Symbol" pitchFamily="2" charset="2"/>
                        </a:rPr>
                        <a:t></a:t>
                      </a:r>
                      <a:r>
                        <a:rPr lang="en-US" sz="1400">
                          <a:effectLst/>
                          <a:latin typeface="Times New Roman" panose="02020603050405020304" pitchFamily="18" charset="0"/>
                          <a:cs typeface="Times New Roman" panose="02020603050405020304" pitchFamily="18" charset="0"/>
                        </a:rPr>
                        <a:t> 1.1% (N=36)</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110503569"/>
                  </a:ext>
                </a:extLst>
              </a:tr>
              <a:tr h="348584">
                <a:tc>
                  <a:txBody>
                    <a:bodyPr/>
                    <a:lstStyle/>
                    <a:p>
                      <a:pPr marL="0" marR="0" algn="ctr">
                        <a:spcBef>
                          <a:spcPts val="0"/>
                        </a:spcBef>
                        <a:spcAft>
                          <a:spcPts val="0"/>
                        </a:spcAft>
                      </a:pPr>
                      <a:r>
                        <a:rPr lang="en-US" sz="1400">
                          <a:effectLst/>
                          <a:latin typeface="Times New Roman" panose="02020603050405020304" pitchFamily="18" charset="0"/>
                          <a:cs typeface="Times New Roman" panose="02020603050405020304" pitchFamily="18" charset="0"/>
                        </a:rPr>
                        <a:t>FL2</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dirty="0">
                          <a:effectLst/>
                          <a:latin typeface="Times New Roman" panose="02020603050405020304" pitchFamily="18" charset="0"/>
                          <a:cs typeface="Times New Roman" panose="02020603050405020304" pitchFamily="18" charset="0"/>
                        </a:rPr>
                        <a:t>N/A</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latin typeface="Times New Roman" panose="02020603050405020304" pitchFamily="18" charset="0"/>
                          <a:cs typeface="Times New Roman" panose="02020603050405020304" pitchFamily="18" charset="0"/>
                        </a:rPr>
                        <a:t>N/A</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dirty="0">
                          <a:effectLst/>
                          <a:latin typeface="Times New Roman" panose="02020603050405020304" pitchFamily="18" charset="0"/>
                          <a:cs typeface="Times New Roman" panose="02020603050405020304" pitchFamily="18" charset="0"/>
                        </a:rPr>
                        <a:t>520</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latin typeface="Times New Roman" panose="02020603050405020304" pitchFamily="18" charset="0"/>
                          <a:cs typeface="Times New Roman" panose="02020603050405020304" pitchFamily="18" charset="0"/>
                        </a:rPr>
                        <a:t>15.0 </a:t>
                      </a:r>
                      <a:r>
                        <a:rPr lang="en-US" sz="1400">
                          <a:effectLst/>
                          <a:latin typeface="Times New Roman" panose="02020603050405020304" pitchFamily="18" charset="0"/>
                          <a:cs typeface="Times New Roman" panose="02020603050405020304" pitchFamily="18" charset="0"/>
                          <a:sym typeface="Symbol" pitchFamily="2" charset="2"/>
                        </a:rPr>
                        <a:t></a:t>
                      </a:r>
                      <a:r>
                        <a:rPr lang="en-US" sz="1400">
                          <a:effectLst/>
                          <a:latin typeface="Times New Roman" panose="02020603050405020304" pitchFamily="18" charset="0"/>
                          <a:cs typeface="Times New Roman" panose="02020603050405020304" pitchFamily="18" charset="0"/>
                        </a:rPr>
                        <a:t> 1.0% (N=78)</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latin typeface="Times New Roman" panose="02020603050405020304" pitchFamily="18" charset="0"/>
                          <a:cs typeface="Times New Roman" panose="02020603050405020304" pitchFamily="18" charset="0"/>
                        </a:rPr>
                        <a:t>397</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latin typeface="Times New Roman" panose="02020603050405020304" pitchFamily="18" charset="0"/>
                          <a:cs typeface="Times New Roman" panose="02020603050405020304" pitchFamily="18" charset="0"/>
                        </a:rPr>
                        <a:t>10.1 </a:t>
                      </a:r>
                      <a:r>
                        <a:rPr lang="en-US" sz="1400">
                          <a:effectLst/>
                          <a:latin typeface="Times New Roman" panose="02020603050405020304" pitchFamily="18" charset="0"/>
                          <a:cs typeface="Times New Roman" panose="02020603050405020304" pitchFamily="18" charset="0"/>
                          <a:sym typeface="Symbol" pitchFamily="2" charset="2"/>
                        </a:rPr>
                        <a:t></a:t>
                      </a:r>
                      <a:r>
                        <a:rPr lang="en-US" sz="1400">
                          <a:effectLst/>
                          <a:latin typeface="Times New Roman" panose="02020603050405020304" pitchFamily="18" charset="0"/>
                          <a:cs typeface="Times New Roman" panose="02020603050405020304" pitchFamily="18" charset="0"/>
                        </a:rPr>
                        <a:t> 1.1% (N=40)</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560429258"/>
                  </a:ext>
                </a:extLst>
              </a:tr>
              <a:tr h="348584">
                <a:tc>
                  <a:txBody>
                    <a:bodyPr/>
                    <a:lstStyle/>
                    <a:p>
                      <a:pPr marL="0" marR="0" algn="ctr">
                        <a:spcBef>
                          <a:spcPts val="0"/>
                        </a:spcBef>
                        <a:spcAft>
                          <a:spcPts val="0"/>
                        </a:spcAft>
                      </a:pPr>
                      <a:r>
                        <a:rPr lang="en-US" sz="1400">
                          <a:effectLst/>
                          <a:latin typeface="Times New Roman" panose="02020603050405020304" pitchFamily="18" charset="0"/>
                          <a:cs typeface="Times New Roman" panose="02020603050405020304" pitchFamily="18" charset="0"/>
                        </a:rPr>
                        <a:t>FL3</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dirty="0">
                          <a:effectLst/>
                          <a:latin typeface="Times New Roman" panose="02020603050405020304" pitchFamily="18" charset="0"/>
                          <a:cs typeface="Times New Roman" panose="02020603050405020304" pitchFamily="18" charset="0"/>
                        </a:rPr>
                        <a:t>55</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dirty="0">
                          <a:effectLst/>
                          <a:latin typeface="Times New Roman" panose="02020603050405020304" pitchFamily="18" charset="0"/>
                          <a:cs typeface="Times New Roman" panose="02020603050405020304" pitchFamily="18" charset="0"/>
                        </a:rPr>
                        <a:t>32.7 </a:t>
                      </a:r>
                      <a:r>
                        <a:rPr lang="en-US" sz="1400" dirty="0">
                          <a:effectLst/>
                          <a:latin typeface="Times New Roman" panose="02020603050405020304" pitchFamily="18" charset="0"/>
                          <a:cs typeface="Times New Roman" panose="02020603050405020304" pitchFamily="18" charset="0"/>
                          <a:sym typeface="Symbol" pitchFamily="2" charset="2"/>
                        </a:rPr>
                        <a:t></a:t>
                      </a:r>
                      <a:r>
                        <a:rPr lang="en-US" sz="1400" dirty="0">
                          <a:effectLst/>
                          <a:latin typeface="Times New Roman" panose="02020603050405020304" pitchFamily="18" charset="0"/>
                          <a:cs typeface="Times New Roman" panose="02020603050405020304" pitchFamily="18" charset="0"/>
                        </a:rPr>
                        <a:t> 3.3% (N=18)</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latin typeface="Times New Roman" panose="02020603050405020304" pitchFamily="18" charset="0"/>
                          <a:cs typeface="Times New Roman" panose="02020603050405020304" pitchFamily="18" charset="0"/>
                        </a:rPr>
                        <a:t>800</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latin typeface="Times New Roman" panose="02020603050405020304" pitchFamily="18" charset="0"/>
                          <a:cs typeface="Times New Roman" panose="02020603050405020304" pitchFamily="18" charset="0"/>
                        </a:rPr>
                        <a:t>15.1 </a:t>
                      </a:r>
                      <a:r>
                        <a:rPr lang="en-US" sz="1400">
                          <a:effectLst/>
                          <a:latin typeface="Times New Roman" panose="02020603050405020304" pitchFamily="18" charset="0"/>
                          <a:cs typeface="Times New Roman" panose="02020603050405020304" pitchFamily="18" charset="0"/>
                          <a:sym typeface="Symbol" pitchFamily="2" charset="2"/>
                        </a:rPr>
                        <a:t></a:t>
                      </a:r>
                      <a:r>
                        <a:rPr lang="en-US" sz="1400">
                          <a:effectLst/>
                          <a:latin typeface="Times New Roman" panose="02020603050405020304" pitchFamily="18" charset="0"/>
                          <a:cs typeface="Times New Roman" panose="02020603050405020304" pitchFamily="18" charset="0"/>
                        </a:rPr>
                        <a:t> 0.8% (N=121)</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latin typeface="Times New Roman" panose="02020603050405020304" pitchFamily="18" charset="0"/>
                          <a:cs typeface="Times New Roman" panose="02020603050405020304" pitchFamily="18" charset="0"/>
                        </a:rPr>
                        <a:t>520</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latin typeface="Times New Roman" panose="02020603050405020304" pitchFamily="18" charset="0"/>
                          <a:cs typeface="Times New Roman" panose="02020603050405020304" pitchFamily="18" charset="0"/>
                        </a:rPr>
                        <a:t>10.0 </a:t>
                      </a:r>
                      <a:r>
                        <a:rPr lang="en-US" sz="1400">
                          <a:effectLst/>
                          <a:latin typeface="Times New Roman" panose="02020603050405020304" pitchFamily="18" charset="0"/>
                          <a:cs typeface="Times New Roman" panose="02020603050405020304" pitchFamily="18" charset="0"/>
                          <a:sym typeface="Symbol" pitchFamily="2" charset="2"/>
                        </a:rPr>
                        <a:t></a:t>
                      </a:r>
                      <a:r>
                        <a:rPr lang="en-US" sz="1400">
                          <a:effectLst/>
                          <a:latin typeface="Times New Roman" panose="02020603050405020304" pitchFamily="18" charset="0"/>
                          <a:cs typeface="Times New Roman" panose="02020603050405020304" pitchFamily="18" charset="0"/>
                        </a:rPr>
                        <a:t> 1.0% (N=52)</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555312784"/>
                  </a:ext>
                </a:extLst>
              </a:tr>
              <a:tr h="348584">
                <a:tc>
                  <a:txBody>
                    <a:bodyPr/>
                    <a:lstStyle/>
                    <a:p>
                      <a:pPr marL="0" marR="0" algn="ctr">
                        <a:spcBef>
                          <a:spcPts val="0"/>
                        </a:spcBef>
                        <a:spcAft>
                          <a:spcPts val="0"/>
                        </a:spcAft>
                      </a:pPr>
                      <a:r>
                        <a:rPr lang="en-US" sz="1400">
                          <a:effectLst/>
                          <a:latin typeface="Times New Roman" panose="02020603050405020304" pitchFamily="18" charset="0"/>
                          <a:cs typeface="Times New Roman" panose="02020603050405020304" pitchFamily="18" charset="0"/>
                        </a:rPr>
                        <a:t>FL4</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latin typeface="Times New Roman" panose="02020603050405020304" pitchFamily="18" charset="0"/>
                          <a:cs typeface="Times New Roman" panose="02020603050405020304" pitchFamily="18" charset="0"/>
                        </a:rPr>
                        <a:t>178</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dirty="0">
                          <a:effectLst/>
                          <a:latin typeface="Times New Roman" panose="02020603050405020304" pitchFamily="18" charset="0"/>
                          <a:cs typeface="Times New Roman" panose="02020603050405020304" pitchFamily="18" charset="0"/>
                        </a:rPr>
                        <a:t>24.7 </a:t>
                      </a:r>
                      <a:r>
                        <a:rPr lang="en-US" sz="1400" dirty="0">
                          <a:effectLst/>
                          <a:latin typeface="Times New Roman" panose="02020603050405020304" pitchFamily="18" charset="0"/>
                          <a:cs typeface="Times New Roman" panose="02020603050405020304" pitchFamily="18" charset="0"/>
                          <a:sym typeface="Symbol" pitchFamily="2" charset="2"/>
                        </a:rPr>
                        <a:t></a:t>
                      </a:r>
                      <a:r>
                        <a:rPr lang="en-US" sz="1400" dirty="0">
                          <a:effectLst/>
                          <a:latin typeface="Times New Roman" panose="02020603050405020304" pitchFamily="18" charset="0"/>
                          <a:cs typeface="Times New Roman" panose="02020603050405020304" pitchFamily="18" charset="0"/>
                        </a:rPr>
                        <a:t> 1.9% (N=44)</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dirty="0">
                          <a:effectLst/>
                          <a:latin typeface="Times New Roman" panose="02020603050405020304" pitchFamily="18" charset="0"/>
                          <a:cs typeface="Times New Roman" panose="02020603050405020304" pitchFamily="18" charset="0"/>
                        </a:rPr>
                        <a:t>677</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latin typeface="Times New Roman" panose="02020603050405020304" pitchFamily="18" charset="0"/>
                          <a:cs typeface="Times New Roman" panose="02020603050405020304" pitchFamily="18" charset="0"/>
                        </a:rPr>
                        <a:t>14.3 </a:t>
                      </a:r>
                      <a:r>
                        <a:rPr lang="en-US" sz="1400">
                          <a:effectLst/>
                          <a:latin typeface="Times New Roman" panose="02020603050405020304" pitchFamily="18" charset="0"/>
                          <a:cs typeface="Times New Roman" panose="02020603050405020304" pitchFamily="18" charset="0"/>
                          <a:sym typeface="Symbol" pitchFamily="2" charset="2"/>
                        </a:rPr>
                        <a:t></a:t>
                      </a:r>
                      <a:r>
                        <a:rPr lang="en-US" sz="1400">
                          <a:effectLst/>
                          <a:latin typeface="Times New Roman" panose="02020603050405020304" pitchFamily="18" charset="0"/>
                          <a:cs typeface="Times New Roman" panose="02020603050405020304" pitchFamily="18" charset="0"/>
                        </a:rPr>
                        <a:t> 0.9% (N=97)</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latin typeface="Times New Roman" panose="02020603050405020304" pitchFamily="18" charset="0"/>
                          <a:cs typeface="Times New Roman" panose="02020603050405020304" pitchFamily="18" charset="0"/>
                        </a:rPr>
                        <a:t>N/A</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dirty="0">
                          <a:effectLst/>
                          <a:latin typeface="Times New Roman" panose="02020603050405020304" pitchFamily="18" charset="0"/>
                          <a:cs typeface="Times New Roman" panose="02020603050405020304" pitchFamily="18" charset="0"/>
                        </a:rPr>
                        <a:t>N/A</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814042789"/>
                  </a:ext>
                </a:extLst>
              </a:tr>
              <a:tr h="596888">
                <a:tc>
                  <a:txBody>
                    <a:bodyPr/>
                    <a:lstStyle/>
                    <a:p>
                      <a:pPr marL="0" marR="0" algn="ctr">
                        <a:spcBef>
                          <a:spcPts val="0"/>
                        </a:spcBef>
                        <a:spcAft>
                          <a:spcPts val="0"/>
                        </a:spcAft>
                      </a:pPr>
                      <a:r>
                        <a:rPr lang="en-US" sz="1400" dirty="0">
                          <a:effectLst/>
                          <a:latin typeface="Times New Roman" panose="02020603050405020304" pitchFamily="18" charset="0"/>
                          <a:cs typeface="Times New Roman" panose="02020603050405020304" pitchFamily="18" charset="0"/>
                        </a:rPr>
                        <a:t>TOTAL</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a:effectLst/>
                          <a:latin typeface="Times New Roman" panose="02020603050405020304" pitchFamily="18" charset="0"/>
                          <a:cs typeface="Times New Roman" panose="02020603050405020304" pitchFamily="18" charset="0"/>
                        </a:rPr>
                        <a:t>743</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u="sng" dirty="0">
                          <a:effectLst/>
                          <a:latin typeface="Times New Roman" panose="02020603050405020304" pitchFamily="18" charset="0"/>
                          <a:cs typeface="Times New Roman" panose="02020603050405020304" pitchFamily="18" charset="0"/>
                        </a:rPr>
                        <a:t>16.2 </a:t>
                      </a:r>
                      <a:r>
                        <a:rPr lang="en-US" sz="1400" u="sng" dirty="0">
                          <a:effectLst/>
                          <a:latin typeface="Times New Roman" panose="02020603050405020304" pitchFamily="18" charset="0"/>
                          <a:cs typeface="Times New Roman" panose="02020603050405020304" pitchFamily="18" charset="0"/>
                          <a:sym typeface="Symbol" pitchFamily="2" charset="2"/>
                        </a:rPr>
                        <a:t></a:t>
                      </a:r>
                      <a:r>
                        <a:rPr lang="en-US" sz="1400" u="sng" dirty="0">
                          <a:effectLst/>
                          <a:latin typeface="Times New Roman" panose="02020603050405020304" pitchFamily="18" charset="0"/>
                          <a:cs typeface="Times New Roman" panose="02020603050405020304" pitchFamily="18" charset="0"/>
                        </a:rPr>
                        <a:t> 0.9% (N=120)</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dirty="0">
                          <a:effectLst/>
                          <a:latin typeface="Times New Roman" panose="02020603050405020304" pitchFamily="18" charset="0"/>
                          <a:cs typeface="Times New Roman" panose="02020603050405020304" pitchFamily="18" charset="0"/>
                        </a:rPr>
                        <a:t>2,628</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u="sng" dirty="0">
                          <a:effectLst/>
                          <a:latin typeface="Times New Roman" panose="02020603050405020304" pitchFamily="18" charset="0"/>
                          <a:cs typeface="Times New Roman" panose="02020603050405020304" pitchFamily="18" charset="0"/>
                        </a:rPr>
                        <a:t>16.0 </a:t>
                      </a:r>
                      <a:r>
                        <a:rPr lang="en-US" sz="1400" u="sng" dirty="0">
                          <a:effectLst/>
                          <a:latin typeface="Times New Roman" panose="02020603050405020304" pitchFamily="18" charset="0"/>
                          <a:cs typeface="Times New Roman" panose="02020603050405020304" pitchFamily="18" charset="0"/>
                          <a:sym typeface="Symbol" pitchFamily="2" charset="2"/>
                        </a:rPr>
                        <a:t></a:t>
                      </a:r>
                      <a:r>
                        <a:rPr lang="en-US" sz="1400" u="sng" dirty="0">
                          <a:effectLst/>
                          <a:latin typeface="Times New Roman" panose="02020603050405020304" pitchFamily="18" charset="0"/>
                          <a:cs typeface="Times New Roman" panose="02020603050405020304" pitchFamily="18" charset="0"/>
                        </a:rPr>
                        <a:t> 0.5% (N=420)</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dirty="0">
                          <a:effectLst/>
                          <a:latin typeface="Times New Roman" panose="02020603050405020304" pitchFamily="18" charset="0"/>
                          <a:cs typeface="Times New Roman" panose="02020603050405020304" pitchFamily="18" charset="0"/>
                        </a:rPr>
                        <a:t>1,283</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400" u="sng" dirty="0">
                          <a:effectLst/>
                          <a:latin typeface="Times New Roman" panose="02020603050405020304" pitchFamily="18" charset="0"/>
                          <a:cs typeface="Times New Roman" panose="02020603050405020304" pitchFamily="18" charset="0"/>
                        </a:rPr>
                        <a:t>10.0 </a:t>
                      </a:r>
                      <a:r>
                        <a:rPr lang="en-US" sz="1400" u="sng" dirty="0">
                          <a:effectLst/>
                          <a:latin typeface="Times New Roman" panose="02020603050405020304" pitchFamily="18" charset="0"/>
                          <a:cs typeface="Times New Roman" panose="02020603050405020304" pitchFamily="18" charset="0"/>
                          <a:sym typeface="Symbol" pitchFamily="2" charset="2"/>
                        </a:rPr>
                        <a:t></a:t>
                      </a:r>
                      <a:r>
                        <a:rPr lang="en-US" sz="1400" u="sng" dirty="0">
                          <a:effectLst/>
                          <a:latin typeface="Times New Roman" panose="02020603050405020304" pitchFamily="18" charset="0"/>
                          <a:cs typeface="Times New Roman" panose="02020603050405020304" pitchFamily="18" charset="0"/>
                        </a:rPr>
                        <a:t> 0.6% (N=128)</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454111879"/>
                  </a:ext>
                </a:extLst>
              </a:tr>
            </a:tbl>
          </a:graphicData>
        </a:graphic>
      </p:graphicFrame>
    </p:spTree>
    <p:extLst>
      <p:ext uri="{BB962C8B-B14F-4D97-AF65-F5344CB8AC3E}">
        <p14:creationId xmlns:p14="http://schemas.microsoft.com/office/powerpoint/2010/main" val="41228635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84" descr="Diagram&#10;&#10;Description automatically generated with medium confidence">
            <a:extLst>
              <a:ext uri="{FF2B5EF4-FFF2-40B4-BE49-F238E27FC236}">
                <a16:creationId xmlns:a16="http://schemas.microsoft.com/office/drawing/2014/main" id="{1A288AAC-54E1-B3FF-70E7-88F600A4BC0D}"/>
              </a:ext>
            </a:extLst>
          </p:cNvPr>
          <p:cNvPicPr>
            <a:picLocks noChangeAspect="1"/>
          </p:cNvPicPr>
          <p:nvPr/>
        </p:nvPicPr>
        <p:blipFill>
          <a:blip r:embed="rId2"/>
          <a:stretch>
            <a:fillRect/>
          </a:stretch>
        </p:blipFill>
        <p:spPr>
          <a:xfrm>
            <a:off x="3328778" y="748572"/>
            <a:ext cx="5067510" cy="6109428"/>
          </a:xfrm>
          <a:prstGeom prst="rect">
            <a:avLst/>
          </a:prstGeom>
        </p:spPr>
      </p:pic>
      <p:sp>
        <p:nvSpPr>
          <p:cNvPr id="2" name="TextBox 1">
            <a:extLst>
              <a:ext uri="{FF2B5EF4-FFF2-40B4-BE49-F238E27FC236}">
                <a16:creationId xmlns:a16="http://schemas.microsoft.com/office/drawing/2014/main" id="{861CCFA7-5765-35CE-06B7-CD041157E05C}"/>
              </a:ext>
            </a:extLst>
          </p:cNvPr>
          <p:cNvSpPr txBox="1"/>
          <p:nvPr/>
        </p:nvSpPr>
        <p:spPr>
          <a:xfrm>
            <a:off x="4115868" y="379240"/>
            <a:ext cx="3493329" cy="369332"/>
          </a:xfrm>
          <a:prstGeom prst="rect">
            <a:avLst/>
          </a:prstGeom>
          <a:noFill/>
        </p:spPr>
        <p:txBody>
          <a:bodyPr wrap="none" rtlCol="0">
            <a:spAutoFit/>
          </a:bodyPr>
          <a:lstStyle/>
          <a:p>
            <a:r>
              <a:rPr lang="en-US" dirty="0"/>
              <a:t>LMA – 15:50:00 – 16:00:00 UTC</a:t>
            </a:r>
          </a:p>
        </p:txBody>
      </p:sp>
      <p:sp>
        <p:nvSpPr>
          <p:cNvPr id="3" name="Slide Number Placeholder 2">
            <a:extLst>
              <a:ext uri="{FF2B5EF4-FFF2-40B4-BE49-F238E27FC236}">
                <a16:creationId xmlns:a16="http://schemas.microsoft.com/office/drawing/2014/main" id="{488A49D6-95F3-94FC-1A7D-4168376AEA8C}"/>
              </a:ext>
            </a:extLst>
          </p:cNvPr>
          <p:cNvSpPr>
            <a:spLocks noGrp="1"/>
          </p:cNvSpPr>
          <p:nvPr>
            <p:ph type="sldNum" sz="quarter" idx="12"/>
          </p:nvPr>
        </p:nvSpPr>
        <p:spPr/>
        <p:txBody>
          <a:bodyPr/>
          <a:lstStyle/>
          <a:p>
            <a:fld id="{C0C84C7E-60B2-C840-BD67-B7F1F2186781}" type="slidenum">
              <a:rPr lang="en-US" sz="1800" b="1" smtClean="0">
                <a:solidFill>
                  <a:schemeClr val="tx1"/>
                </a:solidFill>
              </a:rPr>
              <a:t>48</a:t>
            </a:fld>
            <a:endParaRPr lang="en-US" b="1" dirty="0">
              <a:solidFill>
                <a:schemeClr val="tx1"/>
              </a:solidFill>
            </a:endParaRPr>
          </a:p>
        </p:txBody>
      </p:sp>
      <p:sp>
        <p:nvSpPr>
          <p:cNvPr id="5" name="Title 1">
            <a:extLst>
              <a:ext uri="{FF2B5EF4-FFF2-40B4-BE49-F238E27FC236}">
                <a16:creationId xmlns:a16="http://schemas.microsoft.com/office/drawing/2014/main" id="{CFFBA3CD-DED4-66F1-16B1-D24BBCF1BA05}"/>
              </a:ext>
            </a:extLst>
          </p:cNvPr>
          <p:cNvSpPr>
            <a:spLocks noGrp="1"/>
          </p:cNvSpPr>
          <p:nvPr>
            <p:ph type="title"/>
          </p:nvPr>
        </p:nvSpPr>
        <p:spPr>
          <a:xfrm>
            <a:off x="0" y="-253744"/>
            <a:ext cx="4586288" cy="1265967"/>
          </a:xfrm>
        </p:spPr>
        <p:txBody>
          <a:bodyPr>
            <a:normAutofit/>
          </a:bodyPr>
          <a:lstStyle/>
          <a:p>
            <a:r>
              <a:rPr lang="en-US" sz="4000" dirty="0"/>
              <a:t>LMA Observations</a:t>
            </a:r>
          </a:p>
        </p:txBody>
      </p:sp>
    </p:spTree>
    <p:extLst>
      <p:ext uri="{BB962C8B-B14F-4D97-AF65-F5344CB8AC3E}">
        <p14:creationId xmlns:p14="http://schemas.microsoft.com/office/powerpoint/2010/main" val="27780580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72CC7-F1C0-0243-F333-AB06E39353F9}"/>
              </a:ext>
            </a:extLst>
          </p:cNvPr>
          <p:cNvSpPr>
            <a:spLocks noGrp="1"/>
          </p:cNvSpPr>
          <p:nvPr>
            <p:ph type="title"/>
          </p:nvPr>
        </p:nvSpPr>
        <p:spPr>
          <a:xfrm>
            <a:off x="400050" y="0"/>
            <a:ext cx="4586288" cy="1265967"/>
          </a:xfrm>
        </p:spPr>
        <p:txBody>
          <a:bodyPr>
            <a:normAutofit/>
          </a:bodyPr>
          <a:lstStyle/>
          <a:p>
            <a:r>
              <a:rPr lang="en-US" sz="4000" dirty="0"/>
              <a:t>LMA Observations</a:t>
            </a:r>
          </a:p>
        </p:txBody>
      </p:sp>
      <p:sp>
        <p:nvSpPr>
          <p:cNvPr id="4" name="Rectangle 3">
            <a:extLst>
              <a:ext uri="{FF2B5EF4-FFF2-40B4-BE49-F238E27FC236}">
                <a16:creationId xmlns:a16="http://schemas.microsoft.com/office/drawing/2014/main" id="{027B69BD-987D-6D0E-72BC-F3A977A01775}"/>
              </a:ext>
            </a:extLst>
          </p:cNvPr>
          <p:cNvSpPr/>
          <p:nvPr/>
        </p:nvSpPr>
        <p:spPr>
          <a:xfrm>
            <a:off x="7368209" y="5791200"/>
            <a:ext cx="4823791"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12" name="Picture 11" descr="Diagram&#10;&#10;Description automatically generated">
            <a:extLst>
              <a:ext uri="{FF2B5EF4-FFF2-40B4-BE49-F238E27FC236}">
                <a16:creationId xmlns:a16="http://schemas.microsoft.com/office/drawing/2014/main" id="{0BD6096C-83A5-96EF-01B3-A9612051860F}"/>
              </a:ext>
            </a:extLst>
          </p:cNvPr>
          <p:cNvPicPr>
            <a:picLocks noChangeAspect="1"/>
          </p:cNvPicPr>
          <p:nvPr/>
        </p:nvPicPr>
        <p:blipFill>
          <a:blip r:embed="rId2"/>
          <a:stretch>
            <a:fillRect/>
          </a:stretch>
        </p:blipFill>
        <p:spPr>
          <a:xfrm>
            <a:off x="5178606" y="323939"/>
            <a:ext cx="5419725" cy="6534061"/>
          </a:xfrm>
          <a:prstGeom prst="rect">
            <a:avLst/>
          </a:prstGeom>
        </p:spPr>
      </p:pic>
      <p:sp>
        <p:nvSpPr>
          <p:cNvPr id="3" name="Slide Number Placeholder 2">
            <a:extLst>
              <a:ext uri="{FF2B5EF4-FFF2-40B4-BE49-F238E27FC236}">
                <a16:creationId xmlns:a16="http://schemas.microsoft.com/office/drawing/2014/main" id="{C63FF30F-AD7A-6278-EC4A-321FEFCA1358}"/>
              </a:ext>
            </a:extLst>
          </p:cNvPr>
          <p:cNvSpPr>
            <a:spLocks noGrp="1"/>
          </p:cNvSpPr>
          <p:nvPr>
            <p:ph type="sldNum" sz="quarter" idx="12"/>
          </p:nvPr>
        </p:nvSpPr>
        <p:spPr/>
        <p:txBody>
          <a:bodyPr/>
          <a:lstStyle/>
          <a:p>
            <a:fld id="{CDFFE814-68E4-0C4A-BCC3-703C26BE2070}" type="slidenum">
              <a:rPr lang="en-US" smtClean="0"/>
              <a:pPr/>
              <a:t>49</a:t>
            </a:fld>
            <a:endParaRPr lang="en-US" dirty="0"/>
          </a:p>
        </p:txBody>
      </p:sp>
    </p:spTree>
    <p:extLst>
      <p:ext uri="{BB962C8B-B14F-4D97-AF65-F5344CB8AC3E}">
        <p14:creationId xmlns:p14="http://schemas.microsoft.com/office/powerpoint/2010/main" val="1432919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C65900-BB01-691A-EB06-10C1B5909BD5}"/>
              </a:ext>
            </a:extLst>
          </p:cNvPr>
          <p:cNvSpPr/>
          <p:nvPr/>
        </p:nvSpPr>
        <p:spPr>
          <a:xfrm>
            <a:off x="7368209" y="5791200"/>
            <a:ext cx="4823791"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 name="Title 1">
            <a:extLst>
              <a:ext uri="{FF2B5EF4-FFF2-40B4-BE49-F238E27FC236}">
                <a16:creationId xmlns:a16="http://schemas.microsoft.com/office/drawing/2014/main" id="{44905853-ADA2-194F-97BA-4AA7DF14AD11}"/>
              </a:ext>
            </a:extLst>
          </p:cNvPr>
          <p:cNvSpPr>
            <a:spLocks noGrp="1"/>
          </p:cNvSpPr>
          <p:nvPr>
            <p:ph type="title"/>
          </p:nvPr>
        </p:nvSpPr>
        <p:spPr>
          <a:xfrm>
            <a:off x="350109" y="0"/>
            <a:ext cx="11491782" cy="1265967"/>
          </a:xfrm>
        </p:spPr>
        <p:txBody>
          <a:bodyPr>
            <a:normAutofit/>
          </a:bodyPr>
          <a:lstStyle/>
          <a:p>
            <a:pPr algn="ctr"/>
            <a:r>
              <a:rPr lang="en-US" dirty="0">
                <a:latin typeface="Times New Roman" panose="02020603050405020304" pitchFamily="18" charset="0"/>
                <a:cs typeface="Times New Roman" panose="02020603050405020304" pitchFamily="18" charset="0"/>
              </a:rPr>
              <a:t>Cloud Chamber Experiments</a:t>
            </a:r>
          </a:p>
        </p:txBody>
      </p:sp>
      <p:sp>
        <p:nvSpPr>
          <p:cNvPr id="3" name="Content Placeholder 2">
            <a:extLst>
              <a:ext uri="{FF2B5EF4-FFF2-40B4-BE49-F238E27FC236}">
                <a16:creationId xmlns:a16="http://schemas.microsoft.com/office/drawing/2014/main" id="{7406B00E-D3ED-FF47-BA20-74DB220A6785}"/>
              </a:ext>
            </a:extLst>
          </p:cNvPr>
          <p:cNvSpPr>
            <a:spLocks noGrp="1"/>
          </p:cNvSpPr>
          <p:nvPr>
            <p:ph idx="1"/>
          </p:nvPr>
        </p:nvSpPr>
        <p:spPr>
          <a:xfrm>
            <a:off x="3597" y="1265967"/>
            <a:ext cx="11256585" cy="5592032"/>
          </a:xfrm>
        </p:spPr>
        <p:txBody>
          <a:bodyPr>
            <a:normAutofit/>
          </a:bodyPr>
          <a:lstStyle/>
          <a:p>
            <a:r>
              <a:rPr lang="en-US" sz="2200" dirty="0">
                <a:latin typeface="Times New Roman" panose="02020603050405020304" pitchFamily="18" charset="0"/>
                <a:cs typeface="Times New Roman" panose="02020603050405020304" pitchFamily="18" charset="0"/>
              </a:rPr>
              <a:t>Several cloud chamber experiments have investigated the chain aggregation process.</a:t>
            </a:r>
          </a:p>
          <a:p>
            <a:pPr marL="0" indent="0">
              <a:buNone/>
            </a:pPr>
            <a:endParaRPr lang="en-US" sz="2200" dirty="0">
              <a:cs typeface="Times New Roman" panose="02020603050405020304" pitchFamily="18" charset="0"/>
            </a:endParaRPr>
          </a:p>
          <a:p>
            <a:pPr marL="0" indent="0">
              <a:buNone/>
            </a:pP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Chain </a:t>
            </a:r>
            <a:r>
              <a:rPr lang="en-US" sz="2200" dirty="0">
                <a:cs typeface="Times New Roman" panose="02020603050405020304" pitchFamily="18" charset="0"/>
              </a:rPr>
              <a:t>A</a:t>
            </a:r>
            <a:r>
              <a:rPr lang="en-US" sz="2200" dirty="0">
                <a:latin typeface="Times New Roman" panose="02020603050405020304" pitchFamily="18" charset="0"/>
                <a:cs typeface="Times New Roman" panose="02020603050405020304" pitchFamily="18" charset="0"/>
              </a:rPr>
              <a:t>ggregates Where </a:t>
            </a:r>
            <a:r>
              <a:rPr lang="en-US" sz="2200" dirty="0">
                <a:cs typeface="Times New Roman" panose="02020603050405020304" pitchFamily="18" charset="0"/>
              </a:rPr>
              <a:t>G</a:t>
            </a:r>
            <a:r>
              <a:rPr lang="en-US" sz="2200" dirty="0">
                <a:latin typeface="Times New Roman" panose="02020603050405020304" pitchFamily="18" charset="0"/>
                <a:cs typeface="Times New Roman" panose="02020603050405020304" pitchFamily="18" charset="0"/>
              </a:rPr>
              <a:t>enerated:</a:t>
            </a:r>
          </a:p>
          <a:p>
            <a:pPr marL="0" indent="0">
              <a:buNone/>
            </a:pPr>
            <a:r>
              <a:rPr lang="en-US" sz="2200" dirty="0">
                <a:latin typeface="Times New Roman" panose="02020603050405020304" pitchFamily="18" charset="0"/>
                <a:cs typeface="Times New Roman" panose="02020603050405020304" pitchFamily="18" charset="0"/>
              </a:rPr>
              <a:t>   ⎼ In high Electric </a:t>
            </a:r>
            <a:r>
              <a:rPr lang="en-US" sz="2200" dirty="0">
                <a:cs typeface="Times New Roman" panose="02020603050405020304" pitchFamily="18" charset="0"/>
              </a:rPr>
              <a:t>F</a:t>
            </a:r>
            <a:r>
              <a:rPr lang="en-US" sz="2200" dirty="0">
                <a:latin typeface="Times New Roman" panose="02020603050405020304" pitchFamily="18" charset="0"/>
                <a:cs typeface="Times New Roman" panose="02020603050405020304" pitchFamily="18" charset="0"/>
              </a:rPr>
              <a:t>ields (Minimum </a:t>
            </a:r>
            <a:r>
              <a:rPr lang="en-US" sz="2200" dirty="0">
                <a:cs typeface="Times New Roman" panose="02020603050405020304" pitchFamily="18" charset="0"/>
              </a:rPr>
              <a:t>T</a:t>
            </a:r>
            <a:r>
              <a:rPr lang="en-US" sz="2200" dirty="0">
                <a:latin typeface="Times New Roman" panose="02020603050405020304" pitchFamily="18" charset="0"/>
                <a:cs typeface="Times New Roman" panose="02020603050405020304" pitchFamily="18" charset="0"/>
              </a:rPr>
              <a:t>hreshold: 60 kV m</a:t>
            </a:r>
            <a:r>
              <a:rPr lang="en-US" sz="2200" baseline="30000" dirty="0">
                <a:latin typeface="Times New Roman" panose="02020603050405020304" pitchFamily="18" charset="0"/>
                <a:cs typeface="Times New Roman" panose="02020603050405020304" pitchFamily="18" charset="0"/>
              </a:rPr>
              <a:t>-1</a:t>
            </a:r>
            <a:r>
              <a:rPr lang="en-US" sz="2200" dirty="0">
                <a:latin typeface="Times New Roman" panose="02020603050405020304" pitchFamily="18" charset="0"/>
                <a:cs typeface="Times New Roman" panose="02020603050405020304" pitchFamily="18" charset="0"/>
              </a:rPr>
              <a:t>)</a:t>
            </a:r>
          </a:p>
          <a:p>
            <a:pPr marL="0" indent="0">
              <a:buNone/>
            </a:pPr>
            <a:r>
              <a:rPr lang="en-US" sz="2200" dirty="0">
                <a:latin typeface="Times New Roman" panose="02020603050405020304" pitchFamily="18" charset="0"/>
                <a:cs typeface="Times New Roman" panose="02020603050405020304" pitchFamily="18" charset="0"/>
              </a:rPr>
              <a:t>   ⎼ In Temperatures </a:t>
            </a:r>
            <a:r>
              <a:rPr lang="en-US" sz="2200" dirty="0">
                <a:cs typeface="Times New Roman" panose="02020603050405020304" pitchFamily="18" charset="0"/>
              </a:rPr>
              <a:t>B</a:t>
            </a:r>
            <a:r>
              <a:rPr lang="en-US" sz="2200" dirty="0">
                <a:latin typeface="Times New Roman" panose="02020603050405020304" pitchFamily="18" charset="0"/>
                <a:cs typeface="Times New Roman" panose="02020603050405020304" pitchFamily="18" charset="0"/>
              </a:rPr>
              <a:t>etween -5 and -37 °C</a:t>
            </a:r>
          </a:p>
          <a:p>
            <a:pPr marL="0" indent="0">
              <a:buNone/>
            </a:pPr>
            <a:r>
              <a:rPr lang="en-US" sz="2200" dirty="0">
                <a:latin typeface="Times New Roman" panose="02020603050405020304" pitchFamily="18" charset="0"/>
                <a:cs typeface="Times New Roman" panose="02020603050405020304" pitchFamily="18" charset="0"/>
              </a:rPr>
              <a:t>   ⎼ </a:t>
            </a:r>
            <a:r>
              <a:rPr lang="en-US" sz="2200" dirty="0">
                <a:cs typeface="Times New Roman" panose="02020603050405020304" pitchFamily="18" charset="0"/>
              </a:rPr>
              <a:t>I</a:t>
            </a:r>
            <a:r>
              <a:rPr lang="en-US" sz="2200" dirty="0">
                <a:latin typeface="Times New Roman" panose="02020603050405020304" pitchFamily="18" charset="0"/>
                <a:cs typeface="Times New Roman" panose="02020603050405020304" pitchFamily="18" charset="0"/>
              </a:rPr>
              <a:t>ce </a:t>
            </a:r>
            <a:r>
              <a:rPr lang="en-US" sz="2200" dirty="0">
                <a:cs typeface="Times New Roman" panose="02020603050405020304" pitchFamily="18" charset="0"/>
              </a:rPr>
              <a:t>C</a:t>
            </a:r>
            <a:r>
              <a:rPr lang="en-US" sz="2200" dirty="0">
                <a:latin typeface="Times New Roman" panose="02020603050405020304" pitchFamily="18" charset="0"/>
                <a:cs typeface="Times New Roman" panose="02020603050405020304" pitchFamily="18" charset="0"/>
              </a:rPr>
              <a:t>rystal </a:t>
            </a:r>
            <a:r>
              <a:rPr lang="en-US" sz="2200" dirty="0">
                <a:cs typeface="Times New Roman" panose="02020603050405020304" pitchFamily="18" charset="0"/>
              </a:rPr>
              <a:t>C</a:t>
            </a:r>
            <a:r>
              <a:rPr lang="en-US" sz="2200" dirty="0">
                <a:latin typeface="Times New Roman" panose="02020603050405020304" pitchFamily="18" charset="0"/>
                <a:cs typeface="Times New Roman" panose="02020603050405020304" pitchFamily="18" charset="0"/>
              </a:rPr>
              <a:t>oncentrations </a:t>
            </a:r>
            <a:r>
              <a:rPr lang="en-US" sz="2200" dirty="0">
                <a:cs typeface="Times New Roman" panose="02020603050405020304" pitchFamily="18" charset="0"/>
              </a:rPr>
              <a:t>B</a:t>
            </a:r>
            <a:r>
              <a:rPr lang="en-US" sz="2200" dirty="0">
                <a:latin typeface="Times New Roman" panose="02020603050405020304" pitchFamily="18" charset="0"/>
                <a:cs typeface="Times New Roman" panose="02020603050405020304" pitchFamily="18" charset="0"/>
              </a:rPr>
              <a:t>etween 3 and 4 ✕ 10</a:t>
            </a:r>
            <a:r>
              <a:rPr lang="en-US" sz="2200" baseline="30000" dirty="0">
                <a:latin typeface="Times New Roman" panose="02020603050405020304" pitchFamily="18" charset="0"/>
                <a:cs typeface="Times New Roman" panose="02020603050405020304" pitchFamily="18" charset="0"/>
              </a:rPr>
              <a:t>6</a:t>
            </a:r>
            <a:r>
              <a:rPr lang="en-US" sz="2200" dirty="0">
                <a:latin typeface="Times New Roman" panose="02020603050405020304" pitchFamily="18" charset="0"/>
                <a:cs typeface="Times New Roman" panose="02020603050405020304" pitchFamily="18" charset="0"/>
              </a:rPr>
              <a:t> m</a:t>
            </a:r>
            <a:r>
              <a:rPr lang="en-US" sz="2200" baseline="30000" dirty="0">
                <a:latin typeface="Times New Roman" panose="02020603050405020304" pitchFamily="18" charset="0"/>
                <a:cs typeface="Times New Roman" panose="02020603050405020304" pitchFamily="18" charset="0"/>
              </a:rPr>
              <a:t>-3</a:t>
            </a:r>
          </a:p>
          <a:p>
            <a:pPr marL="0" indent="0">
              <a:buNone/>
            </a:pPr>
            <a:r>
              <a:rPr lang="en-US" sz="2200" dirty="0">
                <a:latin typeface="Times New Roman" panose="02020603050405020304" pitchFamily="18" charset="0"/>
                <a:cs typeface="Times New Roman" panose="02020603050405020304" pitchFamily="18" charset="0"/>
              </a:rPr>
              <a:t>   ⎼ </a:t>
            </a:r>
            <a:r>
              <a:rPr lang="en-US" sz="2200" dirty="0">
                <a:cs typeface="Times New Roman" panose="02020603050405020304" pitchFamily="18" charset="0"/>
              </a:rPr>
              <a:t>I</a:t>
            </a:r>
            <a:r>
              <a:rPr lang="en-US" sz="2200" dirty="0">
                <a:latin typeface="Times New Roman" panose="02020603050405020304" pitchFamily="18" charset="0"/>
                <a:cs typeface="Times New Roman" panose="02020603050405020304" pitchFamily="18" charset="0"/>
              </a:rPr>
              <a:t>ce </a:t>
            </a:r>
            <a:r>
              <a:rPr lang="en-US" sz="2200" dirty="0">
                <a:cs typeface="Times New Roman" panose="02020603050405020304" pitchFamily="18" charset="0"/>
              </a:rPr>
              <a:t>C</a:t>
            </a:r>
            <a:r>
              <a:rPr lang="en-US" sz="2200" dirty="0">
                <a:latin typeface="Times New Roman" panose="02020603050405020304" pitchFamily="18" charset="0"/>
                <a:cs typeface="Times New Roman" panose="02020603050405020304" pitchFamily="18" charset="0"/>
              </a:rPr>
              <a:t>rystals </a:t>
            </a:r>
            <a:r>
              <a:rPr lang="en-US" sz="2200" dirty="0">
                <a:cs typeface="Times New Roman" panose="02020603050405020304" pitchFamily="18" charset="0"/>
              </a:rPr>
              <a:t>S</a:t>
            </a:r>
            <a:r>
              <a:rPr lang="en-US" sz="2200" dirty="0">
                <a:latin typeface="Times New Roman" panose="02020603050405020304" pitchFamily="18" charset="0"/>
                <a:cs typeface="Times New Roman" panose="02020603050405020304" pitchFamily="18" charset="0"/>
              </a:rPr>
              <a:t>izes </a:t>
            </a:r>
            <a:r>
              <a:rPr lang="en-US" sz="2200" dirty="0">
                <a:cs typeface="Times New Roman" panose="02020603050405020304" pitchFamily="18" charset="0"/>
              </a:rPr>
              <a:t>B</a:t>
            </a:r>
            <a:r>
              <a:rPr lang="en-US" sz="2200" dirty="0">
                <a:latin typeface="Times New Roman" panose="02020603050405020304" pitchFamily="18" charset="0"/>
                <a:cs typeface="Times New Roman" panose="02020603050405020304" pitchFamily="18" charset="0"/>
              </a:rPr>
              <a:t>etween 30 to 50 </a:t>
            </a:r>
            <a:r>
              <a:rPr lang="el-GR" sz="2200" dirty="0">
                <a:latin typeface="Times New Roman" panose="02020603050405020304" pitchFamily="18" charset="0"/>
                <a:cs typeface="Times New Roman" panose="02020603050405020304" pitchFamily="18" charset="0"/>
              </a:rPr>
              <a:t>μ</a:t>
            </a:r>
            <a:r>
              <a:rPr lang="en-US" sz="2200" dirty="0">
                <a:latin typeface="Times New Roman" panose="02020603050405020304" pitchFamily="18" charset="0"/>
                <a:cs typeface="Times New Roman" panose="02020603050405020304" pitchFamily="18" charset="0"/>
              </a:rPr>
              <a:t>m</a:t>
            </a:r>
          </a:p>
          <a:p>
            <a:pPr marL="0" indent="0">
              <a:buNone/>
            </a:pPr>
            <a:endParaRPr lang="en-US" sz="2200" baseline="30000" dirty="0">
              <a:cs typeface="Times New Roman" panose="02020603050405020304" pitchFamily="18" charset="0"/>
            </a:endParaRPr>
          </a:p>
          <a:p>
            <a:pPr marL="0" indent="0">
              <a:buNone/>
            </a:pPr>
            <a:endParaRPr lang="en-US" sz="2200" baseline="300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Aggregation increases 30% in electric fields (10</a:t>
            </a:r>
            <a:r>
              <a:rPr lang="en-US" sz="2200" baseline="30000" dirty="0">
                <a:latin typeface="Times New Roman" panose="02020603050405020304" pitchFamily="18" charset="0"/>
                <a:cs typeface="Times New Roman" panose="02020603050405020304" pitchFamily="18" charset="0"/>
              </a:rPr>
              <a:t>2 </a:t>
            </a:r>
            <a:r>
              <a:rPr lang="en-US" sz="2200" dirty="0">
                <a:latin typeface="Times New Roman" panose="02020603050405020304" pitchFamily="18" charset="0"/>
                <a:cs typeface="Times New Roman" panose="02020603050405020304" pitchFamily="18" charset="0"/>
              </a:rPr>
              <a:t>kV m</a:t>
            </a:r>
            <a:r>
              <a:rPr lang="en-US" sz="2200" baseline="30000" dirty="0">
                <a:latin typeface="Times New Roman" panose="02020603050405020304" pitchFamily="18" charset="0"/>
                <a:cs typeface="Times New Roman" panose="02020603050405020304" pitchFamily="18" charset="0"/>
              </a:rPr>
              <a:t>-1</a:t>
            </a:r>
            <a:r>
              <a:rPr lang="en-US" sz="2200" dirty="0">
                <a:latin typeface="Times New Roman" panose="02020603050405020304" pitchFamily="18" charset="0"/>
                <a:cs typeface="Times New Roman" panose="02020603050405020304" pitchFamily="18" charset="0"/>
              </a:rPr>
              <a:t>) at T = -8 °C (Maximum effect).</a:t>
            </a:r>
          </a:p>
          <a:p>
            <a:r>
              <a:rPr lang="en-US" sz="2200" dirty="0">
                <a:latin typeface="Times New Roman" panose="02020603050405020304" pitchFamily="18" charset="0"/>
                <a:cs typeface="Times New Roman" panose="02020603050405020304" pitchFamily="18" charset="0"/>
              </a:rPr>
              <a:t>Aggregation found to be temperature dependent with electric fields.</a:t>
            </a:r>
          </a:p>
          <a:p>
            <a:pPr marL="0" indent="0">
              <a:buNone/>
            </a:pPr>
            <a:endParaRPr lang="en-US" sz="2400" baseline="30000" dirty="0">
              <a:latin typeface="Times New Roman" panose="02020603050405020304" pitchFamily="18" charset="0"/>
              <a:cs typeface="Times New Roman" panose="02020603050405020304" pitchFamily="18" charset="0"/>
            </a:endParaRPr>
          </a:p>
          <a:p>
            <a:pPr marL="0" indent="0">
              <a:buNone/>
            </a:pPr>
            <a:endParaRPr lang="en-US" sz="2400" baseline="300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4" name="Content Placeholder 9" descr="A picture containing text, fabric&#10;&#10;Description automatically generated">
            <a:extLst>
              <a:ext uri="{FF2B5EF4-FFF2-40B4-BE49-F238E27FC236}">
                <a16:creationId xmlns:a16="http://schemas.microsoft.com/office/drawing/2014/main" id="{8E855492-FB23-EA48-9BED-4CE625C965E0}"/>
              </a:ext>
            </a:extLst>
          </p:cNvPr>
          <p:cNvPicPr>
            <a:picLocks noChangeAspect="1"/>
          </p:cNvPicPr>
          <p:nvPr/>
        </p:nvPicPr>
        <p:blipFill>
          <a:blip r:embed="rId3"/>
          <a:stretch>
            <a:fillRect/>
          </a:stretch>
        </p:blipFill>
        <p:spPr>
          <a:xfrm>
            <a:off x="7368209" y="1742680"/>
            <a:ext cx="4823791" cy="3218751"/>
          </a:xfrm>
          <a:prstGeom prst="rect">
            <a:avLst/>
          </a:prstGeom>
        </p:spPr>
      </p:pic>
      <p:sp>
        <p:nvSpPr>
          <p:cNvPr id="5" name="TextBox 4">
            <a:extLst>
              <a:ext uri="{FF2B5EF4-FFF2-40B4-BE49-F238E27FC236}">
                <a16:creationId xmlns:a16="http://schemas.microsoft.com/office/drawing/2014/main" id="{D5E68EB4-8E95-E11E-0201-7C478D7AC2A0}"/>
              </a:ext>
            </a:extLst>
          </p:cNvPr>
          <p:cNvSpPr txBox="1"/>
          <p:nvPr/>
        </p:nvSpPr>
        <p:spPr>
          <a:xfrm>
            <a:off x="8247017" y="4918645"/>
            <a:ext cx="3474720" cy="307777"/>
          </a:xfrm>
          <a:prstGeom prst="rect">
            <a:avLst/>
          </a:prstGeom>
          <a:noFill/>
        </p:spPr>
        <p:txBody>
          <a:bodyPr wrap="square" rtlCol="0">
            <a:spAutoFit/>
          </a:bodyPr>
          <a:lstStyle/>
          <a:p>
            <a:pPr algn="just"/>
            <a:r>
              <a:rPr lang="en-US" sz="1400" dirty="0">
                <a:latin typeface="Times New Roman" panose="02020603050405020304" pitchFamily="18" charset="0"/>
                <a:cs typeface="Times New Roman" panose="02020603050405020304" pitchFamily="18" charset="0"/>
              </a:rPr>
              <a:t>Adapted from Saunders and Wahab, 1975.</a:t>
            </a:r>
          </a:p>
        </p:txBody>
      </p:sp>
      <p:sp>
        <p:nvSpPr>
          <p:cNvPr id="6" name="Slide Number Placeholder 5">
            <a:extLst>
              <a:ext uri="{FF2B5EF4-FFF2-40B4-BE49-F238E27FC236}">
                <a16:creationId xmlns:a16="http://schemas.microsoft.com/office/drawing/2014/main" id="{23C4474A-2F2C-05E0-0902-CDD8D3A2BFD4}"/>
              </a:ext>
            </a:extLst>
          </p:cNvPr>
          <p:cNvSpPr>
            <a:spLocks noGrp="1"/>
          </p:cNvSpPr>
          <p:nvPr>
            <p:ph type="sldNum" sz="quarter" idx="12"/>
          </p:nvPr>
        </p:nvSpPr>
        <p:spPr>
          <a:xfrm>
            <a:off x="-2393091" y="6492874"/>
            <a:ext cx="2743200" cy="365125"/>
          </a:xfrm>
        </p:spPr>
        <p:txBody>
          <a:bodyPr/>
          <a:lstStyle/>
          <a:p>
            <a:fld id="{CDFFE814-68E4-0C4A-BCC3-703C26BE2070}" type="slidenum">
              <a:rPr lang="en-US" smtClean="0"/>
              <a:pPr/>
              <a:t>5</a:t>
            </a:fld>
            <a:endParaRPr lang="en-US" dirty="0"/>
          </a:p>
        </p:txBody>
      </p:sp>
    </p:spTree>
    <p:extLst>
      <p:ext uri="{BB962C8B-B14F-4D97-AF65-F5344CB8AC3E}">
        <p14:creationId xmlns:p14="http://schemas.microsoft.com/office/powerpoint/2010/main" val="25822295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9FD02A-45D8-00E8-5DAE-DFAE82837C15}"/>
              </a:ext>
            </a:extLst>
          </p:cNvPr>
          <p:cNvSpPr>
            <a:spLocks noGrp="1"/>
          </p:cNvSpPr>
          <p:nvPr>
            <p:ph type="sldNum" sz="quarter" idx="12"/>
          </p:nvPr>
        </p:nvSpPr>
        <p:spPr/>
        <p:txBody>
          <a:bodyPr/>
          <a:lstStyle/>
          <a:p>
            <a:fld id="{CDFFE814-68E4-0C4A-BCC3-703C26BE2070}" type="slidenum">
              <a:rPr lang="en-US" smtClean="0"/>
              <a:pPr/>
              <a:t>50</a:t>
            </a:fld>
            <a:endParaRPr lang="en-US" dirty="0"/>
          </a:p>
        </p:txBody>
      </p:sp>
      <p:pic>
        <p:nvPicPr>
          <p:cNvPr id="6" name="Picture 5" descr="Logo, company name&#10;&#10;Description automatically generated">
            <a:extLst>
              <a:ext uri="{FF2B5EF4-FFF2-40B4-BE49-F238E27FC236}">
                <a16:creationId xmlns:a16="http://schemas.microsoft.com/office/drawing/2014/main" id="{FC70B527-3843-D0EE-518B-FCD39BF80C37}"/>
              </a:ext>
            </a:extLst>
          </p:cNvPr>
          <p:cNvPicPr>
            <a:picLocks noChangeAspect="1"/>
          </p:cNvPicPr>
          <p:nvPr/>
        </p:nvPicPr>
        <p:blipFill>
          <a:blip r:embed="rId2"/>
          <a:stretch>
            <a:fillRect/>
          </a:stretch>
        </p:blipFill>
        <p:spPr>
          <a:xfrm>
            <a:off x="705894" y="0"/>
            <a:ext cx="5143500" cy="6858000"/>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F95F821A-BA0C-87D8-9AE7-05FFBB1BCA21}"/>
              </a:ext>
            </a:extLst>
          </p:cNvPr>
          <p:cNvPicPr>
            <a:picLocks noChangeAspect="1"/>
          </p:cNvPicPr>
          <p:nvPr/>
        </p:nvPicPr>
        <p:blipFill>
          <a:blip r:embed="rId3"/>
          <a:stretch>
            <a:fillRect/>
          </a:stretch>
        </p:blipFill>
        <p:spPr>
          <a:xfrm>
            <a:off x="6918491" y="0"/>
            <a:ext cx="5143500" cy="6858000"/>
          </a:xfrm>
          <a:prstGeom prst="rect">
            <a:avLst/>
          </a:prstGeom>
        </p:spPr>
      </p:pic>
    </p:spTree>
    <p:extLst>
      <p:ext uri="{BB962C8B-B14F-4D97-AF65-F5344CB8AC3E}">
        <p14:creationId xmlns:p14="http://schemas.microsoft.com/office/powerpoint/2010/main" val="5556761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9FD02A-45D8-00E8-5DAE-DFAE82837C15}"/>
              </a:ext>
            </a:extLst>
          </p:cNvPr>
          <p:cNvSpPr>
            <a:spLocks noGrp="1"/>
          </p:cNvSpPr>
          <p:nvPr>
            <p:ph type="sldNum" sz="quarter" idx="12"/>
          </p:nvPr>
        </p:nvSpPr>
        <p:spPr/>
        <p:txBody>
          <a:bodyPr/>
          <a:lstStyle/>
          <a:p>
            <a:fld id="{CDFFE814-68E4-0C4A-BCC3-703C26BE2070}" type="slidenum">
              <a:rPr lang="en-US" smtClean="0"/>
              <a:pPr/>
              <a:t>51</a:t>
            </a:fld>
            <a:endParaRPr lang="en-US" dirty="0"/>
          </a:p>
        </p:txBody>
      </p:sp>
      <p:pic>
        <p:nvPicPr>
          <p:cNvPr id="3" name="Picture 2" descr="A picture containing text, white, different&#10;&#10;Description automatically generated">
            <a:extLst>
              <a:ext uri="{FF2B5EF4-FFF2-40B4-BE49-F238E27FC236}">
                <a16:creationId xmlns:a16="http://schemas.microsoft.com/office/drawing/2014/main" id="{AD1D8AA0-751A-F3FB-3E02-66D7D31B538E}"/>
              </a:ext>
            </a:extLst>
          </p:cNvPr>
          <p:cNvPicPr>
            <a:picLocks noChangeAspect="1"/>
          </p:cNvPicPr>
          <p:nvPr/>
        </p:nvPicPr>
        <p:blipFill>
          <a:blip r:embed="rId2"/>
          <a:stretch>
            <a:fillRect/>
          </a:stretch>
        </p:blipFill>
        <p:spPr>
          <a:xfrm>
            <a:off x="952500" y="0"/>
            <a:ext cx="5143500" cy="6858000"/>
          </a:xfrm>
          <a:prstGeom prst="rect">
            <a:avLst/>
          </a:prstGeom>
        </p:spPr>
      </p:pic>
      <p:pic>
        <p:nvPicPr>
          <p:cNvPr id="7" name="Picture 6" descr="A screenshot of a video game&#10;&#10;Description automatically generated with medium confidence">
            <a:extLst>
              <a:ext uri="{FF2B5EF4-FFF2-40B4-BE49-F238E27FC236}">
                <a16:creationId xmlns:a16="http://schemas.microsoft.com/office/drawing/2014/main" id="{098BAA81-8C0B-00A0-48D1-D6DC3B288E38}"/>
              </a:ext>
            </a:extLst>
          </p:cNvPr>
          <p:cNvPicPr>
            <a:picLocks noChangeAspect="1"/>
          </p:cNvPicPr>
          <p:nvPr/>
        </p:nvPicPr>
        <p:blipFill>
          <a:blip r:embed="rId3"/>
          <a:stretch>
            <a:fillRect/>
          </a:stretch>
        </p:blipFill>
        <p:spPr>
          <a:xfrm>
            <a:off x="7048500" y="0"/>
            <a:ext cx="5143500" cy="6858000"/>
          </a:xfrm>
          <a:prstGeom prst="rect">
            <a:avLst/>
          </a:prstGeom>
        </p:spPr>
      </p:pic>
    </p:spTree>
    <p:extLst>
      <p:ext uri="{BB962C8B-B14F-4D97-AF65-F5344CB8AC3E}">
        <p14:creationId xmlns:p14="http://schemas.microsoft.com/office/powerpoint/2010/main" val="32489378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dark, image&#10;&#10;Description automatically generated">
            <a:extLst>
              <a:ext uri="{FF2B5EF4-FFF2-40B4-BE49-F238E27FC236}">
                <a16:creationId xmlns:a16="http://schemas.microsoft.com/office/drawing/2014/main" id="{F5F42E53-9994-D012-B2BA-7B8D4B4B1C92}"/>
              </a:ext>
            </a:extLst>
          </p:cNvPr>
          <p:cNvPicPr>
            <a:picLocks noChangeAspect="1"/>
          </p:cNvPicPr>
          <p:nvPr/>
        </p:nvPicPr>
        <p:blipFill rotWithShape="1">
          <a:blip r:embed="rId2"/>
          <a:srcRect l="14589" r="52534" b="24312"/>
          <a:stretch/>
        </p:blipFill>
        <p:spPr>
          <a:xfrm>
            <a:off x="5160723" y="5296"/>
            <a:ext cx="7031277" cy="6852704"/>
          </a:xfrm>
          <a:prstGeom prst="rect">
            <a:avLst/>
          </a:prstGeom>
        </p:spPr>
      </p:pic>
      <p:sp>
        <p:nvSpPr>
          <p:cNvPr id="2" name="Title 1">
            <a:extLst>
              <a:ext uri="{FF2B5EF4-FFF2-40B4-BE49-F238E27FC236}">
                <a16:creationId xmlns:a16="http://schemas.microsoft.com/office/drawing/2014/main" id="{C4D5D4B8-4C31-662C-008A-784D6560D57A}"/>
              </a:ext>
            </a:extLst>
          </p:cNvPr>
          <p:cNvSpPr>
            <a:spLocks noGrp="1"/>
          </p:cNvSpPr>
          <p:nvPr>
            <p:ph type="title"/>
          </p:nvPr>
        </p:nvSpPr>
        <p:spPr>
          <a:xfrm>
            <a:off x="0" y="0"/>
            <a:ext cx="5160723" cy="1265967"/>
          </a:xfrm>
        </p:spPr>
        <p:txBody>
          <a:bodyPr>
            <a:normAutofit fontScale="90000"/>
          </a:bodyPr>
          <a:lstStyle/>
          <a:p>
            <a:r>
              <a:rPr lang="en-US" dirty="0"/>
              <a:t>Rimed Chain Example</a:t>
            </a:r>
          </a:p>
        </p:txBody>
      </p:sp>
      <p:sp>
        <p:nvSpPr>
          <p:cNvPr id="4" name="Slide Number Placeholder 3">
            <a:extLst>
              <a:ext uri="{FF2B5EF4-FFF2-40B4-BE49-F238E27FC236}">
                <a16:creationId xmlns:a16="http://schemas.microsoft.com/office/drawing/2014/main" id="{BAB4D405-B90E-33B1-73A7-A84F9AE23F10}"/>
              </a:ext>
            </a:extLst>
          </p:cNvPr>
          <p:cNvSpPr>
            <a:spLocks noGrp="1"/>
          </p:cNvSpPr>
          <p:nvPr>
            <p:ph type="sldNum" sz="quarter" idx="12"/>
          </p:nvPr>
        </p:nvSpPr>
        <p:spPr/>
        <p:txBody>
          <a:bodyPr/>
          <a:lstStyle/>
          <a:p>
            <a:fld id="{CDFFE814-68E4-0C4A-BCC3-703C26BE2070}" type="slidenum">
              <a:rPr lang="en-US" smtClean="0"/>
              <a:pPr/>
              <a:t>52</a:t>
            </a:fld>
            <a:endParaRPr lang="en-US" dirty="0"/>
          </a:p>
        </p:txBody>
      </p:sp>
      <p:sp>
        <p:nvSpPr>
          <p:cNvPr id="7" name="Oval 6">
            <a:extLst>
              <a:ext uri="{FF2B5EF4-FFF2-40B4-BE49-F238E27FC236}">
                <a16:creationId xmlns:a16="http://schemas.microsoft.com/office/drawing/2014/main" id="{935C41B8-E0FF-AF0A-4254-6F2C0D01E3AF}"/>
              </a:ext>
            </a:extLst>
          </p:cNvPr>
          <p:cNvSpPr/>
          <p:nvPr/>
        </p:nvSpPr>
        <p:spPr>
          <a:xfrm>
            <a:off x="9294312" y="4221271"/>
            <a:ext cx="1252603" cy="65135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F30439C-5490-98E9-BD09-BD5795858F1A}"/>
              </a:ext>
            </a:extLst>
          </p:cNvPr>
          <p:cNvSpPr/>
          <p:nvPr/>
        </p:nvSpPr>
        <p:spPr>
          <a:xfrm>
            <a:off x="9497859" y="5053209"/>
            <a:ext cx="770352" cy="75886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92434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catter chart&#10;&#10;Description automatically generated">
            <a:extLst>
              <a:ext uri="{FF2B5EF4-FFF2-40B4-BE49-F238E27FC236}">
                <a16:creationId xmlns:a16="http://schemas.microsoft.com/office/drawing/2014/main" id="{840399FB-BD3F-A54F-87F6-16FBC4150B13}"/>
              </a:ext>
            </a:extLst>
          </p:cNvPr>
          <p:cNvPicPr>
            <a:picLocks noChangeAspect="1"/>
          </p:cNvPicPr>
          <p:nvPr/>
        </p:nvPicPr>
        <p:blipFill>
          <a:blip r:embed="rId2"/>
          <a:stretch>
            <a:fillRect/>
          </a:stretch>
        </p:blipFill>
        <p:spPr>
          <a:xfrm>
            <a:off x="1812471" y="520150"/>
            <a:ext cx="8567057" cy="5817700"/>
          </a:xfrm>
          <a:prstGeom prst="rect">
            <a:avLst/>
          </a:prstGeom>
        </p:spPr>
      </p:pic>
      <p:cxnSp>
        <p:nvCxnSpPr>
          <p:cNvPr id="5" name="Straight Connector 4">
            <a:extLst>
              <a:ext uri="{FF2B5EF4-FFF2-40B4-BE49-F238E27FC236}">
                <a16:creationId xmlns:a16="http://schemas.microsoft.com/office/drawing/2014/main" id="{CA841E25-1471-094C-B02F-53AADA7A3A20}"/>
              </a:ext>
            </a:extLst>
          </p:cNvPr>
          <p:cNvCxnSpPr>
            <a:cxnSpLocks/>
          </p:cNvCxnSpPr>
          <p:nvPr/>
        </p:nvCxnSpPr>
        <p:spPr>
          <a:xfrm>
            <a:off x="9945665" y="5043813"/>
            <a:ext cx="1" cy="4613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6450A4E-C754-3742-9E55-EC7DE22DC796}"/>
              </a:ext>
            </a:extLst>
          </p:cNvPr>
          <p:cNvCxnSpPr>
            <a:cxnSpLocks/>
          </p:cNvCxnSpPr>
          <p:nvPr/>
        </p:nvCxnSpPr>
        <p:spPr>
          <a:xfrm>
            <a:off x="6576164" y="5505189"/>
            <a:ext cx="336950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223FABF-9B78-D949-9182-DFD8158A955D}"/>
              </a:ext>
            </a:extLst>
          </p:cNvPr>
          <p:cNvCxnSpPr>
            <a:cxnSpLocks/>
          </p:cNvCxnSpPr>
          <p:nvPr/>
        </p:nvCxnSpPr>
        <p:spPr>
          <a:xfrm>
            <a:off x="5267195" y="5085566"/>
            <a:ext cx="0" cy="42588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29CAA4E-7960-5C45-8907-F3A8390D94B8}"/>
              </a:ext>
            </a:extLst>
          </p:cNvPr>
          <p:cNvCxnSpPr>
            <a:cxnSpLocks/>
          </p:cNvCxnSpPr>
          <p:nvPr/>
        </p:nvCxnSpPr>
        <p:spPr>
          <a:xfrm flipV="1">
            <a:off x="5267195" y="4966570"/>
            <a:ext cx="0" cy="11899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27F8C44-C5CB-B745-B79B-74312C6BD16C}"/>
              </a:ext>
            </a:extLst>
          </p:cNvPr>
          <p:cNvCxnSpPr>
            <a:cxnSpLocks/>
          </p:cNvCxnSpPr>
          <p:nvPr/>
        </p:nvCxnSpPr>
        <p:spPr>
          <a:xfrm flipH="1">
            <a:off x="6294496" y="4741101"/>
            <a:ext cx="159063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49ECB2C-5D74-984A-BBC6-4E5D73A10B89}"/>
              </a:ext>
            </a:extLst>
          </p:cNvPr>
          <p:cNvCxnSpPr>
            <a:cxnSpLocks/>
          </p:cNvCxnSpPr>
          <p:nvPr/>
        </p:nvCxnSpPr>
        <p:spPr>
          <a:xfrm flipV="1">
            <a:off x="7885134" y="4590789"/>
            <a:ext cx="0" cy="1503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EF4CC90-F603-FA4C-8435-227458940AF5}"/>
              </a:ext>
            </a:extLst>
          </p:cNvPr>
          <p:cNvCxnSpPr>
            <a:cxnSpLocks/>
          </p:cNvCxnSpPr>
          <p:nvPr/>
        </p:nvCxnSpPr>
        <p:spPr>
          <a:xfrm>
            <a:off x="7885134" y="4203700"/>
            <a:ext cx="0" cy="38708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6488BD8-8ABF-EE4B-893C-194490EF59AF}"/>
              </a:ext>
            </a:extLst>
          </p:cNvPr>
          <p:cNvCxnSpPr>
            <a:cxnSpLocks/>
          </p:cNvCxnSpPr>
          <p:nvPr/>
        </p:nvCxnSpPr>
        <p:spPr>
          <a:xfrm>
            <a:off x="8296070" y="4534422"/>
            <a:ext cx="501525" cy="5636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98B0DD2-90E9-1042-8350-95F7AA9FDA5F}"/>
              </a:ext>
            </a:extLst>
          </p:cNvPr>
          <p:cNvCxnSpPr>
            <a:cxnSpLocks/>
          </p:cNvCxnSpPr>
          <p:nvPr/>
        </p:nvCxnSpPr>
        <p:spPr>
          <a:xfrm flipV="1">
            <a:off x="8797595" y="4590790"/>
            <a:ext cx="0" cy="15031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62B4928-C2C9-6944-BD40-EFE0824665F1}"/>
              </a:ext>
            </a:extLst>
          </p:cNvPr>
          <p:cNvCxnSpPr>
            <a:cxnSpLocks/>
          </p:cNvCxnSpPr>
          <p:nvPr/>
        </p:nvCxnSpPr>
        <p:spPr>
          <a:xfrm flipH="1">
            <a:off x="8797595" y="4741101"/>
            <a:ext cx="410937"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496F7A-DE51-DA4A-BB54-0C5551D6E05F}"/>
              </a:ext>
            </a:extLst>
          </p:cNvPr>
          <p:cNvCxnSpPr>
            <a:cxnSpLocks/>
          </p:cNvCxnSpPr>
          <p:nvPr/>
        </p:nvCxnSpPr>
        <p:spPr>
          <a:xfrm>
            <a:off x="9208532" y="4741101"/>
            <a:ext cx="0" cy="33820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E095EBB-9567-2848-A132-E10C91109A58}"/>
              </a:ext>
            </a:extLst>
          </p:cNvPr>
          <p:cNvCxnSpPr>
            <a:cxnSpLocks/>
          </p:cNvCxnSpPr>
          <p:nvPr/>
        </p:nvCxnSpPr>
        <p:spPr>
          <a:xfrm>
            <a:off x="9208532" y="5079304"/>
            <a:ext cx="21730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23EE71-B2AF-9A41-A9CB-BF9C0BED576F}"/>
              </a:ext>
            </a:extLst>
          </p:cNvPr>
          <p:cNvCxnSpPr>
            <a:cxnSpLocks/>
          </p:cNvCxnSpPr>
          <p:nvPr/>
        </p:nvCxnSpPr>
        <p:spPr>
          <a:xfrm flipV="1">
            <a:off x="9425836" y="5079304"/>
            <a:ext cx="0" cy="8141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AF3752D-D698-3D40-B4A0-16419C7664FF}"/>
              </a:ext>
            </a:extLst>
          </p:cNvPr>
          <p:cNvCxnSpPr>
            <a:cxnSpLocks/>
          </p:cNvCxnSpPr>
          <p:nvPr/>
        </p:nvCxnSpPr>
        <p:spPr>
          <a:xfrm flipH="1">
            <a:off x="9425836" y="5160723"/>
            <a:ext cx="306887"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B341828-B629-ED4E-9989-C3C0A4ADE752}"/>
              </a:ext>
            </a:extLst>
          </p:cNvPr>
          <p:cNvCxnSpPr>
            <a:cxnSpLocks/>
          </p:cNvCxnSpPr>
          <p:nvPr/>
        </p:nvCxnSpPr>
        <p:spPr>
          <a:xfrm flipV="1">
            <a:off x="9732723" y="5043813"/>
            <a:ext cx="0" cy="11691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97B0CB0-7B46-7B4B-A91A-72570030316E}"/>
              </a:ext>
            </a:extLst>
          </p:cNvPr>
          <p:cNvCxnSpPr>
            <a:cxnSpLocks/>
          </p:cNvCxnSpPr>
          <p:nvPr/>
        </p:nvCxnSpPr>
        <p:spPr>
          <a:xfrm flipH="1">
            <a:off x="9732723" y="5043813"/>
            <a:ext cx="2129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E4FCA06-42CA-C049-8870-695F7D86EE9B}"/>
              </a:ext>
            </a:extLst>
          </p:cNvPr>
          <p:cNvCxnSpPr>
            <a:cxnSpLocks/>
          </p:cNvCxnSpPr>
          <p:nvPr/>
        </p:nvCxnSpPr>
        <p:spPr>
          <a:xfrm flipH="1">
            <a:off x="7743172" y="3261783"/>
            <a:ext cx="51774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47C35E9-95CD-4945-972D-518B13A30D87}"/>
              </a:ext>
            </a:extLst>
          </p:cNvPr>
          <p:cNvCxnSpPr>
            <a:cxnSpLocks/>
          </p:cNvCxnSpPr>
          <p:nvPr/>
        </p:nvCxnSpPr>
        <p:spPr>
          <a:xfrm flipV="1">
            <a:off x="7743172" y="3261783"/>
            <a:ext cx="0" cy="50855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A94A9AE-17A7-B941-B502-84DBEE48C561}"/>
              </a:ext>
            </a:extLst>
          </p:cNvPr>
          <p:cNvCxnSpPr>
            <a:cxnSpLocks/>
          </p:cNvCxnSpPr>
          <p:nvPr/>
        </p:nvCxnSpPr>
        <p:spPr>
          <a:xfrm flipV="1">
            <a:off x="8260915" y="3261783"/>
            <a:ext cx="0" cy="50855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99BE2E1-EC5D-A64A-BBC4-4C632BC0B1C5}"/>
              </a:ext>
            </a:extLst>
          </p:cNvPr>
          <p:cNvCxnSpPr>
            <a:cxnSpLocks/>
          </p:cNvCxnSpPr>
          <p:nvPr/>
        </p:nvCxnSpPr>
        <p:spPr>
          <a:xfrm flipH="1">
            <a:off x="7743171" y="3770334"/>
            <a:ext cx="51774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86480E9-7579-D046-815B-533BC56FFF64}"/>
              </a:ext>
            </a:extLst>
          </p:cNvPr>
          <p:cNvCxnSpPr>
            <a:cxnSpLocks/>
          </p:cNvCxnSpPr>
          <p:nvPr/>
        </p:nvCxnSpPr>
        <p:spPr>
          <a:xfrm>
            <a:off x="5267195" y="4966570"/>
            <a:ext cx="102730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E9029C5-D265-9A40-9841-2B243A7722AB}"/>
              </a:ext>
            </a:extLst>
          </p:cNvPr>
          <p:cNvCxnSpPr>
            <a:cxnSpLocks/>
          </p:cNvCxnSpPr>
          <p:nvPr/>
        </p:nvCxnSpPr>
        <p:spPr>
          <a:xfrm>
            <a:off x="6294496" y="4741101"/>
            <a:ext cx="0" cy="22546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A33C58F-A6A0-664C-8562-58342DE347AA}"/>
              </a:ext>
            </a:extLst>
          </p:cNvPr>
          <p:cNvCxnSpPr>
            <a:cxnSpLocks/>
          </p:cNvCxnSpPr>
          <p:nvPr/>
        </p:nvCxnSpPr>
        <p:spPr>
          <a:xfrm>
            <a:off x="5267195" y="5505189"/>
            <a:ext cx="130896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C2B1429-11AF-2546-86D4-DE06CAF2D562}"/>
              </a:ext>
            </a:extLst>
          </p:cNvPr>
          <p:cNvCxnSpPr>
            <a:cxnSpLocks/>
          </p:cNvCxnSpPr>
          <p:nvPr/>
        </p:nvCxnSpPr>
        <p:spPr>
          <a:xfrm>
            <a:off x="4593044" y="4665945"/>
            <a:ext cx="0" cy="24425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BE8104F-9DB3-8F4E-BF95-A783EC4C14C0}"/>
              </a:ext>
            </a:extLst>
          </p:cNvPr>
          <p:cNvCxnSpPr>
            <a:cxnSpLocks/>
          </p:cNvCxnSpPr>
          <p:nvPr/>
        </p:nvCxnSpPr>
        <p:spPr>
          <a:xfrm>
            <a:off x="4920809" y="4677426"/>
            <a:ext cx="0" cy="24425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B584099-F5CF-E841-B259-20474398276C}"/>
              </a:ext>
            </a:extLst>
          </p:cNvPr>
          <p:cNvCxnSpPr>
            <a:cxnSpLocks/>
          </p:cNvCxnSpPr>
          <p:nvPr/>
        </p:nvCxnSpPr>
        <p:spPr>
          <a:xfrm>
            <a:off x="4593044" y="4677426"/>
            <a:ext cx="33585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1D4F572-E815-DC42-B12B-0841B3F17B7B}"/>
              </a:ext>
            </a:extLst>
          </p:cNvPr>
          <p:cNvCxnSpPr>
            <a:cxnSpLocks/>
          </p:cNvCxnSpPr>
          <p:nvPr/>
        </p:nvCxnSpPr>
        <p:spPr>
          <a:xfrm>
            <a:off x="4584953" y="4917507"/>
            <a:ext cx="33585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75F65E9-5342-3E4D-8CA8-93B5384C9C33}"/>
              </a:ext>
            </a:extLst>
          </p:cNvPr>
          <p:cNvCxnSpPr>
            <a:cxnSpLocks/>
          </p:cNvCxnSpPr>
          <p:nvPr/>
        </p:nvCxnSpPr>
        <p:spPr>
          <a:xfrm>
            <a:off x="7908471" y="4203700"/>
            <a:ext cx="38759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A2598D8-85D8-B946-A8BE-6FB532DC07D5}"/>
              </a:ext>
            </a:extLst>
          </p:cNvPr>
          <p:cNvCxnSpPr>
            <a:cxnSpLocks/>
          </p:cNvCxnSpPr>
          <p:nvPr/>
        </p:nvCxnSpPr>
        <p:spPr>
          <a:xfrm flipV="1">
            <a:off x="8296070" y="4203700"/>
            <a:ext cx="0" cy="3307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Slide Number Placeholder 3">
            <a:extLst>
              <a:ext uri="{FF2B5EF4-FFF2-40B4-BE49-F238E27FC236}">
                <a16:creationId xmlns:a16="http://schemas.microsoft.com/office/drawing/2014/main" id="{76B29A20-C23E-CC85-0392-59A7DFBA7890}"/>
              </a:ext>
            </a:extLst>
          </p:cNvPr>
          <p:cNvSpPr>
            <a:spLocks noGrp="1"/>
          </p:cNvSpPr>
          <p:nvPr>
            <p:ph type="sldNum" sz="quarter" idx="12"/>
          </p:nvPr>
        </p:nvSpPr>
        <p:spPr>
          <a:xfrm>
            <a:off x="-2321011" y="6356349"/>
            <a:ext cx="2743200" cy="365125"/>
          </a:xfrm>
        </p:spPr>
        <p:txBody>
          <a:bodyPr/>
          <a:lstStyle/>
          <a:p>
            <a:fld id="{CDFFE814-68E4-0C4A-BCC3-703C26BE2070}" type="slidenum">
              <a:rPr lang="en-US" sz="1800" b="1" smtClean="0">
                <a:solidFill>
                  <a:schemeClr val="tx1"/>
                </a:solidFill>
              </a:rPr>
              <a:pPr/>
              <a:t>53</a:t>
            </a:fld>
            <a:endParaRPr lang="en-US" b="1" dirty="0">
              <a:solidFill>
                <a:schemeClr val="tx1"/>
              </a:solidFill>
            </a:endParaRPr>
          </a:p>
        </p:txBody>
      </p:sp>
    </p:spTree>
    <p:extLst>
      <p:ext uri="{BB962C8B-B14F-4D97-AF65-F5344CB8AC3E}">
        <p14:creationId xmlns:p14="http://schemas.microsoft.com/office/powerpoint/2010/main" val="40349096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7C79E7D0-3D59-4418-28CB-848D4E389CF2}"/>
              </a:ext>
            </a:extLst>
          </p:cNvPr>
          <p:cNvPicPr/>
          <p:nvPr/>
        </p:nvPicPr>
        <p:blipFill rotWithShape="1">
          <a:blip r:embed="rId2">
            <a:extLst>
              <a:ext uri="{28A0092B-C50C-407E-A947-70E740481C1C}">
                <a14:useLocalDpi xmlns:a14="http://schemas.microsoft.com/office/drawing/2010/main" val="0"/>
              </a:ext>
            </a:extLst>
          </a:blip>
          <a:srcRect t="6624"/>
          <a:stretch/>
        </p:blipFill>
        <p:spPr bwMode="auto">
          <a:xfrm>
            <a:off x="5704562" y="27622"/>
            <a:ext cx="5943600" cy="6802755"/>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0A6E6E02-D480-105F-4BD1-4775007CC4C4}"/>
              </a:ext>
            </a:extLst>
          </p:cNvPr>
          <p:cNvSpPr txBox="1"/>
          <p:nvPr/>
        </p:nvSpPr>
        <p:spPr>
          <a:xfrm>
            <a:off x="-87682" y="175364"/>
            <a:ext cx="6582251"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15:00 UTC Sounding from Cape Canaveral, Florida</a:t>
            </a:r>
          </a:p>
        </p:txBody>
      </p:sp>
      <p:sp>
        <p:nvSpPr>
          <p:cNvPr id="6" name="Slide Number Placeholder 3">
            <a:extLst>
              <a:ext uri="{FF2B5EF4-FFF2-40B4-BE49-F238E27FC236}">
                <a16:creationId xmlns:a16="http://schemas.microsoft.com/office/drawing/2014/main" id="{64758CD1-13FE-61EE-78E0-8E932BE7840F}"/>
              </a:ext>
            </a:extLst>
          </p:cNvPr>
          <p:cNvSpPr>
            <a:spLocks noGrp="1"/>
          </p:cNvSpPr>
          <p:nvPr>
            <p:ph type="sldNum" sz="quarter" idx="12"/>
          </p:nvPr>
        </p:nvSpPr>
        <p:spPr>
          <a:xfrm>
            <a:off x="-2321011" y="6356349"/>
            <a:ext cx="2743200" cy="365125"/>
          </a:xfrm>
        </p:spPr>
        <p:txBody>
          <a:bodyPr/>
          <a:lstStyle/>
          <a:p>
            <a:fld id="{CDFFE814-68E4-0C4A-BCC3-703C26BE2070}" type="slidenum">
              <a:rPr lang="en-US" sz="1800" b="1" smtClean="0">
                <a:solidFill>
                  <a:schemeClr val="tx1"/>
                </a:solidFill>
              </a:rPr>
              <a:pPr/>
              <a:t>54</a:t>
            </a:fld>
            <a:endParaRPr lang="en-US" sz="1800" b="1" dirty="0">
              <a:solidFill>
                <a:schemeClr val="tx1"/>
              </a:solidFill>
            </a:endParaRPr>
          </a:p>
        </p:txBody>
      </p:sp>
    </p:spTree>
    <p:extLst>
      <p:ext uri="{BB962C8B-B14F-4D97-AF65-F5344CB8AC3E}">
        <p14:creationId xmlns:p14="http://schemas.microsoft.com/office/powerpoint/2010/main" val="39188208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A505D-6FF7-FF4D-8D74-65EC2F91DE57}"/>
              </a:ext>
            </a:extLst>
          </p:cNvPr>
          <p:cNvSpPr>
            <a:spLocks noGrp="1"/>
          </p:cNvSpPr>
          <p:nvPr>
            <p:ph type="title"/>
          </p:nvPr>
        </p:nvSpPr>
        <p:spPr>
          <a:xfrm>
            <a:off x="294190" y="2765014"/>
            <a:ext cx="2794322" cy="1325563"/>
          </a:xfrm>
        </p:spPr>
        <p:txBody>
          <a:bodyPr>
            <a:normAutofit fontScale="90000"/>
          </a:bodyPr>
          <a:lstStyle/>
          <a:p>
            <a:r>
              <a:rPr lang="en-US" dirty="0">
                <a:latin typeface="Times New Roman" panose="02020603050405020304" pitchFamily="18" charset="0"/>
                <a:cs typeface="Times New Roman" panose="02020603050405020304" pitchFamily="18" charset="0"/>
              </a:rPr>
              <a:t>Flight Leg 1 (FL1)</a:t>
            </a:r>
            <a:br>
              <a:rPr lang="en-US"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15:51:15 – 16:01:00 </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KMLB Vol Scan: 15:50:30</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10 km CAPPI</a:t>
            </a:r>
          </a:p>
        </p:txBody>
      </p:sp>
      <p:pic>
        <p:nvPicPr>
          <p:cNvPr id="6" name="Picture 5" descr="A screenshot of a computer&#10;&#10;Description automatically generated with medium confidence">
            <a:extLst>
              <a:ext uri="{FF2B5EF4-FFF2-40B4-BE49-F238E27FC236}">
                <a16:creationId xmlns:a16="http://schemas.microsoft.com/office/drawing/2014/main" id="{B4039C1E-2291-0046-A3B8-4715E94DA766}"/>
              </a:ext>
            </a:extLst>
          </p:cNvPr>
          <p:cNvPicPr>
            <a:picLocks noChangeAspect="1"/>
          </p:cNvPicPr>
          <p:nvPr/>
        </p:nvPicPr>
        <p:blipFill rotWithShape="1">
          <a:blip r:embed="rId2"/>
          <a:srcRect l="9614" t="13051" r="50000" b="21281"/>
          <a:stretch/>
        </p:blipFill>
        <p:spPr>
          <a:xfrm>
            <a:off x="3414530" y="42332"/>
            <a:ext cx="6740552" cy="6855106"/>
          </a:xfrm>
          <a:prstGeom prst="rect">
            <a:avLst/>
          </a:prstGeom>
        </p:spPr>
      </p:pic>
      <p:pic>
        <p:nvPicPr>
          <p:cNvPr id="7" name="Picture 6" descr="A computer screen capture&#10;&#10;Description automatically generated with low confidence">
            <a:extLst>
              <a:ext uri="{FF2B5EF4-FFF2-40B4-BE49-F238E27FC236}">
                <a16:creationId xmlns:a16="http://schemas.microsoft.com/office/drawing/2014/main" id="{DBF28A25-D4C0-7B4B-9EA2-33C40A804D2C}"/>
              </a:ext>
            </a:extLst>
          </p:cNvPr>
          <p:cNvPicPr>
            <a:picLocks noChangeAspect="1"/>
          </p:cNvPicPr>
          <p:nvPr/>
        </p:nvPicPr>
        <p:blipFill rotWithShape="1">
          <a:blip r:embed="rId3"/>
          <a:srcRect l="50073" t="13893" r="45006" b="45723"/>
          <a:stretch/>
        </p:blipFill>
        <p:spPr>
          <a:xfrm>
            <a:off x="10155082" y="503595"/>
            <a:ext cx="1155897" cy="5932579"/>
          </a:xfrm>
          <a:prstGeom prst="rect">
            <a:avLst/>
          </a:prstGeom>
        </p:spPr>
      </p:pic>
      <p:cxnSp>
        <p:nvCxnSpPr>
          <p:cNvPr id="8" name="Straight Connector 7">
            <a:extLst>
              <a:ext uri="{FF2B5EF4-FFF2-40B4-BE49-F238E27FC236}">
                <a16:creationId xmlns:a16="http://schemas.microsoft.com/office/drawing/2014/main" id="{E5E6EE64-1CA4-AE41-BC1F-5B334ECBEA0C}"/>
              </a:ext>
            </a:extLst>
          </p:cNvPr>
          <p:cNvCxnSpPr>
            <a:cxnSpLocks/>
          </p:cNvCxnSpPr>
          <p:nvPr/>
        </p:nvCxnSpPr>
        <p:spPr>
          <a:xfrm>
            <a:off x="6040115" y="503595"/>
            <a:ext cx="441708" cy="3721164"/>
          </a:xfrm>
          <a:prstGeom prst="line">
            <a:avLst/>
          </a:prstGeom>
          <a:ln w="571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808B33B-3617-8B41-8FEF-548CF08D1BD5}"/>
              </a:ext>
            </a:extLst>
          </p:cNvPr>
          <p:cNvSpPr txBox="1"/>
          <p:nvPr/>
        </p:nvSpPr>
        <p:spPr>
          <a:xfrm>
            <a:off x="6481823" y="3987365"/>
            <a:ext cx="375313" cy="474787"/>
          </a:xfrm>
          <a:prstGeom prst="rect">
            <a:avLst/>
          </a:prstGeom>
          <a:noFill/>
        </p:spPr>
        <p:txBody>
          <a:bodyPr wrap="square" rtlCol="0">
            <a:spAutoFit/>
          </a:bodyPr>
          <a:lstStyle/>
          <a:p>
            <a:r>
              <a:rPr lang="en-US" sz="2400" b="1" dirty="0">
                <a:solidFill>
                  <a:srgbClr val="00B050"/>
                </a:solidFill>
              </a:rPr>
              <a:t>A</a:t>
            </a:r>
          </a:p>
        </p:txBody>
      </p:sp>
      <p:sp>
        <p:nvSpPr>
          <p:cNvPr id="10" name="TextBox 9">
            <a:extLst>
              <a:ext uri="{FF2B5EF4-FFF2-40B4-BE49-F238E27FC236}">
                <a16:creationId xmlns:a16="http://schemas.microsoft.com/office/drawing/2014/main" id="{C6B119AC-8630-554D-AAD7-E7CEFE6CE1BF}"/>
              </a:ext>
            </a:extLst>
          </p:cNvPr>
          <p:cNvSpPr txBox="1"/>
          <p:nvPr/>
        </p:nvSpPr>
        <p:spPr>
          <a:xfrm>
            <a:off x="5677789" y="266202"/>
            <a:ext cx="362326" cy="474787"/>
          </a:xfrm>
          <a:prstGeom prst="rect">
            <a:avLst/>
          </a:prstGeom>
          <a:noFill/>
        </p:spPr>
        <p:txBody>
          <a:bodyPr wrap="square" rtlCol="0">
            <a:spAutoFit/>
          </a:bodyPr>
          <a:lstStyle/>
          <a:p>
            <a:r>
              <a:rPr lang="en-US" sz="2400" b="1" dirty="0">
                <a:solidFill>
                  <a:srgbClr val="00B050"/>
                </a:solidFill>
              </a:rPr>
              <a:t>B</a:t>
            </a:r>
          </a:p>
        </p:txBody>
      </p:sp>
      <p:sp>
        <p:nvSpPr>
          <p:cNvPr id="11" name="Slide Number Placeholder 3">
            <a:extLst>
              <a:ext uri="{FF2B5EF4-FFF2-40B4-BE49-F238E27FC236}">
                <a16:creationId xmlns:a16="http://schemas.microsoft.com/office/drawing/2014/main" id="{268B227B-6A0B-B930-276B-45697DD4FC99}"/>
              </a:ext>
            </a:extLst>
          </p:cNvPr>
          <p:cNvSpPr>
            <a:spLocks noGrp="1"/>
          </p:cNvSpPr>
          <p:nvPr>
            <p:ph type="sldNum" sz="quarter" idx="12"/>
          </p:nvPr>
        </p:nvSpPr>
        <p:spPr>
          <a:xfrm>
            <a:off x="-2349243" y="6436174"/>
            <a:ext cx="2743200" cy="365125"/>
          </a:xfrm>
        </p:spPr>
        <p:txBody>
          <a:bodyPr/>
          <a:lstStyle/>
          <a:p>
            <a:fld id="{CDFFE814-68E4-0C4A-BCC3-703C26BE2070}" type="slidenum">
              <a:rPr lang="en-US" sz="1800" b="1" smtClean="0">
                <a:solidFill>
                  <a:schemeClr val="tx1"/>
                </a:solidFill>
              </a:rPr>
              <a:pPr/>
              <a:t>55</a:t>
            </a:fld>
            <a:endParaRPr lang="en-US" b="1" dirty="0">
              <a:solidFill>
                <a:schemeClr val="tx1"/>
              </a:solidFill>
            </a:endParaRPr>
          </a:p>
        </p:txBody>
      </p:sp>
    </p:spTree>
    <p:extLst>
      <p:ext uri="{BB962C8B-B14F-4D97-AF65-F5344CB8AC3E}">
        <p14:creationId xmlns:p14="http://schemas.microsoft.com/office/powerpoint/2010/main" val="3190611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omputer, electronics, display&#10;&#10;Description automatically generated">
            <a:extLst>
              <a:ext uri="{FF2B5EF4-FFF2-40B4-BE49-F238E27FC236}">
                <a16:creationId xmlns:a16="http://schemas.microsoft.com/office/drawing/2014/main" id="{43F77667-49E5-B048-AECB-9234B54D2398}"/>
              </a:ext>
            </a:extLst>
          </p:cNvPr>
          <p:cNvPicPr>
            <a:picLocks noChangeAspect="1"/>
          </p:cNvPicPr>
          <p:nvPr/>
        </p:nvPicPr>
        <p:blipFill rotWithShape="1">
          <a:blip r:embed="rId2"/>
          <a:srcRect l="9723" t="10798" r="11492"/>
          <a:stretch/>
        </p:blipFill>
        <p:spPr>
          <a:xfrm>
            <a:off x="1782501" y="138897"/>
            <a:ext cx="8414795" cy="5958872"/>
          </a:xfrm>
          <a:prstGeom prst="rect">
            <a:avLst/>
          </a:prstGeom>
        </p:spPr>
      </p:pic>
      <p:cxnSp>
        <p:nvCxnSpPr>
          <p:cNvPr id="6" name="Straight Connector 5">
            <a:extLst>
              <a:ext uri="{FF2B5EF4-FFF2-40B4-BE49-F238E27FC236}">
                <a16:creationId xmlns:a16="http://schemas.microsoft.com/office/drawing/2014/main" id="{17A3A791-A5C5-B047-8776-1DF952BF85CF}"/>
              </a:ext>
            </a:extLst>
          </p:cNvPr>
          <p:cNvCxnSpPr>
            <a:cxnSpLocks/>
          </p:cNvCxnSpPr>
          <p:nvPr/>
        </p:nvCxnSpPr>
        <p:spPr>
          <a:xfrm>
            <a:off x="1604296" y="5496739"/>
            <a:ext cx="18849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7BCF493-37F2-EF41-86AB-63D50C35836C}"/>
              </a:ext>
            </a:extLst>
          </p:cNvPr>
          <p:cNvCxnSpPr>
            <a:cxnSpLocks/>
          </p:cNvCxnSpPr>
          <p:nvPr/>
        </p:nvCxnSpPr>
        <p:spPr>
          <a:xfrm>
            <a:off x="1595392" y="4753027"/>
            <a:ext cx="18849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B8EAA4-B1DA-A64E-8656-97A2CBD2D354}"/>
              </a:ext>
            </a:extLst>
          </p:cNvPr>
          <p:cNvCxnSpPr>
            <a:cxnSpLocks/>
          </p:cNvCxnSpPr>
          <p:nvPr/>
        </p:nvCxnSpPr>
        <p:spPr>
          <a:xfrm>
            <a:off x="1604296" y="3997123"/>
            <a:ext cx="18849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E2E950C-0935-CD46-86D7-40B30DAD3A67}"/>
              </a:ext>
            </a:extLst>
          </p:cNvPr>
          <p:cNvCxnSpPr>
            <a:cxnSpLocks/>
          </p:cNvCxnSpPr>
          <p:nvPr/>
        </p:nvCxnSpPr>
        <p:spPr>
          <a:xfrm>
            <a:off x="1604296" y="3247156"/>
            <a:ext cx="18849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E5223C-F4D4-C449-9E67-5E37E97587A1}"/>
              </a:ext>
            </a:extLst>
          </p:cNvPr>
          <p:cNvCxnSpPr>
            <a:cxnSpLocks/>
          </p:cNvCxnSpPr>
          <p:nvPr/>
        </p:nvCxnSpPr>
        <p:spPr>
          <a:xfrm>
            <a:off x="1604296" y="2497348"/>
            <a:ext cx="18849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5F30740-A0DF-EA43-85DD-5A0C6EEA07B3}"/>
              </a:ext>
            </a:extLst>
          </p:cNvPr>
          <p:cNvCxnSpPr>
            <a:cxnSpLocks/>
          </p:cNvCxnSpPr>
          <p:nvPr/>
        </p:nvCxnSpPr>
        <p:spPr>
          <a:xfrm>
            <a:off x="1595391" y="1735348"/>
            <a:ext cx="18849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720AEE-ADF1-6E4E-B0B3-47CB1740C256}"/>
              </a:ext>
            </a:extLst>
          </p:cNvPr>
          <p:cNvCxnSpPr>
            <a:cxnSpLocks/>
          </p:cNvCxnSpPr>
          <p:nvPr/>
        </p:nvCxnSpPr>
        <p:spPr>
          <a:xfrm>
            <a:off x="1586487" y="991636"/>
            <a:ext cx="18849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7293A56-AF0B-3249-88DA-F31A4C91E443}"/>
              </a:ext>
            </a:extLst>
          </p:cNvPr>
          <p:cNvCxnSpPr>
            <a:cxnSpLocks/>
          </p:cNvCxnSpPr>
          <p:nvPr/>
        </p:nvCxnSpPr>
        <p:spPr>
          <a:xfrm>
            <a:off x="1599158" y="327172"/>
            <a:ext cx="18849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D554CA1-9776-BA48-8974-2197A88847B5}"/>
              </a:ext>
            </a:extLst>
          </p:cNvPr>
          <p:cNvSpPr txBox="1"/>
          <p:nvPr/>
        </p:nvSpPr>
        <p:spPr>
          <a:xfrm>
            <a:off x="1366368" y="5358239"/>
            <a:ext cx="263214" cy="276999"/>
          </a:xfrm>
          <a:prstGeom prst="rect">
            <a:avLst/>
          </a:prstGeom>
          <a:noFill/>
        </p:spPr>
        <p:txBody>
          <a:bodyPr wrap="square" rtlCol="0">
            <a:spAutoFit/>
          </a:bodyPr>
          <a:lstStyle/>
          <a:p>
            <a:r>
              <a:rPr lang="en-US" sz="1200" dirty="0"/>
              <a:t>2</a:t>
            </a:r>
          </a:p>
        </p:txBody>
      </p:sp>
      <p:sp>
        <p:nvSpPr>
          <p:cNvPr id="15" name="TextBox 14">
            <a:extLst>
              <a:ext uri="{FF2B5EF4-FFF2-40B4-BE49-F238E27FC236}">
                <a16:creationId xmlns:a16="http://schemas.microsoft.com/office/drawing/2014/main" id="{09ADB7EF-D1FF-7944-BF40-7D1C073F822A}"/>
              </a:ext>
            </a:extLst>
          </p:cNvPr>
          <p:cNvSpPr txBox="1"/>
          <p:nvPr/>
        </p:nvSpPr>
        <p:spPr>
          <a:xfrm>
            <a:off x="1363665" y="4611471"/>
            <a:ext cx="263214" cy="276999"/>
          </a:xfrm>
          <a:prstGeom prst="rect">
            <a:avLst/>
          </a:prstGeom>
          <a:noFill/>
        </p:spPr>
        <p:txBody>
          <a:bodyPr wrap="square" rtlCol="0">
            <a:spAutoFit/>
          </a:bodyPr>
          <a:lstStyle/>
          <a:p>
            <a:r>
              <a:rPr lang="en-US" sz="1200" dirty="0"/>
              <a:t>4</a:t>
            </a:r>
          </a:p>
        </p:txBody>
      </p:sp>
      <p:sp>
        <p:nvSpPr>
          <p:cNvPr id="16" name="TextBox 15">
            <a:extLst>
              <a:ext uri="{FF2B5EF4-FFF2-40B4-BE49-F238E27FC236}">
                <a16:creationId xmlns:a16="http://schemas.microsoft.com/office/drawing/2014/main" id="{04D889E2-CD77-6C40-BD09-915ABD962D4A}"/>
              </a:ext>
            </a:extLst>
          </p:cNvPr>
          <p:cNvSpPr txBox="1"/>
          <p:nvPr/>
        </p:nvSpPr>
        <p:spPr>
          <a:xfrm>
            <a:off x="1363665" y="3858406"/>
            <a:ext cx="263214" cy="276999"/>
          </a:xfrm>
          <a:prstGeom prst="rect">
            <a:avLst/>
          </a:prstGeom>
          <a:noFill/>
        </p:spPr>
        <p:txBody>
          <a:bodyPr wrap="square" rtlCol="0">
            <a:spAutoFit/>
          </a:bodyPr>
          <a:lstStyle/>
          <a:p>
            <a:r>
              <a:rPr lang="en-US" sz="1200" dirty="0"/>
              <a:t>6</a:t>
            </a:r>
          </a:p>
        </p:txBody>
      </p:sp>
      <p:sp>
        <p:nvSpPr>
          <p:cNvPr id="17" name="TextBox 16">
            <a:extLst>
              <a:ext uri="{FF2B5EF4-FFF2-40B4-BE49-F238E27FC236}">
                <a16:creationId xmlns:a16="http://schemas.microsoft.com/office/drawing/2014/main" id="{DFE1B2F6-5DC3-474A-A228-87BE0C4847A0}"/>
              </a:ext>
            </a:extLst>
          </p:cNvPr>
          <p:cNvSpPr txBox="1"/>
          <p:nvPr/>
        </p:nvSpPr>
        <p:spPr>
          <a:xfrm>
            <a:off x="1363665" y="3111638"/>
            <a:ext cx="263214" cy="276999"/>
          </a:xfrm>
          <a:prstGeom prst="rect">
            <a:avLst/>
          </a:prstGeom>
          <a:noFill/>
        </p:spPr>
        <p:txBody>
          <a:bodyPr wrap="square" rtlCol="0">
            <a:spAutoFit/>
          </a:bodyPr>
          <a:lstStyle/>
          <a:p>
            <a:r>
              <a:rPr lang="en-US" sz="1200" dirty="0"/>
              <a:t>8</a:t>
            </a:r>
          </a:p>
        </p:txBody>
      </p:sp>
      <p:sp>
        <p:nvSpPr>
          <p:cNvPr id="18" name="TextBox 17">
            <a:extLst>
              <a:ext uri="{FF2B5EF4-FFF2-40B4-BE49-F238E27FC236}">
                <a16:creationId xmlns:a16="http://schemas.microsoft.com/office/drawing/2014/main" id="{93045B16-A077-6443-9949-681A3D3081FD}"/>
              </a:ext>
            </a:extLst>
          </p:cNvPr>
          <p:cNvSpPr txBox="1"/>
          <p:nvPr/>
        </p:nvSpPr>
        <p:spPr>
          <a:xfrm>
            <a:off x="1291644" y="2361672"/>
            <a:ext cx="398440" cy="280271"/>
          </a:xfrm>
          <a:prstGeom prst="rect">
            <a:avLst/>
          </a:prstGeom>
          <a:noFill/>
        </p:spPr>
        <p:txBody>
          <a:bodyPr wrap="square" rtlCol="0">
            <a:spAutoFit/>
          </a:bodyPr>
          <a:lstStyle/>
          <a:p>
            <a:r>
              <a:rPr lang="en-US" sz="1200" dirty="0"/>
              <a:t>10</a:t>
            </a:r>
          </a:p>
        </p:txBody>
      </p:sp>
      <p:sp>
        <p:nvSpPr>
          <p:cNvPr id="19" name="TextBox 18">
            <a:extLst>
              <a:ext uri="{FF2B5EF4-FFF2-40B4-BE49-F238E27FC236}">
                <a16:creationId xmlns:a16="http://schemas.microsoft.com/office/drawing/2014/main" id="{368D38C8-47AC-B048-AA46-86DC7675AC12}"/>
              </a:ext>
            </a:extLst>
          </p:cNvPr>
          <p:cNvSpPr txBox="1"/>
          <p:nvPr/>
        </p:nvSpPr>
        <p:spPr>
          <a:xfrm>
            <a:off x="1291644" y="1596848"/>
            <a:ext cx="398440" cy="276999"/>
          </a:xfrm>
          <a:prstGeom prst="rect">
            <a:avLst/>
          </a:prstGeom>
          <a:noFill/>
        </p:spPr>
        <p:txBody>
          <a:bodyPr wrap="square" rtlCol="0">
            <a:spAutoFit/>
          </a:bodyPr>
          <a:lstStyle/>
          <a:p>
            <a:r>
              <a:rPr lang="en-US" sz="1200" dirty="0"/>
              <a:t>12</a:t>
            </a:r>
          </a:p>
        </p:txBody>
      </p:sp>
      <p:sp>
        <p:nvSpPr>
          <p:cNvPr id="20" name="TextBox 19">
            <a:extLst>
              <a:ext uri="{FF2B5EF4-FFF2-40B4-BE49-F238E27FC236}">
                <a16:creationId xmlns:a16="http://schemas.microsoft.com/office/drawing/2014/main" id="{83FF1C00-63C6-3B4F-8990-B6E8733E6529}"/>
              </a:ext>
            </a:extLst>
          </p:cNvPr>
          <p:cNvSpPr txBox="1"/>
          <p:nvPr/>
        </p:nvSpPr>
        <p:spPr>
          <a:xfrm>
            <a:off x="1291644" y="850229"/>
            <a:ext cx="398440" cy="276999"/>
          </a:xfrm>
          <a:prstGeom prst="rect">
            <a:avLst/>
          </a:prstGeom>
          <a:noFill/>
        </p:spPr>
        <p:txBody>
          <a:bodyPr wrap="square" rtlCol="0">
            <a:spAutoFit/>
          </a:bodyPr>
          <a:lstStyle/>
          <a:p>
            <a:r>
              <a:rPr lang="en-US" sz="1200" dirty="0"/>
              <a:t>14</a:t>
            </a:r>
          </a:p>
        </p:txBody>
      </p:sp>
      <p:sp>
        <p:nvSpPr>
          <p:cNvPr id="21" name="TextBox 20">
            <a:extLst>
              <a:ext uri="{FF2B5EF4-FFF2-40B4-BE49-F238E27FC236}">
                <a16:creationId xmlns:a16="http://schemas.microsoft.com/office/drawing/2014/main" id="{FDBB3AAA-A21F-0941-9D94-9EAA41EE06CD}"/>
              </a:ext>
            </a:extLst>
          </p:cNvPr>
          <p:cNvSpPr txBox="1"/>
          <p:nvPr/>
        </p:nvSpPr>
        <p:spPr>
          <a:xfrm>
            <a:off x="1258876" y="190818"/>
            <a:ext cx="431208" cy="276999"/>
          </a:xfrm>
          <a:prstGeom prst="rect">
            <a:avLst/>
          </a:prstGeom>
          <a:noFill/>
        </p:spPr>
        <p:txBody>
          <a:bodyPr wrap="square" rtlCol="0">
            <a:spAutoFit/>
          </a:bodyPr>
          <a:lstStyle/>
          <a:p>
            <a:r>
              <a:rPr lang="en-US" sz="1200" dirty="0"/>
              <a:t>16</a:t>
            </a:r>
          </a:p>
        </p:txBody>
      </p:sp>
      <p:sp>
        <p:nvSpPr>
          <p:cNvPr id="22" name="TextBox 21">
            <a:extLst>
              <a:ext uri="{FF2B5EF4-FFF2-40B4-BE49-F238E27FC236}">
                <a16:creationId xmlns:a16="http://schemas.microsoft.com/office/drawing/2014/main" id="{663B87C9-3A71-0141-AA54-3104ABB59913}"/>
              </a:ext>
            </a:extLst>
          </p:cNvPr>
          <p:cNvSpPr txBox="1"/>
          <p:nvPr/>
        </p:nvSpPr>
        <p:spPr>
          <a:xfrm rot="16200000">
            <a:off x="289806" y="2778813"/>
            <a:ext cx="1634343" cy="369332"/>
          </a:xfrm>
          <a:prstGeom prst="rect">
            <a:avLst/>
          </a:prstGeom>
          <a:noFill/>
        </p:spPr>
        <p:txBody>
          <a:bodyPr wrap="square" rtlCol="0">
            <a:spAutoFit/>
          </a:bodyPr>
          <a:lstStyle/>
          <a:p>
            <a:r>
              <a:rPr lang="en-US" dirty="0"/>
              <a:t>Altitude (km)</a:t>
            </a:r>
          </a:p>
        </p:txBody>
      </p:sp>
      <p:pic>
        <p:nvPicPr>
          <p:cNvPr id="37" name="Picture 36" descr="Chart, line chart&#10;&#10;Description automatically generated">
            <a:extLst>
              <a:ext uri="{FF2B5EF4-FFF2-40B4-BE49-F238E27FC236}">
                <a16:creationId xmlns:a16="http://schemas.microsoft.com/office/drawing/2014/main" id="{CE4AEBA4-6E92-764C-B239-C3C3DF79E793}"/>
              </a:ext>
            </a:extLst>
          </p:cNvPr>
          <p:cNvPicPr>
            <a:picLocks noChangeAspect="1"/>
          </p:cNvPicPr>
          <p:nvPr/>
        </p:nvPicPr>
        <p:blipFill rotWithShape="1">
          <a:blip r:embed="rId3"/>
          <a:srcRect l="19828" r="14115"/>
          <a:stretch/>
        </p:blipFill>
        <p:spPr>
          <a:xfrm>
            <a:off x="1782500" y="-210110"/>
            <a:ext cx="8414795" cy="6858000"/>
          </a:xfrm>
          <a:prstGeom prst="rect">
            <a:avLst/>
          </a:prstGeom>
        </p:spPr>
      </p:pic>
      <p:cxnSp>
        <p:nvCxnSpPr>
          <p:cNvPr id="33" name="Straight Arrow Connector 32">
            <a:extLst>
              <a:ext uri="{FF2B5EF4-FFF2-40B4-BE49-F238E27FC236}">
                <a16:creationId xmlns:a16="http://schemas.microsoft.com/office/drawing/2014/main" id="{2B63EC4E-3FD1-744F-9BB5-8D9F8A0ACF6D}"/>
              </a:ext>
            </a:extLst>
          </p:cNvPr>
          <p:cNvCxnSpPr>
            <a:cxnSpLocks/>
          </p:cNvCxnSpPr>
          <p:nvPr/>
        </p:nvCxnSpPr>
        <p:spPr>
          <a:xfrm flipH="1">
            <a:off x="1800310" y="2497348"/>
            <a:ext cx="8396986" cy="0"/>
          </a:xfrm>
          <a:prstGeom prst="straightConnector1">
            <a:avLst/>
          </a:prstGeom>
          <a:ln w="38100">
            <a:solidFill>
              <a:schemeClr val="bg1"/>
            </a:solidFill>
            <a:tailEnd type="triangle"/>
          </a:ln>
        </p:spPr>
        <p:style>
          <a:lnRef idx="1">
            <a:schemeClr val="accent3"/>
          </a:lnRef>
          <a:fillRef idx="0">
            <a:schemeClr val="accent3"/>
          </a:fillRef>
          <a:effectRef idx="0">
            <a:schemeClr val="accent3"/>
          </a:effectRef>
          <a:fontRef idx="minor">
            <a:schemeClr val="tx1"/>
          </a:fontRef>
        </p:style>
      </p:cxnSp>
      <p:pic>
        <p:nvPicPr>
          <p:cNvPr id="36" name="Picture 35" descr="Chart, line chart&#10;&#10;Description automatically generated">
            <a:extLst>
              <a:ext uri="{FF2B5EF4-FFF2-40B4-BE49-F238E27FC236}">
                <a16:creationId xmlns:a16="http://schemas.microsoft.com/office/drawing/2014/main" id="{192D1295-B92B-7D41-89ED-1570595DC812}"/>
              </a:ext>
            </a:extLst>
          </p:cNvPr>
          <p:cNvPicPr>
            <a:picLocks noChangeAspect="1"/>
          </p:cNvPicPr>
          <p:nvPr/>
        </p:nvPicPr>
        <p:blipFill rotWithShape="1">
          <a:blip r:embed="rId3"/>
          <a:srcRect l="85954"/>
          <a:stretch/>
        </p:blipFill>
        <p:spPr>
          <a:xfrm>
            <a:off x="10197296" y="-210110"/>
            <a:ext cx="1471080" cy="6858000"/>
          </a:xfrm>
          <a:prstGeom prst="rect">
            <a:avLst/>
          </a:prstGeom>
        </p:spPr>
      </p:pic>
      <p:sp>
        <p:nvSpPr>
          <p:cNvPr id="38" name="TextBox 37">
            <a:extLst>
              <a:ext uri="{FF2B5EF4-FFF2-40B4-BE49-F238E27FC236}">
                <a16:creationId xmlns:a16="http://schemas.microsoft.com/office/drawing/2014/main" id="{E1F4E830-D198-F24F-86B5-B07FD816FF5A}"/>
              </a:ext>
            </a:extLst>
          </p:cNvPr>
          <p:cNvSpPr txBox="1"/>
          <p:nvPr/>
        </p:nvSpPr>
        <p:spPr>
          <a:xfrm>
            <a:off x="1645506" y="6106152"/>
            <a:ext cx="317716" cy="369332"/>
          </a:xfrm>
          <a:prstGeom prst="rect">
            <a:avLst/>
          </a:prstGeom>
          <a:noFill/>
        </p:spPr>
        <p:txBody>
          <a:bodyPr wrap="none" rtlCol="0">
            <a:spAutoFit/>
          </a:bodyPr>
          <a:lstStyle/>
          <a:p>
            <a:r>
              <a:rPr lang="en-US" dirty="0"/>
              <a:t>A</a:t>
            </a:r>
          </a:p>
        </p:txBody>
      </p:sp>
      <p:sp>
        <p:nvSpPr>
          <p:cNvPr id="39" name="TextBox 38">
            <a:extLst>
              <a:ext uri="{FF2B5EF4-FFF2-40B4-BE49-F238E27FC236}">
                <a16:creationId xmlns:a16="http://schemas.microsoft.com/office/drawing/2014/main" id="{520756B6-DDDF-CD41-A400-4FA78538ADF1}"/>
              </a:ext>
            </a:extLst>
          </p:cNvPr>
          <p:cNvSpPr txBox="1"/>
          <p:nvPr/>
        </p:nvSpPr>
        <p:spPr>
          <a:xfrm>
            <a:off x="10008090" y="6117057"/>
            <a:ext cx="309700" cy="369332"/>
          </a:xfrm>
          <a:prstGeom prst="rect">
            <a:avLst/>
          </a:prstGeom>
          <a:noFill/>
        </p:spPr>
        <p:txBody>
          <a:bodyPr wrap="none" rtlCol="0">
            <a:spAutoFit/>
          </a:bodyPr>
          <a:lstStyle/>
          <a:p>
            <a:r>
              <a:rPr lang="en-US" dirty="0"/>
              <a:t>B</a:t>
            </a:r>
          </a:p>
        </p:txBody>
      </p:sp>
      <p:cxnSp>
        <p:nvCxnSpPr>
          <p:cNvPr id="40" name="Straight Connector 39">
            <a:extLst>
              <a:ext uri="{FF2B5EF4-FFF2-40B4-BE49-F238E27FC236}">
                <a16:creationId xmlns:a16="http://schemas.microsoft.com/office/drawing/2014/main" id="{AE013DC1-1E9F-8246-A858-B178E9D11E8F}"/>
              </a:ext>
            </a:extLst>
          </p:cNvPr>
          <p:cNvCxnSpPr>
            <a:cxnSpLocks/>
            <a:stCxn id="39" idx="1"/>
          </p:cNvCxnSpPr>
          <p:nvPr/>
        </p:nvCxnSpPr>
        <p:spPr>
          <a:xfrm flipH="1">
            <a:off x="1963222" y="6301723"/>
            <a:ext cx="8044868" cy="0"/>
          </a:xfrm>
          <a:prstGeom prst="line">
            <a:avLst/>
          </a:prstGeom>
          <a:ln w="57150">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42" name="Picture 41" descr="A computer screen capture&#10;&#10;Description automatically generated with low confidence">
            <a:extLst>
              <a:ext uri="{FF2B5EF4-FFF2-40B4-BE49-F238E27FC236}">
                <a16:creationId xmlns:a16="http://schemas.microsoft.com/office/drawing/2014/main" id="{268622E6-BA6C-344F-8435-810635BD721E}"/>
              </a:ext>
            </a:extLst>
          </p:cNvPr>
          <p:cNvPicPr>
            <a:picLocks noChangeAspect="1"/>
          </p:cNvPicPr>
          <p:nvPr/>
        </p:nvPicPr>
        <p:blipFill rotWithShape="1">
          <a:blip r:embed="rId4"/>
          <a:srcRect l="50073" t="13893" r="45763" b="45723"/>
          <a:stretch/>
        </p:blipFill>
        <p:spPr>
          <a:xfrm>
            <a:off x="11377719" y="988728"/>
            <a:ext cx="814281" cy="4938847"/>
          </a:xfrm>
          <a:prstGeom prst="rect">
            <a:avLst/>
          </a:prstGeom>
        </p:spPr>
      </p:pic>
      <p:sp>
        <p:nvSpPr>
          <p:cNvPr id="27" name="Slide Number Placeholder 3">
            <a:extLst>
              <a:ext uri="{FF2B5EF4-FFF2-40B4-BE49-F238E27FC236}">
                <a16:creationId xmlns:a16="http://schemas.microsoft.com/office/drawing/2014/main" id="{8ABB824A-6520-1938-1EDC-C378582FA0A8}"/>
              </a:ext>
            </a:extLst>
          </p:cNvPr>
          <p:cNvSpPr>
            <a:spLocks noGrp="1"/>
          </p:cNvSpPr>
          <p:nvPr>
            <p:ph type="sldNum" sz="quarter" idx="12"/>
          </p:nvPr>
        </p:nvSpPr>
        <p:spPr>
          <a:xfrm>
            <a:off x="-2219576" y="6342131"/>
            <a:ext cx="2743200" cy="365125"/>
          </a:xfrm>
        </p:spPr>
        <p:txBody>
          <a:bodyPr/>
          <a:lstStyle/>
          <a:p>
            <a:fld id="{CDFFE814-68E4-0C4A-BCC3-703C26BE2070}" type="slidenum">
              <a:rPr lang="en-US" sz="1800" b="1" smtClean="0">
                <a:solidFill>
                  <a:schemeClr val="tx1"/>
                </a:solidFill>
              </a:rPr>
              <a:pPr/>
              <a:t>56</a:t>
            </a:fld>
            <a:endParaRPr lang="en-US" b="1" dirty="0">
              <a:solidFill>
                <a:schemeClr val="tx1"/>
              </a:solidFill>
            </a:endParaRPr>
          </a:p>
        </p:txBody>
      </p:sp>
    </p:spTree>
    <p:extLst>
      <p:ext uri="{BB962C8B-B14F-4D97-AF65-F5344CB8AC3E}">
        <p14:creationId xmlns:p14="http://schemas.microsoft.com/office/powerpoint/2010/main" val="36070546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E010F888-297A-D841-9E3B-9C19A866F442}"/>
              </a:ext>
            </a:extLst>
          </p:cNvPr>
          <p:cNvPicPr>
            <a:picLocks noChangeAspect="1"/>
          </p:cNvPicPr>
          <p:nvPr/>
        </p:nvPicPr>
        <p:blipFill rotWithShape="1">
          <a:blip r:embed="rId3"/>
          <a:srcRect l="9697" t="10798" r="11601"/>
          <a:stretch/>
        </p:blipFill>
        <p:spPr>
          <a:xfrm>
            <a:off x="1783886" y="156093"/>
            <a:ext cx="8405890" cy="5958873"/>
          </a:xfrm>
          <a:prstGeom prst="rect">
            <a:avLst/>
          </a:prstGeom>
        </p:spPr>
      </p:pic>
      <p:cxnSp>
        <p:nvCxnSpPr>
          <p:cNvPr id="7" name="Straight Connector 6">
            <a:extLst>
              <a:ext uri="{FF2B5EF4-FFF2-40B4-BE49-F238E27FC236}">
                <a16:creationId xmlns:a16="http://schemas.microsoft.com/office/drawing/2014/main" id="{3468102F-15E1-9240-9390-F7B1AC005DB1}"/>
              </a:ext>
            </a:extLst>
          </p:cNvPr>
          <p:cNvCxnSpPr>
            <a:cxnSpLocks/>
          </p:cNvCxnSpPr>
          <p:nvPr/>
        </p:nvCxnSpPr>
        <p:spPr>
          <a:xfrm>
            <a:off x="1604296" y="5496739"/>
            <a:ext cx="18849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C964973-623A-C847-BEBF-E7A9CB9678D3}"/>
              </a:ext>
            </a:extLst>
          </p:cNvPr>
          <p:cNvCxnSpPr>
            <a:cxnSpLocks/>
          </p:cNvCxnSpPr>
          <p:nvPr/>
        </p:nvCxnSpPr>
        <p:spPr>
          <a:xfrm>
            <a:off x="1595392" y="4753027"/>
            <a:ext cx="18849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AD66845-9E31-9F4A-BE5D-EE0D10245B3A}"/>
              </a:ext>
            </a:extLst>
          </p:cNvPr>
          <p:cNvCxnSpPr>
            <a:cxnSpLocks/>
          </p:cNvCxnSpPr>
          <p:nvPr/>
        </p:nvCxnSpPr>
        <p:spPr>
          <a:xfrm>
            <a:off x="1604296" y="3997123"/>
            <a:ext cx="18849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B897181-D1A1-CE43-8E76-134FC9D9E948}"/>
              </a:ext>
            </a:extLst>
          </p:cNvPr>
          <p:cNvCxnSpPr>
            <a:cxnSpLocks/>
          </p:cNvCxnSpPr>
          <p:nvPr/>
        </p:nvCxnSpPr>
        <p:spPr>
          <a:xfrm>
            <a:off x="1604296" y="3247156"/>
            <a:ext cx="18849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C33CA4A-7A69-1546-8497-2C24FCD354CE}"/>
              </a:ext>
            </a:extLst>
          </p:cNvPr>
          <p:cNvCxnSpPr>
            <a:cxnSpLocks/>
          </p:cNvCxnSpPr>
          <p:nvPr/>
        </p:nvCxnSpPr>
        <p:spPr>
          <a:xfrm>
            <a:off x="1604296" y="2497348"/>
            <a:ext cx="18849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60DE28-1F1F-154A-B32E-28FD158527BB}"/>
              </a:ext>
            </a:extLst>
          </p:cNvPr>
          <p:cNvCxnSpPr>
            <a:cxnSpLocks/>
          </p:cNvCxnSpPr>
          <p:nvPr/>
        </p:nvCxnSpPr>
        <p:spPr>
          <a:xfrm>
            <a:off x="1595391" y="1735348"/>
            <a:ext cx="18849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51CC728-34A9-B546-A9A9-3FBCBCBD9EC5}"/>
              </a:ext>
            </a:extLst>
          </p:cNvPr>
          <p:cNvCxnSpPr>
            <a:cxnSpLocks/>
          </p:cNvCxnSpPr>
          <p:nvPr/>
        </p:nvCxnSpPr>
        <p:spPr>
          <a:xfrm>
            <a:off x="1586487" y="991636"/>
            <a:ext cx="18849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E696D1E-6DE2-2B40-8454-CB5F9AC286F6}"/>
              </a:ext>
            </a:extLst>
          </p:cNvPr>
          <p:cNvCxnSpPr>
            <a:cxnSpLocks/>
          </p:cNvCxnSpPr>
          <p:nvPr/>
        </p:nvCxnSpPr>
        <p:spPr>
          <a:xfrm>
            <a:off x="1599158" y="327172"/>
            <a:ext cx="18849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DC6702D-690D-A645-9D40-04D7081B8C27}"/>
              </a:ext>
            </a:extLst>
          </p:cNvPr>
          <p:cNvSpPr txBox="1"/>
          <p:nvPr/>
        </p:nvSpPr>
        <p:spPr>
          <a:xfrm>
            <a:off x="1366368" y="5358239"/>
            <a:ext cx="263214" cy="276999"/>
          </a:xfrm>
          <a:prstGeom prst="rect">
            <a:avLst/>
          </a:prstGeom>
          <a:noFill/>
        </p:spPr>
        <p:txBody>
          <a:bodyPr wrap="square" rtlCol="0">
            <a:spAutoFit/>
          </a:bodyPr>
          <a:lstStyle/>
          <a:p>
            <a:r>
              <a:rPr lang="en-US" sz="1200" dirty="0"/>
              <a:t>2</a:t>
            </a:r>
          </a:p>
        </p:txBody>
      </p:sp>
      <p:sp>
        <p:nvSpPr>
          <p:cNvPr id="16" name="TextBox 15">
            <a:extLst>
              <a:ext uri="{FF2B5EF4-FFF2-40B4-BE49-F238E27FC236}">
                <a16:creationId xmlns:a16="http://schemas.microsoft.com/office/drawing/2014/main" id="{C53A90BB-5584-AE43-A760-1CF34FF44EC0}"/>
              </a:ext>
            </a:extLst>
          </p:cNvPr>
          <p:cNvSpPr txBox="1"/>
          <p:nvPr/>
        </p:nvSpPr>
        <p:spPr>
          <a:xfrm>
            <a:off x="1363665" y="4611471"/>
            <a:ext cx="263214" cy="276999"/>
          </a:xfrm>
          <a:prstGeom prst="rect">
            <a:avLst/>
          </a:prstGeom>
          <a:noFill/>
        </p:spPr>
        <p:txBody>
          <a:bodyPr wrap="square" rtlCol="0">
            <a:spAutoFit/>
          </a:bodyPr>
          <a:lstStyle/>
          <a:p>
            <a:r>
              <a:rPr lang="en-US" sz="1200" dirty="0"/>
              <a:t>4</a:t>
            </a:r>
          </a:p>
        </p:txBody>
      </p:sp>
      <p:sp>
        <p:nvSpPr>
          <p:cNvPr id="17" name="TextBox 16">
            <a:extLst>
              <a:ext uri="{FF2B5EF4-FFF2-40B4-BE49-F238E27FC236}">
                <a16:creationId xmlns:a16="http://schemas.microsoft.com/office/drawing/2014/main" id="{BE2D0828-4360-2349-A913-38AC07F281FF}"/>
              </a:ext>
            </a:extLst>
          </p:cNvPr>
          <p:cNvSpPr txBox="1"/>
          <p:nvPr/>
        </p:nvSpPr>
        <p:spPr>
          <a:xfrm>
            <a:off x="1363665" y="3858406"/>
            <a:ext cx="263214" cy="276999"/>
          </a:xfrm>
          <a:prstGeom prst="rect">
            <a:avLst/>
          </a:prstGeom>
          <a:noFill/>
        </p:spPr>
        <p:txBody>
          <a:bodyPr wrap="square" rtlCol="0">
            <a:spAutoFit/>
          </a:bodyPr>
          <a:lstStyle/>
          <a:p>
            <a:r>
              <a:rPr lang="en-US" sz="1200" dirty="0"/>
              <a:t>6</a:t>
            </a:r>
          </a:p>
        </p:txBody>
      </p:sp>
      <p:sp>
        <p:nvSpPr>
          <p:cNvPr id="18" name="TextBox 17">
            <a:extLst>
              <a:ext uri="{FF2B5EF4-FFF2-40B4-BE49-F238E27FC236}">
                <a16:creationId xmlns:a16="http://schemas.microsoft.com/office/drawing/2014/main" id="{E2254C36-7C18-9B48-8D05-6C05DCE48880}"/>
              </a:ext>
            </a:extLst>
          </p:cNvPr>
          <p:cNvSpPr txBox="1"/>
          <p:nvPr/>
        </p:nvSpPr>
        <p:spPr>
          <a:xfrm>
            <a:off x="1363665" y="3111638"/>
            <a:ext cx="263214" cy="276999"/>
          </a:xfrm>
          <a:prstGeom prst="rect">
            <a:avLst/>
          </a:prstGeom>
          <a:noFill/>
        </p:spPr>
        <p:txBody>
          <a:bodyPr wrap="square" rtlCol="0">
            <a:spAutoFit/>
          </a:bodyPr>
          <a:lstStyle/>
          <a:p>
            <a:r>
              <a:rPr lang="en-US" sz="1200" dirty="0"/>
              <a:t>8</a:t>
            </a:r>
          </a:p>
        </p:txBody>
      </p:sp>
      <p:sp>
        <p:nvSpPr>
          <p:cNvPr id="19" name="TextBox 18">
            <a:extLst>
              <a:ext uri="{FF2B5EF4-FFF2-40B4-BE49-F238E27FC236}">
                <a16:creationId xmlns:a16="http://schemas.microsoft.com/office/drawing/2014/main" id="{71656D45-A088-A448-88B0-F8DAFE559B4E}"/>
              </a:ext>
            </a:extLst>
          </p:cNvPr>
          <p:cNvSpPr txBox="1"/>
          <p:nvPr/>
        </p:nvSpPr>
        <p:spPr>
          <a:xfrm>
            <a:off x="1320751" y="2361672"/>
            <a:ext cx="369333" cy="280270"/>
          </a:xfrm>
          <a:prstGeom prst="rect">
            <a:avLst/>
          </a:prstGeom>
          <a:noFill/>
        </p:spPr>
        <p:txBody>
          <a:bodyPr wrap="square" rtlCol="0">
            <a:spAutoFit/>
          </a:bodyPr>
          <a:lstStyle/>
          <a:p>
            <a:r>
              <a:rPr lang="en-US" sz="1200" dirty="0"/>
              <a:t>10</a:t>
            </a:r>
          </a:p>
        </p:txBody>
      </p:sp>
      <p:sp>
        <p:nvSpPr>
          <p:cNvPr id="20" name="TextBox 19">
            <a:extLst>
              <a:ext uri="{FF2B5EF4-FFF2-40B4-BE49-F238E27FC236}">
                <a16:creationId xmlns:a16="http://schemas.microsoft.com/office/drawing/2014/main" id="{C8208E40-CAE7-BA42-B639-345F946F7964}"/>
              </a:ext>
            </a:extLst>
          </p:cNvPr>
          <p:cNvSpPr txBox="1"/>
          <p:nvPr/>
        </p:nvSpPr>
        <p:spPr>
          <a:xfrm>
            <a:off x="1291644" y="1596848"/>
            <a:ext cx="398440" cy="276999"/>
          </a:xfrm>
          <a:prstGeom prst="rect">
            <a:avLst/>
          </a:prstGeom>
          <a:noFill/>
        </p:spPr>
        <p:txBody>
          <a:bodyPr wrap="square" rtlCol="0">
            <a:spAutoFit/>
          </a:bodyPr>
          <a:lstStyle/>
          <a:p>
            <a:r>
              <a:rPr lang="en-US" sz="1200" dirty="0"/>
              <a:t>12</a:t>
            </a:r>
          </a:p>
        </p:txBody>
      </p:sp>
      <p:sp>
        <p:nvSpPr>
          <p:cNvPr id="21" name="TextBox 20">
            <a:extLst>
              <a:ext uri="{FF2B5EF4-FFF2-40B4-BE49-F238E27FC236}">
                <a16:creationId xmlns:a16="http://schemas.microsoft.com/office/drawing/2014/main" id="{BCBC799A-76B5-C24D-81CB-85EC2CF815C0}"/>
              </a:ext>
            </a:extLst>
          </p:cNvPr>
          <p:cNvSpPr txBox="1"/>
          <p:nvPr/>
        </p:nvSpPr>
        <p:spPr>
          <a:xfrm>
            <a:off x="1291644" y="850230"/>
            <a:ext cx="398440" cy="276999"/>
          </a:xfrm>
          <a:prstGeom prst="rect">
            <a:avLst/>
          </a:prstGeom>
          <a:noFill/>
        </p:spPr>
        <p:txBody>
          <a:bodyPr wrap="square" rtlCol="0">
            <a:spAutoFit/>
          </a:bodyPr>
          <a:lstStyle/>
          <a:p>
            <a:r>
              <a:rPr lang="en-US" sz="1200" dirty="0"/>
              <a:t>14</a:t>
            </a:r>
          </a:p>
        </p:txBody>
      </p:sp>
      <p:sp>
        <p:nvSpPr>
          <p:cNvPr id="22" name="TextBox 21">
            <a:extLst>
              <a:ext uri="{FF2B5EF4-FFF2-40B4-BE49-F238E27FC236}">
                <a16:creationId xmlns:a16="http://schemas.microsoft.com/office/drawing/2014/main" id="{7573911B-5243-294A-91AF-94A3358B56B6}"/>
              </a:ext>
            </a:extLst>
          </p:cNvPr>
          <p:cNvSpPr txBox="1"/>
          <p:nvPr/>
        </p:nvSpPr>
        <p:spPr>
          <a:xfrm>
            <a:off x="1291644" y="190818"/>
            <a:ext cx="398440" cy="276999"/>
          </a:xfrm>
          <a:prstGeom prst="rect">
            <a:avLst/>
          </a:prstGeom>
          <a:noFill/>
        </p:spPr>
        <p:txBody>
          <a:bodyPr wrap="square" rtlCol="0">
            <a:spAutoFit/>
          </a:bodyPr>
          <a:lstStyle/>
          <a:p>
            <a:r>
              <a:rPr lang="en-US" sz="1200" dirty="0"/>
              <a:t>16</a:t>
            </a:r>
          </a:p>
        </p:txBody>
      </p:sp>
      <p:sp>
        <p:nvSpPr>
          <p:cNvPr id="23" name="TextBox 22">
            <a:extLst>
              <a:ext uri="{FF2B5EF4-FFF2-40B4-BE49-F238E27FC236}">
                <a16:creationId xmlns:a16="http://schemas.microsoft.com/office/drawing/2014/main" id="{336508A6-7724-9443-8BF4-B74847C44BA3}"/>
              </a:ext>
            </a:extLst>
          </p:cNvPr>
          <p:cNvSpPr txBox="1"/>
          <p:nvPr/>
        </p:nvSpPr>
        <p:spPr>
          <a:xfrm rot="16200000">
            <a:off x="302503" y="2791509"/>
            <a:ext cx="1608950" cy="369332"/>
          </a:xfrm>
          <a:prstGeom prst="rect">
            <a:avLst/>
          </a:prstGeom>
          <a:noFill/>
        </p:spPr>
        <p:txBody>
          <a:bodyPr wrap="square" rtlCol="0">
            <a:spAutoFit/>
          </a:bodyPr>
          <a:lstStyle/>
          <a:p>
            <a:r>
              <a:rPr lang="en-US" dirty="0"/>
              <a:t>Altitude (km)</a:t>
            </a:r>
          </a:p>
        </p:txBody>
      </p:sp>
      <p:pic>
        <p:nvPicPr>
          <p:cNvPr id="25" name="Picture 24" descr="Chart, histogram&#10;&#10;Description automatically generated">
            <a:extLst>
              <a:ext uri="{FF2B5EF4-FFF2-40B4-BE49-F238E27FC236}">
                <a16:creationId xmlns:a16="http://schemas.microsoft.com/office/drawing/2014/main" id="{8A7226D2-5A28-854D-A6BF-04E8B0C528FE}"/>
              </a:ext>
            </a:extLst>
          </p:cNvPr>
          <p:cNvPicPr>
            <a:picLocks noChangeAspect="1"/>
          </p:cNvPicPr>
          <p:nvPr/>
        </p:nvPicPr>
        <p:blipFill rotWithShape="1">
          <a:blip r:embed="rId4"/>
          <a:srcRect l="24890" r="14238"/>
          <a:stretch/>
        </p:blipFill>
        <p:spPr>
          <a:xfrm>
            <a:off x="1777628" y="-216567"/>
            <a:ext cx="8578516" cy="6858000"/>
          </a:xfrm>
          <a:prstGeom prst="rect">
            <a:avLst/>
          </a:prstGeom>
        </p:spPr>
      </p:pic>
      <p:cxnSp>
        <p:nvCxnSpPr>
          <p:cNvPr id="24" name="Straight Arrow Connector 23">
            <a:extLst>
              <a:ext uri="{FF2B5EF4-FFF2-40B4-BE49-F238E27FC236}">
                <a16:creationId xmlns:a16="http://schemas.microsoft.com/office/drawing/2014/main" id="{17C79CDD-8172-794A-A36B-236C6AD42CC0}"/>
              </a:ext>
            </a:extLst>
          </p:cNvPr>
          <p:cNvCxnSpPr>
            <a:cxnSpLocks/>
          </p:cNvCxnSpPr>
          <p:nvPr/>
        </p:nvCxnSpPr>
        <p:spPr>
          <a:xfrm flipH="1">
            <a:off x="1800310" y="2497348"/>
            <a:ext cx="8396986" cy="0"/>
          </a:xfrm>
          <a:prstGeom prst="straightConnector1">
            <a:avLst/>
          </a:prstGeom>
          <a:ln w="38100">
            <a:solidFill>
              <a:schemeClr val="bg1"/>
            </a:solidFill>
            <a:tailEnd type="triangle"/>
          </a:ln>
        </p:spPr>
        <p:style>
          <a:lnRef idx="1">
            <a:schemeClr val="accent3"/>
          </a:lnRef>
          <a:fillRef idx="0">
            <a:schemeClr val="accent3"/>
          </a:fillRef>
          <a:effectRef idx="0">
            <a:schemeClr val="accent3"/>
          </a:effectRef>
          <a:fontRef idx="minor">
            <a:schemeClr val="tx1"/>
          </a:fontRef>
        </p:style>
      </p:cxnSp>
      <p:pic>
        <p:nvPicPr>
          <p:cNvPr id="26" name="Picture 25" descr="Chart, histogram&#10;&#10;Description automatically generated">
            <a:extLst>
              <a:ext uri="{FF2B5EF4-FFF2-40B4-BE49-F238E27FC236}">
                <a16:creationId xmlns:a16="http://schemas.microsoft.com/office/drawing/2014/main" id="{2DEDF95E-D122-5943-9A41-78A128A303D2}"/>
              </a:ext>
            </a:extLst>
          </p:cNvPr>
          <p:cNvPicPr>
            <a:picLocks noChangeAspect="1"/>
          </p:cNvPicPr>
          <p:nvPr/>
        </p:nvPicPr>
        <p:blipFill rotWithShape="1">
          <a:blip r:embed="rId4"/>
          <a:srcRect l="85761"/>
          <a:stretch/>
        </p:blipFill>
        <p:spPr>
          <a:xfrm>
            <a:off x="10186364" y="-179134"/>
            <a:ext cx="1184854" cy="6858000"/>
          </a:xfrm>
          <a:prstGeom prst="rect">
            <a:avLst/>
          </a:prstGeom>
        </p:spPr>
      </p:pic>
      <p:pic>
        <p:nvPicPr>
          <p:cNvPr id="27" name="Picture 26" descr="A picture containing text, monitor, indoor, electronics&#10;&#10;Description automatically generated">
            <a:extLst>
              <a:ext uri="{FF2B5EF4-FFF2-40B4-BE49-F238E27FC236}">
                <a16:creationId xmlns:a16="http://schemas.microsoft.com/office/drawing/2014/main" id="{087B4405-3A23-7643-9A81-78D6E5F9FC32}"/>
              </a:ext>
            </a:extLst>
          </p:cNvPr>
          <p:cNvPicPr>
            <a:picLocks noChangeAspect="1"/>
          </p:cNvPicPr>
          <p:nvPr/>
        </p:nvPicPr>
        <p:blipFill rotWithShape="1">
          <a:blip r:embed="rId5"/>
          <a:srcRect l="50000" t="14264" r="44979" b="43805"/>
          <a:stretch/>
        </p:blipFill>
        <p:spPr>
          <a:xfrm>
            <a:off x="11082978" y="350935"/>
            <a:ext cx="1109022" cy="5792441"/>
          </a:xfrm>
          <a:prstGeom prst="rect">
            <a:avLst/>
          </a:prstGeom>
        </p:spPr>
      </p:pic>
      <p:sp>
        <p:nvSpPr>
          <p:cNvPr id="28" name="TextBox 27">
            <a:extLst>
              <a:ext uri="{FF2B5EF4-FFF2-40B4-BE49-F238E27FC236}">
                <a16:creationId xmlns:a16="http://schemas.microsoft.com/office/drawing/2014/main" id="{A296D00D-1B5C-CA41-B426-8B5631A28C8D}"/>
              </a:ext>
            </a:extLst>
          </p:cNvPr>
          <p:cNvSpPr txBox="1"/>
          <p:nvPr/>
        </p:nvSpPr>
        <p:spPr>
          <a:xfrm>
            <a:off x="1645506" y="6106152"/>
            <a:ext cx="317716" cy="369332"/>
          </a:xfrm>
          <a:prstGeom prst="rect">
            <a:avLst/>
          </a:prstGeom>
          <a:noFill/>
        </p:spPr>
        <p:txBody>
          <a:bodyPr wrap="none" rtlCol="0">
            <a:spAutoFit/>
          </a:bodyPr>
          <a:lstStyle/>
          <a:p>
            <a:r>
              <a:rPr lang="en-US" dirty="0"/>
              <a:t>A</a:t>
            </a:r>
          </a:p>
        </p:txBody>
      </p:sp>
      <p:sp>
        <p:nvSpPr>
          <p:cNvPr id="29" name="TextBox 28">
            <a:extLst>
              <a:ext uri="{FF2B5EF4-FFF2-40B4-BE49-F238E27FC236}">
                <a16:creationId xmlns:a16="http://schemas.microsoft.com/office/drawing/2014/main" id="{8FA882AA-7D22-A740-8FE0-05D360D260CC}"/>
              </a:ext>
            </a:extLst>
          </p:cNvPr>
          <p:cNvSpPr txBox="1"/>
          <p:nvPr/>
        </p:nvSpPr>
        <p:spPr>
          <a:xfrm>
            <a:off x="10008090" y="6117057"/>
            <a:ext cx="309700" cy="369332"/>
          </a:xfrm>
          <a:prstGeom prst="rect">
            <a:avLst/>
          </a:prstGeom>
          <a:noFill/>
        </p:spPr>
        <p:txBody>
          <a:bodyPr wrap="none" rtlCol="0">
            <a:spAutoFit/>
          </a:bodyPr>
          <a:lstStyle/>
          <a:p>
            <a:r>
              <a:rPr lang="en-US" dirty="0"/>
              <a:t>B</a:t>
            </a:r>
          </a:p>
        </p:txBody>
      </p:sp>
      <p:cxnSp>
        <p:nvCxnSpPr>
          <p:cNvPr id="30" name="Straight Connector 29">
            <a:extLst>
              <a:ext uri="{FF2B5EF4-FFF2-40B4-BE49-F238E27FC236}">
                <a16:creationId xmlns:a16="http://schemas.microsoft.com/office/drawing/2014/main" id="{3FC1D4E0-E04E-5048-B86E-D56E13645575}"/>
              </a:ext>
            </a:extLst>
          </p:cNvPr>
          <p:cNvCxnSpPr>
            <a:cxnSpLocks/>
            <a:stCxn id="29" idx="1"/>
          </p:cNvCxnSpPr>
          <p:nvPr/>
        </p:nvCxnSpPr>
        <p:spPr>
          <a:xfrm flipH="1">
            <a:off x="1963222" y="6301723"/>
            <a:ext cx="8044868" cy="0"/>
          </a:xfrm>
          <a:prstGeom prst="line">
            <a:avLst/>
          </a:prstGeom>
          <a:ln w="571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31" name="Slide Number Placeholder 3">
            <a:extLst>
              <a:ext uri="{FF2B5EF4-FFF2-40B4-BE49-F238E27FC236}">
                <a16:creationId xmlns:a16="http://schemas.microsoft.com/office/drawing/2014/main" id="{9465FBD5-1EF2-11C9-5D9D-D9E4EA911BB7}"/>
              </a:ext>
            </a:extLst>
          </p:cNvPr>
          <p:cNvSpPr>
            <a:spLocks noGrp="1"/>
          </p:cNvSpPr>
          <p:nvPr>
            <p:ph type="sldNum" sz="quarter" idx="12"/>
          </p:nvPr>
        </p:nvSpPr>
        <p:spPr>
          <a:xfrm>
            <a:off x="-2318951" y="6313741"/>
            <a:ext cx="2743200" cy="365125"/>
          </a:xfrm>
        </p:spPr>
        <p:txBody>
          <a:bodyPr/>
          <a:lstStyle/>
          <a:p>
            <a:fld id="{CDFFE814-68E4-0C4A-BCC3-703C26BE2070}" type="slidenum">
              <a:rPr lang="en-US" sz="1800" b="1" smtClean="0">
                <a:solidFill>
                  <a:schemeClr val="tx1"/>
                </a:solidFill>
              </a:rPr>
              <a:pPr/>
              <a:t>57</a:t>
            </a:fld>
            <a:endParaRPr lang="en-US" b="1" dirty="0">
              <a:solidFill>
                <a:schemeClr val="tx1"/>
              </a:solidFill>
            </a:endParaRPr>
          </a:p>
        </p:txBody>
      </p:sp>
    </p:spTree>
    <p:extLst>
      <p:ext uri="{BB962C8B-B14F-4D97-AF65-F5344CB8AC3E}">
        <p14:creationId xmlns:p14="http://schemas.microsoft.com/office/powerpoint/2010/main" val="39465871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5CC15-46E7-CE25-8249-664323477EAB}"/>
              </a:ext>
            </a:extLst>
          </p:cNvPr>
          <p:cNvSpPr>
            <a:spLocks noGrp="1"/>
          </p:cNvSpPr>
          <p:nvPr>
            <p:ph type="title"/>
          </p:nvPr>
        </p:nvSpPr>
        <p:spPr>
          <a:xfrm>
            <a:off x="345989" y="38133"/>
            <a:ext cx="11491784" cy="1325563"/>
          </a:xfrm>
        </p:spPr>
        <p:txBody>
          <a:bodyPr>
            <a:normAutofit fontScale="90000"/>
          </a:bodyPr>
          <a:lstStyle/>
          <a:p>
            <a:pPr algn="ctr"/>
            <a:r>
              <a:rPr lang="en-US" dirty="0"/>
              <a:t>Uncertainty Analysis (PHIPS chains) – Baird 1994</a:t>
            </a:r>
            <a:br>
              <a:rPr lang="en-US" dirty="0"/>
            </a:br>
            <a:r>
              <a:rPr lang="en-US" sz="2800" dirty="0"/>
              <a:t>Product of Two or More Variables (SEC 2-9)</a:t>
            </a: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E7382521-51E4-4916-B9F0-A7C16D8125C4}"/>
                  </a:ext>
                </a:extLst>
              </p:cNvPr>
              <p:cNvSpPr>
                <a:spLocks noGrp="1"/>
              </p:cNvSpPr>
              <p:nvPr>
                <p:ph idx="1"/>
              </p:nvPr>
            </p:nvSpPr>
            <p:spPr>
              <a:xfrm>
                <a:off x="0" y="1433632"/>
                <a:ext cx="12191999" cy="5424367"/>
              </a:xfrm>
            </p:spPr>
            <p:txBody>
              <a:bodyPr/>
              <a:lstStyle/>
              <a:p>
                <a:pPr marL="0" indent="0">
                  <a:buNone/>
                </a:pPr>
                <a:r>
                  <a:rPr lang="en-US" b="0" dirty="0"/>
                  <a:t>a.) </a:t>
                </a:r>
                <a14:m>
                  <m:oMath xmlns:m="http://schemas.openxmlformats.org/officeDocument/2006/math">
                    <m:r>
                      <a:rPr lang="en-US" b="0" i="1" smtClean="0">
                        <a:latin typeface="Cambria Math" panose="02040503050406030204" pitchFamily="18" charset="0"/>
                      </a:rPr>
                      <m:t>𝑧</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𝐶h𝑎𝑖𝑛𝑠</m:t>
                        </m:r>
                      </m:num>
                      <m:den>
                        <m:r>
                          <a:rPr lang="en-US" b="0" i="1" smtClean="0">
                            <a:latin typeface="Cambria Math" panose="02040503050406030204" pitchFamily="18" charset="0"/>
                          </a:rPr>
                          <m:t>𝑇𝑜𝑡𝑎𝑙</m:t>
                        </m:r>
                        <m:r>
                          <a:rPr lang="en-US" b="0" i="1" smtClean="0">
                            <a:latin typeface="Cambria Math" panose="02040503050406030204" pitchFamily="18" charset="0"/>
                          </a:rPr>
                          <m:t> # </m:t>
                        </m:r>
                        <m:r>
                          <a:rPr lang="en-US" b="0" i="1" smtClean="0">
                            <a:latin typeface="Cambria Math" panose="02040503050406030204" pitchFamily="18" charset="0"/>
                          </a:rPr>
                          <m:t>𝑃𝑎𝑟𝑡𝑖𝑐𝑙𝑒𝑠</m:t>
                        </m:r>
                      </m:den>
                    </m:f>
                  </m:oMath>
                </a14:m>
                <a:r>
                  <a:rPr lang="en-US" dirty="0"/>
                  <a:t>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𝑥</m:t>
                        </m:r>
                      </m:num>
                      <m:den>
                        <m:r>
                          <a:rPr lang="en-US" b="0" i="1" smtClean="0">
                            <a:latin typeface="Cambria Math" panose="02040503050406030204" pitchFamily="18" charset="0"/>
                          </a:rPr>
                          <m:t>𝑦</m:t>
                        </m:r>
                      </m:den>
                    </m:f>
                    <m:r>
                      <a:rPr lang="en-US" b="0" i="1" smtClean="0">
                        <a:latin typeface="Cambria Math" panose="02040503050406030204" pitchFamily="18" charset="0"/>
                      </a:rPr>
                      <m:t>=</m:t>
                    </m:r>
                    <m:r>
                      <a:rPr lang="en-US" b="0" i="1" smtClean="0">
                        <a:latin typeface="Cambria Math" panose="02040503050406030204" pitchFamily="18" charset="0"/>
                      </a:rPr>
                      <m:t>𝑥</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𝑦</m:t>
                        </m:r>
                      </m:e>
                      <m:sup>
                        <m:r>
                          <a:rPr lang="en-US" b="0" i="1" smtClean="0">
                            <a:latin typeface="Cambria Math" panose="02040503050406030204" pitchFamily="18" charset="0"/>
                          </a:rPr>
                          <m:t>−1</m:t>
                        </m:r>
                      </m:sup>
                    </m:sSup>
                  </m:oMath>
                </a14:m>
                <a:r>
                  <a:rPr lang="en-US" dirty="0"/>
                  <a:t>  ;   </a:t>
                </a:r>
                <a14:m>
                  <m:oMath xmlns:m="http://schemas.openxmlformats.org/officeDocument/2006/math">
                    <m:sSup>
                      <m:sSupPr>
                        <m:ctrlPr>
                          <a:rPr lang="en-US" i="1" dirty="0" smtClean="0">
                            <a:latin typeface="Cambria Math" panose="02040503050406030204" pitchFamily="18" charset="0"/>
                          </a:rPr>
                        </m:ctrlPr>
                      </m:sSupPr>
                      <m:e>
                        <m:r>
                          <a:rPr lang="en-US" b="0" i="1" dirty="0" smtClean="0">
                            <a:latin typeface="Cambria Math" panose="02040503050406030204" pitchFamily="18" charset="0"/>
                          </a:rPr>
                          <m:t>𝑥</m:t>
                        </m:r>
                      </m:e>
                      <m:sup>
                        <m:r>
                          <a:rPr lang="en-US" b="0" i="1" dirty="0" smtClean="0">
                            <a:latin typeface="Cambria Math" panose="02040503050406030204" pitchFamily="18" charset="0"/>
                          </a:rPr>
                          <m:t>𝑎</m:t>
                        </m:r>
                      </m:sup>
                    </m:sSup>
                    <m:r>
                      <a:rPr lang="en-US" b="0" i="1" dirty="0" smtClean="0">
                        <a:latin typeface="Cambria Math" panose="02040503050406030204" pitchFamily="18" charset="0"/>
                      </a:rPr>
                      <m:t>, </m:t>
                    </m:r>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𝑦</m:t>
                        </m:r>
                      </m:e>
                      <m:sup>
                        <m:r>
                          <a:rPr lang="en-US" b="0" i="1" dirty="0" smtClean="0">
                            <a:latin typeface="Cambria Math" panose="02040503050406030204" pitchFamily="18" charset="0"/>
                          </a:rPr>
                          <m:t>𝑏</m:t>
                        </m:r>
                      </m:sup>
                    </m:sSup>
                  </m:oMath>
                </a14:m>
                <a:r>
                  <a:rPr lang="en-US" dirty="0"/>
                  <a:t>  ;</a:t>
                </a:r>
                <a14:m>
                  <m:oMath xmlns:m="http://schemas.openxmlformats.org/officeDocument/2006/math">
                    <m:r>
                      <a:rPr lang="en-US" b="0" i="0"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r>
                      <a:rPr lang="en-US"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𝑥</m:t>
                        </m:r>
                      </m:e>
                    </m:rad>
                    <m:r>
                      <a:rPr lang="en-US" b="0" i="0"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𝑦</m:t>
                    </m:r>
                    <m:r>
                      <a:rPr lang="en-US" i="1">
                        <a:latin typeface="Cambria Math" panose="02040503050406030204" pitchFamily="18" charset="0"/>
                        <a:ea typeface="Cambria Math" panose="02040503050406030204" pitchFamily="18" charset="0"/>
                      </a:rPr>
                      <m:t>=</m:t>
                    </m:r>
                    <m:rad>
                      <m:radPr>
                        <m:degHide m:val="on"/>
                        <m:ctrlPr>
                          <a:rPr lang="en-US" i="1">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𝑦</m:t>
                        </m:r>
                      </m:e>
                    </m:rad>
                  </m:oMath>
                </a14:m>
                <a:endParaRPr lang="en-US" dirty="0"/>
              </a:p>
              <a:p>
                <a:pPr marL="0" indent="0">
                  <a:buNone/>
                </a:pPr>
                <a:endParaRPr lang="en-US" dirty="0"/>
              </a:p>
              <a:p>
                <a:pPr marL="0" indent="0">
                  <a:buNone/>
                </a:pPr>
                <a:r>
                  <a:rPr lang="en-US" dirty="0"/>
                  <a:t>b.) </a:t>
                </a:r>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𝑧</m:t>
                            </m:r>
                          </m:e>
                        </m:d>
                      </m:e>
                    </m:func>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e>
                    </m:func>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rPr>
                      <m:t> ∗</m:t>
                    </m:r>
                    <m:r>
                      <m:rPr>
                        <m:sty m:val="p"/>
                      </m:rPr>
                      <a:rPr lang="en-US" b="0" i="0" smtClean="0">
                        <a:latin typeface="Cambria Math" panose="02040503050406030204" pitchFamily="18" charset="0"/>
                      </a:rPr>
                      <m:t>log</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 </m:t>
                    </m:r>
                  </m:oMath>
                </a14:m>
                <a:endParaRPr lang="en-US" dirty="0"/>
              </a:p>
              <a:p>
                <a:pPr marL="0" indent="0">
                  <a:buNone/>
                </a:pPr>
                <a:endParaRPr lang="en-US" dirty="0"/>
              </a:p>
              <a:p>
                <a:pPr marL="0" indent="0">
                  <a:buNone/>
                </a:pPr>
                <a:r>
                  <a:rPr lang="en-US" dirty="0"/>
                  <a:t>c.) </a:t>
                </a:r>
                <a14:m>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𝑧</m:t>
                            </m:r>
                          </m:e>
                        </m:d>
                      </m:e>
                    </m:func>
                    <m:r>
                      <a:rPr lang="en-US" i="1">
                        <a:latin typeface="Cambria Math" panose="02040503050406030204" pitchFamily="18" charset="0"/>
                      </a:rPr>
                      <m:t>=</m:t>
                    </m:r>
                    <m:r>
                      <a:rPr lang="en-US" i="1">
                        <a:latin typeface="Cambria Math" panose="02040503050406030204" pitchFamily="18" charset="0"/>
                      </a:rPr>
                      <m:t>𝑎</m:t>
                    </m:r>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𝑥</m:t>
                            </m:r>
                          </m:e>
                        </m:d>
                      </m:e>
                    </m:func>
                    <m:r>
                      <a:rPr lang="en-US" b="0" i="1" smtClean="0">
                        <a:latin typeface="Cambria Math" panose="02040503050406030204" pitchFamily="18" charset="0"/>
                      </a:rPr>
                      <m:t>−</m:t>
                    </m:r>
                    <m:r>
                      <a:rPr lang="en-US" i="1">
                        <a:latin typeface="Cambria Math" panose="02040503050406030204" pitchFamily="18" charset="0"/>
                      </a:rPr>
                      <m:t>𝑏</m:t>
                    </m:r>
                    <m:r>
                      <a:rPr lang="en-US" i="1">
                        <a:latin typeface="Cambria Math" panose="02040503050406030204" pitchFamily="18" charset="0"/>
                      </a:rPr>
                      <m:t> ∗</m:t>
                    </m:r>
                    <m:r>
                      <m:rPr>
                        <m:sty m:val="p"/>
                      </m:rPr>
                      <a:rPr lang="en-US">
                        <a:latin typeface="Cambria Math" panose="02040503050406030204" pitchFamily="18" charset="0"/>
                      </a:rPr>
                      <m:t>log</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 </m:t>
                    </m:r>
                  </m:oMath>
                </a14:m>
                <a:endParaRPr lang="en-US" dirty="0"/>
              </a:p>
              <a:p>
                <a:pPr marL="0" indent="0">
                  <a:buNone/>
                </a:pPr>
                <a:endParaRPr lang="en-US" dirty="0"/>
              </a:p>
              <a:p>
                <a:pPr marL="0" indent="0">
                  <a:buNone/>
                </a:pPr>
                <a:r>
                  <a:rPr lang="en-US" dirty="0"/>
                  <a:t>d.) </a:t>
                </a:r>
                <a14:m>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𝑧</m:t>
                        </m:r>
                      </m:num>
                      <m:den>
                        <m:r>
                          <a:rPr lang="en-US" b="0" i="1" smtClean="0">
                            <a:latin typeface="Cambria Math" panose="02040503050406030204" pitchFamily="18" charset="0"/>
                          </a:rPr>
                          <m:t>𝑧</m:t>
                        </m:r>
                      </m:den>
                    </m:f>
                    <m:r>
                      <a:rPr lang="en-US" b="0" i="1" smtClean="0">
                        <a:latin typeface="Cambria Math" panose="02040503050406030204" pitchFamily="18" charset="0"/>
                      </a:rPr>
                      <m:t>=</m:t>
                    </m:r>
                    <m:r>
                      <a:rPr lang="en-US" b="0" i="1" smtClean="0">
                        <a:latin typeface="Cambria Math" panose="02040503050406030204" pitchFamily="18" charset="0"/>
                      </a:rPr>
                      <m:t>𝑎</m:t>
                    </m:r>
                    <m:f>
                      <m:fPr>
                        <m:ctrlPr>
                          <a:rPr lang="en-US" b="0" i="1" smtClean="0">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𝑥</m:t>
                        </m:r>
                      </m:num>
                      <m:den>
                        <m:r>
                          <a:rPr lang="en-US" b="0" i="1" smtClean="0">
                            <a:latin typeface="Cambria Math" panose="02040503050406030204" pitchFamily="18" charset="0"/>
                          </a:rPr>
                          <m:t>𝑥</m:t>
                        </m:r>
                      </m:den>
                    </m:f>
                    <m:r>
                      <a:rPr lang="en-US" b="0" i="1" smtClean="0">
                        <a:latin typeface="Cambria Math" panose="02040503050406030204" pitchFamily="18" charset="0"/>
                      </a:rPr>
                      <m:t> −</m:t>
                    </m:r>
                    <m:r>
                      <a:rPr lang="en-US" b="0" i="1" smtClean="0">
                        <a:latin typeface="Cambria Math" panose="02040503050406030204" pitchFamily="18" charset="0"/>
                      </a:rPr>
                      <m:t>𝑏</m:t>
                    </m:r>
                    <m:f>
                      <m:fPr>
                        <m:ctrlPr>
                          <a:rPr lang="en-US" b="0" i="1" smtClean="0">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𝑦</m:t>
                        </m:r>
                      </m:num>
                      <m:den>
                        <m:r>
                          <a:rPr lang="en-US" b="0" i="1" smtClean="0">
                            <a:latin typeface="Cambria Math" panose="02040503050406030204" pitchFamily="18" charset="0"/>
                          </a:rPr>
                          <m:t>𝑦</m:t>
                        </m:r>
                      </m:den>
                    </m:f>
                  </m:oMath>
                </a14:m>
                <a:endParaRPr lang="en-US" dirty="0"/>
              </a:p>
              <a:p>
                <a:pPr marL="0" indent="0">
                  <a:buNone/>
                </a:pPr>
                <a:endParaRPr lang="en-US" dirty="0"/>
              </a:p>
              <a:p>
                <a:pPr marL="0" indent="0">
                  <a:buNone/>
                </a:pPr>
                <a:r>
                  <a:rPr lang="en-US" dirty="0"/>
                  <a:t>e.) </a:t>
                </a:r>
                <a14:m>
                  <m:oMath xmlns:m="http://schemas.openxmlformats.org/officeDocument/2006/math">
                    <m:r>
                      <a:rPr lang="en-US"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𝑧</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𝑧</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𝑎</m:t>
                    </m:r>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𝑥</m:t>
                        </m:r>
                      </m:num>
                      <m:den>
                        <m:r>
                          <a:rPr lang="en-US" i="1">
                            <a:latin typeface="Cambria Math" panose="02040503050406030204" pitchFamily="18" charset="0"/>
                          </a:rPr>
                          <m:t>𝑥</m:t>
                        </m:r>
                      </m:den>
                    </m:f>
                    <m:r>
                      <a:rPr lang="en-US" i="1">
                        <a:latin typeface="Cambria Math" panose="02040503050406030204" pitchFamily="18" charset="0"/>
                      </a:rPr>
                      <m:t> −</m:t>
                    </m:r>
                    <m:r>
                      <a:rPr lang="en-US" i="1">
                        <a:latin typeface="Cambria Math" panose="02040503050406030204" pitchFamily="18" charset="0"/>
                      </a:rPr>
                      <m:t>𝑏</m:t>
                    </m:r>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𝑦</m:t>
                        </m:r>
                      </m:num>
                      <m:den>
                        <m:r>
                          <a:rPr lang="en-US" i="1">
                            <a:latin typeface="Cambria Math" panose="02040503050406030204" pitchFamily="18" charset="0"/>
                          </a:rPr>
                          <m:t>𝑦</m:t>
                        </m:r>
                      </m:den>
                    </m:f>
                  </m:oMath>
                </a14:m>
                <a:r>
                  <a:rPr lang="en-US" dirty="0"/>
                  <a:t>)</a:t>
                </a:r>
              </a:p>
            </p:txBody>
          </p:sp>
        </mc:Choice>
        <mc:Fallback>
          <p:sp>
            <p:nvSpPr>
              <p:cNvPr id="3" name="Content Placeholder 2">
                <a:extLst>
                  <a:ext uri="{FF2B5EF4-FFF2-40B4-BE49-F238E27FC236}">
                    <a16:creationId xmlns:a16="http://schemas.microsoft.com/office/drawing/2014/main" id="{E7382521-51E4-4916-B9F0-A7C16D8125C4}"/>
                  </a:ext>
                </a:extLst>
              </p:cNvPr>
              <p:cNvSpPr>
                <a:spLocks noGrp="1" noRot="1" noChangeAspect="1" noMove="1" noResize="1" noEditPoints="1" noAdjustHandles="1" noChangeArrowheads="1" noChangeShapeType="1" noTextEdit="1"/>
              </p:cNvSpPr>
              <p:nvPr>
                <p:ph idx="1"/>
              </p:nvPr>
            </p:nvSpPr>
            <p:spPr>
              <a:xfrm>
                <a:off x="0" y="1433632"/>
                <a:ext cx="12191999" cy="5424367"/>
              </a:xfrm>
              <a:blipFill>
                <a:blip r:embed="rId2"/>
                <a:stretch>
                  <a:fillRect l="-1145" t="-93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EA9A9C6-6695-67DD-8EA1-B89F020AF071}"/>
              </a:ext>
            </a:extLst>
          </p:cNvPr>
          <p:cNvSpPr>
            <a:spLocks noGrp="1"/>
          </p:cNvSpPr>
          <p:nvPr>
            <p:ph type="sldNum" sz="quarter" idx="12"/>
          </p:nvPr>
        </p:nvSpPr>
        <p:spPr/>
        <p:txBody>
          <a:bodyPr/>
          <a:lstStyle/>
          <a:p>
            <a:fld id="{C0C84C7E-60B2-C840-BD67-B7F1F2186781}" type="slidenum">
              <a:rPr lang="en-US" sz="1800" b="1" smtClean="0">
                <a:solidFill>
                  <a:schemeClr val="tx1"/>
                </a:solidFill>
              </a:rPr>
              <a:t>58</a:t>
            </a:fld>
            <a:endParaRPr lang="en-US" b="1" dirty="0">
              <a:solidFill>
                <a:schemeClr val="tx1"/>
              </a:solidFill>
            </a:endParaRPr>
          </a:p>
        </p:txBody>
      </p:sp>
    </p:spTree>
    <p:extLst>
      <p:ext uri="{BB962C8B-B14F-4D97-AF65-F5344CB8AC3E}">
        <p14:creationId xmlns:p14="http://schemas.microsoft.com/office/powerpoint/2010/main" val="28491551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4044F4-4076-3A98-8D18-AE5CFDFCD928}"/>
              </a:ext>
            </a:extLst>
          </p:cNvPr>
          <p:cNvSpPr>
            <a:spLocks noGrp="1"/>
          </p:cNvSpPr>
          <p:nvPr>
            <p:ph type="sldNum" sz="quarter" idx="12"/>
          </p:nvPr>
        </p:nvSpPr>
        <p:spPr/>
        <p:txBody>
          <a:bodyPr/>
          <a:lstStyle/>
          <a:p>
            <a:fld id="{C0C84C7E-60B2-C840-BD67-B7F1F2186781}" type="slidenum">
              <a:rPr lang="en-US" smtClean="0"/>
              <a:t>59</a:t>
            </a:fld>
            <a:endParaRPr lang="en-US"/>
          </a:p>
        </p:txBody>
      </p:sp>
      <p:pic>
        <p:nvPicPr>
          <p:cNvPr id="6" name="Picture 5" descr="Graphical user interface, application&#10;&#10;Description automatically generated">
            <a:extLst>
              <a:ext uri="{FF2B5EF4-FFF2-40B4-BE49-F238E27FC236}">
                <a16:creationId xmlns:a16="http://schemas.microsoft.com/office/drawing/2014/main" id="{DB7933C1-FB5D-3980-BCA8-DECA83ACDE41}"/>
              </a:ext>
            </a:extLst>
          </p:cNvPr>
          <p:cNvPicPr>
            <a:picLocks noChangeAspect="1"/>
          </p:cNvPicPr>
          <p:nvPr/>
        </p:nvPicPr>
        <p:blipFill>
          <a:blip r:embed="rId2"/>
          <a:stretch>
            <a:fillRect/>
          </a:stretch>
        </p:blipFill>
        <p:spPr>
          <a:xfrm>
            <a:off x="127000" y="749300"/>
            <a:ext cx="11938000" cy="6108700"/>
          </a:xfrm>
          <a:prstGeom prst="rect">
            <a:avLst/>
          </a:prstGeom>
        </p:spPr>
      </p:pic>
      <p:sp>
        <p:nvSpPr>
          <p:cNvPr id="7" name="TextBox 6">
            <a:extLst>
              <a:ext uri="{FF2B5EF4-FFF2-40B4-BE49-F238E27FC236}">
                <a16:creationId xmlns:a16="http://schemas.microsoft.com/office/drawing/2014/main" id="{5D2F221A-0BE7-16CA-DA02-F87EE774EEAE}"/>
              </a:ext>
            </a:extLst>
          </p:cNvPr>
          <p:cNvSpPr txBox="1"/>
          <p:nvPr/>
        </p:nvSpPr>
        <p:spPr>
          <a:xfrm>
            <a:off x="3517900" y="114300"/>
            <a:ext cx="4612160"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PHIPS Classification Software</a:t>
            </a:r>
          </a:p>
        </p:txBody>
      </p:sp>
    </p:spTree>
    <p:extLst>
      <p:ext uri="{BB962C8B-B14F-4D97-AF65-F5344CB8AC3E}">
        <p14:creationId xmlns:p14="http://schemas.microsoft.com/office/powerpoint/2010/main" val="1749244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767D6BD-B436-815C-3260-461E59A3517C}"/>
              </a:ext>
            </a:extLst>
          </p:cNvPr>
          <p:cNvSpPr/>
          <p:nvPr/>
        </p:nvSpPr>
        <p:spPr>
          <a:xfrm>
            <a:off x="7368209" y="5791200"/>
            <a:ext cx="4823791"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 name="Title 1">
            <a:extLst>
              <a:ext uri="{FF2B5EF4-FFF2-40B4-BE49-F238E27FC236}">
                <a16:creationId xmlns:a16="http://schemas.microsoft.com/office/drawing/2014/main" id="{44905853-ADA2-194F-97BA-4AA7DF14AD11}"/>
              </a:ext>
            </a:extLst>
          </p:cNvPr>
          <p:cNvSpPr>
            <a:spLocks noGrp="1"/>
          </p:cNvSpPr>
          <p:nvPr>
            <p:ph type="title"/>
          </p:nvPr>
        </p:nvSpPr>
        <p:spPr>
          <a:xfrm>
            <a:off x="-309330" y="-104504"/>
            <a:ext cx="7297959" cy="1265967"/>
          </a:xfrm>
        </p:spPr>
        <p:txBody>
          <a:bodyPr>
            <a:normAutofit/>
          </a:bodyPr>
          <a:lstStyle/>
          <a:p>
            <a:pPr algn="ctr"/>
            <a:r>
              <a:rPr lang="en-US" sz="4000" dirty="0">
                <a:latin typeface="Times New Roman" panose="02020603050405020304" pitchFamily="18" charset="0"/>
                <a:cs typeface="Times New Roman" panose="02020603050405020304" pitchFamily="18" charset="0"/>
              </a:rPr>
              <a:t>Previous Aircraft Observations</a:t>
            </a:r>
          </a:p>
        </p:txBody>
      </p:sp>
      <p:sp>
        <p:nvSpPr>
          <p:cNvPr id="3" name="Content Placeholder 2">
            <a:extLst>
              <a:ext uri="{FF2B5EF4-FFF2-40B4-BE49-F238E27FC236}">
                <a16:creationId xmlns:a16="http://schemas.microsoft.com/office/drawing/2014/main" id="{7406B00E-D3ED-FF47-BA20-74DB220A6785}"/>
              </a:ext>
            </a:extLst>
          </p:cNvPr>
          <p:cNvSpPr>
            <a:spLocks noGrp="1"/>
          </p:cNvSpPr>
          <p:nvPr>
            <p:ph idx="1"/>
          </p:nvPr>
        </p:nvSpPr>
        <p:spPr>
          <a:xfrm>
            <a:off x="-1" y="1265966"/>
            <a:ext cx="6654689" cy="5592030"/>
          </a:xfrm>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Chain Aggregates of </a:t>
            </a:r>
            <a:r>
              <a:rPr lang="en-US" b="1" dirty="0">
                <a:cs typeface="Times New Roman" panose="02020603050405020304" pitchFamily="18" charset="0"/>
              </a:rPr>
              <a:t>P</a:t>
            </a:r>
            <a:r>
              <a:rPr lang="en-US" b="1" dirty="0">
                <a:latin typeface="Times New Roman" panose="02020603050405020304" pitchFamily="18" charset="0"/>
                <a:cs typeface="Times New Roman" panose="02020603050405020304" pitchFamily="18" charset="0"/>
              </a:rPr>
              <a:t>ristine</a:t>
            </a:r>
            <a:r>
              <a:rPr lang="en-US" dirty="0">
                <a:latin typeface="Times New Roman" panose="02020603050405020304" pitchFamily="18" charset="0"/>
                <a:cs typeface="Times New Roman" panose="02020603050405020304" pitchFamily="18" charset="0"/>
              </a:rPr>
              <a:t> </a:t>
            </a:r>
            <a:r>
              <a:rPr lang="en-US" dirty="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ce </a:t>
            </a:r>
            <a:r>
              <a:rPr lang="en-US" dirty="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rystals O</a:t>
            </a:r>
            <a:r>
              <a:rPr lang="en-US" dirty="0">
                <a:cs typeface="Times New Roman" panose="02020603050405020304" pitchFamily="18" charset="0"/>
              </a:rPr>
              <a:t>bserved</a:t>
            </a:r>
          </a:p>
          <a:p>
            <a:pPr lvl="1"/>
            <a:r>
              <a:rPr lang="en-US" dirty="0">
                <a:cs typeface="Times New Roman" panose="02020603050405020304" pitchFamily="18" charset="0"/>
              </a:rPr>
              <a:t>Continental convection (with some maritime influence) in the tropics and sub-tropics.</a:t>
            </a:r>
          </a:p>
          <a:p>
            <a:pPr lvl="1"/>
            <a:r>
              <a:rPr lang="en-US" dirty="0">
                <a:cs typeface="Times New Roman" panose="02020603050405020304" pitchFamily="18" charset="0"/>
              </a:rPr>
              <a:t>-25 to -65 °C</a:t>
            </a: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Chain </a:t>
            </a:r>
            <a:r>
              <a:rPr lang="en-US" dirty="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ggregates of </a:t>
            </a:r>
            <a:r>
              <a:rPr lang="en-US" b="1" dirty="0">
                <a:cs typeface="Times New Roman" panose="02020603050405020304" pitchFamily="18" charset="0"/>
              </a:rPr>
              <a:t>F</a:t>
            </a:r>
            <a:r>
              <a:rPr lang="en-US" b="1" dirty="0">
                <a:latin typeface="Times New Roman" panose="02020603050405020304" pitchFamily="18" charset="0"/>
                <a:cs typeface="Times New Roman" panose="02020603050405020304" pitchFamily="18" charset="0"/>
              </a:rPr>
              <a:t>rozen </a:t>
            </a:r>
            <a:r>
              <a:rPr lang="en-US" b="1" dirty="0">
                <a:cs typeface="Times New Roman" panose="02020603050405020304" pitchFamily="18" charset="0"/>
              </a:rPr>
              <a:t>D</a:t>
            </a:r>
            <a:r>
              <a:rPr lang="en-US" b="1" dirty="0">
                <a:latin typeface="Times New Roman" panose="02020603050405020304" pitchFamily="18" charset="0"/>
                <a:cs typeface="Times New Roman" panose="02020603050405020304" pitchFamily="18" charset="0"/>
              </a:rPr>
              <a:t>roplets</a:t>
            </a:r>
            <a:r>
              <a:rPr lang="en-US" dirty="0">
                <a:latin typeface="Times New Roman" panose="02020603050405020304" pitchFamily="18" charset="0"/>
                <a:cs typeface="Times New Roman" panose="02020603050405020304" pitchFamily="18" charset="0"/>
              </a:rPr>
              <a:t> Observed</a:t>
            </a:r>
          </a:p>
          <a:p>
            <a:pPr lvl="1"/>
            <a:r>
              <a:rPr lang="en-US" dirty="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ontinental </a:t>
            </a:r>
            <a:r>
              <a:rPr lang="en-US" dirty="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onvection in the Midlatitudes.</a:t>
            </a:r>
          </a:p>
          <a:p>
            <a:pPr lvl="1"/>
            <a:r>
              <a:rPr lang="en-US" dirty="0">
                <a:cs typeface="Times New Roman" panose="02020603050405020304" pitchFamily="18" charset="0"/>
              </a:rPr>
              <a:t>-13 to -60 °C</a:t>
            </a: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r>
              <a:rPr lang="en-US" dirty="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hain aggregates observed near updraft region of </a:t>
            </a:r>
            <a:r>
              <a:rPr lang="en-US" dirty="0">
                <a:cs typeface="Times New Roman" panose="02020603050405020304" pitchFamily="18" charset="0"/>
              </a:rPr>
              <a:t>a </a:t>
            </a:r>
            <a:r>
              <a:rPr lang="en-US" dirty="0">
                <a:latin typeface="Times New Roman" panose="02020603050405020304" pitchFamily="18" charset="0"/>
                <a:cs typeface="Times New Roman" panose="02020603050405020304" pitchFamily="18" charset="0"/>
              </a:rPr>
              <a:t>Florida thunderstorm</a:t>
            </a:r>
          </a:p>
          <a:p>
            <a:pPr lvl="1"/>
            <a:r>
              <a:rPr lang="en-US" dirty="0">
                <a:cs typeface="Times New Roman" panose="02020603050405020304" pitchFamily="18" charset="0"/>
              </a:rPr>
              <a:t>-8 °C</a:t>
            </a:r>
            <a:endParaRPr lang="en-US" dirty="0">
              <a:latin typeface="Times New Roman" panose="02020603050405020304" pitchFamily="18" charset="0"/>
              <a:cs typeface="Times New Roman" panose="02020603050405020304" pitchFamily="18" charset="0"/>
            </a:endParaRPr>
          </a:p>
          <a:p>
            <a:pPr lvl="1"/>
            <a:r>
              <a:rPr lang="en-US" dirty="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ome </a:t>
            </a:r>
            <a:r>
              <a:rPr lang="en-US" dirty="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iming </a:t>
            </a:r>
            <a:r>
              <a:rPr lang="en-US" dirty="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resent</a:t>
            </a:r>
          </a:p>
        </p:txBody>
      </p:sp>
      <p:sp>
        <p:nvSpPr>
          <p:cNvPr id="4" name="Slide Number Placeholder 3">
            <a:extLst>
              <a:ext uri="{FF2B5EF4-FFF2-40B4-BE49-F238E27FC236}">
                <a16:creationId xmlns:a16="http://schemas.microsoft.com/office/drawing/2014/main" id="{8C6EC8B1-AE1E-9DFF-CB0A-7136BA131CB7}"/>
              </a:ext>
            </a:extLst>
          </p:cNvPr>
          <p:cNvSpPr>
            <a:spLocks noGrp="1"/>
          </p:cNvSpPr>
          <p:nvPr>
            <p:ph type="sldNum" sz="quarter" idx="12"/>
          </p:nvPr>
        </p:nvSpPr>
        <p:spPr/>
        <p:txBody>
          <a:bodyPr/>
          <a:lstStyle/>
          <a:p>
            <a:fld id="{CDFFE814-68E4-0C4A-BCC3-703C26BE2070}" type="slidenum">
              <a:rPr lang="en-US" smtClean="0"/>
              <a:pPr/>
              <a:t>6</a:t>
            </a:fld>
            <a:endParaRPr lang="en-US" dirty="0"/>
          </a:p>
        </p:txBody>
      </p:sp>
      <p:pic>
        <p:nvPicPr>
          <p:cNvPr id="6" name="Picture 5" descr="A picture containing text&#10;&#10;Description automatically generated">
            <a:extLst>
              <a:ext uri="{FF2B5EF4-FFF2-40B4-BE49-F238E27FC236}">
                <a16:creationId xmlns:a16="http://schemas.microsoft.com/office/drawing/2014/main" id="{7D367FB2-44C4-26F1-D267-EAF18F5D31E5}"/>
              </a:ext>
            </a:extLst>
          </p:cNvPr>
          <p:cNvPicPr>
            <a:picLocks noChangeAspect="1"/>
          </p:cNvPicPr>
          <p:nvPr/>
        </p:nvPicPr>
        <p:blipFill>
          <a:blip r:embed="rId3"/>
          <a:stretch>
            <a:fillRect/>
          </a:stretch>
        </p:blipFill>
        <p:spPr>
          <a:xfrm>
            <a:off x="6763547" y="0"/>
            <a:ext cx="5428454" cy="3043646"/>
          </a:xfrm>
          <a:prstGeom prst="rect">
            <a:avLst/>
          </a:prstGeom>
        </p:spPr>
      </p:pic>
      <p:sp>
        <p:nvSpPr>
          <p:cNvPr id="7" name="TextBox 6">
            <a:extLst>
              <a:ext uri="{FF2B5EF4-FFF2-40B4-BE49-F238E27FC236}">
                <a16:creationId xmlns:a16="http://schemas.microsoft.com/office/drawing/2014/main" id="{68CF3AE7-B453-AAA5-CD5E-388F3E48FF3A}"/>
              </a:ext>
            </a:extLst>
          </p:cNvPr>
          <p:cNvSpPr txBox="1"/>
          <p:nvPr/>
        </p:nvSpPr>
        <p:spPr>
          <a:xfrm>
            <a:off x="6872404" y="3025357"/>
            <a:ext cx="5319596"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Chain aggregates comprised of ice crystals imaged during the EMERALD-II experiment. Adapted from Connolly </a:t>
            </a:r>
            <a:r>
              <a:rPr lang="en-US" sz="1400" i="1" dirty="0">
                <a:latin typeface="Times New Roman" panose="02020603050405020304" pitchFamily="18" charset="0"/>
                <a:cs typeface="Times New Roman" panose="02020603050405020304" pitchFamily="18" charset="0"/>
              </a:rPr>
              <a:t>et al. </a:t>
            </a:r>
            <a:r>
              <a:rPr lang="en-US" sz="1400" dirty="0">
                <a:latin typeface="Times New Roman" panose="02020603050405020304" pitchFamily="18" charset="0"/>
                <a:cs typeface="Times New Roman" panose="02020603050405020304" pitchFamily="18" charset="0"/>
              </a:rPr>
              <a:t>2005.</a:t>
            </a:r>
          </a:p>
        </p:txBody>
      </p:sp>
      <p:grpSp>
        <p:nvGrpSpPr>
          <p:cNvPr id="14" name="Group 13">
            <a:extLst>
              <a:ext uri="{FF2B5EF4-FFF2-40B4-BE49-F238E27FC236}">
                <a16:creationId xmlns:a16="http://schemas.microsoft.com/office/drawing/2014/main" id="{78EC9393-6B1B-4C03-94DF-7970031AF1FE}"/>
              </a:ext>
            </a:extLst>
          </p:cNvPr>
          <p:cNvGrpSpPr/>
          <p:nvPr/>
        </p:nvGrpSpPr>
        <p:grpSpPr>
          <a:xfrm>
            <a:off x="7085148" y="3606055"/>
            <a:ext cx="4266474" cy="2750757"/>
            <a:chOff x="7085148" y="3566866"/>
            <a:chExt cx="4266474" cy="2750757"/>
          </a:xfrm>
        </p:grpSpPr>
        <p:pic>
          <p:nvPicPr>
            <p:cNvPr id="9" name="Picture 8" descr="A picture containing text, metalware, player&#10;&#10;Description automatically generated">
              <a:extLst>
                <a:ext uri="{FF2B5EF4-FFF2-40B4-BE49-F238E27FC236}">
                  <a16:creationId xmlns:a16="http://schemas.microsoft.com/office/drawing/2014/main" id="{F2CC1DA0-9751-7205-A0A0-FD332C92BE63}"/>
                </a:ext>
              </a:extLst>
            </p:cNvPr>
            <p:cNvPicPr>
              <a:picLocks noChangeAspect="1"/>
            </p:cNvPicPr>
            <p:nvPr/>
          </p:nvPicPr>
          <p:blipFill>
            <a:blip r:embed="rId4"/>
            <a:stretch>
              <a:fillRect/>
            </a:stretch>
          </p:blipFill>
          <p:spPr>
            <a:xfrm>
              <a:off x="7085148" y="3566866"/>
              <a:ext cx="4266474" cy="1464610"/>
            </a:xfrm>
            <a:prstGeom prst="rect">
              <a:avLst/>
            </a:prstGeom>
          </p:spPr>
        </p:pic>
        <p:pic>
          <p:nvPicPr>
            <p:cNvPr id="11" name="Picture 10" descr="A picture containing text, metalware, chain, key&#10;&#10;Description automatically generated">
              <a:extLst>
                <a:ext uri="{FF2B5EF4-FFF2-40B4-BE49-F238E27FC236}">
                  <a16:creationId xmlns:a16="http://schemas.microsoft.com/office/drawing/2014/main" id="{16D98B69-4F30-D078-31DB-305D9DBA949B}"/>
                </a:ext>
              </a:extLst>
            </p:cNvPr>
            <p:cNvPicPr>
              <a:picLocks noChangeAspect="1"/>
            </p:cNvPicPr>
            <p:nvPr/>
          </p:nvPicPr>
          <p:blipFill>
            <a:blip r:embed="rId5"/>
            <a:stretch>
              <a:fillRect/>
            </a:stretch>
          </p:blipFill>
          <p:spPr>
            <a:xfrm>
              <a:off x="7666444" y="4951955"/>
              <a:ext cx="3306355" cy="1365668"/>
            </a:xfrm>
            <a:prstGeom prst="rect">
              <a:avLst/>
            </a:prstGeom>
          </p:spPr>
        </p:pic>
      </p:grpSp>
      <p:sp>
        <p:nvSpPr>
          <p:cNvPr id="13" name="TextBox 12">
            <a:extLst>
              <a:ext uri="{FF2B5EF4-FFF2-40B4-BE49-F238E27FC236}">
                <a16:creationId xmlns:a16="http://schemas.microsoft.com/office/drawing/2014/main" id="{0745D104-B3A9-DC75-1EC1-A6A0CE819569}"/>
              </a:ext>
            </a:extLst>
          </p:cNvPr>
          <p:cNvSpPr txBox="1"/>
          <p:nvPr/>
        </p:nvSpPr>
        <p:spPr>
          <a:xfrm>
            <a:off x="6872404" y="6277301"/>
            <a:ext cx="5319596"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Chain aggregates comprised of frozen droplets observed in mid-latitude cirrus anvil clouds. Adapted from Stith </a:t>
            </a:r>
            <a:r>
              <a:rPr lang="en-US" sz="1400" i="1" dirty="0">
                <a:latin typeface="Times New Roman" panose="02020603050405020304" pitchFamily="18" charset="0"/>
                <a:cs typeface="Times New Roman" panose="02020603050405020304" pitchFamily="18" charset="0"/>
              </a:rPr>
              <a:t>et al. </a:t>
            </a:r>
            <a:r>
              <a:rPr lang="en-US" sz="1400" dirty="0">
                <a:latin typeface="Times New Roman" panose="02020603050405020304" pitchFamily="18" charset="0"/>
                <a:cs typeface="Times New Roman" panose="02020603050405020304" pitchFamily="18" charset="0"/>
              </a:rPr>
              <a:t>2014.</a:t>
            </a:r>
          </a:p>
        </p:txBody>
      </p:sp>
      <p:cxnSp>
        <p:nvCxnSpPr>
          <p:cNvPr id="16" name="Straight Connector 15">
            <a:extLst>
              <a:ext uri="{FF2B5EF4-FFF2-40B4-BE49-F238E27FC236}">
                <a16:creationId xmlns:a16="http://schemas.microsoft.com/office/drawing/2014/main" id="{DFD13609-87FE-B309-BE55-109FFA7E272E}"/>
              </a:ext>
            </a:extLst>
          </p:cNvPr>
          <p:cNvCxnSpPr/>
          <p:nvPr/>
        </p:nvCxnSpPr>
        <p:spPr>
          <a:xfrm>
            <a:off x="6763547" y="3566866"/>
            <a:ext cx="5319596"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14604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CAE5B5-E089-8771-64DE-C39B30E4998C}"/>
              </a:ext>
            </a:extLst>
          </p:cNvPr>
          <p:cNvSpPr/>
          <p:nvPr/>
        </p:nvSpPr>
        <p:spPr>
          <a:xfrm>
            <a:off x="7368209" y="5791200"/>
            <a:ext cx="4823791"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 name="Title 1">
            <a:extLst>
              <a:ext uri="{FF2B5EF4-FFF2-40B4-BE49-F238E27FC236}">
                <a16:creationId xmlns:a16="http://schemas.microsoft.com/office/drawing/2014/main" id="{44905853-ADA2-194F-97BA-4AA7DF14AD11}"/>
              </a:ext>
            </a:extLst>
          </p:cNvPr>
          <p:cNvSpPr>
            <a:spLocks noGrp="1"/>
          </p:cNvSpPr>
          <p:nvPr>
            <p:ph type="title"/>
          </p:nvPr>
        </p:nvSpPr>
        <p:spPr>
          <a:xfrm>
            <a:off x="350109" y="-251956"/>
            <a:ext cx="11491782" cy="1265967"/>
          </a:xfrm>
        </p:spPr>
        <p:txBody>
          <a:bodyPr/>
          <a:lstStyle/>
          <a:p>
            <a:pPr algn="ctr"/>
            <a:r>
              <a:rPr lang="en-US" dirty="0">
                <a:latin typeface="Times New Roman" panose="02020603050405020304" pitchFamily="18" charset="0"/>
                <a:cs typeface="Times New Roman" panose="02020603050405020304" pitchFamily="18" charset="0"/>
              </a:rPr>
              <a:t>CAPE Experiment 2015 (CAPE2015)</a:t>
            </a:r>
          </a:p>
        </p:txBody>
      </p:sp>
      <p:sp>
        <p:nvSpPr>
          <p:cNvPr id="3" name="Content Placeholder 2">
            <a:extLst>
              <a:ext uri="{FF2B5EF4-FFF2-40B4-BE49-F238E27FC236}">
                <a16:creationId xmlns:a16="http://schemas.microsoft.com/office/drawing/2014/main" id="{7406B00E-D3ED-FF47-BA20-74DB220A6785}"/>
              </a:ext>
            </a:extLst>
          </p:cNvPr>
          <p:cNvSpPr>
            <a:spLocks noGrp="1"/>
          </p:cNvSpPr>
          <p:nvPr>
            <p:ph idx="1"/>
          </p:nvPr>
        </p:nvSpPr>
        <p:spPr>
          <a:xfrm>
            <a:off x="0" y="1014011"/>
            <a:ext cx="7563394" cy="5843988"/>
          </a:xfrm>
        </p:spPr>
        <p:txBody>
          <a:bodyPr>
            <a:normAutofit/>
          </a:bodyPr>
          <a:lstStyle/>
          <a:p>
            <a:r>
              <a:rPr lang="en-US" sz="2400" dirty="0">
                <a:latin typeface="Times New Roman" panose="02020603050405020304" pitchFamily="18" charset="0"/>
                <a:cs typeface="Times New Roman" panose="02020603050405020304" pitchFamily="18" charset="0"/>
              </a:rPr>
              <a:t>Performed near Cape Canaveral, Florida, from 28 July to 11 August 2015.</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Airborne sampling of Florida </a:t>
            </a:r>
            <a:r>
              <a:rPr lang="en-US" sz="2400" dirty="0">
                <a:cs typeface="Times New Roman" panose="02020603050405020304" pitchFamily="18" charset="0"/>
              </a:rPr>
              <a:t>c</a:t>
            </a:r>
            <a:r>
              <a:rPr lang="en-US" sz="2400" dirty="0">
                <a:latin typeface="Times New Roman" panose="02020603050405020304" pitchFamily="18" charset="0"/>
                <a:cs typeface="Times New Roman" panose="02020603050405020304" pitchFamily="18" charset="0"/>
              </a:rPr>
              <a:t>onvection-induced, cirrus anvils.</a:t>
            </a:r>
          </a:p>
          <a:p>
            <a:endParaRPr lang="en-US" sz="2400" dirty="0">
              <a:latin typeface="Times New Roman" panose="02020603050405020304" pitchFamily="18" charset="0"/>
              <a:cs typeface="Times New Roman" panose="02020603050405020304" pitchFamily="18" charset="0"/>
            </a:endParaRPr>
          </a:p>
          <a:p>
            <a:r>
              <a:rPr lang="en-US" sz="2400" dirty="0">
                <a:cs typeface="Times New Roman" panose="02020603050405020304" pitchFamily="18" charset="0"/>
              </a:rPr>
              <a:t>C</a:t>
            </a:r>
            <a:r>
              <a:rPr lang="en-US" sz="2400" dirty="0">
                <a:latin typeface="Times New Roman" panose="02020603050405020304" pitchFamily="18" charset="0"/>
                <a:cs typeface="Times New Roman" panose="02020603050405020304" pitchFamily="18" charset="0"/>
              </a:rPr>
              <a:t>hain-like </a:t>
            </a:r>
            <a:r>
              <a:rPr lang="en-US" sz="2400" dirty="0">
                <a:cs typeface="Times New Roman" panose="02020603050405020304" pitchFamily="18" charset="0"/>
              </a:rPr>
              <a:t>A</a:t>
            </a:r>
            <a:r>
              <a:rPr lang="en-US" sz="2400" dirty="0">
                <a:latin typeface="Times New Roman" panose="02020603050405020304" pitchFamily="18" charset="0"/>
                <a:cs typeface="Times New Roman" panose="02020603050405020304" pitchFamily="18" charset="0"/>
              </a:rPr>
              <a:t>ggregates </a:t>
            </a:r>
            <a:r>
              <a:rPr lang="en-US" sz="2400" dirty="0">
                <a:cs typeface="Times New Roman" panose="02020603050405020304" pitchFamily="18" charset="0"/>
              </a:rPr>
              <a:t>O</a:t>
            </a:r>
            <a:r>
              <a:rPr lang="en-US" sz="2400" dirty="0">
                <a:latin typeface="Times New Roman" panose="02020603050405020304" pitchFamily="18" charset="0"/>
                <a:cs typeface="Times New Roman" panose="02020603050405020304" pitchFamily="18" charset="0"/>
              </a:rPr>
              <a:t>bserved.</a:t>
            </a:r>
          </a:p>
          <a:p>
            <a:endParaRPr lang="en-US" sz="2400" dirty="0">
              <a:latin typeface="Times New Roman" panose="02020603050405020304" pitchFamily="18" charset="0"/>
              <a:cs typeface="Times New Roman" panose="02020603050405020304" pitchFamily="18" charset="0"/>
            </a:endParaRPr>
          </a:p>
          <a:p>
            <a:r>
              <a:rPr lang="en-US" sz="2400" dirty="0">
                <a:cs typeface="Times New Roman" panose="02020603050405020304" pitchFamily="18" charset="0"/>
              </a:rPr>
              <a:t>Chains appear to have plate-like elements.</a:t>
            </a:r>
            <a:endParaRPr lang="en-US" sz="2400" dirty="0">
              <a:latin typeface="Times New Roman" panose="02020603050405020304" pitchFamily="18" charset="0"/>
              <a:cs typeface="Times New Roman" panose="02020603050405020304" pitchFamily="18" charset="0"/>
            </a:endParaRPr>
          </a:p>
          <a:p>
            <a:pPr lvl="1"/>
            <a:r>
              <a:rPr lang="en-US" sz="2000" dirty="0">
                <a:latin typeface="Times New Roman" panose="02020603050405020304" pitchFamily="18" charset="0"/>
                <a:cs typeface="Times New Roman" panose="02020603050405020304" pitchFamily="18" charset="0"/>
              </a:rPr>
              <a:t>Altitudes ~11 km and </a:t>
            </a:r>
            <a:r>
              <a:rPr lang="en-US" sz="2000" dirty="0">
                <a:cs typeface="Times New Roman" panose="02020603050405020304" pitchFamily="18" charset="0"/>
              </a:rPr>
              <a:t>T</a:t>
            </a:r>
            <a:r>
              <a:rPr lang="en-US" sz="2000" dirty="0">
                <a:latin typeface="Times New Roman" panose="02020603050405020304" pitchFamily="18" charset="0"/>
                <a:cs typeface="Times New Roman" panose="02020603050405020304" pitchFamily="18" charset="0"/>
              </a:rPr>
              <a:t>emperatures of ~ -43 </a:t>
            </a:r>
            <a:r>
              <a:rPr lang="en-US" sz="2000" dirty="0">
                <a:cs typeface="Times New Roman" panose="02020603050405020304" pitchFamily="18" charset="0"/>
              </a:rPr>
              <a:t>°C</a:t>
            </a:r>
            <a:r>
              <a:rPr lang="en-US" sz="20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r>
              <a:rPr lang="en-US" sz="2400" dirty="0">
                <a:cs typeface="Times New Roman" panose="02020603050405020304" pitchFamily="18" charset="0"/>
              </a:rPr>
              <a:t>P</a:t>
            </a:r>
            <a:r>
              <a:rPr lang="en-US" sz="2400" dirty="0">
                <a:latin typeface="Times New Roman" panose="02020603050405020304" pitchFamily="18" charset="0"/>
                <a:cs typeface="Times New Roman" panose="02020603050405020304" pitchFamily="18" charset="0"/>
              </a:rPr>
              <a:t>oor </a:t>
            </a:r>
            <a:r>
              <a:rPr lang="en-US" sz="2400" dirty="0">
                <a:cs typeface="Times New Roman" panose="02020603050405020304" pitchFamily="18" charset="0"/>
              </a:rPr>
              <a:t>R</a:t>
            </a:r>
            <a:r>
              <a:rPr lang="en-US" sz="2400" dirty="0">
                <a:latin typeface="Times New Roman" panose="02020603050405020304" pitchFamily="18" charset="0"/>
                <a:cs typeface="Times New Roman" panose="02020603050405020304" pitchFamily="18" charset="0"/>
              </a:rPr>
              <a:t>esolution and Image </a:t>
            </a:r>
            <a:r>
              <a:rPr lang="en-US" sz="2400" dirty="0">
                <a:cs typeface="Times New Roman" panose="02020603050405020304" pitchFamily="18" charset="0"/>
              </a:rPr>
              <a:t>Q</a:t>
            </a:r>
            <a:r>
              <a:rPr lang="en-US" sz="2400" dirty="0">
                <a:latin typeface="Times New Roman" panose="02020603050405020304" pitchFamily="18" charset="0"/>
                <a:cs typeface="Times New Roman" panose="02020603050405020304" pitchFamily="18" charset="0"/>
              </a:rPr>
              <a:t>uality of the 2D-S</a:t>
            </a:r>
          </a:p>
          <a:p>
            <a:pPr lvl="1"/>
            <a:r>
              <a:rPr lang="en-US" sz="2000" dirty="0">
                <a:cs typeface="Times New Roman" panose="02020603050405020304" pitchFamily="18" charset="0"/>
              </a:rPr>
              <a:t>D</a:t>
            </a:r>
            <a:r>
              <a:rPr lang="en-US" sz="2000" dirty="0">
                <a:latin typeface="Times New Roman" panose="02020603050405020304" pitchFamily="18" charset="0"/>
                <a:cs typeface="Times New Roman" panose="02020603050405020304" pitchFamily="18" charset="0"/>
              </a:rPr>
              <a:t>ifficult visualizing each chain aggregate element and discerning the exact crystal habits.</a:t>
            </a:r>
          </a:p>
        </p:txBody>
      </p:sp>
      <p:pic>
        <p:nvPicPr>
          <p:cNvPr id="5" name="Picture 4" descr="A picture containing diagram&#10;&#10;Description automatically generated">
            <a:extLst>
              <a:ext uri="{FF2B5EF4-FFF2-40B4-BE49-F238E27FC236}">
                <a16:creationId xmlns:a16="http://schemas.microsoft.com/office/drawing/2014/main" id="{59216DBF-B141-3642-9F8C-11D26968334A}"/>
              </a:ext>
            </a:extLst>
          </p:cNvPr>
          <p:cNvPicPr>
            <a:picLocks noChangeAspect="1"/>
          </p:cNvPicPr>
          <p:nvPr/>
        </p:nvPicPr>
        <p:blipFill>
          <a:blip r:embed="rId3"/>
          <a:stretch>
            <a:fillRect/>
          </a:stretch>
        </p:blipFill>
        <p:spPr>
          <a:xfrm>
            <a:off x="7321216" y="1531237"/>
            <a:ext cx="4870784" cy="4294805"/>
          </a:xfrm>
          <a:prstGeom prst="rect">
            <a:avLst/>
          </a:prstGeom>
        </p:spPr>
      </p:pic>
      <p:sp>
        <p:nvSpPr>
          <p:cNvPr id="7" name="TextBox 6">
            <a:extLst>
              <a:ext uri="{FF2B5EF4-FFF2-40B4-BE49-F238E27FC236}">
                <a16:creationId xmlns:a16="http://schemas.microsoft.com/office/drawing/2014/main" id="{B5A53A76-8C8C-DE43-B199-B4706405D494}"/>
              </a:ext>
            </a:extLst>
          </p:cNvPr>
          <p:cNvSpPr txBox="1"/>
          <p:nvPr/>
        </p:nvSpPr>
        <p:spPr>
          <a:xfrm>
            <a:off x="8424196" y="5826042"/>
            <a:ext cx="2907001" cy="307777"/>
          </a:xfrm>
          <a:prstGeom prst="rect">
            <a:avLst/>
          </a:prstGeom>
          <a:noFill/>
        </p:spPr>
        <p:txBody>
          <a:bodyPr wrap="square" rtlCol="0">
            <a:spAutoFit/>
          </a:bodyPr>
          <a:lstStyle/>
          <a:p>
            <a:pPr algn="just"/>
            <a:r>
              <a:rPr lang="en-US" sz="1400" dirty="0">
                <a:latin typeface="Times New Roman" panose="02020603050405020304" pitchFamily="18" charset="0"/>
                <a:cs typeface="Times New Roman" panose="02020603050405020304" pitchFamily="18" charset="0"/>
              </a:rPr>
              <a:t>Adapted from Schmidt </a:t>
            </a:r>
            <a:r>
              <a:rPr lang="en-US" sz="1400" i="1" dirty="0">
                <a:latin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cs typeface="Times New Roman" panose="02020603050405020304" pitchFamily="18" charset="0"/>
              </a:rPr>
              <a:t>. 2019.</a:t>
            </a:r>
          </a:p>
        </p:txBody>
      </p:sp>
      <p:sp>
        <p:nvSpPr>
          <p:cNvPr id="4" name="Slide Number Placeholder 3">
            <a:extLst>
              <a:ext uri="{FF2B5EF4-FFF2-40B4-BE49-F238E27FC236}">
                <a16:creationId xmlns:a16="http://schemas.microsoft.com/office/drawing/2014/main" id="{18649E33-DCA9-4ADE-2F22-A5E545630FFA}"/>
              </a:ext>
            </a:extLst>
          </p:cNvPr>
          <p:cNvSpPr>
            <a:spLocks noGrp="1"/>
          </p:cNvSpPr>
          <p:nvPr>
            <p:ph type="sldNum" sz="quarter" idx="12"/>
          </p:nvPr>
        </p:nvSpPr>
        <p:spPr>
          <a:xfrm>
            <a:off x="9331057" y="6380182"/>
            <a:ext cx="2743200" cy="365125"/>
          </a:xfrm>
        </p:spPr>
        <p:txBody>
          <a:bodyPr/>
          <a:lstStyle/>
          <a:p>
            <a:fld id="{CDFFE814-68E4-0C4A-BCC3-703C26BE2070}" type="slidenum">
              <a:rPr lang="en-US" smtClean="0"/>
              <a:pPr/>
              <a:t>7</a:t>
            </a:fld>
            <a:endParaRPr lang="en-US" dirty="0"/>
          </a:p>
        </p:txBody>
      </p:sp>
    </p:spTree>
    <p:extLst>
      <p:ext uri="{BB962C8B-B14F-4D97-AF65-F5344CB8AC3E}">
        <p14:creationId xmlns:p14="http://schemas.microsoft.com/office/powerpoint/2010/main" val="2660225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2267CA-E58E-5F88-1B62-4C3BAC9ED067}"/>
              </a:ext>
            </a:extLst>
          </p:cNvPr>
          <p:cNvSpPr/>
          <p:nvPr/>
        </p:nvSpPr>
        <p:spPr>
          <a:xfrm>
            <a:off x="7368209" y="5791200"/>
            <a:ext cx="4823791" cy="1066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 name="Title 1">
            <a:extLst>
              <a:ext uri="{FF2B5EF4-FFF2-40B4-BE49-F238E27FC236}">
                <a16:creationId xmlns:a16="http://schemas.microsoft.com/office/drawing/2014/main" id="{44905853-ADA2-194F-97BA-4AA7DF14AD11}"/>
              </a:ext>
            </a:extLst>
          </p:cNvPr>
          <p:cNvSpPr>
            <a:spLocks noGrp="1"/>
          </p:cNvSpPr>
          <p:nvPr>
            <p:ph type="title"/>
          </p:nvPr>
        </p:nvSpPr>
        <p:spPr>
          <a:xfrm>
            <a:off x="350109" y="0"/>
            <a:ext cx="11491782" cy="1265967"/>
          </a:xfrm>
        </p:spPr>
        <p:txBody>
          <a:bodyPr/>
          <a:lstStyle/>
          <a:p>
            <a:pPr algn="ctr"/>
            <a:r>
              <a:rPr lang="en-US" dirty="0">
                <a:latin typeface="Times New Roman" panose="02020603050405020304" pitchFamily="18" charset="0"/>
                <a:cs typeface="Times New Roman" panose="02020603050405020304" pitchFamily="18" charset="0"/>
              </a:rPr>
              <a:t>CAPE Experiment 2019 (CapeEx19)</a:t>
            </a:r>
          </a:p>
        </p:txBody>
      </p:sp>
      <p:sp>
        <p:nvSpPr>
          <p:cNvPr id="3" name="Content Placeholder 2">
            <a:extLst>
              <a:ext uri="{FF2B5EF4-FFF2-40B4-BE49-F238E27FC236}">
                <a16:creationId xmlns:a16="http://schemas.microsoft.com/office/drawing/2014/main" id="{7406B00E-D3ED-FF47-BA20-74DB220A6785}"/>
              </a:ext>
            </a:extLst>
          </p:cNvPr>
          <p:cNvSpPr>
            <a:spLocks noGrp="1"/>
          </p:cNvSpPr>
          <p:nvPr>
            <p:ph idx="1"/>
          </p:nvPr>
        </p:nvSpPr>
        <p:spPr>
          <a:xfrm>
            <a:off x="0" y="1265967"/>
            <a:ext cx="6439989" cy="5592033"/>
          </a:xfrm>
        </p:spPr>
        <p:txBody>
          <a:bodyPr>
            <a:normAutofit/>
          </a:bodyPr>
          <a:lstStyle/>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Sampled convection-induced, cirrus cloud anvils</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Concurrent measurements between in-situ (aircraft) and remote-sensed platforms (radar).</a:t>
            </a:r>
          </a:p>
          <a:p>
            <a:pPr marL="0" indent="0">
              <a:buNone/>
            </a:pP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Goals:</a:t>
            </a:r>
          </a:p>
          <a:p>
            <a:pPr marL="914400" lvl="1" indent="-457200">
              <a:buFont typeface="+mj-lt"/>
              <a:buAutoNum type="arabicPeriod"/>
            </a:pPr>
            <a:r>
              <a:rPr lang="en-US" sz="2000" dirty="0">
                <a:latin typeface="Times New Roman" panose="02020603050405020304" pitchFamily="18" charset="0"/>
                <a:cs typeface="Times New Roman" panose="02020603050405020304" pitchFamily="18" charset="0"/>
              </a:rPr>
              <a:t>Investigate the presence of chain aggregates/chain aggregation</a:t>
            </a:r>
          </a:p>
          <a:p>
            <a:pPr marL="914400" lvl="1" indent="-457200">
              <a:buFont typeface="+mj-lt"/>
              <a:buAutoNum type="arabicPeriod"/>
            </a:pPr>
            <a:r>
              <a:rPr lang="en-US" sz="2000" dirty="0">
                <a:latin typeface="Times New Roman" panose="02020603050405020304" pitchFamily="18" charset="0"/>
                <a:cs typeface="Times New Roman" panose="02020603050405020304" pitchFamily="18" charset="0"/>
              </a:rPr>
              <a:t>Improve radar interpretation</a:t>
            </a:r>
          </a:p>
          <a:p>
            <a:pPr marL="914400" lvl="1" indent="-457200">
              <a:buFont typeface="+mj-lt"/>
              <a:buAutoNum type="arabicPeriod"/>
            </a:pPr>
            <a:r>
              <a:rPr lang="en-US" sz="2000" dirty="0">
                <a:latin typeface="Times New Roman" panose="02020603050405020304" pitchFamily="18" charset="0"/>
                <a:cs typeface="Times New Roman" panose="02020603050405020304" pitchFamily="18" charset="0"/>
              </a:rPr>
              <a:t>Improve cirrus cloud modeling</a:t>
            </a:r>
          </a:p>
        </p:txBody>
      </p:sp>
      <p:pic>
        <p:nvPicPr>
          <p:cNvPr id="10" name="Picture 9" descr="A small airplane on the runway&#10;&#10;Description automatically generated with low confidence">
            <a:extLst>
              <a:ext uri="{FF2B5EF4-FFF2-40B4-BE49-F238E27FC236}">
                <a16:creationId xmlns:a16="http://schemas.microsoft.com/office/drawing/2014/main" id="{D308AFE1-1CA8-914D-B5BD-2C13C8689CAD}"/>
              </a:ext>
            </a:extLst>
          </p:cNvPr>
          <p:cNvPicPr>
            <a:picLocks noChangeAspect="1"/>
          </p:cNvPicPr>
          <p:nvPr/>
        </p:nvPicPr>
        <p:blipFill>
          <a:blip r:embed="rId3"/>
          <a:stretch>
            <a:fillRect/>
          </a:stretch>
        </p:blipFill>
        <p:spPr>
          <a:xfrm>
            <a:off x="6460231" y="3132454"/>
            <a:ext cx="5731769" cy="2813778"/>
          </a:xfrm>
          <a:prstGeom prst="rect">
            <a:avLst/>
          </a:prstGeom>
        </p:spPr>
      </p:pic>
      <p:sp>
        <p:nvSpPr>
          <p:cNvPr id="5" name="TextBox 4">
            <a:extLst>
              <a:ext uri="{FF2B5EF4-FFF2-40B4-BE49-F238E27FC236}">
                <a16:creationId xmlns:a16="http://schemas.microsoft.com/office/drawing/2014/main" id="{68E2A6C9-5F78-40CC-8B55-FCDF19B80631}"/>
              </a:ext>
            </a:extLst>
          </p:cNvPr>
          <p:cNvSpPr txBox="1"/>
          <p:nvPr/>
        </p:nvSpPr>
        <p:spPr>
          <a:xfrm>
            <a:off x="6460231" y="5946232"/>
            <a:ext cx="5731769" cy="523220"/>
          </a:xfrm>
          <a:prstGeom prst="rect">
            <a:avLst/>
          </a:prstGeom>
          <a:noFill/>
        </p:spPr>
        <p:txBody>
          <a:bodyPr wrap="square" rtlCol="0">
            <a:spAutoFit/>
          </a:bodyPr>
          <a:lstStyle/>
          <a:p>
            <a:pPr algn="just"/>
            <a:r>
              <a:rPr lang="en-US" sz="1400" dirty="0">
                <a:latin typeface="Times New Roman" panose="02020603050405020304" pitchFamily="18" charset="0"/>
                <a:cs typeface="Times New Roman" panose="02020603050405020304" pitchFamily="18" charset="0"/>
              </a:rPr>
              <a:t>The North Dakota Citation II Research Aircraft at the Space Coast Regional Airport in Titusville, Florida.</a:t>
            </a:r>
          </a:p>
        </p:txBody>
      </p:sp>
      <p:sp>
        <p:nvSpPr>
          <p:cNvPr id="4" name="Slide Number Placeholder 3">
            <a:extLst>
              <a:ext uri="{FF2B5EF4-FFF2-40B4-BE49-F238E27FC236}">
                <a16:creationId xmlns:a16="http://schemas.microsoft.com/office/drawing/2014/main" id="{EB09C6A4-BAD7-579C-97F9-57C70E1DF86A}"/>
              </a:ext>
            </a:extLst>
          </p:cNvPr>
          <p:cNvSpPr>
            <a:spLocks noGrp="1"/>
          </p:cNvSpPr>
          <p:nvPr>
            <p:ph type="sldNum" sz="quarter" idx="12"/>
          </p:nvPr>
        </p:nvSpPr>
        <p:spPr>
          <a:xfrm>
            <a:off x="9283147" y="6324599"/>
            <a:ext cx="2743200" cy="365125"/>
          </a:xfrm>
        </p:spPr>
        <p:txBody>
          <a:bodyPr/>
          <a:lstStyle/>
          <a:p>
            <a:fld id="{CDFFE814-68E4-0C4A-BCC3-703C26BE2070}" type="slidenum">
              <a:rPr lang="en-US" smtClean="0"/>
              <a:pPr/>
              <a:t>8</a:t>
            </a:fld>
            <a:endParaRPr lang="en-US" dirty="0"/>
          </a:p>
        </p:txBody>
      </p:sp>
      <p:sp>
        <p:nvSpPr>
          <p:cNvPr id="6" name="TextBox 5">
            <a:extLst>
              <a:ext uri="{FF2B5EF4-FFF2-40B4-BE49-F238E27FC236}">
                <a16:creationId xmlns:a16="http://schemas.microsoft.com/office/drawing/2014/main" id="{844D7A07-B0E8-C558-5E1A-1E6BDD5D57DB}"/>
              </a:ext>
            </a:extLst>
          </p:cNvPr>
          <p:cNvSpPr txBox="1"/>
          <p:nvPr/>
        </p:nvSpPr>
        <p:spPr>
          <a:xfrm>
            <a:off x="0" y="1491324"/>
            <a:ext cx="8059783" cy="738664"/>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Near Cape Canaveral, Florida, from 22 July to 3 August 2019</a:t>
            </a:r>
          </a:p>
          <a:p>
            <a:endParaRPr lang="en-US" dirty="0"/>
          </a:p>
        </p:txBody>
      </p:sp>
    </p:spTree>
    <p:extLst>
      <p:ext uri="{BB962C8B-B14F-4D97-AF65-F5344CB8AC3E}">
        <p14:creationId xmlns:p14="http://schemas.microsoft.com/office/powerpoint/2010/main" val="1238268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BDD108-F29F-E74D-964F-24D4C8F771E9}"/>
              </a:ext>
            </a:extLst>
          </p:cNvPr>
          <p:cNvSpPr>
            <a:spLocks noGrp="1"/>
          </p:cNvSpPr>
          <p:nvPr>
            <p:ph type="sldNum" sz="quarter" idx="12"/>
          </p:nvPr>
        </p:nvSpPr>
        <p:spPr>
          <a:xfrm>
            <a:off x="-2204798" y="6401594"/>
            <a:ext cx="2743200" cy="365125"/>
          </a:xfrm>
        </p:spPr>
        <p:txBody>
          <a:bodyPr/>
          <a:lstStyle/>
          <a:p>
            <a:r>
              <a:rPr lang="en-US" sz="1800" b="1" dirty="0">
                <a:solidFill>
                  <a:schemeClr val="tx1"/>
                </a:solidFill>
              </a:rPr>
              <a:t>9</a:t>
            </a:r>
          </a:p>
        </p:txBody>
      </p:sp>
      <p:sp>
        <p:nvSpPr>
          <p:cNvPr id="5" name="Title 1">
            <a:extLst>
              <a:ext uri="{FF2B5EF4-FFF2-40B4-BE49-F238E27FC236}">
                <a16:creationId xmlns:a16="http://schemas.microsoft.com/office/drawing/2014/main" id="{A967C363-FDB8-244A-85A1-1B7442E88295}"/>
              </a:ext>
            </a:extLst>
          </p:cNvPr>
          <p:cNvSpPr>
            <a:spLocks noGrp="1"/>
          </p:cNvSpPr>
          <p:nvPr>
            <p:ph type="title"/>
          </p:nvPr>
        </p:nvSpPr>
        <p:spPr>
          <a:xfrm>
            <a:off x="350109" y="-315980"/>
            <a:ext cx="11491782" cy="1265967"/>
          </a:xfrm>
        </p:spPr>
        <p:txBody>
          <a:bodyPr>
            <a:normAutofit/>
          </a:bodyPr>
          <a:lstStyle/>
          <a:p>
            <a:pPr algn="ctr"/>
            <a:r>
              <a:rPr lang="en-US" sz="3600" b="1" dirty="0">
                <a:latin typeface="Times New Roman" panose="02020603050405020304" pitchFamily="18" charset="0"/>
                <a:cs typeface="Times New Roman" panose="02020603050405020304" pitchFamily="18" charset="0"/>
              </a:rPr>
              <a:t>Instrumentation</a:t>
            </a:r>
            <a:endParaRPr lang="en-US" sz="4000" b="1" dirty="0">
              <a:latin typeface="Times New Roman" panose="02020603050405020304" pitchFamily="18" charset="0"/>
              <a:cs typeface="Times New Roman" panose="02020603050405020304" pitchFamily="18" charset="0"/>
            </a:endParaRPr>
          </a:p>
        </p:txBody>
      </p:sp>
      <p:pic>
        <p:nvPicPr>
          <p:cNvPr id="6" name="Picture 5" descr="Diagram&#10;&#10;Description automatically generated">
            <a:extLst>
              <a:ext uri="{FF2B5EF4-FFF2-40B4-BE49-F238E27FC236}">
                <a16:creationId xmlns:a16="http://schemas.microsoft.com/office/drawing/2014/main" id="{AD95EB33-8899-CD45-9125-9A10BC6D7750}"/>
              </a:ext>
            </a:extLst>
          </p:cNvPr>
          <p:cNvPicPr>
            <a:picLocks noChangeAspect="1"/>
          </p:cNvPicPr>
          <p:nvPr/>
        </p:nvPicPr>
        <p:blipFill>
          <a:blip r:embed="rId3"/>
          <a:stretch>
            <a:fillRect/>
          </a:stretch>
        </p:blipFill>
        <p:spPr>
          <a:xfrm>
            <a:off x="2473040" y="539618"/>
            <a:ext cx="8863704" cy="6227101"/>
          </a:xfrm>
          <a:prstGeom prst="rect">
            <a:avLst/>
          </a:prstGeom>
        </p:spPr>
      </p:pic>
    </p:spTree>
    <p:extLst>
      <p:ext uri="{BB962C8B-B14F-4D97-AF65-F5344CB8AC3E}">
        <p14:creationId xmlns:p14="http://schemas.microsoft.com/office/powerpoint/2010/main" val="1610850753"/>
      </p:ext>
    </p:extLst>
  </p:cSld>
  <p:clrMapOvr>
    <a:masterClrMapping/>
  </p:clrMapOvr>
</p:sld>
</file>

<file path=ppt/theme/theme1.xml><?xml version="1.0" encoding="utf-8"?>
<a:theme xmlns:a="http://schemas.openxmlformats.org/drawingml/2006/main" name="Title Slide - Green +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49167</TotalTime>
  <Words>6909</Words>
  <Application>Microsoft Macintosh PowerPoint</Application>
  <PresentationFormat>Widescreen</PresentationFormat>
  <Paragraphs>967</Paragraphs>
  <Slides>59</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Cambria Math</vt:lpstr>
      <vt:lpstr>Times New Roman</vt:lpstr>
      <vt:lpstr>Title Slide - Green + Logo</vt:lpstr>
      <vt:lpstr>Observations of Chain Aggregates in Florida Cirrus Cloud Anvils on 3 August 2019 during CapeEx19</vt:lpstr>
      <vt:lpstr>Objective</vt:lpstr>
      <vt:lpstr>Motivation for Research</vt:lpstr>
      <vt:lpstr>Motivation for Research</vt:lpstr>
      <vt:lpstr>Cloud Chamber Experiments</vt:lpstr>
      <vt:lpstr>Previous Aircraft Observations</vt:lpstr>
      <vt:lpstr>CAPE Experiment 2015 (CAPE2015)</vt:lpstr>
      <vt:lpstr>CAPE Experiment 2019 (CapeEx19)</vt:lpstr>
      <vt:lpstr>Instrumentation</vt:lpstr>
      <vt:lpstr>Particle Habit Imaging and Polar Scattering (PHIPS) Probe</vt:lpstr>
      <vt:lpstr>Cloud Imaging Probe (CIP)</vt:lpstr>
      <vt:lpstr>Rotating-vane Electric Field Mills</vt:lpstr>
      <vt:lpstr>Remote-sensed Platforms and Datasets</vt:lpstr>
      <vt:lpstr>Methods</vt:lpstr>
      <vt:lpstr>Chain Aggregate Definition</vt:lpstr>
      <vt:lpstr>LROSE-TITAN</vt:lpstr>
      <vt:lpstr>Storm Evolution</vt:lpstr>
      <vt:lpstr>PowerPoint Presentation</vt:lpstr>
      <vt:lpstr>In-situ Microphysical Observations</vt:lpstr>
      <vt:lpstr>PowerPoint Presentation</vt:lpstr>
      <vt:lpstr>PowerPoint Presentation</vt:lpstr>
      <vt:lpstr>Observed Chain Aggregates (PHIPS) </vt:lpstr>
      <vt:lpstr>Chain Aggregates vs. Distance from Core</vt:lpstr>
      <vt:lpstr>‘All In’ Chain Aggregate Sizes</vt:lpstr>
      <vt:lpstr>PHIPS Chain Aggregate Percentiles</vt:lpstr>
      <vt:lpstr>PHIPS Chains to CIP Concentrations</vt:lpstr>
      <vt:lpstr>Concentrations</vt:lpstr>
      <vt:lpstr>PowerPoint Presentation</vt:lpstr>
      <vt:lpstr>Electrical Field Observations</vt:lpstr>
      <vt:lpstr>PowerPoint Presentation</vt:lpstr>
      <vt:lpstr>Radar and Satellite</vt:lpstr>
      <vt:lpstr>PowerPoint Presentation</vt:lpstr>
      <vt:lpstr>PowerPoint Presentation</vt:lpstr>
      <vt:lpstr>PowerPoint Presentation</vt:lpstr>
      <vt:lpstr>PowerPoint Presentation</vt:lpstr>
      <vt:lpstr>Conclusions</vt:lpstr>
      <vt:lpstr>Conclusions</vt:lpstr>
      <vt:lpstr>Future Work</vt:lpstr>
      <vt:lpstr>Acknowledgements</vt:lpstr>
      <vt:lpstr>References</vt:lpstr>
      <vt:lpstr>References</vt:lpstr>
      <vt:lpstr>References</vt:lpstr>
      <vt:lpstr>Questions?</vt:lpstr>
      <vt:lpstr>EXTRA SLIDES</vt:lpstr>
      <vt:lpstr>Flight Legs (FL)</vt:lpstr>
      <vt:lpstr>PowerPoint Presentation</vt:lpstr>
      <vt:lpstr>PowerPoint Presentation</vt:lpstr>
      <vt:lpstr>LMA Observations</vt:lpstr>
      <vt:lpstr>LMA Observations</vt:lpstr>
      <vt:lpstr>PowerPoint Presentation</vt:lpstr>
      <vt:lpstr>PowerPoint Presentation</vt:lpstr>
      <vt:lpstr>Rimed Chain Example</vt:lpstr>
      <vt:lpstr>PowerPoint Presentation</vt:lpstr>
      <vt:lpstr>PowerPoint Presentation</vt:lpstr>
      <vt:lpstr>Flight Leg 1 (FL1) 15:51:15 – 16:01:00   KMLB Vol Scan: 15:50:30  10 km CAPPI</vt:lpstr>
      <vt:lpstr>PowerPoint Presentation</vt:lpstr>
      <vt:lpstr>PowerPoint Presentation</vt:lpstr>
      <vt:lpstr>Uncertainty Analysis (PHIPS chains) – Baird 1994 Product of Two or More Variables (SEC 2-9)</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UND Stationery</dc:creator>
  <cp:lastModifiedBy>Nairy, Christian</cp:lastModifiedBy>
  <cp:revision>50</cp:revision>
  <dcterms:created xsi:type="dcterms:W3CDTF">2020-09-16T16:31:21Z</dcterms:created>
  <dcterms:modified xsi:type="dcterms:W3CDTF">2022-07-14T15:45:22Z</dcterms:modified>
</cp:coreProperties>
</file>