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5"/>
  </p:notesMasterIdLst>
  <p:sldIdLst>
    <p:sldId id="256" r:id="rId4"/>
  </p:sldIdLst>
  <p:sldSz cx="12188825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5"/>
    <p:restoredTop sz="94720"/>
  </p:normalViewPr>
  <p:slideViewPr>
    <p:cSldViewPr snapToGrid="0">
      <p:cViewPr varScale="1">
        <p:scale>
          <a:sx n="130" d="100"/>
          <a:sy n="130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5BFC0-A885-0C4E-A9C0-49F3DAC08479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CB102-74C1-4D48-984F-5BF626CB1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4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CB102-74C1-4D48-984F-5BF626CB12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31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755485-7285-4DA3-A127-3A433ABBF8F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AC80A9-1762-40A8-B62A-15A6677F4F5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A2E6367-C230-4DFB-9337-4F7FC69EC3F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780A9F8-2D1D-4894-A4B3-3EFC6AB8796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0A3A067-354F-4112-9D1B-CB0DF005647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42099F-75BD-453E-9042-22784F10659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C4BB319-D958-4307-B9A9-F15AA50BDA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62C613D-06B3-4E5F-8BC8-3CCA33FD94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2A457A-7E2B-4C64-9FAA-F46AC370562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6D0D7A-61AF-4879-879D-9989C7EDABD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F8742BE-BB99-448F-BB57-A9DA8B226E7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5C20B3-9C2F-4A38-A31A-36FBE935D9B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/>
          <p:nvPr/>
        </p:nvPicPr>
        <p:blipFill>
          <a:blip r:embed="rId15"/>
          <a:srcRect l="10905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0">
            <a:noFill/>
          </a:ln>
        </p:spPr>
      </p:pic>
      <p:pic>
        <p:nvPicPr>
          <p:cNvPr id="5" name="Picture 6"/>
          <p:cNvPicPr/>
          <p:nvPr/>
        </p:nvPicPr>
        <p:blipFill>
          <a:blip r:embed="rId16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/>
          <p:cNvPicPr/>
          <p:nvPr/>
        </p:nvPicPr>
        <p:blipFill>
          <a:blip r:embed="rId15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0">
            <a:noFill/>
          </a:ln>
        </p:spPr>
      </p:pic>
      <p:pic>
        <p:nvPicPr>
          <p:cNvPr id="41" name="Picture 7"/>
          <p:cNvPicPr/>
          <p:nvPr/>
        </p:nvPicPr>
        <p:blipFill>
          <a:blip r:embed="rId16"/>
          <a:srcRect l="7616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dt" idx="1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ftr" idx="2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sldNum" idx="3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57CF98D-847A-4CDA-A4DA-010339FC0FC6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9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TextShape 10"/>
          <p:cNvSpPr/>
          <p:nvPr/>
        </p:nvSpPr>
        <p:spPr>
          <a:xfrm>
            <a:off x="609120" y="274680"/>
            <a:ext cx="1096920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TextShape 14"/>
          <p:cNvSpPr/>
          <p:nvPr/>
        </p:nvSpPr>
        <p:spPr>
          <a:xfrm>
            <a:off x="-75600" y="68580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TextBox 43"/>
          <p:cNvSpPr/>
          <p:nvPr/>
        </p:nvSpPr>
        <p:spPr>
          <a:xfrm>
            <a:off x="0" y="117487"/>
            <a:ext cx="12115800" cy="5442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+mj-lt"/>
                <a:ea typeface="Arial" panose="020B0604020202020204" pitchFamily="34" charset="0"/>
              </a:rPr>
              <a:t>Adaptive Hyper Inference for Enhanced Long-Range UAS Detection  </a:t>
            </a:r>
          </a:p>
        </p:txBody>
      </p:sp>
      <p:sp>
        <p:nvSpPr>
          <p:cNvPr id="125" name="Rounded Rectangle 5"/>
          <p:cNvSpPr/>
          <p:nvPr/>
        </p:nvSpPr>
        <p:spPr>
          <a:xfrm>
            <a:off x="108000" y="857160"/>
            <a:ext cx="3886200" cy="2994480"/>
          </a:xfrm>
          <a:prstGeom prst="roundRect">
            <a:avLst>
              <a:gd name="adj" fmla="val 3315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Rounded Rectangle 10"/>
          <p:cNvSpPr/>
          <p:nvPr/>
        </p:nvSpPr>
        <p:spPr>
          <a:xfrm>
            <a:off x="88920" y="3987720"/>
            <a:ext cx="3886200" cy="2308320"/>
          </a:xfrm>
          <a:prstGeom prst="roundRect">
            <a:avLst>
              <a:gd name="adj" fmla="val 5869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Rounded Rectangle 17"/>
          <p:cNvSpPr/>
          <p:nvPr/>
        </p:nvSpPr>
        <p:spPr>
          <a:xfrm>
            <a:off x="8133120" y="847440"/>
            <a:ext cx="3942720" cy="2311200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Rounded Rectangle 20"/>
          <p:cNvSpPr/>
          <p:nvPr/>
        </p:nvSpPr>
        <p:spPr>
          <a:xfrm>
            <a:off x="8213706" y="4641480"/>
            <a:ext cx="3866094" cy="1651320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Rounded Rectangle 23"/>
          <p:cNvSpPr/>
          <p:nvPr/>
        </p:nvSpPr>
        <p:spPr>
          <a:xfrm>
            <a:off x="8145000" y="3283560"/>
            <a:ext cx="3934800" cy="1209240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Rounded Rectangle 30"/>
          <p:cNvSpPr/>
          <p:nvPr/>
        </p:nvSpPr>
        <p:spPr>
          <a:xfrm>
            <a:off x="105119" y="6443280"/>
            <a:ext cx="10710021" cy="343440"/>
          </a:xfrm>
          <a:prstGeom prst="roundRect">
            <a:avLst>
              <a:gd name="adj" fmla="val 18226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400" b="1" strike="noStrike" spc="-1">
                <a:solidFill>
                  <a:srgbClr val="009A44"/>
                </a:solidFill>
                <a:latin typeface="Arial"/>
              </a:rPr>
              <a:t> </a:t>
            </a: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 </a:t>
            </a:r>
          </a:p>
        </p:txBody>
      </p:sp>
      <p:sp>
        <p:nvSpPr>
          <p:cNvPr id="131" name="TextBox 19"/>
          <p:cNvSpPr/>
          <p:nvPr/>
        </p:nvSpPr>
        <p:spPr>
          <a:xfrm>
            <a:off x="31938" y="825987"/>
            <a:ext cx="4089582" cy="35225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Long-range detection accuracy impacts decision-making in airspace surveillance.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Conventional models lose accuracy over distance, and waste computation on clear scenes. Detecting small, distant objects in low-visibility or complex weather, background clutter, remains challenging (low data diversity).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identification of small objects significantly increases the available response window (Counter-UAS decision chain).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>
              <a:lnSpc>
                <a:spcPct val="100000"/>
              </a:lnSpc>
              <a:buNone/>
            </a:pPr>
            <a:endParaRPr lang="en-US" sz="1300" dirty="0"/>
          </a:p>
        </p:txBody>
      </p:sp>
      <p:sp>
        <p:nvSpPr>
          <p:cNvPr id="132" name="TextBox 22"/>
          <p:cNvSpPr/>
          <p:nvPr/>
        </p:nvSpPr>
        <p:spPr>
          <a:xfrm>
            <a:off x="69250" y="4279452"/>
            <a:ext cx="4216902" cy="15989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Adaptive hyper-inference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performs multiple adaptive inference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uided by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WordVisi_MSFontService"/>
              </a:rPr>
              <a:t>image content and </a:t>
            </a:r>
            <a:r>
              <a:rPr lang="en-US" sz="1400" dirty="0"/>
              <a:t>context.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Balances detection accuracy with computational efficiency.</a:t>
            </a:r>
          </a:p>
        </p:txBody>
      </p:sp>
      <p:sp>
        <p:nvSpPr>
          <p:cNvPr id="133" name="TextBox 32"/>
          <p:cNvSpPr/>
          <p:nvPr/>
        </p:nvSpPr>
        <p:spPr>
          <a:xfrm>
            <a:off x="8097660" y="3625595"/>
            <a:ext cx="398664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Collecting datasets to expand coverage of challenging environments and </a:t>
            </a:r>
            <a:r>
              <a:rPr lang="en-US" sz="1400"/>
              <a:t>small distanced UASs.</a:t>
            </a:r>
            <a:endParaRPr lang="en-US" sz="1400" dirty="0"/>
          </a:p>
        </p:txBody>
      </p:sp>
      <p:sp>
        <p:nvSpPr>
          <p:cNvPr id="134" name="TextBox 33"/>
          <p:cNvSpPr/>
          <p:nvPr/>
        </p:nvSpPr>
        <p:spPr>
          <a:xfrm>
            <a:off x="8213706" y="5028062"/>
            <a:ext cx="403020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Transportation safety and Airspace monitoring agencies.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Autonomous and assisted vehicle systems.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Defense stakeholders</a:t>
            </a:r>
          </a:p>
        </p:txBody>
      </p:sp>
      <p:sp>
        <p:nvSpPr>
          <p:cNvPr id="135" name="TextBox 34"/>
          <p:cNvSpPr/>
          <p:nvPr/>
        </p:nvSpPr>
        <p:spPr>
          <a:xfrm>
            <a:off x="39348" y="6407280"/>
            <a:ext cx="1110941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Applicability:  </a:t>
            </a:r>
            <a:r>
              <a:rPr lang="en-US" sz="1600" b="1" strike="noStrike" spc="-1" dirty="0">
                <a:solidFill>
                  <a:srgbClr val="000000"/>
                </a:solidFill>
                <a:latin typeface="Arial"/>
              </a:rPr>
              <a:t>Autonomous systems, </a:t>
            </a:r>
            <a:r>
              <a:rPr lang="en-US" sz="1600" b="1" spc="-1" dirty="0">
                <a:solidFill>
                  <a:srgbClr val="000000"/>
                </a:solidFill>
                <a:latin typeface="Arial"/>
              </a:rPr>
              <a:t>Artificial Intelligence</a:t>
            </a:r>
            <a:r>
              <a:rPr lang="en-US" sz="1600" b="1" strike="noStrike" spc="-1" dirty="0">
                <a:solidFill>
                  <a:srgbClr val="000000"/>
                </a:solidFill>
                <a:latin typeface="Arial"/>
              </a:rPr>
              <a:t>, Counter-UAS, Computer-vision, National Security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36" name="TextBox 27"/>
          <p:cNvSpPr/>
          <p:nvPr/>
        </p:nvSpPr>
        <p:spPr>
          <a:xfrm>
            <a:off x="10815141" y="6422760"/>
            <a:ext cx="132187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b="1" spc="-1" dirty="0">
                <a:solidFill>
                  <a:srgbClr val="000000"/>
                </a:solidFill>
                <a:latin typeface="Arial"/>
              </a:rPr>
              <a:t>11</a:t>
            </a:r>
            <a:r>
              <a:rPr lang="en-US" sz="1800" b="1" strike="noStrike" spc="-1" dirty="0">
                <a:solidFill>
                  <a:srgbClr val="000000"/>
                </a:solidFill>
                <a:latin typeface="Arial"/>
              </a:rPr>
              <a:t>/12/2024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37" name="Rounded Rectangle 39"/>
          <p:cNvSpPr/>
          <p:nvPr/>
        </p:nvSpPr>
        <p:spPr>
          <a:xfrm>
            <a:off x="4098240" y="847440"/>
            <a:ext cx="3886200" cy="1235235"/>
          </a:xfrm>
          <a:prstGeom prst="roundRect">
            <a:avLst>
              <a:gd name="adj" fmla="val 2528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TextBox 41"/>
          <p:cNvSpPr/>
          <p:nvPr/>
        </p:nvSpPr>
        <p:spPr>
          <a:xfrm>
            <a:off x="4098240" y="1115823"/>
            <a:ext cx="4089582" cy="11680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US" sz="1400" dirty="0"/>
              <a:t>- Building a diverse dataset combining real and synthetic imagery (small distanced UASs).</a:t>
            </a:r>
          </a:p>
          <a:p>
            <a:r>
              <a:rPr lang="en-US" sz="1400" dirty="0"/>
              <a:t>- Synthetic datasets includes low-visibility conditions (fog, haze, snow, and night scenes).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39" name="TextBox 44"/>
          <p:cNvSpPr/>
          <p:nvPr/>
        </p:nvSpPr>
        <p:spPr>
          <a:xfrm>
            <a:off x="8133120" y="1132956"/>
            <a:ext cx="3986640" cy="20298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Accurately detect </a:t>
            </a:r>
            <a:r>
              <a:rPr lang="en-US" sz="1400" b="1" dirty="0"/>
              <a:t>small objects from long distances</a:t>
            </a:r>
            <a:r>
              <a:rPr lang="en-US" sz="1400" dirty="0"/>
              <a:t> using camera imagery under variable visibility.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Detect UAS at long ranges at operationally relevant times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Recognize small objects using camera (e.g. UAS vs Birds)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91440" y="3994200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Concept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9280" y="782744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Need/Problem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085640" y="805120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Data/Facility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133120" y="778607"/>
            <a:ext cx="39427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Objective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8133480" y="3302640"/>
            <a:ext cx="39463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Advancement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8097840" y="4671000"/>
            <a:ext cx="394596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End Users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7" name="Picture 6" descr="A fence around a building&#10;&#10;Description automatically generated">
            <a:extLst>
              <a:ext uri="{FF2B5EF4-FFF2-40B4-BE49-F238E27FC236}">
                <a16:creationId xmlns:a16="http://schemas.microsoft.com/office/drawing/2014/main" id="{1C8C0B65-AE56-130C-BCD0-8D6E4749CE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240" y="2126160"/>
            <a:ext cx="3882128" cy="1957318"/>
          </a:xfrm>
          <a:prstGeom prst="rect">
            <a:avLst/>
          </a:prstGeom>
        </p:spPr>
      </p:pic>
      <p:pic>
        <p:nvPicPr>
          <p:cNvPr id="8" name="_MConverter.eu_sahi-sliced-inference-overview">
            <a:hlinkClick r:id="" action="ppaction://media"/>
            <a:extLst>
              <a:ext uri="{FF2B5EF4-FFF2-40B4-BE49-F238E27FC236}">
                <a16:creationId xmlns:a16="http://schemas.microsoft.com/office/drawing/2014/main" id="{93EBF062-ED41-6EC3-1214-C7862AE01F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66003" y="4114169"/>
            <a:ext cx="4081517" cy="2214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c37a091-b9a6-47e5-98d0-903d4a419203}" enabled="0" method="" siteId="{ec37a091-b9a6-47e5-98d0-903d4a41920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9204</TotalTime>
  <Words>214</Words>
  <Application>Microsoft Macintosh PowerPoint</Application>
  <PresentationFormat>Custom</PresentationFormat>
  <Paragraphs>33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Symbol</vt:lpstr>
      <vt:lpstr>Times New Roman</vt:lpstr>
      <vt:lpstr>Wingdings</vt:lpstr>
      <vt:lpstr>WordVisi_MSFontService</vt:lpstr>
      <vt:lpstr>Office Theme</vt:lpstr>
      <vt:lpstr>Office Theme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Jess</dc:creator>
  <dc:description/>
  <cp:lastModifiedBy>Mounir CHRIT</cp:lastModifiedBy>
  <cp:revision>108</cp:revision>
  <dcterms:created xsi:type="dcterms:W3CDTF">2013-02-13T15:39:40Z</dcterms:created>
  <dcterms:modified xsi:type="dcterms:W3CDTF">2025-11-12T14:21:07Z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r8>0</vt:r8>
  </property>
  <property fmtid="{D5CDD505-2E9C-101B-9397-08002B2CF9AE}" pid="6" name="Notes">
    <vt:r8>3</vt:r8>
  </property>
  <property fmtid="{D5CDD505-2E9C-101B-9397-08002B2CF9AE}" pid="7" name="PresentationFormat">
    <vt:lpwstr>Widescreen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r8>4</vt:r8>
  </property>
</Properties>
</file>