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671" r:id="rId5"/>
    <p:sldMasterId id="2147483648" r:id="rId6"/>
    <p:sldMasterId id="2147483698" r:id="rId7"/>
    <p:sldMasterId id="2147483659" r:id="rId8"/>
    <p:sldMasterId id="2147483694" r:id="rId9"/>
    <p:sldMasterId id="2147483690" r:id="rId10"/>
    <p:sldMasterId id="2147483691" r:id="rId11"/>
  </p:sldMasterIdLst>
  <p:notesMasterIdLst>
    <p:notesMasterId r:id="rId58"/>
  </p:notesMasterIdLst>
  <p:sldIdLst>
    <p:sldId id="268" r:id="rId12"/>
    <p:sldId id="326" r:id="rId13"/>
    <p:sldId id="332" r:id="rId14"/>
    <p:sldId id="315" r:id="rId15"/>
    <p:sldId id="323" r:id="rId16"/>
    <p:sldId id="301" r:id="rId17"/>
    <p:sldId id="336" r:id="rId18"/>
    <p:sldId id="324" r:id="rId19"/>
    <p:sldId id="325" r:id="rId20"/>
    <p:sldId id="322" r:id="rId21"/>
    <p:sldId id="327" r:id="rId22"/>
    <p:sldId id="328" r:id="rId23"/>
    <p:sldId id="329" r:id="rId24"/>
    <p:sldId id="333" r:id="rId25"/>
    <p:sldId id="330" r:id="rId26"/>
    <p:sldId id="337" r:id="rId27"/>
    <p:sldId id="331" r:id="rId28"/>
    <p:sldId id="300" r:id="rId29"/>
    <p:sldId id="318" r:id="rId30"/>
    <p:sldId id="350" r:id="rId31"/>
    <p:sldId id="344" r:id="rId32"/>
    <p:sldId id="345" r:id="rId33"/>
    <p:sldId id="339" r:id="rId34"/>
    <p:sldId id="308" r:id="rId35"/>
    <p:sldId id="359" r:id="rId36"/>
    <p:sldId id="346" r:id="rId37"/>
    <p:sldId id="348" r:id="rId38"/>
    <p:sldId id="314" r:id="rId39"/>
    <p:sldId id="309" r:id="rId40"/>
    <p:sldId id="360" r:id="rId41"/>
    <p:sldId id="352" r:id="rId42"/>
    <p:sldId id="354" r:id="rId43"/>
    <p:sldId id="317" r:id="rId44"/>
    <p:sldId id="356" r:id="rId45"/>
    <p:sldId id="334" r:id="rId46"/>
    <p:sldId id="357" r:id="rId47"/>
    <p:sldId id="355" r:id="rId48"/>
    <p:sldId id="335" r:id="rId49"/>
    <p:sldId id="340" r:id="rId50"/>
    <p:sldId id="341" r:id="rId51"/>
    <p:sldId id="361" r:id="rId52"/>
    <p:sldId id="363" r:id="rId53"/>
    <p:sldId id="364" r:id="rId54"/>
    <p:sldId id="358" r:id="rId55"/>
    <p:sldId id="338" r:id="rId56"/>
    <p:sldId id="349" r:id="rId57"/>
  </p:sldIdLst>
  <p:sldSz cx="24387175" cy="13716000"/>
  <p:notesSz cx="6858000" cy="9144000"/>
  <p:defaultTextStyle>
    <a:defPPr>
      <a:defRPr lang="en-US"/>
    </a:defPPr>
    <a:lvl1pPr marL="0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1pPr>
    <a:lvl2pPr marL="1088256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2pPr>
    <a:lvl3pPr marL="2176511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3pPr>
    <a:lvl4pPr marL="3264769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4pPr>
    <a:lvl5pPr marL="4353022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5pPr>
    <a:lvl6pPr marL="5441278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6pPr>
    <a:lvl7pPr marL="6529533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7pPr>
    <a:lvl8pPr marL="7617787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8pPr>
    <a:lvl9pPr marL="8706045" algn="l" defTabSz="2176511" rtl="0" eaLnBrk="1" latinLnBrk="0" hangingPunct="1">
      <a:defRPr sz="428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96A2"/>
    <a:srgbClr val="F1CDFF"/>
    <a:srgbClr val="C465FF"/>
    <a:srgbClr val="FED9B0"/>
    <a:srgbClr val="FF9900"/>
    <a:srgbClr val="BAE3F0"/>
    <a:srgbClr val="7ECAE2"/>
    <a:srgbClr val="009A44"/>
    <a:srgbClr val="8DF1FB"/>
    <a:srgbClr val="FCC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5"/>
    <p:restoredTop sz="90994" autoAdjust="0"/>
  </p:normalViewPr>
  <p:slideViewPr>
    <p:cSldViewPr snapToGrid="0">
      <p:cViewPr varScale="1">
        <p:scale>
          <a:sx n="33" d="100"/>
          <a:sy n="33" d="100"/>
        </p:scale>
        <p:origin x="1038" y="90"/>
      </p:cViewPr>
      <p:guideLst/>
    </p:cSldViewPr>
  </p:slideViewPr>
  <p:outlineViewPr>
    <p:cViewPr>
      <p:scale>
        <a:sx n="35" d="100"/>
        <a:sy n="35" d="100"/>
      </p:scale>
      <p:origin x="0" y="-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60" d="100"/>
          <a:sy n="160" d="100"/>
        </p:scale>
        <p:origin x="6792" y="4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DF587-5BFA-5147-B7AC-CBE4084B1681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318FB-8940-8641-92C5-EE2420F5753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BD2258-7572-B62C-07D4-206978C79D99}"/>
              </a:ext>
            </a:extLst>
          </p:cNvPr>
          <p:cNvSpPr txBox="1"/>
          <p:nvPr/>
        </p:nvSpPr>
        <p:spPr>
          <a:xfrm>
            <a:off x="4375355" y="3519948"/>
            <a:ext cx="166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More Design Templates available under Layout Tab</a:t>
            </a:r>
          </a:p>
        </p:txBody>
      </p:sp>
    </p:spTree>
    <p:extLst>
      <p:ext uri="{BB962C8B-B14F-4D97-AF65-F5344CB8AC3E}">
        <p14:creationId xmlns:p14="http://schemas.microsoft.com/office/powerpoint/2010/main" val="394082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1pPr>
    <a:lvl2pPr marL="1088256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2pPr>
    <a:lvl3pPr marL="2176511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3pPr>
    <a:lvl4pPr marL="3264769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4pPr>
    <a:lvl5pPr marL="4353022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5pPr>
    <a:lvl6pPr marL="5441278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6pPr>
    <a:lvl7pPr marL="6529533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7pPr>
    <a:lvl8pPr marL="7617787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8pPr>
    <a:lvl9pPr marL="8706045" algn="l" defTabSz="2176511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989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64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38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6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55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09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68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87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99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28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28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for textboxes are available under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5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  <a:r>
              <a:rPr lang="en-US" sz="3600" dirty="0" err="1"/>
              <a:t>Flight</a:t>
            </a:r>
            <a:r>
              <a:rPr lang="en-US" sz="3600" dirty="0"/>
              <a:t> conducted to sample precipitation over Long Island, NY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3600" dirty="0"/>
              <a:t>Above freezing temperatures sampled at 12:41:10 – 13:12:51 UTC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3600" dirty="0"/>
              <a:t>P-3 performs </a:t>
            </a:r>
          </a:p>
          <a:p>
            <a:pPr marL="1714500" lvl="1" indent="-685800"/>
            <a:r>
              <a:rPr lang="en-US" sz="3600" dirty="0"/>
              <a:t>Downward spiral from 5000 m to 900 m</a:t>
            </a:r>
          </a:p>
          <a:p>
            <a:pPr marL="1714500" lvl="1" indent="-685800"/>
            <a:r>
              <a:rPr lang="en-US" sz="3600" dirty="0"/>
              <a:t>Transits at 900 m</a:t>
            </a:r>
          </a:p>
          <a:p>
            <a:pPr marL="1714500" lvl="1" indent="-685800"/>
            <a:r>
              <a:rPr lang="en-US" sz="3600" dirty="0"/>
              <a:t>Upward spiral from 900 m to 3750 m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3600" dirty="0"/>
              <a:t>RICE probe confirms no SCLW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2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JW – Bacharach Instrument Company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One of the ways to measure LWC is by the use of hot-wire probes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11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  <a:r>
              <a:rPr lang="en-US" sz="3600" dirty="0" err="1"/>
              <a:t>Flight</a:t>
            </a:r>
            <a:r>
              <a:rPr lang="en-US" sz="3600" dirty="0"/>
              <a:t> conducted to sample precipitation over Long Island, NY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3600" dirty="0"/>
              <a:t>Above freezing temperatures sampled at 12:41:10 – 13:12:51 UTC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3600" dirty="0"/>
              <a:t>P-3 performs </a:t>
            </a:r>
          </a:p>
          <a:p>
            <a:pPr marL="1714500" lvl="1" indent="-685800"/>
            <a:r>
              <a:rPr lang="en-US" sz="3600" dirty="0"/>
              <a:t>Downward spiral from 5000 m to 900 m</a:t>
            </a:r>
          </a:p>
          <a:p>
            <a:pPr marL="1714500" lvl="1" indent="-685800"/>
            <a:r>
              <a:rPr lang="en-US" sz="3600" dirty="0"/>
              <a:t>Transits at 900 m</a:t>
            </a:r>
          </a:p>
          <a:p>
            <a:pPr marL="1714500" lvl="1" indent="-685800"/>
            <a:r>
              <a:rPr lang="en-US" sz="3600" dirty="0"/>
              <a:t>Upward spiral from 900 m to 3750 m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3600" dirty="0"/>
              <a:t>RICE probe confirms no SCLW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22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44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3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15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28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28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for textboxes are available under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97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  <a:r>
              <a:rPr lang="en-US" sz="3600" dirty="0" err="1"/>
              <a:t>Flight</a:t>
            </a:r>
            <a:r>
              <a:rPr lang="en-US" sz="3600" dirty="0"/>
              <a:t> conducted to sample precipitation over Long Island, NY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3600" dirty="0"/>
              <a:t>Above freezing temperatures sampled at 12:41:10 – 13:12:51 UTC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3600" dirty="0"/>
              <a:t>P-3 performs </a:t>
            </a:r>
          </a:p>
          <a:p>
            <a:pPr marL="1714500" lvl="1" indent="-685800"/>
            <a:r>
              <a:rPr lang="en-US" sz="3600" dirty="0"/>
              <a:t>Downward spiral from 5000 m to 900 m</a:t>
            </a:r>
          </a:p>
          <a:p>
            <a:pPr marL="1714500" lvl="1" indent="-685800"/>
            <a:r>
              <a:rPr lang="en-US" sz="3600" dirty="0"/>
              <a:t>Transits at 900 m</a:t>
            </a:r>
          </a:p>
          <a:p>
            <a:pPr marL="1714500" lvl="1" indent="-685800"/>
            <a:r>
              <a:rPr lang="en-US" sz="3600" dirty="0"/>
              <a:t>Upward spiral from 900 m to 3750 m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3600" dirty="0"/>
              <a:t>RICE probe confirms no SCLW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46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  <a:r>
              <a:rPr lang="en-US" dirty="0" err="1"/>
              <a:t>Flight</a:t>
            </a:r>
            <a:r>
              <a:rPr lang="en-US" dirty="0"/>
              <a:t> conducted to sample both in cloud and clear air for calibrations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Stratocumulus clouds off the shore of New Jersey </a:t>
            </a:r>
          </a:p>
          <a:p>
            <a:pPr marL="1714500" lvl="1" indent="-685800"/>
            <a:r>
              <a:rPr lang="en-US" sz="4000" dirty="0"/>
              <a:t>Droplets less than 50 µm</a:t>
            </a:r>
          </a:p>
          <a:p>
            <a:pPr marL="1714500" lvl="1" indent="-685800"/>
            <a:r>
              <a:rPr lang="en-US" sz="4000" dirty="0"/>
              <a:t>P-3 is at 11 km</a:t>
            </a:r>
          </a:p>
          <a:p>
            <a:pPr marL="1714500" lvl="1" indent="-685800"/>
            <a:r>
              <a:rPr lang="en-US" sz="4000" dirty="0"/>
              <a:t>Temperature is -3 °C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RICE probe indicates supercooled liquid 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57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964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21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28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28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for textboxes are available under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18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1200" b="0" dirty="0"/>
              <a:t>Fatal aircraft accidents due to icing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1200" b="0" dirty="0"/>
              <a:t>Aircraft frame and engine using hot-wire probes and other microphysical instruments</a:t>
            </a:r>
          </a:p>
          <a:p>
            <a:pPr marL="685800" marR="0" lvl="0" indent="-685800" algn="l" defTabSz="21765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IMPACTS is studying winter storms, so you want to have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lwc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to see what is going on in the clouds you are studying</a:t>
            </a:r>
            <a:endParaRPr lang="en-US" sz="1200" b="0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783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265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297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744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749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927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dirty="0"/>
              <a:t>Time offset – simple shift in time, but we see the decline in LWC that indicates its more than an offset issue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dirty="0"/>
              <a:t>Hysteresis – the decline in </a:t>
            </a:r>
            <a:r>
              <a:rPr lang="en-US" sz="1200" b="0" dirty="0" err="1"/>
              <a:t>lwc</a:t>
            </a:r>
            <a:r>
              <a:rPr lang="en-US" sz="1200" b="0" dirty="0"/>
              <a:t> after out of cloud due to residual water not evaporating – lab testing/and discussing with </a:t>
            </a:r>
            <a:r>
              <a:rPr lang="en-US" sz="1200" b="0" dirty="0" err="1"/>
              <a:t>manufacuter</a:t>
            </a:r>
            <a:r>
              <a:rPr lang="en-US" sz="1200" b="0" dirty="0"/>
              <a:t> likely not the cause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dirty="0"/>
              <a:t>Software issue – could this be outdated software version? Or in </a:t>
            </a:r>
            <a:r>
              <a:rPr lang="en-US" sz="1200" b="0" dirty="0" err="1"/>
              <a:t>lwc</a:t>
            </a:r>
            <a:r>
              <a:rPr lang="en-US" sz="1200" b="0" dirty="0"/>
              <a:t> calculation?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dirty="0"/>
              <a:t>Overdamped control system – this has to do with the input control for the power distribution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dirty="0"/>
              <a:t>We have liquid water coming in contact with the probe, the power should increase to evaporate the </a:t>
            </a:r>
            <a:r>
              <a:rPr lang="en-US" sz="1200" b="0" dirty="0" err="1"/>
              <a:t>lw</a:t>
            </a:r>
            <a:r>
              <a:rPr lang="en-US" sz="1200" b="0" dirty="0"/>
              <a:t>, but in an overdamped system, the control is not supplying enough power to evaporate the water. So it takes longer for the liquid to evaporate – and we have a smaller peak in </a:t>
            </a:r>
            <a:r>
              <a:rPr lang="en-US" sz="1200" b="0" dirty="0" err="1"/>
              <a:t>lwc</a:t>
            </a:r>
            <a:r>
              <a:rPr lang="en-US" sz="1200" b="0" dirty="0"/>
              <a:t> – as we see in the cases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dirty="0"/>
              <a:t>Talking with experts at the SEA manufacturer as well as other electrical control system experts this is likely the cause.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221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time constant (exponential decay!!)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Measuring the time it takes to get to zero once out of cloud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So when the King and CDP measure no LWC (out of cloud) -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LWCo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You are computing the time it takes for the WCM to measure 0 LWC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859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14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883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95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815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205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082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663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8495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512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  <a:r>
              <a:rPr lang="en-US" sz="3600" dirty="0" err="1"/>
              <a:t>Flight</a:t>
            </a:r>
            <a:r>
              <a:rPr lang="en-US" sz="3600" dirty="0"/>
              <a:t> conducted to sample precipitation over Long Island, NY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3600" dirty="0"/>
              <a:t>Above freezing temperatures sampled at 12:41:10 – 13:12:51 UTC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3600" dirty="0"/>
              <a:t>P-3 performs </a:t>
            </a:r>
          </a:p>
          <a:p>
            <a:pPr marL="1714500" lvl="1" indent="-685800"/>
            <a:r>
              <a:rPr lang="en-US" sz="3600" dirty="0"/>
              <a:t>Downward spiral from 5000 m to 900 m</a:t>
            </a:r>
          </a:p>
          <a:p>
            <a:pPr marL="1714500" lvl="1" indent="-685800"/>
            <a:r>
              <a:rPr lang="en-US" sz="3600" dirty="0"/>
              <a:t>Transits at 900 m</a:t>
            </a:r>
          </a:p>
          <a:p>
            <a:pPr marL="1714500" lvl="1" indent="-685800"/>
            <a:r>
              <a:rPr lang="en-US" sz="3600" dirty="0"/>
              <a:t>Upward spiral from 900 m to 3750 m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3600" dirty="0"/>
              <a:t>RICE probe confirms no SCLW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6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Coordinated flight legs -  sample the same region of clouds from different viewpoints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0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28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28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for textboxes are available under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38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TIPS:Measure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a range of microphysical parameters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71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31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Layout Dropdown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layout design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It’s recommended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below</a:t>
            </a:r>
            <a:r>
              <a:rPr lang="en-US" sz="120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24-point font size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presentations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your text overflows a placement text box it’s recommended to edit/delete down text content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r>
              <a:rPr lang="en-US" sz="12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increasing size of text box to accommodate more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are available under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tab &gt; check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checkbox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5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emf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4641C423-8924-3023-9AAB-6A69F4C6C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77844" y="3009899"/>
            <a:ext cx="13793344" cy="6027967"/>
          </a:xfrm>
          <a:prstGeom prst="rect">
            <a:avLst/>
          </a:prstGeom>
        </p:spPr>
        <p:txBody>
          <a:bodyPr anchor="b"/>
          <a:lstStyle>
            <a:lvl1pPr>
              <a:defRPr sz="10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Slide Subtitle">
            <a:extLst>
              <a:ext uri="{FF2B5EF4-FFF2-40B4-BE49-F238E27FC236}">
                <a16:creationId xmlns:a16="http://schemas.microsoft.com/office/drawing/2014/main" id="{A6CBF90E-9692-5E1A-8C4F-8A340E9325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7844" y="9067736"/>
            <a:ext cx="13793333" cy="3733864"/>
          </a:xfrm>
          <a:prstGeom prst="rect">
            <a:avLst/>
          </a:prstGeom>
        </p:spPr>
        <p:txBody>
          <a:bodyPr anchor="t"/>
          <a:lstStyle>
            <a:lvl1pPr>
              <a:defRPr sz="4800" b="1" spc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White Veritcal Line">
            <a:extLst>
              <a:ext uri="{FF2B5EF4-FFF2-40B4-BE49-F238E27FC236}">
                <a16:creationId xmlns:a16="http://schemas.microsoft.com/office/drawing/2014/main" id="{743B84FE-F704-6BB7-9ADC-028614469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467678" y="3009900"/>
            <a:ext cx="0" cy="979170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UND Logo" descr="University of North Dakota Logo">
            <a:extLst>
              <a:ext uri="{FF2B5EF4-FFF2-40B4-BE49-F238E27FC236}">
                <a16:creationId xmlns:a16="http://schemas.microsoft.com/office/drawing/2014/main" id="{82D8CE05-3959-6F4C-6A6D-F58B1E66DA29}"/>
              </a:ext>
            </a:extLst>
          </p:cNvPr>
          <p:cNvGrpSpPr>
            <a:grpSpLocks noChangeAspect="1"/>
          </p:cNvGrpSpPr>
          <p:nvPr/>
        </p:nvGrpSpPr>
        <p:grpSpPr>
          <a:xfrm>
            <a:off x="1557620" y="6148336"/>
            <a:ext cx="5632704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60F4549-BC40-D418-0391-AB3F76CCEB3B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C2CBEAD-A3B1-7220-E16B-124AC3613A58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024084A-30C8-FD1B-216C-F8A025D40AEF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2" descr="University of North Dakota Logo">
              <a:extLst>
                <a:ext uri="{FF2B5EF4-FFF2-40B4-BE49-F238E27FC236}">
                  <a16:creationId xmlns:a16="http://schemas.microsoft.com/office/drawing/2014/main" id="{94A1104C-D4DD-191E-A47E-37949EBE61AA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96B310BB-40AC-B2C4-E581-7416CA4C841B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D5309B3E-01AA-5A81-7B4A-C0CD60D1EA2D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803CBE2B-56BA-A30C-139E-BDB6390A2921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A21BA71-4555-5EEC-0A1B-58AE7397FC2F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EED912DA-07A0-6C6D-596F-7190718E21B7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9DD7EEE-B8BC-F11B-0BB0-9F3C77C7DCC6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8D1E38C-0A6A-BFB9-BAA5-A812A7006A91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E9C46EA-6355-48C8-3E56-5DE2198DE4A6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BF33B724-C61F-F4EF-0F43-7135AD3DDCF2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1F5E925-AC38-051D-07F3-5BEE80A7791B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2B84179C-986D-B6D8-9D03-46256C6F5E52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23229DD5-902E-4DA7-CCB8-28D57E75EC20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aphic 2" descr="University of North Dakota Logo">
              <a:extLst>
                <a:ext uri="{FF2B5EF4-FFF2-40B4-BE49-F238E27FC236}">
                  <a16:creationId xmlns:a16="http://schemas.microsoft.com/office/drawing/2014/main" id="{971407F5-97DD-20B5-A05C-C54AA6430715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788173F-A2BD-01F9-253D-2918ACF0BC95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F4D7751B-D760-2B11-D712-2DD887715B37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389401D-7A7D-CF99-66D4-124642A6CF51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5D19D2C0-0868-5D2E-4FE8-1D04172CBC1A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8C1DC7EE-22AD-472E-0580-48F8B1FA8E75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49E4421-3775-3105-6638-2CF74013E360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9C323E7-9C67-9038-B600-0B32671DD045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E03B6EF5-8A0C-3826-C9E0-A55B24B89D8D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E49EB6F9-0782-0EF3-2877-2E68432B5701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20BA345D-6580-16FF-9A73-79E7E4E5C0E9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F9FCAB80-3C44-52EB-B40E-00C50F4176A5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30B91405-08AF-0A56-C33F-FF27C272B46D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422EEC4-91DE-EB77-0DEB-3CC47B180819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8438DC1-DC5E-7DFD-57B4-2B95A4BD07AE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095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6" userDrawn="1">
          <p15:clr>
            <a:srgbClr val="FBAE40"/>
          </p15:clr>
        </p15:guide>
        <p15:guide id="2" pos="601" userDrawn="1">
          <p15:clr>
            <a:srgbClr val="FBAE40"/>
          </p15:clr>
        </p15:guide>
        <p15:guide id="3" pos="14785" userDrawn="1">
          <p15:clr>
            <a:srgbClr val="FBAE40"/>
          </p15:clr>
        </p15:guide>
        <p15:guide id="4" orient="horz" pos="8064" userDrawn="1">
          <p15:clr>
            <a:srgbClr val="FBAE40"/>
          </p15:clr>
        </p15:guide>
        <p15:guide id="5" pos="60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Body and 2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36B9A0DF-C1FB-E120-A02D-60AD4116D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79C9D6D3-C549-9B5A-FFE8-B411A9F5D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359" y="2763567"/>
            <a:ext cx="21948458" cy="1181862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TITLE, SUBHEAD &amp; BULLETED LIST</a:t>
            </a:r>
          </a:p>
        </p:txBody>
      </p:sp>
      <p:sp>
        <p:nvSpPr>
          <p:cNvPr id="3" name="Slide Subtitle">
            <a:extLst>
              <a:ext uri="{FF2B5EF4-FFF2-40B4-BE49-F238E27FC236}">
                <a16:creationId xmlns:a16="http://schemas.microsoft.com/office/drawing/2014/main" id="{27E5A2D4-8426-DDF7-4ACB-5915A5ACFA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9466" y="4020248"/>
            <a:ext cx="20696753" cy="73007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48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46E13FCC-EC2C-E1FE-D652-C6C9301DB9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38718" y="4822520"/>
            <a:ext cx="19509740" cy="2035480"/>
          </a:xfrm>
          <a:prstGeom prst="rect">
            <a:avLst/>
          </a:prstGeom>
        </p:spPr>
        <p:txBody>
          <a:bodyPr lIns="0" tIns="0" rIns="0" bIns="0" numCol="1" spcCol="457200" anchor="ctr" anchorCtr="0"/>
          <a:lstStyle>
            <a:lvl1pPr marL="0" indent="0">
              <a:lnSpc>
                <a:spcPts val="6760"/>
              </a:lnSpc>
              <a:buNone/>
              <a:defRPr sz="4800"/>
            </a:lvl1pPr>
          </a:lstStyle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Delete placeholder text and add own text. Lorem ipsum dolor sit amet, consectetuer adipiscing.</a:t>
            </a:r>
          </a:p>
        </p:txBody>
      </p:sp>
      <p:sp>
        <p:nvSpPr>
          <p:cNvPr id="4" name="Bulleted List">
            <a:extLst>
              <a:ext uri="{FF2B5EF4-FFF2-40B4-BE49-F238E27FC236}">
                <a16:creationId xmlns:a16="http://schemas.microsoft.com/office/drawing/2014/main" id="{BD33EA81-80DB-4CC7-87A1-97F2BF463E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398" y="6877614"/>
            <a:ext cx="18290384" cy="5679728"/>
          </a:xfrm>
          <a:prstGeom prst="rect">
            <a:avLst/>
          </a:prstGeom>
        </p:spPr>
        <p:txBody>
          <a:bodyPr lIns="0" tIns="0" rIns="0" bIns="0"/>
          <a:lstStyle>
            <a:lvl1pPr marL="571500" indent="-571500">
              <a:buFont typeface="Courier New" panose="02070309020205020404" pitchFamily="49" charset="0"/>
              <a:buChar char="o"/>
              <a:defRPr sz="4800"/>
            </a:lvl1pPr>
            <a:lvl2pPr marL="1257300" indent="-571500">
              <a:buFont typeface="Arial" panose="020B0604020202020204" pitchFamily="34" charset="0"/>
              <a:buChar char="•"/>
              <a:defRPr sz="4800"/>
            </a:lvl2pPr>
          </a:lstStyle>
          <a:p>
            <a:pPr lvl="0"/>
            <a:r>
              <a:rPr lang="en-US" dirty="0"/>
              <a:t>Click to add a bulleted list</a:t>
            </a:r>
          </a:p>
          <a:p>
            <a:pPr lvl="1"/>
            <a:r>
              <a:rPr lang="en-US" dirty="0"/>
              <a:t>Click to add second level bullet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91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EBDCB1D-E31C-61BE-C8E3-10C9525391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15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ackground">
            <a:extLst>
              <a:ext uri="{FF2B5EF4-FFF2-40B4-BE49-F238E27FC236}">
                <a16:creationId xmlns:a16="http://schemas.microsoft.com/office/drawing/2014/main" id="{0D6F869F-E24F-0B46-97AB-9C4816EBC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5588" cy="13716893"/>
          </a:xfrm>
          <a:prstGeom prst="rect">
            <a:avLst/>
          </a:prstGeom>
        </p:spPr>
      </p:pic>
      <p:sp>
        <p:nvSpPr>
          <p:cNvPr id="22" name="Slide Title">
            <a:extLst>
              <a:ext uri="{FF2B5EF4-FFF2-40B4-BE49-F238E27FC236}">
                <a16:creationId xmlns:a16="http://schemas.microsoft.com/office/drawing/2014/main" id="{4349B638-75F1-AFA4-105C-1B1AAF31E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4040163"/>
            <a:ext cx="21977618" cy="1689652"/>
          </a:xfrm>
          <a:prstGeom prst="rect">
            <a:avLst/>
          </a:prstGeom>
          <a:noFill/>
        </p:spPr>
        <p:txBody>
          <a:bodyPr wrap="square" lIns="0" rIns="0" anchor="t">
            <a:noAutofit/>
          </a:bodyPr>
          <a:lstStyle>
            <a:lvl1pPr algn="ctr">
              <a:defRPr sz="125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MISSION: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0F474A90-9F6A-3BA6-D18C-B0B6A743B0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5729815"/>
            <a:ext cx="21977618" cy="362726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 algn="ctr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To provide exceptional educational experiences that</a:t>
            </a:r>
            <a:br>
              <a:rPr lang="en-US" dirty="0"/>
            </a:br>
            <a:r>
              <a:rPr lang="en-US" dirty="0"/>
              <a:t>enrich the lives of North Dakotans and the global</a:t>
            </a:r>
            <a:br>
              <a:rPr lang="en-US" dirty="0"/>
            </a:br>
            <a:r>
              <a:rPr lang="en-US" dirty="0"/>
              <a:t>community through excellence in teaching, innovative</a:t>
            </a:r>
            <a:br>
              <a:rPr lang="en-US" dirty="0"/>
            </a:br>
            <a:r>
              <a:rPr lang="en-US" dirty="0"/>
              <a:t>research, and meaningful engagement.</a:t>
            </a:r>
          </a:p>
        </p:txBody>
      </p:sp>
      <p:pic>
        <p:nvPicPr>
          <p:cNvPr id="27" name="UND Leads Logo" descr="UND Leads Logo">
            <a:extLst>
              <a:ext uri="{FF2B5EF4-FFF2-40B4-BE49-F238E27FC236}">
                <a16:creationId xmlns:a16="http://schemas.microsoft.com/office/drawing/2014/main" id="{05536DDE-84EC-0026-838D-29F29FE4D1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66280" y="11406628"/>
            <a:ext cx="5246747" cy="15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32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4DD5EB16-597F-CF02-DDCD-2D1B2410C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5588" cy="13716893"/>
          </a:xfrm>
          <a:prstGeom prst="rect">
            <a:avLst/>
          </a:prstGeom>
        </p:spPr>
      </p:pic>
      <p:sp>
        <p:nvSpPr>
          <p:cNvPr id="6" name="Slide Title">
            <a:extLst>
              <a:ext uri="{FF2B5EF4-FFF2-40B4-BE49-F238E27FC236}">
                <a16:creationId xmlns:a16="http://schemas.microsoft.com/office/drawing/2014/main" id="{9DEABC65-9E93-1A0C-91AA-30C008A3B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4909577"/>
            <a:ext cx="21977618" cy="1689652"/>
          </a:xfrm>
          <a:prstGeom prst="rect">
            <a:avLst/>
          </a:prstGeom>
          <a:noFill/>
        </p:spPr>
        <p:txBody>
          <a:bodyPr wrap="square" lIns="0" rIns="0" anchor="t">
            <a:noAutofit/>
          </a:bodyPr>
          <a:lstStyle>
            <a:lvl1pPr algn="ctr">
              <a:defRPr sz="125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VISION: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4C6430F8-0614-A1B0-D4F9-A36E47C360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599229"/>
            <a:ext cx="21977618" cy="1888434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 algn="ctr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Inspiring a sense of wonder, a love of discovery,</a:t>
            </a:r>
            <a:br>
              <a:rPr lang="en-US" dirty="0"/>
            </a:br>
            <a:r>
              <a:rPr lang="en-US" dirty="0"/>
              <a:t>and a commitment to serve.</a:t>
            </a:r>
          </a:p>
        </p:txBody>
      </p:sp>
      <p:pic>
        <p:nvPicPr>
          <p:cNvPr id="8" name="UND Leads Logo" descr="UND Leads Logo">
            <a:extLst>
              <a:ext uri="{FF2B5EF4-FFF2-40B4-BE49-F238E27FC236}">
                <a16:creationId xmlns:a16="http://schemas.microsoft.com/office/drawing/2014/main" id="{63D0E90A-6FDC-0F52-2CE5-8F6BACA347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66280" y="11406628"/>
            <a:ext cx="5246747" cy="15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48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743199"/>
            <a:ext cx="21977618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33" y="4000855"/>
            <a:ext cx="19496146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1371600" rtl="0" eaLnBrk="1" fontAlgn="auto" latinLnBrk="0" hangingPunct="1">
              <a:lnSpc>
                <a:spcPts val="656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</p:txBody>
      </p:sp>
      <p:sp>
        <p:nvSpPr>
          <p:cNvPr id="5" name="Learning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8453" y="731647"/>
            <a:ext cx="16292435" cy="701731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400" spc="0" baseline="0" dirty="0"/>
              <a:t>LEARNING    A Sense of Wonder</a:t>
            </a:r>
          </a:p>
        </p:txBody>
      </p:sp>
      <p:cxnSp>
        <p:nvCxnSpPr>
          <p:cNvPr id="14" name="White Line">
            <a:extLst>
              <a:ext uri="{FF2B5EF4-FFF2-40B4-BE49-F238E27FC236}">
                <a16:creationId xmlns:a16="http://schemas.microsoft.com/office/drawing/2014/main" id="{5593CBEF-6EEC-A512-DB18-CBC72E0DBDAC}"/>
              </a:ext>
            </a:extLst>
          </p:cNvPr>
          <p:cNvCxnSpPr>
            <a:cxnSpLocks/>
          </p:cNvCxnSpPr>
          <p:nvPr userDrawn="1"/>
        </p:nvCxnSpPr>
        <p:spPr>
          <a:xfrm>
            <a:off x="18127132" y="736032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722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" userDrawn="1">
          <p15:clr>
            <a:srgbClr val="FBAE40"/>
          </p15:clr>
        </p15:guide>
        <p15:guide id="2" pos="1537" userDrawn="1">
          <p15:clr>
            <a:srgbClr val="FBAE40"/>
          </p15:clr>
        </p15:guide>
        <p15:guide id="3" pos="14617" userDrawn="1">
          <p15:clr>
            <a:srgbClr val="FBAE40"/>
          </p15:clr>
        </p15:guide>
        <p15:guide id="4" pos="13825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743199"/>
            <a:ext cx="21977618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33" y="4000855"/>
            <a:ext cx="19496146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1371600" rtl="0" eaLnBrk="1" fontAlgn="auto" latinLnBrk="0" hangingPunct="1">
              <a:lnSpc>
                <a:spcPts val="656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Lorem ipsum dolor sit amet, consectetuer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porttitor congue massa. Fusce posuere, magna sed pulvinar ultricies, purus lectus </a:t>
            </a:r>
            <a:r>
              <a:rPr lang="en-US" dirty="0" err="1"/>
              <a:t>malesuada</a:t>
            </a:r>
            <a:r>
              <a:rPr lang="en-US" dirty="0"/>
              <a:t> libero, sit amet commodo.</a:t>
            </a:r>
          </a:p>
        </p:txBody>
      </p:sp>
      <p:sp>
        <p:nvSpPr>
          <p:cNvPr id="5" name="Equit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8453" y="731647"/>
            <a:ext cx="16292435" cy="701731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400" spc="0" baseline="0" dirty="0"/>
              <a:t>EQUITY    Opportunities for Success</a:t>
            </a:r>
          </a:p>
        </p:txBody>
      </p:sp>
      <p:cxnSp>
        <p:nvCxnSpPr>
          <p:cNvPr id="3" name="Vertical White Line">
            <a:extLst>
              <a:ext uri="{FF2B5EF4-FFF2-40B4-BE49-F238E27FC236}">
                <a16:creationId xmlns:a16="http://schemas.microsoft.com/office/drawing/2014/main" id="{54864098-1DB7-8A22-8B87-90054916E8EA}"/>
              </a:ext>
            </a:extLst>
          </p:cNvPr>
          <p:cNvCxnSpPr>
            <a:cxnSpLocks/>
          </p:cNvCxnSpPr>
          <p:nvPr userDrawn="1"/>
        </p:nvCxnSpPr>
        <p:spPr>
          <a:xfrm>
            <a:off x="16234163" y="736032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339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" userDrawn="1">
          <p15:clr>
            <a:srgbClr val="FBAE40"/>
          </p15:clr>
        </p15:guide>
        <p15:guide id="2" pos="1537" userDrawn="1">
          <p15:clr>
            <a:srgbClr val="FBAE40"/>
          </p15:clr>
        </p15:guide>
        <p15:guide id="3" pos="14617" userDrawn="1">
          <p15:clr>
            <a:srgbClr val="FBAE40"/>
          </p15:clr>
        </p15:guide>
        <p15:guide id="4" pos="13825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743199"/>
            <a:ext cx="21977618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33" y="4000855"/>
            <a:ext cx="19496146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1371600" rtl="0" eaLnBrk="1" fontAlgn="auto" latinLnBrk="0" hangingPunct="1">
              <a:lnSpc>
                <a:spcPts val="656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Lorem ipsum dolor sit amet, consectetuer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porttitor congue massa. Fusce posuere, magna sed pulvinar ultricies, purus lectus </a:t>
            </a:r>
            <a:r>
              <a:rPr lang="en-US" dirty="0" err="1"/>
              <a:t>malesuada</a:t>
            </a:r>
            <a:r>
              <a:rPr lang="en-US" dirty="0"/>
              <a:t> libero, sit amet commodo.</a:t>
            </a:r>
          </a:p>
        </p:txBody>
      </p:sp>
      <p:sp>
        <p:nvSpPr>
          <p:cNvPr id="5" name="Affinit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8453" y="703948"/>
            <a:ext cx="16292435" cy="757130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800" spc="0" baseline="0" dirty="0"/>
              <a:t>AFFINITY    A Sense of Belonging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958C3D12-D142-E8BB-91B5-F539439ACD66}"/>
              </a:ext>
            </a:extLst>
          </p:cNvPr>
          <p:cNvCxnSpPr>
            <a:cxnSpLocks/>
          </p:cNvCxnSpPr>
          <p:nvPr userDrawn="1"/>
        </p:nvCxnSpPr>
        <p:spPr>
          <a:xfrm>
            <a:off x="16923974" y="736032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861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" userDrawn="1">
          <p15:clr>
            <a:srgbClr val="FBAE40"/>
          </p15:clr>
        </p15:guide>
        <p15:guide id="2" pos="1537" userDrawn="1">
          <p15:clr>
            <a:srgbClr val="FBAE40"/>
          </p15:clr>
        </p15:guide>
        <p15:guide id="3" pos="14617" userDrawn="1">
          <p15:clr>
            <a:srgbClr val="FBAE40"/>
          </p15:clr>
        </p15:guide>
        <p15:guide id="4" orient="horz" pos="1704" userDrawn="1">
          <p15:clr>
            <a:srgbClr val="FBAE40"/>
          </p15:clr>
        </p15:guide>
        <p15:guide id="5" pos="13825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ov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743199"/>
            <a:ext cx="21977618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33" y="4000855"/>
            <a:ext cx="19496146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1371600" rtl="0" eaLnBrk="1" fontAlgn="auto" latinLnBrk="0" hangingPunct="1">
              <a:lnSpc>
                <a:spcPts val="656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Lorem ipsum dolor sit amet, consectetuer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porttitor congue massa. Fusce posuere, magna sed pulvinar ultricies, purus lectus </a:t>
            </a:r>
            <a:r>
              <a:rPr lang="en-US" dirty="0" err="1"/>
              <a:t>malesuada</a:t>
            </a:r>
            <a:r>
              <a:rPr lang="en-US" dirty="0"/>
              <a:t> libero, sit amet commodo.</a:t>
            </a:r>
          </a:p>
        </p:txBody>
      </p:sp>
      <p:sp>
        <p:nvSpPr>
          <p:cNvPr id="5" name="Discover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8453" y="731647"/>
            <a:ext cx="16292435" cy="701731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400" dirty="0"/>
              <a:t>DISCOVERY    A Love of Inquiry and Creativity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14A6DAFC-C68B-D2D1-FBE1-83E8974617F1}"/>
              </a:ext>
            </a:extLst>
          </p:cNvPr>
          <p:cNvCxnSpPr>
            <a:cxnSpLocks/>
          </p:cNvCxnSpPr>
          <p:nvPr userDrawn="1"/>
        </p:nvCxnSpPr>
        <p:spPr>
          <a:xfrm>
            <a:off x="14838501" y="736032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236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" userDrawn="1">
          <p15:clr>
            <a:srgbClr val="FBAE40"/>
          </p15:clr>
        </p15:guide>
        <p15:guide id="2" pos="1537" userDrawn="1">
          <p15:clr>
            <a:srgbClr val="FBAE40"/>
          </p15:clr>
        </p15:guide>
        <p15:guide id="3" pos="14617" userDrawn="1">
          <p15:clr>
            <a:srgbClr val="FBAE40"/>
          </p15:clr>
        </p15:guide>
        <p15:guide id="4" pos="13825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743199"/>
            <a:ext cx="21977618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33" y="4000855"/>
            <a:ext cx="19496146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1371600" rtl="0" eaLnBrk="1" fontAlgn="auto" latinLnBrk="0" hangingPunct="1">
              <a:lnSpc>
                <a:spcPts val="656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Lorem ipsum dolor sit amet, consectetuer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porttitor congue massa. Fusce posuere, magna sed pulvinar ultricies, purus lectus </a:t>
            </a:r>
            <a:r>
              <a:rPr lang="en-US" dirty="0" err="1"/>
              <a:t>malesuada</a:t>
            </a:r>
            <a:r>
              <a:rPr lang="en-US" dirty="0"/>
              <a:t> libero, sit amet commodo.</a:t>
            </a:r>
          </a:p>
        </p:txBody>
      </p:sp>
      <p:sp>
        <p:nvSpPr>
          <p:cNvPr id="5" name="Service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5951621" y="731647"/>
            <a:ext cx="17669267" cy="701731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400" dirty="0"/>
              <a:t>Service    A Commitment to People and Communities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02AA5D74-3A1A-CE9F-DEDD-2B6BE6D41563}"/>
              </a:ext>
            </a:extLst>
          </p:cNvPr>
          <p:cNvCxnSpPr>
            <a:cxnSpLocks/>
          </p:cNvCxnSpPr>
          <p:nvPr userDrawn="1"/>
        </p:nvCxnSpPr>
        <p:spPr>
          <a:xfrm>
            <a:off x="11742374" y="736032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524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9" userDrawn="1">
          <p15:clr>
            <a:srgbClr val="FBAE40"/>
          </p15:clr>
        </p15:guide>
        <p15:guide id="2" pos="1537" userDrawn="1">
          <p15:clr>
            <a:srgbClr val="FBAE40"/>
          </p15:clr>
        </p15:guide>
        <p15:guide id="3" pos="14617" userDrawn="1">
          <p15:clr>
            <a:srgbClr val="FBAE40"/>
          </p15:clr>
        </p15:guide>
        <p15:guide id="4" pos="13825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F3CDA6D5-5C94-D294-1D64-AB84FBC09F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9988" y="3342515"/>
            <a:ext cx="13868399" cy="2008450"/>
          </a:xfrm>
          <a:prstGeom prst="rect">
            <a:avLst/>
          </a:prstGeom>
        </p:spPr>
        <p:txBody>
          <a:bodyPr tIns="0" bIns="0" anchor="b"/>
          <a:lstStyle>
            <a:lvl1pPr>
              <a:defRPr sz="7200" b="1" i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0DA5D67D-FB0B-FC57-7D6F-D3D663492D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8241" y="5589582"/>
            <a:ext cx="13868398" cy="6600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 i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9FF05B28-0690-2B5F-ED28-E334C855A8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5441" y="6488242"/>
            <a:ext cx="13392946" cy="677056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 </a:t>
            </a:r>
          </a:p>
        </p:txBody>
      </p:sp>
      <p:pic>
        <p:nvPicPr>
          <p:cNvPr id="5" name="Green Slashes">
            <a:extLst>
              <a:ext uri="{FF2B5EF4-FFF2-40B4-BE49-F238E27FC236}">
                <a16:creationId xmlns:a16="http://schemas.microsoft.com/office/drawing/2014/main" id="{D3229CDB-3347-B258-F8F5-87755F9F6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2788" y="931616"/>
            <a:ext cx="5654193" cy="1884731"/>
          </a:xfrm>
          <a:prstGeom prst="rect">
            <a:avLst/>
          </a:prstGeom>
        </p:spPr>
      </p:pic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1F52AC1E-2DC8-E042-5D93-59D644F04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9144000" cy="12801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 anchorCtr="0"/>
          <a:lstStyle>
            <a:lvl1pPr marL="0" indent="0" algn="ctr">
              <a:buNone/>
              <a:defRPr sz="2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pic>
        <p:nvPicPr>
          <p:cNvPr id="3" name="UND Logo">
            <a:extLst>
              <a:ext uri="{FF2B5EF4-FFF2-40B4-BE49-F238E27FC236}">
                <a16:creationId xmlns:a16="http://schemas.microsoft.com/office/drawing/2014/main" id="{48C2988F-6293-224A-679B-FCDCE5E7F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8622" y="414994"/>
            <a:ext cx="2404757" cy="10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9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9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  <p15:guide id="4" pos="1507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mage">
            <a:extLst>
              <a:ext uri="{FF2B5EF4-FFF2-40B4-BE49-F238E27FC236}">
                <a16:creationId xmlns:a16="http://schemas.microsoft.com/office/drawing/2014/main" id="{52E2934A-F7C4-2144-C60C-562E410636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69389" y="0"/>
            <a:ext cx="13717786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>
            <a:normAutofit/>
          </a:bodyPr>
          <a:lstStyle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661D002C-FB5F-6269-5DFE-592DAAEFE7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5223" y="7725176"/>
            <a:ext cx="12753165" cy="4609476"/>
          </a:xfrm>
          <a:prstGeom prst="rect">
            <a:avLst/>
          </a:prstGeom>
        </p:spPr>
        <p:txBody>
          <a:bodyPr wrap="square" lIns="91440" tIns="0" rIns="91440" bIns="0" anchor="b">
            <a:noAutofit/>
          </a:bodyPr>
          <a:lstStyle>
            <a:lvl1pPr>
              <a:defRPr sz="10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278E0D0A-03A9-1C51-F30D-9E1AAC2A2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5223" y="12349645"/>
            <a:ext cx="12753165" cy="909158"/>
          </a:xfrm>
          <a:prstGeom prst="rect">
            <a:avLst/>
          </a:prstGeom>
        </p:spPr>
        <p:txBody>
          <a:bodyPr anchor="ctr"/>
          <a:lstStyle>
            <a:lvl1pPr>
              <a:defRPr sz="48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UND Logo" descr="University of North Dakota Logo">
            <a:extLst>
              <a:ext uri="{FF2B5EF4-FFF2-40B4-BE49-F238E27FC236}">
                <a16:creationId xmlns:a16="http://schemas.microsoft.com/office/drawing/2014/main" id="{36D58187-7137-A2A8-4457-3370E01C94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539239" y="5782575"/>
            <a:ext cx="5632704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240BF3F-5204-6B47-A6AF-5E2C08477628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91CF987-8FCB-5F10-AFA0-73D2559785C0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E01F9C3-A4F8-50D7-824A-C7D6ACC544A7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aphic 2" descr="University of North Dakota Logo">
              <a:extLst>
                <a:ext uri="{FF2B5EF4-FFF2-40B4-BE49-F238E27FC236}">
                  <a16:creationId xmlns:a16="http://schemas.microsoft.com/office/drawing/2014/main" id="{3E60DD03-FBB0-647C-9076-1D6F9C06A4B0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B9AE820-5087-7FFF-9E01-F794396DBCB6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976F4CA-9224-F137-0C04-B56783CCF527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0158A13E-9CAF-0F54-5C0A-4C2C8374EC2B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CD596D0-5340-F3A5-B2F4-864DBC00BE22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2E7B2BCF-B490-7A6E-017A-2131E950BD9E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0346CB7-1C75-4A8E-DA1B-35A704F425BA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1E511BCC-5632-10CA-36D7-5130D592A8B5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A7B657D-BD28-A2A7-F471-43DCB3BDA2DB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9E7D9A79-9944-60F5-90A6-375864D0EC83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7647A2D-3958-1340-89A2-09976272F327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A2518BB-0816-E4DE-4E2D-CA8AEA6633D3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4E768D9-C053-7250-9C3C-1270E60E974B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2" descr="University of North Dakota Logo">
              <a:extLst>
                <a:ext uri="{FF2B5EF4-FFF2-40B4-BE49-F238E27FC236}">
                  <a16:creationId xmlns:a16="http://schemas.microsoft.com/office/drawing/2014/main" id="{E6AD5021-688A-5EB5-7FF0-C2051ADDF242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B556B302-54E0-373C-D8FF-5692F1512841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DC8D420-7651-7960-C8A1-B925EB6F2C5C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63110A4E-52E4-A9CA-25D8-5D4628F1B18A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B49CC66-2745-11AB-3134-86333B20711F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5DC2217-5501-D70E-11B3-4378DC9D34A7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2BCECF4-E264-C809-3A02-B9D7E0AA859E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06301A6-6A2B-665E-79E2-E73A39DD3A8A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C5CD379-DCDC-14E4-C656-4FF3EE1AB1D3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04568CD-F0DC-B3D5-2459-CFC3A08E0057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0528AA74-9FCE-74F4-28ED-42C762AE6627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0B0BB69-B14A-7A4B-6712-D531724C2107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69F168D-2D1C-5F88-CBB1-F9277FD95D11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AB9D254-26AF-35CB-F78D-561F44C2B8E6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BFAD61C-C19E-F5F5-925F-D331B2CA3DB9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276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352" userDrawn="1">
          <p15:clr>
            <a:srgbClr val="FBAE40"/>
          </p15:clr>
        </p15:guide>
        <p15:guide id="3" pos="15073" userDrawn="1">
          <p15:clr>
            <a:srgbClr val="FBAE40"/>
          </p15:clr>
        </p15:guide>
        <p15:guide id="4" pos="289" userDrawn="1">
          <p15:clr>
            <a:srgbClr val="FBAE40"/>
          </p15:clr>
        </p15:guide>
        <p15:guide id="5" pos="703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 and Caption">
    <p:bg>
      <p:bgPr>
        <a:pattFill prst="lgChe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">
            <a:extLst>
              <a:ext uri="{FF2B5EF4-FFF2-40B4-BE49-F238E27FC236}">
                <a16:creationId xmlns:a16="http://schemas.microsoft.com/office/drawing/2014/main" id="{F8ABDF81-39C6-4BC3-92BB-D91952544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photo</a:t>
            </a:r>
          </a:p>
        </p:txBody>
      </p:sp>
      <p:sp>
        <p:nvSpPr>
          <p:cNvPr id="3" name="Caption">
            <a:extLst>
              <a:ext uri="{FF2B5EF4-FFF2-40B4-BE49-F238E27FC236}">
                <a16:creationId xmlns:a16="http://schemas.microsoft.com/office/drawing/2014/main" id="{5B0CACFC-AAEC-7846-CA4B-163F3DCEE2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332720"/>
            <a:ext cx="10972800" cy="292608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640080" tIns="0" rIns="2286000" bIns="0" anchor="ctr" anchorCtr="0">
            <a:noAutofit/>
          </a:bodyPr>
          <a:lstStyle>
            <a:lvl1pPr marL="0" indent="0">
              <a:buNone/>
              <a:defRPr sz="4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caption here. </a:t>
            </a:r>
            <a:br>
              <a:rPr lang="en-US" dirty="0"/>
            </a:br>
            <a:r>
              <a:rPr lang="en-US" dirty="0"/>
              <a:t>Lorem ipsum dolor </a:t>
            </a:r>
            <a:br>
              <a:rPr lang="en-US" dirty="0"/>
            </a:br>
            <a:r>
              <a:rPr lang="en-US" dirty="0" err="1"/>
              <a:t>amet</a:t>
            </a:r>
            <a:r>
              <a:rPr lang="en-US" dirty="0"/>
              <a:t> consectetuer.</a:t>
            </a:r>
          </a:p>
        </p:txBody>
      </p:sp>
      <p:sp>
        <p:nvSpPr>
          <p:cNvPr id="4" name="UND Logo">
            <a:extLst>
              <a:ext uri="{FF2B5EF4-FFF2-40B4-BE49-F238E27FC236}">
                <a16:creationId xmlns:a16="http://schemas.microsoft.com/office/drawing/2014/main" id="{217F571E-AEA0-76DB-69E5-A3EFADD65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1482899" y="412956"/>
            <a:ext cx="2353668" cy="100584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8572" dirty="0"/>
          </a:p>
        </p:txBody>
      </p:sp>
    </p:spTree>
    <p:extLst>
      <p:ext uri="{BB962C8B-B14F-4D97-AF65-F5344CB8AC3E}">
        <p14:creationId xmlns:p14="http://schemas.microsoft.com/office/powerpoint/2010/main" val="552412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14978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">
            <a:extLst>
              <a:ext uri="{FF2B5EF4-FFF2-40B4-BE49-F238E27FC236}">
                <a16:creationId xmlns:a16="http://schemas.microsoft.com/office/drawing/2014/main" id="{F8ABDF81-39C6-4BC3-92BB-D91952544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-3439"/>
            <a:ext cx="12193588" cy="137194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photo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84E109CC-BBE4-F7FB-E4BA-09B717FBF4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301538" y="-3437"/>
            <a:ext cx="12085637" cy="68201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photo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0E3592DC-DB53-1DC2-10D6-1893740F2C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301538" y="6916438"/>
            <a:ext cx="12085637" cy="68167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photo</a:t>
            </a:r>
          </a:p>
        </p:txBody>
      </p:sp>
      <p:sp>
        <p:nvSpPr>
          <p:cNvPr id="2" name="UND Logo">
            <a:extLst>
              <a:ext uri="{FF2B5EF4-FFF2-40B4-BE49-F238E27FC236}">
                <a16:creationId xmlns:a16="http://schemas.microsoft.com/office/drawing/2014/main" id="{2147AE69-0B11-31A2-05BD-43D2F18E3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23083" y="12338688"/>
            <a:ext cx="2353668" cy="100584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8572" dirty="0"/>
          </a:p>
        </p:txBody>
      </p:sp>
    </p:spTree>
    <p:extLst>
      <p:ext uri="{BB962C8B-B14F-4D97-AF65-F5344CB8AC3E}">
        <p14:creationId xmlns:p14="http://schemas.microsoft.com/office/powerpoint/2010/main" val="978787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pos="289" userDrawn="1">
          <p15:clr>
            <a:srgbClr val="FBAE40"/>
          </p15:clr>
        </p15:guide>
        <p15:guide id="3" pos="15073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A7C52876-BCAE-B20A-7B76-54725DDA0CF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" y="6986587"/>
            <a:ext cx="6715121" cy="67294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700" dirty="0"/>
              <a:t>Click icon to add photo</a:t>
            </a:r>
            <a:endParaRPr lang="en-US" dirty="0"/>
          </a:p>
        </p:txBody>
      </p:sp>
      <p:pic>
        <p:nvPicPr>
          <p:cNvPr id="5" name="Green Slashes">
            <a:extLst>
              <a:ext uri="{FF2B5EF4-FFF2-40B4-BE49-F238E27FC236}">
                <a16:creationId xmlns:a16="http://schemas.microsoft.com/office/drawing/2014/main" id="{8CC64AB4-4CCB-AD17-340D-CBF4D40BD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8584" y="749300"/>
            <a:ext cx="4762499" cy="1587500"/>
          </a:xfrm>
          <a:prstGeom prst="rect">
            <a:avLst/>
          </a:prstGeom>
        </p:spPr>
      </p:pic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6244AD3D-3BBE-8EE2-E482-5CD51D8C90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515975" cy="691490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photo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E65E8323-E4DC-645B-4E52-DCA277299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73176" y="2916629"/>
            <a:ext cx="9955212" cy="2008450"/>
          </a:xfrm>
          <a:prstGeom prst="rect">
            <a:avLst/>
          </a:prstGeom>
        </p:spPr>
        <p:txBody>
          <a:bodyPr tIns="0" bIns="0" anchor="b"/>
          <a:lstStyle>
            <a:lvl1pPr>
              <a:defRPr sz="7200" b="1" i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3F880202-D0B2-49BE-F883-84F3E769BF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73175" y="5163696"/>
            <a:ext cx="9955213" cy="6600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 i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4" name="Body Text">
            <a:extLst>
              <a:ext uri="{FF2B5EF4-FFF2-40B4-BE49-F238E27FC236}">
                <a16:creationId xmlns:a16="http://schemas.microsoft.com/office/drawing/2014/main" id="{66F95628-1EA8-260D-10DD-592F9E3D9F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21328" y="6062354"/>
            <a:ext cx="9507059" cy="7196448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 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ADBCCEB8-89A5-2191-6564-752D0BF0535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00854" y="6986587"/>
            <a:ext cx="6715121" cy="67294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700" dirty="0"/>
              <a:t>Click icon to add photo</a:t>
            </a:r>
            <a:endParaRPr lang="en-US" dirty="0"/>
          </a:p>
        </p:txBody>
      </p:sp>
      <p:pic>
        <p:nvPicPr>
          <p:cNvPr id="11" name="UND Logo">
            <a:extLst>
              <a:ext uri="{FF2B5EF4-FFF2-40B4-BE49-F238E27FC236}">
                <a16:creationId xmlns:a16="http://schemas.microsoft.com/office/drawing/2014/main" id="{0560CC2E-CFF0-F755-89F6-97D9A194A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8622" y="414994"/>
            <a:ext cx="2404757" cy="10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92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5073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een Rectangle">
            <a:extLst>
              <a:ext uri="{FF2B5EF4-FFF2-40B4-BE49-F238E27FC236}">
                <a16:creationId xmlns:a16="http://schemas.microsoft.com/office/drawing/2014/main" id="{F432ADF4-E01C-9231-16BC-85158A3D3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0"/>
            <a:ext cx="24387175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noFill/>
            </a:endParaRPr>
          </a:p>
        </p:txBody>
      </p:sp>
      <p:pic>
        <p:nvPicPr>
          <p:cNvPr id="4" name="UND Logo">
            <a:extLst>
              <a:ext uri="{FF2B5EF4-FFF2-40B4-BE49-F238E27FC236}">
                <a16:creationId xmlns:a16="http://schemas.microsoft.com/office/drawing/2014/main" id="{750356B6-E3D8-8C75-49D6-A5409F425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17390" y="546105"/>
            <a:ext cx="2560320" cy="1097280"/>
          </a:xfrm>
          <a:prstGeom prst="rect">
            <a:avLst/>
          </a:prstGeom>
        </p:spPr>
      </p:pic>
      <p:sp>
        <p:nvSpPr>
          <p:cNvPr id="2" name="Chart Placeholder">
            <a:extLst>
              <a:ext uri="{FF2B5EF4-FFF2-40B4-BE49-F238E27FC236}">
                <a16:creationId xmlns:a16="http://schemas.microsoft.com/office/drawing/2014/main" id="{4353BAB7-D494-D80E-8307-6F9151FD253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8788" y="2552700"/>
            <a:ext cx="23431500" cy="1070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graph</a:t>
            </a:r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88" y="558873"/>
            <a:ext cx="19200812" cy="1089529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87363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352" userDrawn="1">
          <p15:clr>
            <a:srgbClr val="FBAE40"/>
          </p15:clr>
        </p15:guide>
        <p15:guide id="3" orient="horz" pos="1584" userDrawn="1">
          <p15:clr>
            <a:srgbClr val="FBAE40"/>
          </p15:clr>
        </p15:guide>
        <p15:guide id="4" pos="289" userDrawn="1">
          <p15:clr>
            <a:srgbClr val="FBAE40"/>
          </p15:clr>
        </p15:guide>
        <p15:guide id="5" pos="1504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een Rectangle">
            <a:extLst>
              <a:ext uri="{FF2B5EF4-FFF2-40B4-BE49-F238E27FC236}">
                <a16:creationId xmlns:a16="http://schemas.microsoft.com/office/drawing/2014/main" id="{D41BEB09-F10B-ADEC-272E-C95A0E39B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0"/>
            <a:ext cx="24387175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noFill/>
            </a:endParaRPr>
          </a:p>
        </p:txBody>
      </p:sp>
      <p:pic>
        <p:nvPicPr>
          <p:cNvPr id="3" name="UND Logo">
            <a:extLst>
              <a:ext uri="{FF2B5EF4-FFF2-40B4-BE49-F238E27FC236}">
                <a16:creationId xmlns:a16="http://schemas.microsoft.com/office/drawing/2014/main" id="{EECEB8E7-86BD-51AC-DBB4-52E4104D4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17390" y="546105"/>
            <a:ext cx="2560320" cy="1097280"/>
          </a:xfrm>
          <a:prstGeom prst="rect">
            <a:avLst/>
          </a:prstGeom>
        </p:spPr>
      </p:pic>
      <p:sp>
        <p:nvSpPr>
          <p:cNvPr id="4" name="Body Text">
            <a:extLst>
              <a:ext uri="{FF2B5EF4-FFF2-40B4-BE49-F238E27FC236}">
                <a16:creationId xmlns:a16="http://schemas.microsoft.com/office/drawing/2014/main" id="{22B74BBB-6B10-9ACF-8FE0-CE8852DE5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76119" y="3028188"/>
            <a:ext cx="8795067" cy="97734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6160"/>
              </a:lnSpc>
              <a:buNone/>
              <a:defRPr sz="5400"/>
            </a:lvl1pPr>
          </a:lstStyle>
          <a:p>
            <a:pPr lvl="0"/>
            <a:r>
              <a:rPr lang="en-US" dirty="0"/>
              <a:t>Content and graph slide. Click to edit text. </a:t>
            </a:r>
          </a:p>
          <a:p>
            <a:pPr lvl="0"/>
            <a:r>
              <a:rPr lang="en-US" dirty="0"/>
              <a:t>Maecenas porttitor congue massa. Fusce posuere, magna sed pulvinar ultricies, purus lectus. Maecenas porttitor congue massa. Fusce posuere.</a:t>
            </a:r>
          </a:p>
          <a:p>
            <a:pPr lvl="0"/>
            <a:r>
              <a:rPr lang="en-US" dirty="0"/>
              <a:t>Maecenas porttitor congue massa. Fusce posuere.</a:t>
            </a:r>
          </a:p>
        </p:txBody>
      </p:sp>
      <p:sp>
        <p:nvSpPr>
          <p:cNvPr id="5" name="Chart Placeholder">
            <a:extLst>
              <a:ext uri="{FF2B5EF4-FFF2-40B4-BE49-F238E27FC236}">
                <a16:creationId xmlns:a16="http://schemas.microsoft.com/office/drawing/2014/main" id="{89FD63C8-A6E1-9D8E-3147-40D56B26B82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915988" y="3028188"/>
            <a:ext cx="12617132" cy="9791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graph</a:t>
            </a:r>
          </a:p>
        </p:txBody>
      </p:sp>
      <p:sp>
        <p:nvSpPr>
          <p:cNvPr id="11" name="Slide Title">
            <a:extLst>
              <a:ext uri="{FF2B5EF4-FFF2-40B4-BE49-F238E27FC236}">
                <a16:creationId xmlns:a16="http://schemas.microsoft.com/office/drawing/2014/main" id="{A2BFE784-6B78-F522-D2D9-1B46D1475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88" y="558873"/>
            <a:ext cx="19200812" cy="1089529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4254421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7" userDrawn="1">
          <p15:clr>
            <a:srgbClr val="FBAE40"/>
          </p15:clr>
        </p15:guide>
        <p15:guide id="2" orient="horz" pos="1896" userDrawn="1">
          <p15:clr>
            <a:srgbClr val="FBAE40"/>
          </p15:clr>
        </p15:guide>
        <p15:guide id="3" pos="14785" userDrawn="1">
          <p15:clr>
            <a:srgbClr val="FBAE40"/>
          </p15:clr>
        </p15:guide>
        <p15:guide id="4" orient="horz" pos="808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Title">
            <a:extLst>
              <a:ext uri="{FF2B5EF4-FFF2-40B4-BE49-F238E27FC236}">
                <a16:creationId xmlns:a16="http://schemas.microsoft.com/office/drawing/2014/main" id="{BF43A03D-F24A-A48D-613A-0A69558E1B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367422"/>
            <a:ext cx="23469600" cy="108748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21" name="Table Placeholder">
            <a:extLst>
              <a:ext uri="{FF2B5EF4-FFF2-40B4-BE49-F238E27FC236}">
                <a16:creationId xmlns:a16="http://schemas.microsoft.com/office/drawing/2014/main" id="{8D2C99A7-182E-A920-70F2-9E6C0DC900A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788" y="3712464"/>
            <a:ext cx="23469600" cy="95463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72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9" userDrawn="1">
          <p15:clr>
            <a:srgbClr val="FBAE40"/>
          </p15:clr>
        </p15:guide>
        <p15:guide id="2" pos="15073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  <p15:guide id="4" orient="horz" pos="244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33058BD3-9540-097A-2B66-BB80689C52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9126627"/>
            <a:ext cx="21948621" cy="1005674"/>
          </a:xfrm>
          <a:prstGeom prst="rect">
            <a:avLst/>
          </a:prstGeom>
        </p:spPr>
        <p:txBody>
          <a:bodyPr anchor="ctr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3" name="UND Logo" descr="University of North Dakota Logo">
            <a:extLst>
              <a:ext uri="{FF2B5EF4-FFF2-40B4-BE49-F238E27FC236}">
                <a16:creationId xmlns:a16="http://schemas.microsoft.com/office/drawing/2014/main" id="{0AE0B06F-6404-4AE9-9F87-C6E4EEF9A3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7235" y="5032768"/>
            <a:ext cx="5632704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717A063-805A-1DA8-3084-B4F25A210BDD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AF206D0-7A51-0CFF-C709-211A7AEA3DEB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CABB070-5E90-31F3-FCCA-BC917981222C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aphic 2" descr="University of North Dakota Logo">
              <a:extLst>
                <a:ext uri="{FF2B5EF4-FFF2-40B4-BE49-F238E27FC236}">
                  <a16:creationId xmlns:a16="http://schemas.microsoft.com/office/drawing/2014/main" id="{5B1E821E-784C-3150-F773-2B3D3EA03D0F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5D9E4146-F975-1F0E-F99F-BBF209C3EE0E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00E52B4-44DC-BD07-2BA3-63F8FB3BCCC6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E3ACBBE5-94C1-6331-B444-B7453668B303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C38A815-D76F-62BB-9A87-16B91E44F101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97379F8D-375D-14C4-2C6B-6803E7AF7172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FFF928E-9B1C-356F-9E33-3A798191BF0C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65DABB10-06BC-7BA0-6434-64EA475EABC3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17A2441-4417-732D-5206-E0BD404F87A3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A1AF70C-7404-EC81-528D-0FD768F8E662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888E5A1-6519-8514-3EC7-2482A9486535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502D106-42DA-7CAC-07AC-239F3AF16EC8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541A2AA-07C5-6538-3267-CC988BD48B7F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2" descr="University of North Dakota Logo">
              <a:extLst>
                <a:ext uri="{FF2B5EF4-FFF2-40B4-BE49-F238E27FC236}">
                  <a16:creationId xmlns:a16="http://schemas.microsoft.com/office/drawing/2014/main" id="{5E7D0D0E-2BEE-60E9-F6B8-881921B02468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DD412F0-7576-42E7-8303-0CE2F80BB882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D990C30-D09D-5F70-9216-6033931B5B5D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76EDF90C-7FB8-EDF8-B0F7-D91086E8EC3E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550E420-D645-7D8E-1CF5-88D1BA6FAB5E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696BE7-0B11-0D86-870D-681A5BD17174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F8D1671-0C3D-3512-A717-6275C29A731B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F3D873B-34F6-C870-5895-82E3D6F6763F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96EA980F-3D92-DC4C-FC9C-8D37EAFF95D0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AF1661D-BE1C-4C6F-D4CC-5393E4726DFD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65FC868E-FE5F-CE11-7D2F-7F233CF4C7A7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F7873B9-AEAD-92DD-69E7-CE5CB39E73AA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840FB4C-BCB7-A7C9-490A-EE9B3A7F7C41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E0D6164-1201-1572-AD26-57CA975B0D88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2E3530D-FFB8-8507-ED7E-7C05BFAFF721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328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14594" userDrawn="1">
          <p15:clr>
            <a:srgbClr val="FBAE40"/>
          </p15:clr>
        </p15:guide>
        <p15:guide id="9" pos="7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Leads 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Overhead drone image of the University of North Dakota buildings up and down University Ave with the UND Leads Logo.">
            <a:extLst>
              <a:ext uri="{FF2B5EF4-FFF2-40B4-BE49-F238E27FC236}">
                <a16:creationId xmlns:a16="http://schemas.microsoft.com/office/drawing/2014/main" id="{53BE677E-3330-F55E-7C84-2575A5F00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2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een Arrown Background">
            <a:extLst>
              <a:ext uri="{FF2B5EF4-FFF2-40B4-BE49-F238E27FC236}">
                <a16:creationId xmlns:a16="http://schemas.microsoft.com/office/drawing/2014/main" id="{5FBE2484-637E-D04B-63FE-14039CBD1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4" name="Slide Title">
            <a:extLst>
              <a:ext uri="{FF2B5EF4-FFF2-40B4-BE49-F238E27FC236}">
                <a16:creationId xmlns:a16="http://schemas.microsoft.com/office/drawing/2014/main" id="{E1996246-232B-682F-D0B4-E724F2511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4820" y="4329447"/>
            <a:ext cx="20494488" cy="4549959"/>
          </a:xfrm>
          <a:prstGeom prst="rect">
            <a:avLst/>
          </a:prstGeom>
        </p:spPr>
        <p:txBody>
          <a:bodyPr lIns="91440" tIns="0" bIns="0" anchor="b">
            <a:noAutofit/>
          </a:bodyPr>
          <a:lstStyle>
            <a:lvl1pPr>
              <a:defRPr sz="10800"/>
            </a:lvl1pPr>
          </a:lstStyle>
          <a:p>
            <a:pPr lvl="0"/>
            <a:r>
              <a:rPr lang="en-US" dirty="0"/>
              <a:t>SECTION DIVIDER 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20" name="Slide Subtitle">
            <a:extLst>
              <a:ext uri="{FF2B5EF4-FFF2-40B4-BE49-F238E27FC236}">
                <a16:creationId xmlns:a16="http://schemas.microsoft.com/office/drawing/2014/main" id="{CC93E85E-E076-EC29-3960-21CC838393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4820" y="8879406"/>
            <a:ext cx="20516065" cy="1654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8" name="UND Logo">
            <a:extLst>
              <a:ext uri="{FF2B5EF4-FFF2-40B4-BE49-F238E27FC236}">
                <a16:creationId xmlns:a16="http://schemas.microsoft.com/office/drawing/2014/main" id="{B3FE509E-B463-2E34-37E7-1C4CCEC2F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7390" y="489833"/>
            <a:ext cx="2560320" cy="1097280"/>
          </a:xfrm>
          <a:prstGeom prst="rect">
            <a:avLst/>
          </a:prstGeom>
        </p:spPr>
      </p:pic>
      <p:pic>
        <p:nvPicPr>
          <p:cNvPr id="2" name="White Slashes">
            <a:extLst>
              <a:ext uri="{FF2B5EF4-FFF2-40B4-BE49-F238E27FC236}">
                <a16:creationId xmlns:a16="http://schemas.microsoft.com/office/drawing/2014/main" id="{03BF9A6D-3720-A9DA-71E9-29ABB23DC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9990" y="-14990"/>
            <a:ext cx="6320778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4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25" userDrawn="1">
          <p15:clr>
            <a:srgbClr val="FBAE40"/>
          </p15:clr>
        </p15:guide>
        <p15:guide id="2" pos="14137" userDrawn="1">
          <p15:clr>
            <a:srgbClr val="FBAE40"/>
          </p15:clr>
        </p15:guide>
        <p15:guide id="3" orient="horz" pos="2712" userDrawn="1">
          <p15:clr>
            <a:srgbClr val="FBAE40"/>
          </p15:clr>
        </p15:guide>
        <p15:guide id="4" orient="horz" pos="66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Photo"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Placeholder">
            <a:extLst>
              <a:ext uri="{FF2B5EF4-FFF2-40B4-BE49-F238E27FC236}">
                <a16:creationId xmlns:a16="http://schemas.microsoft.com/office/drawing/2014/main" id="{506AD076-A015-1905-743F-D81F16CA03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3" name="Slide Title">
            <a:extLst>
              <a:ext uri="{FF2B5EF4-FFF2-40B4-BE49-F238E27FC236}">
                <a16:creationId xmlns:a16="http://schemas.microsoft.com/office/drawing/2014/main" id="{319141A7-35B0-9C1A-9966-6E6A93611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1201400"/>
            <a:ext cx="24387175" cy="1333660"/>
          </a:xfrm>
          <a:prstGeom prst="rect">
            <a:avLst/>
          </a:prstGeo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8CA39456-60B6-6545-5D48-BB9EB9997F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2555384"/>
            <a:ext cx="24387175" cy="70341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4" name="UND Logo">
            <a:extLst>
              <a:ext uri="{FF2B5EF4-FFF2-40B4-BE49-F238E27FC236}">
                <a16:creationId xmlns:a16="http://schemas.microsoft.com/office/drawing/2014/main" id="{820CE588-04BD-808A-EE68-9A9C2B596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1480744" y="357980"/>
            <a:ext cx="2567638" cy="109728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8572" dirty="0"/>
          </a:p>
        </p:txBody>
      </p:sp>
    </p:spTree>
    <p:extLst>
      <p:ext uri="{BB962C8B-B14F-4D97-AF65-F5344CB8AC3E}">
        <p14:creationId xmlns:p14="http://schemas.microsoft.com/office/powerpoint/2010/main" val="937422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orient="horz" pos="705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54F431EB-6AE7-F346-672C-37AEC353C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99479" y="12534147"/>
            <a:ext cx="1809044" cy="1181862"/>
          </a:xfrm>
        </p:spPr>
        <p:txBody>
          <a:bodyPr/>
          <a:lstStyle>
            <a:lvl1pPr>
              <a:defRPr sz="4800"/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743199"/>
            <a:ext cx="21977618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33" y="3971561"/>
            <a:ext cx="19496146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1371600" rtl="0" eaLnBrk="1" fontAlgn="auto" latinLnBrk="0" hangingPunct="1">
              <a:lnSpc>
                <a:spcPts val="656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Lorem ipsum dolor sit amet, consectetuer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porttitor congue massa. Fusce posuere, magna sed pulvinar ultricies, purus lectus </a:t>
            </a:r>
            <a:r>
              <a:rPr lang="en-US" dirty="0" err="1"/>
              <a:t>malesuada</a:t>
            </a:r>
            <a:r>
              <a:rPr lang="en-US" dirty="0"/>
              <a:t> libero, sit amet commodo.</a:t>
            </a:r>
          </a:p>
        </p:txBody>
      </p:sp>
    </p:spTree>
    <p:extLst>
      <p:ext uri="{BB962C8B-B14F-4D97-AF65-F5344CB8AC3E}">
        <p14:creationId xmlns:p14="http://schemas.microsoft.com/office/powerpoint/2010/main" val="35172938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DDF4137-BAFC-1C89-5945-A9A01D8E41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99479" y="12534147"/>
            <a:ext cx="1809044" cy="1181862"/>
          </a:xfrm>
        </p:spPr>
        <p:txBody>
          <a:bodyPr/>
          <a:lstStyle>
            <a:lvl1pPr>
              <a:defRPr sz="4800"/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5001" y="2755726"/>
            <a:ext cx="21948458" cy="1077940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TITLE, SUBHEAD &amp; CONTENT</a:t>
            </a:r>
          </a:p>
        </p:txBody>
      </p:sp>
      <p:sp>
        <p:nvSpPr>
          <p:cNvPr id="2" name="Slide Subtitle">
            <a:extLst>
              <a:ext uri="{FF2B5EF4-FFF2-40B4-BE49-F238E27FC236}">
                <a16:creationId xmlns:a16="http://schemas.microsoft.com/office/drawing/2014/main" id="{602C240C-E7EE-BF6F-F384-2D3F5180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43292" y="4040954"/>
            <a:ext cx="20700607" cy="7315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b" anchorCtr="0">
            <a:noAutofit/>
          </a:bodyPr>
          <a:lstStyle>
            <a:lvl1pPr marL="0" indent="0">
              <a:buNone/>
              <a:defRPr sz="52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38718" y="4954708"/>
            <a:ext cx="19509740" cy="7846892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0" indent="0">
              <a:lnSpc>
                <a:spcPts val="6760"/>
              </a:lnSpc>
              <a:spcAft>
                <a:spcPts val="1200"/>
              </a:spcAft>
              <a:buNone/>
              <a:defRPr sz="4800"/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</p:spTree>
    <p:extLst>
      <p:ext uri="{BB962C8B-B14F-4D97-AF65-F5344CB8AC3E}">
        <p14:creationId xmlns:p14="http://schemas.microsoft.com/office/powerpoint/2010/main" val="36804737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36B9A0DF-C1FB-E120-A02D-60AD4116D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99479" y="12534147"/>
            <a:ext cx="1809044" cy="1181862"/>
          </a:xfrm>
        </p:spPr>
        <p:txBody>
          <a:bodyPr/>
          <a:lstStyle>
            <a:lvl1pPr>
              <a:defRPr sz="4800"/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751655C3-731C-8FAC-8705-DA036DA44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365" y="2743205"/>
            <a:ext cx="21948455" cy="1181862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TITLE &amp; TWO COLUMNS CONTENT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E180485-C7AA-76C8-C4B5-E5AA99F116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38718" y="3956059"/>
            <a:ext cx="19509740" cy="8845542"/>
          </a:xfrm>
          <a:prstGeom prst="rect">
            <a:avLst/>
          </a:prstGeom>
        </p:spPr>
        <p:txBody>
          <a:bodyPr lIns="0" rIns="0" numCol="2" spcCol="457200"/>
          <a:lstStyle>
            <a:lvl1pPr marL="0" indent="0">
              <a:lnSpc>
                <a:spcPts val="6560"/>
              </a:lnSpc>
              <a:spcAft>
                <a:spcPts val="1200"/>
              </a:spcAft>
              <a:buNone/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Delete placeholder text and add own text. </a:t>
            </a:r>
          </a:p>
          <a:p>
            <a:pPr lvl="0"/>
            <a:r>
              <a:rPr lang="en-US" dirty="0"/>
              <a:t>Lorem ipsum dolor sit amet, consectetuer adipiscing elit. Maecenas porttitor congue massa.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posuere, magna sed pulvinar ultricies, purus lectus malesuada libero, Vivamus a tellus. Fusce posuere, purus lectus malesuada libero, </a:t>
            </a:r>
            <a:br>
              <a:rPr lang="en-US" dirty="0"/>
            </a:br>
            <a:r>
              <a:rPr lang="en-US" dirty="0"/>
              <a:t>sit amet. </a:t>
            </a:r>
          </a:p>
          <a:p>
            <a:pPr marL="0" marR="0" lvl="0" indent="0" algn="l" defTabSz="1371600" rtl="0" eaLnBrk="1" fontAlgn="auto" latinLnBrk="0" hangingPunct="1">
              <a:lnSpc>
                <a:spcPts val="6760"/>
              </a:lnSpc>
              <a:spcBef>
                <a:spcPts val="1500"/>
              </a:spcBef>
              <a:spcAft>
                <a:spcPts val="120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Lorem ipsum dolor sit amet, consectetuer adipiscing elit.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3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36B9A0DF-C1FB-E120-A02D-60AD4116D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972E2DD0-52F0-B3E3-0FD7-8F0F7B3E61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3286" y="2743205"/>
            <a:ext cx="20733590" cy="1181862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>
              <a:defRPr sz="7200">
                <a:solidFill>
                  <a:srgbClr val="009A44"/>
                </a:solidFill>
              </a:defRPr>
            </a:lvl1pPr>
          </a:lstStyle>
          <a:p>
            <a:r>
              <a:rPr lang="en-US" dirty="0"/>
              <a:t>TITLE &amp; BULLETED LIST </a:t>
            </a:r>
          </a:p>
        </p:txBody>
      </p:sp>
      <p:sp>
        <p:nvSpPr>
          <p:cNvPr id="4" name="Bulleted List">
            <a:extLst>
              <a:ext uri="{FF2B5EF4-FFF2-40B4-BE49-F238E27FC236}">
                <a16:creationId xmlns:a16="http://schemas.microsoft.com/office/drawing/2014/main" id="{05F70E31-3689-B00A-3072-EB4495E47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38718" y="3944460"/>
            <a:ext cx="19509740" cy="8857140"/>
          </a:xfrm>
          <a:prstGeom prst="rect">
            <a:avLst/>
          </a:prstGeom>
        </p:spPr>
        <p:txBody>
          <a:bodyPr lIns="0" tIns="0" rIns="0" numCol="1" spcCol="457200"/>
          <a:lstStyle>
            <a:lvl1pPr marL="0" indent="0">
              <a:lnSpc>
                <a:spcPct val="100000"/>
              </a:lnSpc>
              <a:spcAft>
                <a:spcPts val="1200"/>
              </a:spcAft>
              <a:buFont typeface="Courier New" panose="02070309020205020404" pitchFamily="49" charset="0"/>
              <a:buNone/>
              <a:defRPr sz="4800"/>
            </a:lvl1pPr>
            <a:lvl2pPr marL="685800" indent="0">
              <a:buNone/>
              <a:defRPr/>
            </a:lvl2pPr>
          </a:lstStyle>
          <a:p>
            <a:pPr marL="571500" marR="0" lvl="0" indent="-57150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Click to add a bulleted list</a:t>
            </a:r>
          </a:p>
          <a:p>
            <a:pPr marL="571500" marR="0" lvl="0" indent="-57150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Click to add a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363987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5.sv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11630D-ED35-6CF5-8683-33E442DB8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B29CDD-E8BC-4541-5363-0DFD1A52C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9990" y="-14990"/>
            <a:ext cx="6320778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701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10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None/>
        <a:defRPr sz="42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18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90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y Arrow Background">
            <a:extLst>
              <a:ext uri="{FF2B5EF4-FFF2-40B4-BE49-F238E27FC236}">
                <a16:creationId xmlns:a16="http://schemas.microsoft.com/office/drawing/2014/main" id="{7F8E024B-30CD-345E-9224-72E782BB8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586" y="0"/>
            <a:ext cx="24385585" cy="13716892"/>
          </a:xfrm>
          <a:prstGeom prst="rect">
            <a:avLst/>
          </a:prstGeom>
        </p:spPr>
      </p:pic>
      <p:sp>
        <p:nvSpPr>
          <p:cNvPr id="7" name="Green Rectangle">
            <a:extLst>
              <a:ext uri="{FF2B5EF4-FFF2-40B4-BE49-F238E27FC236}">
                <a16:creationId xmlns:a16="http://schemas.microsoft.com/office/drawing/2014/main" id="{8E346BA5-6608-17AA-C439-E6C0F51A0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0"/>
            <a:ext cx="24387175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noFill/>
            </a:endParaRPr>
          </a:p>
        </p:txBody>
      </p:sp>
      <p:sp>
        <p:nvSpPr>
          <p:cNvPr id="14" name="Slide Number Placeholder">
            <a:extLst>
              <a:ext uri="{FF2B5EF4-FFF2-40B4-BE49-F238E27FC236}">
                <a16:creationId xmlns:a16="http://schemas.microsoft.com/office/drawing/2014/main" id="{96F07EFE-8ACA-8DB6-4D4E-82365AD4E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578801" y="12367653"/>
            <a:ext cx="1829038" cy="136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b="1" i="0">
                <a:solidFill>
                  <a:srgbClr val="03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White Slashes">
            <a:extLst>
              <a:ext uri="{FF2B5EF4-FFF2-40B4-BE49-F238E27FC236}">
                <a16:creationId xmlns:a16="http://schemas.microsoft.com/office/drawing/2014/main" id="{C899A779-C103-4D5B-AD43-EDC8329CE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9991" y="-14990"/>
            <a:ext cx="6378587" cy="2126196"/>
          </a:xfrm>
          <a:prstGeom prst="rect">
            <a:avLst/>
          </a:prstGeom>
        </p:spPr>
      </p:pic>
      <p:pic>
        <p:nvPicPr>
          <p:cNvPr id="9" name="UND Logo">
            <a:extLst>
              <a:ext uri="{FF2B5EF4-FFF2-40B4-BE49-F238E27FC236}">
                <a16:creationId xmlns:a16="http://schemas.microsoft.com/office/drawing/2014/main" id="{DDCF0C57-9687-8B7B-0B23-991814516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617390" y="546105"/>
            <a:ext cx="256032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53" r:id="rId2"/>
    <p:sldLayoutId id="2147483656" r:id="rId3"/>
    <p:sldLayoutId id="2147483657" r:id="rId4"/>
    <p:sldLayoutId id="2147483658" r:id="rId5"/>
    <p:sldLayoutId id="2147483676" r:id="rId6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768">
          <p15:clr>
            <a:srgbClr val="F26B43"/>
          </p15:clr>
        </p15:guide>
        <p15:guide id="5" orient="horz" pos="8064">
          <p15:clr>
            <a:srgbClr val="F26B43"/>
          </p15:clr>
        </p15:guide>
        <p15:guide id="6" pos="14594">
          <p15:clr>
            <a:srgbClr val="F26B43"/>
          </p15:clr>
        </p15:guide>
        <p15:guide id="7" orient="horz" pos="1728">
          <p15:clr>
            <a:srgbClr val="F26B43"/>
          </p15:clr>
        </p15:guide>
        <p15:guide id="8" pos="1152">
          <p15:clr>
            <a:srgbClr val="F26B43"/>
          </p15:clr>
        </p15:guide>
        <p15:guide id="9" pos="1536">
          <p15:clr>
            <a:srgbClr val="F26B43"/>
          </p15:clr>
        </p15:guide>
        <p15:guide id="10" pos="14210">
          <p15:clr>
            <a:srgbClr val="F26B43"/>
          </p15:clr>
        </p15:guide>
        <p15:guide id="11" pos="1382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7B3EF2EE-0DCB-784B-F7FF-B0433FD2B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86" y="0"/>
            <a:ext cx="24385585" cy="13716892"/>
          </a:xfrm>
          <a:prstGeom prst="rect">
            <a:avLst/>
          </a:prstGeom>
        </p:spPr>
      </p:pic>
      <p:sp>
        <p:nvSpPr>
          <p:cNvPr id="5" name="Green Rectangle">
            <a:extLst>
              <a:ext uri="{FF2B5EF4-FFF2-40B4-BE49-F238E27FC236}">
                <a16:creationId xmlns:a16="http://schemas.microsoft.com/office/drawing/2014/main" id="{63B771AE-5DCD-14FD-67BF-44D065666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0"/>
            <a:ext cx="24387175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noFill/>
            </a:endParaRPr>
          </a:p>
        </p:txBody>
      </p:sp>
      <p:pic>
        <p:nvPicPr>
          <p:cNvPr id="6" name="White Slashes">
            <a:extLst>
              <a:ext uri="{FF2B5EF4-FFF2-40B4-BE49-F238E27FC236}">
                <a16:creationId xmlns:a16="http://schemas.microsoft.com/office/drawing/2014/main" id="{C68902BC-E7D6-C72C-49E6-6ECCC059B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9991" y="-14990"/>
            <a:ext cx="6378587" cy="21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6" r:id="rId2"/>
    <p:sldLayoutId id="2147483705" r:id="rId3"/>
    <p:sldLayoutId id="2147483700" r:id="rId4"/>
    <p:sldLayoutId id="2147483702" r:id="rId5"/>
    <p:sldLayoutId id="2147483703" r:id="rId6"/>
    <p:sldLayoutId id="2147483704" r:id="rId7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9172D1-5DC6-0DB3-91F9-0F315BB65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6" y="0"/>
            <a:ext cx="24385585" cy="137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4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4" r:id="rId2"/>
    <p:sldLayoutId id="2147483697" r:id="rId3"/>
    <p:sldLayoutId id="2147483675" r:id="rId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14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een Rectangle">
            <a:extLst>
              <a:ext uri="{FF2B5EF4-FFF2-40B4-BE49-F238E27FC236}">
                <a16:creationId xmlns:a16="http://schemas.microsoft.com/office/drawing/2014/main" id="{F0276C8E-DAE0-1F50-2E3C-D4ED10510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0"/>
            <a:ext cx="24387175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noFill/>
            </a:endParaRPr>
          </a:p>
        </p:txBody>
      </p:sp>
      <p:pic>
        <p:nvPicPr>
          <p:cNvPr id="4" name="White Slashes">
            <a:extLst>
              <a:ext uri="{FF2B5EF4-FFF2-40B4-BE49-F238E27FC236}">
                <a16:creationId xmlns:a16="http://schemas.microsoft.com/office/drawing/2014/main" id="{92BE9335-99FF-2B18-F566-563815A79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991" y="-14990"/>
            <a:ext cx="6378587" cy="2126196"/>
          </a:xfrm>
          <a:prstGeom prst="rect">
            <a:avLst/>
          </a:prstGeom>
        </p:spPr>
      </p:pic>
      <p:pic>
        <p:nvPicPr>
          <p:cNvPr id="6" name="UND Logo">
            <a:extLst>
              <a:ext uri="{FF2B5EF4-FFF2-40B4-BE49-F238E27FC236}">
                <a16:creationId xmlns:a16="http://schemas.microsoft.com/office/drawing/2014/main" id="{BB445DE2-1DD5-CDE1-3848-1BF4E2186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617390" y="546105"/>
            <a:ext cx="256032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7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400" b="1" i="0" kern="1200">
          <a:solidFill>
            <a:srgbClr val="00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371600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None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een Background">
            <a:extLst>
              <a:ext uri="{FF2B5EF4-FFF2-40B4-BE49-F238E27FC236}">
                <a16:creationId xmlns:a16="http://schemas.microsoft.com/office/drawing/2014/main" id="{C04048E4-31B4-1F90-45D4-4BA3A1C11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White Slashes">
            <a:extLst>
              <a:ext uri="{FF2B5EF4-FFF2-40B4-BE49-F238E27FC236}">
                <a16:creationId xmlns:a16="http://schemas.microsoft.com/office/drawing/2014/main" id="{CFE9A3CD-3352-9B6A-AB61-30A5AF6AF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9990" y="-14990"/>
            <a:ext cx="6320778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9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18" Type="http://schemas.openxmlformats.org/officeDocument/2006/relationships/image" Target="../media/image79.png"/><Relationship Id="rId26" Type="http://schemas.openxmlformats.org/officeDocument/2006/relationships/image" Target="../media/image87.JPG"/><Relationship Id="rId3" Type="http://schemas.openxmlformats.org/officeDocument/2006/relationships/image" Target="../media/image64.JPG"/><Relationship Id="rId21" Type="http://schemas.openxmlformats.org/officeDocument/2006/relationships/image" Target="../media/image82.jpeg"/><Relationship Id="rId7" Type="http://schemas.openxmlformats.org/officeDocument/2006/relationships/image" Target="../media/image68.jpg"/><Relationship Id="rId12" Type="http://schemas.openxmlformats.org/officeDocument/2006/relationships/image" Target="../media/image73.PNG"/><Relationship Id="rId17" Type="http://schemas.openxmlformats.org/officeDocument/2006/relationships/image" Target="../media/image78.JPG"/><Relationship Id="rId25" Type="http://schemas.openxmlformats.org/officeDocument/2006/relationships/image" Target="../media/image86.jpeg"/><Relationship Id="rId2" Type="http://schemas.openxmlformats.org/officeDocument/2006/relationships/image" Target="../media/image63.jpeg"/><Relationship Id="rId16" Type="http://schemas.openxmlformats.org/officeDocument/2006/relationships/image" Target="../media/image77.jpeg"/><Relationship Id="rId20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G"/><Relationship Id="rId24" Type="http://schemas.openxmlformats.org/officeDocument/2006/relationships/image" Target="../media/image85.jpeg"/><Relationship Id="rId5" Type="http://schemas.openxmlformats.org/officeDocument/2006/relationships/image" Target="../media/image66.JPG"/><Relationship Id="rId15" Type="http://schemas.openxmlformats.org/officeDocument/2006/relationships/image" Target="../media/image76.jpeg"/><Relationship Id="rId23" Type="http://schemas.openxmlformats.org/officeDocument/2006/relationships/image" Target="../media/image84.jpeg"/><Relationship Id="rId10" Type="http://schemas.openxmlformats.org/officeDocument/2006/relationships/image" Target="../media/image71.JPG"/><Relationship Id="rId19" Type="http://schemas.openxmlformats.org/officeDocument/2006/relationships/image" Target="../media/image80.jpeg"/><Relationship Id="rId4" Type="http://schemas.openxmlformats.org/officeDocument/2006/relationships/image" Target="../media/image65.JPG"/><Relationship Id="rId9" Type="http://schemas.openxmlformats.org/officeDocument/2006/relationships/image" Target="../media/image70.JPG"/><Relationship Id="rId14" Type="http://schemas.openxmlformats.org/officeDocument/2006/relationships/image" Target="../media/image75.jpeg"/><Relationship Id="rId22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5/1520-0426(2003)020%3c0791:WTMOTR%3e2.0.CO;2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ction Divider Title">
            <a:extLst>
              <a:ext uri="{FF2B5EF4-FFF2-40B4-BE49-F238E27FC236}">
                <a16:creationId xmlns:a16="http://schemas.microsoft.com/office/drawing/2014/main" id="{8E2B5849-25E5-3101-4A22-AC518B51C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261065"/>
            <a:ext cx="24387175" cy="56319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Evaluation of the Water Content Measurement Model 3000 Probe </a:t>
            </a:r>
            <a:br>
              <a:rPr lang="en-US" dirty="0"/>
            </a:br>
            <a:r>
              <a:rPr lang="en-US" dirty="0"/>
              <a:t>(WCM-3000) </a:t>
            </a:r>
            <a:br>
              <a:rPr lang="en-US" dirty="0"/>
            </a:br>
            <a:r>
              <a:rPr lang="en-US" dirty="0"/>
              <a:t>Using the NASA IMPACTS Dataset</a:t>
            </a:r>
          </a:p>
        </p:txBody>
      </p:sp>
      <p:sp>
        <p:nvSpPr>
          <p:cNvPr id="10" name="Subhead">
            <a:extLst>
              <a:ext uri="{FF2B5EF4-FFF2-40B4-BE49-F238E27FC236}">
                <a16:creationId xmlns:a16="http://schemas.microsoft.com/office/drawing/2014/main" id="{0BEF4245-E3CA-F9A5-F1B7-D1229DF442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4820" y="8837361"/>
            <a:ext cx="20516065" cy="3589685"/>
          </a:xfrm>
        </p:spPr>
        <p:txBody>
          <a:bodyPr/>
          <a:lstStyle/>
          <a:p>
            <a:pPr lvl="0" algn="ctr"/>
            <a:r>
              <a:rPr lang="en-US" dirty="0">
                <a:latin typeface="Arial" panose="020B0604020202020204" pitchFamily="34" charset="0"/>
                <a:ea typeface="Liberation Serif" panose="02020603050405020304" pitchFamily="18" charset="0"/>
              </a:rPr>
              <a:t>Jennifer Moore</a:t>
            </a:r>
          </a:p>
          <a:p>
            <a:pPr lvl="0" algn="ctr"/>
            <a:r>
              <a:rPr lang="en-US" b="0" dirty="0">
                <a:latin typeface="Arial" panose="020B0604020202020204" pitchFamily="34" charset="0"/>
                <a:ea typeface="Liberation Serif" panose="02020603050405020304" pitchFamily="18" charset="0"/>
              </a:rPr>
              <a:t>Master’s Thesis Defense</a:t>
            </a:r>
          </a:p>
          <a:p>
            <a:pPr lvl="0" algn="ctr"/>
            <a:r>
              <a:rPr lang="en-US" b="0" dirty="0">
                <a:latin typeface="Arial" panose="020B0604020202020204" pitchFamily="34" charset="0"/>
                <a:ea typeface="Liberation Serif" panose="02020603050405020304" pitchFamily="18" charset="0"/>
              </a:rPr>
              <a:t>University of North Dakota</a:t>
            </a:r>
          </a:p>
          <a:p>
            <a:pPr lvl="0" algn="ctr"/>
            <a:r>
              <a:rPr lang="en-US" b="0" dirty="0">
                <a:latin typeface="Arial" panose="020B0604020202020204" pitchFamily="34" charset="0"/>
                <a:ea typeface="Liberation Serif" panose="02020603050405020304" pitchFamily="18" charset="0"/>
              </a:rPr>
              <a:t>1 December 2023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C9E2E-0C9D-43D2-85FA-56339C8C6B39}"/>
              </a:ext>
            </a:extLst>
          </p:cNvPr>
          <p:cNvSpPr txBox="1"/>
          <p:nvPr/>
        </p:nvSpPr>
        <p:spPr>
          <a:xfrm>
            <a:off x="4605875" y="12588305"/>
            <a:ext cx="18489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Liberation Serif" panose="02020603050405020304" pitchFamily="18" charset="0"/>
                <a:cs typeface="Arial" panose="020B0604020202020204" pitchFamily="34" charset="0"/>
              </a:rPr>
              <a:t>Committee Members: Dr. David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Liberation Serif" panose="02020603050405020304" pitchFamily="18" charset="0"/>
                <a:cs typeface="Arial" panose="020B0604020202020204" pitchFamily="34" charset="0"/>
              </a:rPr>
              <a:t>Delene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Liberation Serif" panose="02020603050405020304" pitchFamily="18" charset="0"/>
                <a:cs typeface="Arial" panose="020B0604020202020204" pitchFamily="34" charset="0"/>
              </a:rPr>
              <a:t>, Dr. Jared Marquis, Prof. Michael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Liberation Serif" panose="02020603050405020304" pitchFamily="18" charset="0"/>
                <a:cs typeface="Arial" panose="020B0604020202020204" pitchFamily="34" charset="0"/>
              </a:rPr>
              <a:t>Poellot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Liberation Serif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en-US" sz="1600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819F2D-96E2-4C6A-9502-C28B81D5B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00" y="8199048"/>
            <a:ext cx="4901494" cy="4878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2EF2E2-DB9B-4440-9AA8-4CDFC8515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3414" y="107176"/>
            <a:ext cx="2181205" cy="18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35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272" y="2708975"/>
            <a:ext cx="10397169" cy="10656614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4400" dirty="0"/>
              <a:t>Concave Sensor – TWC</a:t>
            </a:r>
          </a:p>
          <a:p>
            <a:pPr marL="1714500" lvl="1" indent="-685800"/>
            <a:r>
              <a:rPr lang="en-US" sz="3600" dirty="0"/>
              <a:t>Measures both liquid droplets and ice particles</a:t>
            </a:r>
          </a:p>
          <a:p>
            <a:pPr marL="1714500" lvl="1" indent="-685800"/>
            <a:r>
              <a:rPr lang="en-US" sz="3600" dirty="0"/>
              <a:t>Cannot aerodynamically contain all ice particles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4400" dirty="0"/>
              <a:t>Convex Sensor – LWC</a:t>
            </a:r>
          </a:p>
          <a:p>
            <a:pPr marL="1714500" lvl="1" indent="-685800"/>
            <a:r>
              <a:rPr lang="en-US" sz="3600" dirty="0"/>
              <a:t>Measures liquid droplets</a:t>
            </a:r>
          </a:p>
          <a:p>
            <a:pPr marL="1714500" lvl="1" indent="-685800"/>
            <a:r>
              <a:rPr lang="en-US" sz="3600" dirty="0"/>
              <a:t>Residual sensitivity to ice particles</a:t>
            </a:r>
            <a:endParaRPr lang="en-US" sz="4000" dirty="0"/>
          </a:p>
          <a:p>
            <a:pPr lvl="0"/>
            <a:r>
              <a:rPr lang="en-US" sz="4400" dirty="0"/>
              <a:t> 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WCM-3000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39D01-A187-4ED2-B409-9498C0A3F0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26" t="6860" r="4188" b="9789"/>
          <a:stretch/>
        </p:blipFill>
        <p:spPr>
          <a:xfrm>
            <a:off x="11029965" y="3308923"/>
            <a:ext cx="13124127" cy="83312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4028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7" y="2492188"/>
            <a:ext cx="11166647" cy="10309415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Forward Scattering Probe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Measures droplets between 2 – 50 µm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Droplets scatter the laser’s light within a range of 4 –12° into the detector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Integrating droplet distribution to get LWC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183" y="12344010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CLOUD DROPLET PROBE (CDP)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289AAA-BDFB-43D5-81AE-F783BA970424}"/>
                  </a:ext>
                </a:extLst>
              </p:cNvPr>
              <p:cNvSpPr txBox="1"/>
              <p:nvPr/>
            </p:nvSpPr>
            <p:spPr>
              <a:xfrm>
                <a:off x="1871782" y="8237782"/>
                <a:ext cx="7714211" cy="1744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LWC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π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289AAA-BDFB-43D5-81AE-F783BA970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782" y="8237782"/>
                <a:ext cx="7714211" cy="17442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5549EA1-FE87-4CC9-BEA8-F5538F265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7552" y="2337471"/>
            <a:ext cx="5915777" cy="78162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68DE6-63EF-40BB-B796-AEA4C0BA3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08300" y="5817565"/>
            <a:ext cx="5545792" cy="6584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09AA15-5B9C-499F-B6BD-78219102D563}"/>
              </a:ext>
            </a:extLst>
          </p:cNvPr>
          <p:cNvSpPr txBox="1"/>
          <p:nvPr/>
        </p:nvSpPr>
        <p:spPr>
          <a:xfrm>
            <a:off x="1604153" y="10153727"/>
            <a:ext cx="8919759" cy="3020969"/>
          </a:xfrm>
          <a:prstGeom prst="roundRect">
            <a:avLst/>
          </a:prstGeom>
          <a:solidFill>
            <a:srgbClr val="8DF1FB"/>
          </a:solidFill>
          <a:ln>
            <a:solidFill>
              <a:srgbClr val="8DF1FB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The CDP will be used in this study for:</a:t>
            </a:r>
          </a:p>
          <a:p>
            <a:pPr marL="742950" indent="-742950">
              <a:buAutoNum type="arabicParenBoth"/>
            </a:pPr>
            <a:r>
              <a:rPr lang="en-US" b="1" dirty="0"/>
              <a:t>Comparison with WCM and King </a:t>
            </a:r>
          </a:p>
          <a:p>
            <a:pPr marL="742950" indent="-742950">
              <a:buAutoNum type="arabicParenBoth"/>
            </a:pPr>
            <a:r>
              <a:rPr lang="en-US" b="1" dirty="0"/>
              <a:t>Droplet size distribution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BCE8F-758B-421C-9D7B-648C37870B8B}"/>
              </a:ext>
            </a:extLst>
          </p:cNvPr>
          <p:cNvSpPr txBox="1"/>
          <p:nvPr/>
        </p:nvSpPr>
        <p:spPr>
          <a:xfrm>
            <a:off x="18523329" y="12452175"/>
            <a:ext cx="4259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CDP on lab bench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C520DE-5FE3-4032-B8AB-7B5153E48CC9}"/>
              </a:ext>
            </a:extLst>
          </p:cNvPr>
          <p:cNvSpPr txBox="1"/>
          <p:nvPr/>
        </p:nvSpPr>
        <p:spPr>
          <a:xfrm>
            <a:off x="12572382" y="10245869"/>
            <a:ext cx="5785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CDP measuring small liquid droplets</a:t>
            </a:r>
          </a:p>
        </p:txBody>
      </p:sp>
    </p:spTree>
    <p:extLst>
      <p:ext uri="{BB962C8B-B14F-4D97-AF65-F5344CB8AC3E}">
        <p14:creationId xmlns:p14="http://schemas.microsoft.com/office/powerpoint/2010/main" val="2894707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7" y="2492188"/>
            <a:ext cx="12554383" cy="10309415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Vibrating Cylinder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Measures supercooled liquid water (SCLW)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SCLW freezes on contact with the metal vibrating cylinder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As SCLW accretes, it dampens the frequency of the RICE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1" y="493058"/>
            <a:ext cx="17570412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ROSEMOUNT ICING DETECTOR (RICE)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E97E66-ACB8-4154-9436-EC9A6AA67C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54" t="10259" r="17405" b="14562"/>
          <a:stretch/>
        </p:blipFill>
        <p:spPr>
          <a:xfrm>
            <a:off x="15906330" y="2403961"/>
            <a:ext cx="7576457" cy="89080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58BA6-11FA-445E-B2E9-ACF9246A1FD1}"/>
              </a:ext>
            </a:extLst>
          </p:cNvPr>
          <p:cNvSpPr txBox="1"/>
          <p:nvPr/>
        </p:nvSpPr>
        <p:spPr>
          <a:xfrm>
            <a:off x="17829514" y="11315063"/>
            <a:ext cx="5695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RICE Probe on NASA P-3 fuselage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B2AB94-567C-45F7-B8BA-36597943469D}"/>
              </a:ext>
            </a:extLst>
          </p:cNvPr>
          <p:cNvSpPr txBox="1"/>
          <p:nvPr/>
        </p:nvSpPr>
        <p:spPr>
          <a:xfrm>
            <a:off x="554890" y="10533385"/>
            <a:ext cx="6507158" cy="1561562"/>
          </a:xfrm>
          <a:prstGeom prst="roundRect">
            <a:avLst/>
          </a:prstGeom>
          <a:solidFill>
            <a:srgbClr val="8DF1FB"/>
          </a:solidFill>
          <a:ln>
            <a:solidFill>
              <a:srgbClr val="8DF1FB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RICE is used in this study to verify periods of SCLW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52F71D-CED3-4CE2-B47F-D9171F98AC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6" t="3981" r="1788"/>
          <a:stretch/>
        </p:blipFill>
        <p:spPr>
          <a:xfrm>
            <a:off x="7462168" y="9233377"/>
            <a:ext cx="10293817" cy="415732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B7AA9D-65C8-4555-8F99-7F088BD4C965}"/>
              </a:ext>
            </a:extLst>
          </p:cNvPr>
          <p:cNvCxnSpPr>
            <a:cxnSpLocks/>
          </p:cNvCxnSpPr>
          <p:nvPr/>
        </p:nvCxnSpPr>
        <p:spPr>
          <a:xfrm flipV="1">
            <a:off x="10640291" y="9792394"/>
            <a:ext cx="814647" cy="7409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BDF6DB2-860A-44F1-B736-B5819D8A8C71}"/>
              </a:ext>
            </a:extLst>
          </p:cNvPr>
          <p:cNvSpPr txBox="1"/>
          <p:nvPr/>
        </p:nvSpPr>
        <p:spPr>
          <a:xfrm>
            <a:off x="9411588" y="10454859"/>
            <a:ext cx="211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SCLW Accreting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00664B7-A38D-428F-8C14-8160ED4E8D46}"/>
              </a:ext>
            </a:extLst>
          </p:cNvPr>
          <p:cNvCxnSpPr>
            <a:cxnSpLocks/>
          </p:cNvCxnSpPr>
          <p:nvPr/>
        </p:nvCxnSpPr>
        <p:spPr>
          <a:xfrm flipH="1">
            <a:off x="11855060" y="9062772"/>
            <a:ext cx="754016" cy="9552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997AB54-2BAC-44AD-843B-809A1E78E8C7}"/>
              </a:ext>
            </a:extLst>
          </p:cNvPr>
          <p:cNvSpPr txBox="1"/>
          <p:nvPr/>
        </p:nvSpPr>
        <p:spPr>
          <a:xfrm>
            <a:off x="12481894" y="7947745"/>
            <a:ext cx="2979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RICE shedding accreted ice</a:t>
            </a:r>
          </a:p>
        </p:txBody>
      </p:sp>
    </p:spTree>
    <p:extLst>
      <p:ext uri="{BB962C8B-B14F-4D97-AF65-F5344CB8AC3E}">
        <p14:creationId xmlns:p14="http://schemas.microsoft.com/office/powerpoint/2010/main" val="1335403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7" y="2492188"/>
            <a:ext cx="11166647" cy="10309415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Optical Imaging Probe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Size Range 10 µm – 1.280 mm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Orthogonal lasers sample cloud particles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As cloud particles pass in front of the laser beam, a shadow is casted on the 128-photodiode array resulting in an image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7" y="493058"/>
            <a:ext cx="17670165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2-DIMENSIONAL STEREO PROBE (2D-S)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31FFA-FD45-418A-9FA7-DDF74863D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2980" y="2635526"/>
            <a:ext cx="10389631" cy="89380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32CE8E-4706-4155-8E1F-044C29CC88C7}"/>
              </a:ext>
            </a:extLst>
          </p:cNvPr>
          <p:cNvSpPr txBox="1"/>
          <p:nvPr/>
        </p:nvSpPr>
        <p:spPr>
          <a:xfrm>
            <a:off x="1624300" y="10931676"/>
            <a:ext cx="9144000" cy="2291266"/>
          </a:xfrm>
          <a:prstGeom prst="roundRect">
            <a:avLst/>
          </a:prstGeom>
          <a:solidFill>
            <a:srgbClr val="8DF1FB"/>
          </a:solidFill>
          <a:ln>
            <a:solidFill>
              <a:srgbClr val="8DF1F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 this study the 2D-S will be used to verify particle types and droplet diameter sizes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692CB5-D32D-456A-93CF-01E0E96E65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0" t="51515" r="50000" b="43636"/>
          <a:stretch/>
        </p:blipFill>
        <p:spPr>
          <a:xfrm>
            <a:off x="16152169" y="11717898"/>
            <a:ext cx="6813212" cy="1795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96290C-BC05-45C3-830E-E8E44BDC81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506" t="70751" r="46209" b="24396"/>
          <a:stretch/>
        </p:blipFill>
        <p:spPr>
          <a:xfrm>
            <a:off x="12607552" y="9783688"/>
            <a:ext cx="3973484" cy="2593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7284E6-1201-4C51-A56B-1445610F67AA}"/>
              </a:ext>
            </a:extLst>
          </p:cNvPr>
          <p:cNvSpPr txBox="1"/>
          <p:nvPr/>
        </p:nvSpPr>
        <p:spPr>
          <a:xfrm>
            <a:off x="12802980" y="12434883"/>
            <a:ext cx="2979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Images from 2D-S</a:t>
            </a:r>
          </a:p>
        </p:txBody>
      </p:sp>
    </p:spTree>
    <p:extLst>
      <p:ext uri="{BB962C8B-B14F-4D97-AF65-F5344CB8AC3E}">
        <p14:creationId xmlns:p14="http://schemas.microsoft.com/office/powerpoint/2010/main" val="1613567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7" y="2492188"/>
            <a:ext cx="15949129" cy="10309415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Airborne Data Processing and Analysis (ADPAA) software package </a:t>
            </a:r>
            <a:r>
              <a:rPr lang="en-US" sz="3600" dirty="0"/>
              <a:t>(</a:t>
            </a:r>
            <a:r>
              <a:rPr lang="en-US" sz="3600" dirty="0" err="1"/>
              <a:t>Delene</a:t>
            </a:r>
            <a:r>
              <a:rPr lang="en-US" sz="3600" dirty="0"/>
              <a:t>, 2011)</a:t>
            </a:r>
            <a:endParaRPr lang="en-US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Takes the instrument observations and processes them to derive analysis parameters</a:t>
            </a:r>
          </a:p>
          <a:p>
            <a:pPr marL="1714500" lvl="1" indent="-685800"/>
            <a:r>
              <a:rPr lang="en-US" sz="4400" dirty="0"/>
              <a:t>Calibrations (i.e. speed run calibrations, bead tests)</a:t>
            </a:r>
          </a:p>
          <a:p>
            <a:pPr marL="1714500" lvl="1" indent="-685800"/>
            <a:r>
              <a:rPr lang="en-US" sz="4400" dirty="0"/>
              <a:t>Correction (i.e. dry power term correction)</a:t>
            </a:r>
          </a:p>
          <a:p>
            <a:pPr marL="1714500" lvl="1" indent="-685800"/>
            <a:r>
              <a:rPr lang="en-US" sz="4400" dirty="0"/>
              <a:t>Quality Assurance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DATA PROCESSING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A15ECD-724A-4DF0-8F69-A2A3E6787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2923" y="2917825"/>
            <a:ext cx="6541275" cy="866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525ABC-87F4-458F-B552-045587EAE1ED}"/>
              </a:ext>
            </a:extLst>
          </p:cNvPr>
          <p:cNvSpPr txBox="1"/>
          <p:nvPr/>
        </p:nvSpPr>
        <p:spPr>
          <a:xfrm>
            <a:off x="17232922" y="11651721"/>
            <a:ext cx="620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UND Instrument Rack on the NASA P-3</a:t>
            </a:r>
          </a:p>
        </p:txBody>
      </p:sp>
    </p:spTree>
    <p:extLst>
      <p:ext uri="{BB962C8B-B14F-4D97-AF65-F5344CB8AC3E}">
        <p14:creationId xmlns:p14="http://schemas.microsoft.com/office/powerpoint/2010/main" val="2506399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7" y="2492188"/>
            <a:ext cx="22579634" cy="10309415"/>
          </a:xfrm>
        </p:spPr>
        <p:txBody>
          <a:bodyPr/>
          <a:lstStyle/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Evaluation of the WCM-3000 is done by comparing the LWC measurements to measurements taken by the CDP and King probe</a:t>
            </a:r>
          </a:p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Flight conditions are defined to compare instruments in: </a:t>
            </a:r>
          </a:p>
          <a:p>
            <a:pPr marL="1714500" lvl="1" indent="-685800"/>
            <a:r>
              <a:rPr lang="en-US" sz="4800" dirty="0"/>
              <a:t>Cloud environments where probe measurements should agree </a:t>
            </a:r>
          </a:p>
          <a:p>
            <a:pPr marL="1714500" lvl="1" indent="-685800"/>
            <a:r>
              <a:rPr lang="en-US" sz="4800" dirty="0"/>
              <a:t>A typical cloud environment in IMPACTS science flights</a:t>
            </a:r>
            <a:endParaRPr lang="en-US" dirty="0"/>
          </a:p>
          <a:p>
            <a:pPr marL="685800" lvl="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85800" lvl="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Uncertainty calculation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1911064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3770" y="2178223"/>
            <a:ext cx="22579634" cy="11537777"/>
          </a:xfrm>
        </p:spPr>
        <p:txBody>
          <a:bodyPr/>
          <a:lstStyle/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200" dirty="0"/>
              <a:t>Relatively constant environmental parameters during time periods (i.e. TAS and altitude)</a:t>
            </a:r>
            <a:endParaRPr lang="en-US" sz="4200" b="1" dirty="0"/>
          </a:p>
          <a:p>
            <a:pPr marL="685800" lvl="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200" b="1" dirty="0"/>
              <a:t>Liquid Water Cloud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200" dirty="0"/>
              <a:t>Temperatures &gt; 0 °C 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200" dirty="0"/>
              <a:t>No SCLW and no ice particles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200" dirty="0"/>
              <a:t>Droplet sizes &lt; 50 µm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200" b="1" dirty="0"/>
              <a:t>Supercooled Liquid Water Cloud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200" dirty="0"/>
              <a:t>Temperatures &lt; 0 °C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200" dirty="0"/>
              <a:t>No ice particles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200" dirty="0"/>
              <a:t>Droplet sizes &lt; 50 µm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200" b="1" dirty="0"/>
              <a:t>Mixed Phase Cloud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200" dirty="0"/>
              <a:t>Temperatures &lt; 0 °C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200" dirty="0"/>
              <a:t>WCM TWC &gt; LWC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200" dirty="0"/>
              <a:t>Droplet sizes &lt; 200 µm</a:t>
            </a:r>
            <a:endParaRPr lang="en-US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CLOUD CONDITIONS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151297-7E6B-410F-BD5F-C40601B12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694031" y="4600300"/>
            <a:ext cx="9716022" cy="72870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5734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7A7D6B5-AEA5-4163-932F-4C218005E770}"/>
              </a:ext>
            </a:extLst>
          </p:cNvPr>
          <p:cNvSpPr/>
          <p:nvPr/>
        </p:nvSpPr>
        <p:spPr>
          <a:xfrm>
            <a:off x="14490654" y="4565633"/>
            <a:ext cx="8971472" cy="760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6940" y="4209693"/>
            <a:ext cx="11910959" cy="8867945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600" dirty="0"/>
              <a:t>Calculating the absolute error (uncertainty)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4600" dirty="0"/>
              <a:t>Relative error – 10%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4600" dirty="0"/>
              <a:t>Overlap in uncertainty shows agreement in probe measurements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4600" dirty="0"/>
              <a:t>Where does error come from?</a:t>
            </a:r>
          </a:p>
          <a:p>
            <a:pPr marL="1714500" lvl="1" indent="-685800"/>
            <a:r>
              <a:rPr lang="en-US" sz="4200" dirty="0"/>
              <a:t>Hot-wires : dry term</a:t>
            </a:r>
          </a:p>
          <a:p>
            <a:pPr marL="1714500" lvl="1" indent="-685800"/>
            <a:r>
              <a:rPr lang="en-US" sz="4200" dirty="0"/>
              <a:t>CDP : limitation in sizing and counting of droplets 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UNCERTAINTY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07131E-9D92-48C9-829A-0FF532C5A9A2}"/>
                  </a:ext>
                </a:extLst>
              </p:cNvPr>
              <p:cNvSpPr txBox="1"/>
              <p:nvPr/>
            </p:nvSpPr>
            <p:spPr>
              <a:xfrm>
                <a:off x="3902029" y="2892015"/>
                <a:ext cx="1658311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</a:rPr>
                        <m:t>𝐴𝑏𝑠𝑜𝑙𝑢𝑡𝑒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𝑀𝑒𝑎𝑠𝑢𝑟𝑒𝑑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𝑉𝑎𝑙𝑢𝑒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𝑅𝑒𝑙𝑎𝑡𝑖𝑣𝑒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𝐸𝑟𝑟𝑜𝑟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07131E-9D92-48C9-829A-0FF532C5A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029" y="2892015"/>
                <a:ext cx="16583115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2064B7CB-09AB-4C6C-A48B-94C384AFC6ED}"/>
              </a:ext>
            </a:extLst>
          </p:cNvPr>
          <p:cNvSpPr/>
          <p:nvPr/>
        </p:nvSpPr>
        <p:spPr>
          <a:xfrm>
            <a:off x="17908438" y="7159922"/>
            <a:ext cx="274320" cy="274320"/>
          </a:xfrm>
          <a:prstGeom prst="ellipse">
            <a:avLst/>
          </a:prstGeom>
          <a:solidFill>
            <a:srgbClr val="009A44"/>
          </a:solidFill>
          <a:ln>
            <a:solidFill>
              <a:srgbClr val="009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76C316-083D-454A-9D1F-191CD07ECC10}"/>
              </a:ext>
            </a:extLst>
          </p:cNvPr>
          <p:cNvCxnSpPr>
            <a:cxnSpLocks/>
          </p:cNvCxnSpPr>
          <p:nvPr/>
        </p:nvCxnSpPr>
        <p:spPr>
          <a:xfrm>
            <a:off x="18045598" y="5923181"/>
            <a:ext cx="0" cy="2785413"/>
          </a:xfrm>
          <a:prstGeom prst="line">
            <a:avLst/>
          </a:prstGeom>
          <a:ln w="57150">
            <a:solidFill>
              <a:srgbClr val="009A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00EAC5-FAF4-4149-B54E-83782AD9BE7F}"/>
              </a:ext>
            </a:extLst>
          </p:cNvPr>
          <p:cNvCxnSpPr>
            <a:cxnSpLocks/>
          </p:cNvCxnSpPr>
          <p:nvPr/>
        </p:nvCxnSpPr>
        <p:spPr>
          <a:xfrm>
            <a:off x="17753159" y="5923181"/>
            <a:ext cx="586596" cy="0"/>
          </a:xfrm>
          <a:prstGeom prst="line">
            <a:avLst/>
          </a:prstGeom>
          <a:ln w="28575">
            <a:solidFill>
              <a:srgbClr val="009A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C4E504-054B-4CBD-804E-8EE9E5EA101C}"/>
              </a:ext>
            </a:extLst>
          </p:cNvPr>
          <p:cNvCxnSpPr>
            <a:cxnSpLocks/>
          </p:cNvCxnSpPr>
          <p:nvPr/>
        </p:nvCxnSpPr>
        <p:spPr>
          <a:xfrm>
            <a:off x="17753159" y="8725847"/>
            <a:ext cx="586596" cy="0"/>
          </a:xfrm>
          <a:prstGeom prst="line">
            <a:avLst/>
          </a:prstGeom>
          <a:ln w="28575">
            <a:solidFill>
              <a:srgbClr val="009A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035F4C-DC6D-4C70-AC43-F8DAB8504C2D}"/>
              </a:ext>
            </a:extLst>
          </p:cNvPr>
          <p:cNvSpPr txBox="1"/>
          <p:nvPr/>
        </p:nvSpPr>
        <p:spPr>
          <a:xfrm>
            <a:off x="18475197" y="6921146"/>
            <a:ext cx="2623776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0.60 g/m</a:t>
            </a:r>
            <a:r>
              <a:rPr lang="en-US" b="1" baseline="30000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F76C5D-5014-451C-8F78-B70F9BCD3393}"/>
              </a:ext>
            </a:extLst>
          </p:cNvPr>
          <p:cNvSpPr txBox="1"/>
          <p:nvPr/>
        </p:nvSpPr>
        <p:spPr>
          <a:xfrm>
            <a:off x="15748206" y="9709665"/>
            <a:ext cx="7013071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 error = (</a:t>
            </a:r>
            <a:r>
              <a:rPr lang="en-US" b="1" dirty="0"/>
              <a:t>0.60 g/m</a:t>
            </a:r>
            <a:r>
              <a:rPr lang="en-US" b="1" baseline="30000" dirty="0"/>
              <a:t>3</a:t>
            </a:r>
            <a:r>
              <a:rPr lang="en-US" dirty="0"/>
              <a:t>) * 10%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BD4A09-5648-4228-A857-7403C334C126}"/>
              </a:ext>
            </a:extLst>
          </p:cNvPr>
          <p:cNvSpPr txBox="1"/>
          <p:nvPr/>
        </p:nvSpPr>
        <p:spPr>
          <a:xfrm>
            <a:off x="16043409" y="10733397"/>
            <a:ext cx="5865962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 error = ± 0.06 g/m</a:t>
            </a:r>
            <a:r>
              <a:rPr lang="en-US" baseline="30000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1C3021-F542-4340-ADD8-D7AD27A7B612}"/>
              </a:ext>
            </a:extLst>
          </p:cNvPr>
          <p:cNvSpPr txBox="1"/>
          <p:nvPr/>
        </p:nvSpPr>
        <p:spPr>
          <a:xfrm>
            <a:off x="18476046" y="5579657"/>
            <a:ext cx="2623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0.66 g/m</a:t>
            </a:r>
            <a:r>
              <a:rPr lang="en-US" sz="3600" baseline="30000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48A5A5-E982-4602-A0C2-A3DEB40784F8}"/>
              </a:ext>
            </a:extLst>
          </p:cNvPr>
          <p:cNvSpPr txBox="1"/>
          <p:nvPr/>
        </p:nvSpPr>
        <p:spPr>
          <a:xfrm>
            <a:off x="18398218" y="8368176"/>
            <a:ext cx="277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0.54 g/m</a:t>
            </a:r>
            <a:r>
              <a:rPr lang="en-US" sz="3600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14931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Title">
            <a:extLst>
              <a:ext uri="{FF2B5EF4-FFF2-40B4-BE49-F238E27FC236}">
                <a16:creationId xmlns:a16="http://schemas.microsoft.com/office/drawing/2014/main" id="{7C597E2C-53C0-442C-228F-ECAAE18E0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778" y="4946161"/>
            <a:ext cx="21977618" cy="3823677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LIQUID WATER CLOUD FLIGHT SEGMENT</a:t>
            </a:r>
            <a:endParaRPr lang="en-US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B0A587-32D8-4B06-9EF1-8659DDA9B84E}"/>
              </a:ext>
            </a:extLst>
          </p:cNvPr>
          <p:cNvSpPr/>
          <p:nvPr/>
        </p:nvSpPr>
        <p:spPr>
          <a:xfrm>
            <a:off x="18188247" y="11039302"/>
            <a:ext cx="5486400" cy="2460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17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3083" y="2753755"/>
            <a:ext cx="9276677" cy="9934619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16 December 2022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Flight over Long Island, NY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Low pressure system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Observed clouds and precipitation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Multiple segments of above freezing temperatures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ENVIRONMENT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01724-F039-4472-8328-259AAAEA56F3}"/>
              </a:ext>
            </a:extLst>
          </p:cNvPr>
          <p:cNvSpPr txBox="1"/>
          <p:nvPr/>
        </p:nvSpPr>
        <p:spPr>
          <a:xfrm>
            <a:off x="9380508" y="12022209"/>
            <a:ext cx="14773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16 December 2022 Flight Track with GOES visible imagery and composite MRMS reflectivity overlaid © </a:t>
            </a:r>
            <a:r>
              <a:rPr lang="en-US" sz="3200" dirty="0" err="1"/>
              <a:t>McMurdie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270F32-7B88-416A-95A9-9B271456F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508" y="2753756"/>
            <a:ext cx="14773584" cy="92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5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A39966D-3DE9-443F-860D-5474D5E63117}"/>
              </a:ext>
            </a:extLst>
          </p:cNvPr>
          <p:cNvCxnSpPr>
            <a:cxnSpLocks/>
          </p:cNvCxnSpPr>
          <p:nvPr/>
        </p:nvCxnSpPr>
        <p:spPr>
          <a:xfrm>
            <a:off x="22083727" y="8485621"/>
            <a:ext cx="0" cy="4830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BD5435-6D64-40A5-9333-1744C32451ED}"/>
              </a:ext>
            </a:extLst>
          </p:cNvPr>
          <p:cNvCxnSpPr>
            <a:cxnSpLocks/>
          </p:cNvCxnSpPr>
          <p:nvPr/>
        </p:nvCxnSpPr>
        <p:spPr>
          <a:xfrm>
            <a:off x="17873443" y="7612024"/>
            <a:ext cx="0" cy="4830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50E37D1-8317-4958-8006-1123BC847F98}"/>
              </a:ext>
            </a:extLst>
          </p:cNvPr>
          <p:cNvCxnSpPr>
            <a:cxnSpLocks/>
          </p:cNvCxnSpPr>
          <p:nvPr/>
        </p:nvCxnSpPr>
        <p:spPr>
          <a:xfrm>
            <a:off x="13662325" y="8421994"/>
            <a:ext cx="0" cy="4830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09E00D-4534-4DB3-94D8-DAB15C42BD99}"/>
              </a:ext>
            </a:extLst>
          </p:cNvPr>
          <p:cNvCxnSpPr>
            <a:cxnSpLocks/>
          </p:cNvCxnSpPr>
          <p:nvPr/>
        </p:nvCxnSpPr>
        <p:spPr>
          <a:xfrm>
            <a:off x="1966640" y="8421994"/>
            <a:ext cx="0" cy="4830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LIQUID WATER CONTENT (LWC)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EF89C-29DA-4017-A158-5D7947AE412B}"/>
              </a:ext>
            </a:extLst>
          </p:cNvPr>
          <p:cNvSpPr txBox="1"/>
          <p:nvPr/>
        </p:nvSpPr>
        <p:spPr>
          <a:xfrm>
            <a:off x="3745430" y="2287578"/>
            <a:ext cx="15949129" cy="1561562"/>
          </a:xfrm>
          <a:prstGeom prst="roundRect">
            <a:avLst/>
          </a:prstGeom>
          <a:solidFill>
            <a:srgbClr val="8DF1FB"/>
          </a:solidFill>
          <a:ln>
            <a:solidFill>
              <a:srgbClr val="8DF1F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amount of liquid water contained in a unit volume of air</a:t>
            </a:r>
          </a:p>
          <a:p>
            <a:pPr algn="ctr"/>
            <a:r>
              <a:rPr lang="en-US" dirty="0"/>
              <a:t>Units: g/m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AECA83-0DAD-4173-B43E-EC84FE35F2B1}"/>
              </a:ext>
            </a:extLst>
          </p:cNvPr>
          <p:cNvCxnSpPr>
            <a:cxnSpLocks/>
          </p:cNvCxnSpPr>
          <p:nvPr/>
        </p:nvCxnSpPr>
        <p:spPr>
          <a:xfrm>
            <a:off x="482138" y="8209338"/>
            <a:ext cx="231217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541E3-6A84-4BB5-9030-BADA5EC34B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14" t="20733" r="4487" b="3503"/>
          <a:stretch/>
        </p:blipFill>
        <p:spPr>
          <a:xfrm>
            <a:off x="4180019" y="9928861"/>
            <a:ext cx="2909455" cy="2876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E30EDB-7C00-4835-AF0F-86210FD9221B}"/>
              </a:ext>
            </a:extLst>
          </p:cNvPr>
          <p:cNvSpPr txBox="1"/>
          <p:nvPr/>
        </p:nvSpPr>
        <p:spPr>
          <a:xfrm>
            <a:off x="4360792" y="8855202"/>
            <a:ext cx="2593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PMS King Probe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884DA0-F651-4ADB-98DD-3BADDAD11F5E}"/>
              </a:ext>
            </a:extLst>
          </p:cNvPr>
          <p:cNvSpPr txBox="1"/>
          <p:nvPr/>
        </p:nvSpPr>
        <p:spPr>
          <a:xfrm>
            <a:off x="206434" y="6510865"/>
            <a:ext cx="3520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Johnson-Williams Probe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AAD986-5C2D-4F03-8C2A-617B258340F2}"/>
              </a:ext>
            </a:extLst>
          </p:cNvPr>
          <p:cNvSpPr txBox="1"/>
          <p:nvPr/>
        </p:nvSpPr>
        <p:spPr>
          <a:xfrm>
            <a:off x="5273466" y="5379033"/>
            <a:ext cx="38138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Izmeritel</a:t>
            </a:r>
            <a:r>
              <a:rPr lang="en-US" sz="3600" dirty="0"/>
              <a:t> </a:t>
            </a:r>
            <a:r>
              <a:rPr lang="en-US" sz="3600" dirty="0" err="1"/>
              <a:t>Vodnosti</a:t>
            </a:r>
            <a:r>
              <a:rPr lang="en-US" sz="3600" dirty="0"/>
              <a:t> </a:t>
            </a:r>
            <a:r>
              <a:rPr lang="en-US" sz="3600" dirty="0" err="1"/>
              <a:t>Oblakov</a:t>
            </a:r>
            <a:r>
              <a:rPr lang="en-US" sz="3600" dirty="0"/>
              <a:t> (IVO)</a:t>
            </a:r>
          </a:p>
          <a:p>
            <a:r>
              <a:rPr lang="en-US" sz="3600" dirty="0"/>
              <a:t>‘1</a:t>
            </a:r>
            <a:r>
              <a:rPr lang="en-US" sz="3600" baseline="30000" dirty="0"/>
              <a:t>st</a:t>
            </a:r>
            <a:r>
              <a:rPr lang="en-US" sz="3600" dirty="0"/>
              <a:t> generation </a:t>
            </a:r>
            <a:r>
              <a:rPr lang="en-US" sz="3600" dirty="0" err="1"/>
              <a:t>Nevzorov</a:t>
            </a:r>
            <a:r>
              <a:rPr lang="en-US" sz="3600" dirty="0"/>
              <a:t>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FD799C-534F-4803-A7FB-C7194343B529}"/>
              </a:ext>
            </a:extLst>
          </p:cNvPr>
          <p:cNvSpPr txBox="1"/>
          <p:nvPr/>
        </p:nvSpPr>
        <p:spPr>
          <a:xfrm>
            <a:off x="17432813" y="8897116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SEA WCM-2000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DEDAE5-5FFE-460C-9B89-35EB398767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836"/>
          <a:stretch/>
        </p:blipFill>
        <p:spPr>
          <a:xfrm rot="9481048">
            <a:off x="13195839" y="5008087"/>
            <a:ext cx="3085338" cy="30189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BC89EC-B26A-45ED-8DBA-2722AAB10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0672" y="9491406"/>
            <a:ext cx="2909455" cy="35633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D63260-CEE0-4384-992C-2F98270B8A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833" r="28188"/>
          <a:stretch/>
        </p:blipFill>
        <p:spPr>
          <a:xfrm>
            <a:off x="21745075" y="3834915"/>
            <a:ext cx="2143919" cy="3165075"/>
          </a:xfrm>
          <a:prstGeom prst="rect">
            <a:avLst/>
          </a:prstGeom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07E0C0-7C2D-48A9-81FE-EB6A5514202F}"/>
              </a:ext>
            </a:extLst>
          </p:cNvPr>
          <p:cNvSpPr txBox="1"/>
          <p:nvPr/>
        </p:nvSpPr>
        <p:spPr>
          <a:xfrm>
            <a:off x="21261051" y="7052643"/>
            <a:ext cx="312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SEA WCM-3000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FDF42B-7BE9-4BAA-B683-571AEEE95478}"/>
              </a:ext>
            </a:extLst>
          </p:cNvPr>
          <p:cNvCxnSpPr>
            <a:cxnSpLocks/>
          </p:cNvCxnSpPr>
          <p:nvPr/>
        </p:nvCxnSpPr>
        <p:spPr>
          <a:xfrm>
            <a:off x="22083727" y="7670122"/>
            <a:ext cx="0" cy="4830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D16686-0702-4D17-8BD7-A5CD38A5C708}"/>
              </a:ext>
            </a:extLst>
          </p:cNvPr>
          <p:cNvCxnSpPr>
            <a:cxnSpLocks/>
          </p:cNvCxnSpPr>
          <p:nvPr/>
        </p:nvCxnSpPr>
        <p:spPr>
          <a:xfrm>
            <a:off x="13662325" y="7659824"/>
            <a:ext cx="0" cy="4830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A5FBB70-F9A5-4A25-88C3-16681CCE20AA}"/>
              </a:ext>
            </a:extLst>
          </p:cNvPr>
          <p:cNvCxnSpPr>
            <a:cxnSpLocks/>
          </p:cNvCxnSpPr>
          <p:nvPr/>
        </p:nvCxnSpPr>
        <p:spPr>
          <a:xfrm>
            <a:off x="5634746" y="8421994"/>
            <a:ext cx="0" cy="4830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4E7EC8-66CF-4982-95D2-BBC01B2307A5}"/>
              </a:ext>
            </a:extLst>
          </p:cNvPr>
          <p:cNvCxnSpPr>
            <a:cxnSpLocks/>
          </p:cNvCxnSpPr>
          <p:nvPr/>
        </p:nvCxnSpPr>
        <p:spPr>
          <a:xfrm>
            <a:off x="17873443" y="8351824"/>
            <a:ext cx="0" cy="4830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B6261E-D697-499E-850F-97B852848343}"/>
              </a:ext>
            </a:extLst>
          </p:cNvPr>
          <p:cNvCxnSpPr>
            <a:cxnSpLocks/>
          </p:cNvCxnSpPr>
          <p:nvPr/>
        </p:nvCxnSpPr>
        <p:spPr>
          <a:xfrm>
            <a:off x="1970450" y="7600155"/>
            <a:ext cx="0" cy="4830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E6E18F-582E-4741-BDA7-8BF335DDAD53}"/>
              </a:ext>
            </a:extLst>
          </p:cNvPr>
          <p:cNvCxnSpPr>
            <a:cxnSpLocks/>
          </p:cNvCxnSpPr>
          <p:nvPr/>
        </p:nvCxnSpPr>
        <p:spPr>
          <a:xfrm>
            <a:off x="5657578" y="7630907"/>
            <a:ext cx="0" cy="4830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622399A-E17C-4A30-886F-4DF93F6CB486}"/>
              </a:ext>
            </a:extLst>
          </p:cNvPr>
          <p:cNvSpPr txBox="1"/>
          <p:nvPr/>
        </p:nvSpPr>
        <p:spPr>
          <a:xfrm>
            <a:off x="11645889" y="6399826"/>
            <a:ext cx="3379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Nevzorov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/>
              <a:t>‘2</a:t>
            </a:r>
            <a:r>
              <a:rPr lang="en-US" sz="3600" baseline="30000" dirty="0"/>
              <a:t>nd</a:t>
            </a:r>
            <a:r>
              <a:rPr lang="en-US" sz="3600" dirty="0"/>
              <a:t> generation’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81EE85-A5E2-4963-ABAE-8A4B0BEE4182}"/>
              </a:ext>
            </a:extLst>
          </p:cNvPr>
          <p:cNvSpPr txBox="1"/>
          <p:nvPr/>
        </p:nvSpPr>
        <p:spPr>
          <a:xfrm>
            <a:off x="4813907" y="7893941"/>
            <a:ext cx="1647119" cy="7518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1970’s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CBFF96-EC42-4CA5-9370-C2C0DAF55E27}"/>
              </a:ext>
            </a:extLst>
          </p:cNvPr>
          <p:cNvSpPr txBox="1"/>
          <p:nvPr/>
        </p:nvSpPr>
        <p:spPr>
          <a:xfrm>
            <a:off x="1146891" y="7911629"/>
            <a:ext cx="1647119" cy="7518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1950’s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36E2DA-33A3-40A8-B5EF-689859BDB298}"/>
              </a:ext>
            </a:extLst>
          </p:cNvPr>
          <p:cNvSpPr txBox="1"/>
          <p:nvPr/>
        </p:nvSpPr>
        <p:spPr>
          <a:xfrm>
            <a:off x="17049884" y="7899196"/>
            <a:ext cx="1647119" cy="7518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2000’s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513BEA-6FEB-4324-B99C-C4920517942F}"/>
              </a:ext>
            </a:extLst>
          </p:cNvPr>
          <p:cNvSpPr txBox="1"/>
          <p:nvPr/>
        </p:nvSpPr>
        <p:spPr>
          <a:xfrm>
            <a:off x="21260168" y="7911629"/>
            <a:ext cx="1647119" cy="7518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2010’s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21C545-3F8A-4BE2-8745-F911290DDF9A}"/>
              </a:ext>
            </a:extLst>
          </p:cNvPr>
          <p:cNvSpPr txBox="1"/>
          <p:nvPr/>
        </p:nvSpPr>
        <p:spPr>
          <a:xfrm>
            <a:off x="12839600" y="7911629"/>
            <a:ext cx="1647119" cy="7518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1990’s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F47031-6E6D-4500-A109-DE4AC5CB81CA}"/>
              </a:ext>
            </a:extLst>
          </p:cNvPr>
          <p:cNvSpPr txBox="1"/>
          <p:nvPr/>
        </p:nvSpPr>
        <p:spPr>
          <a:xfrm>
            <a:off x="17638559" y="12616930"/>
            <a:ext cx="362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©Science Engineering Assoc.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7B51D-E638-4063-8055-AF402F92016D}"/>
              </a:ext>
            </a:extLst>
          </p:cNvPr>
          <p:cNvSpPr txBox="1"/>
          <p:nvPr/>
        </p:nvSpPr>
        <p:spPr>
          <a:xfrm>
            <a:off x="8580738" y="8956138"/>
            <a:ext cx="7548670" cy="3750672"/>
          </a:xfrm>
          <a:prstGeom prst="roundRect">
            <a:avLst/>
          </a:prstGeom>
          <a:solidFill>
            <a:srgbClr val="FED9B0"/>
          </a:solidFill>
          <a:ln>
            <a:solidFill>
              <a:srgbClr val="FED9B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Other instrumental methods used to measure LWC:</a:t>
            </a:r>
          </a:p>
          <a:p>
            <a:pPr marL="571500" indent="-571500">
              <a:buFontTx/>
              <a:buChar char="-"/>
            </a:pPr>
            <a:r>
              <a:rPr lang="en-US" dirty="0"/>
              <a:t>Forward Scattering Probes</a:t>
            </a:r>
          </a:p>
          <a:p>
            <a:pPr marL="571500" indent="-571500">
              <a:buFontTx/>
              <a:buChar char="-"/>
            </a:pPr>
            <a:r>
              <a:rPr lang="en-US" dirty="0"/>
              <a:t>Optical Imaging Probes</a:t>
            </a:r>
          </a:p>
          <a:p>
            <a:pPr marL="571500" indent="-571500">
              <a:buFontTx/>
              <a:buChar char="-"/>
            </a:pPr>
            <a:r>
              <a:rPr lang="en-US" dirty="0"/>
              <a:t>Evaporative Probes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90014-E370-4C52-82D3-EB95D3D83D7A}"/>
              </a:ext>
            </a:extLst>
          </p:cNvPr>
          <p:cNvSpPr txBox="1"/>
          <p:nvPr/>
        </p:nvSpPr>
        <p:spPr>
          <a:xfrm>
            <a:off x="7563600" y="4087088"/>
            <a:ext cx="9259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History of Hot-wire Probes</a:t>
            </a:r>
          </a:p>
        </p:txBody>
      </p:sp>
    </p:spTree>
    <p:extLst>
      <p:ext uri="{BB962C8B-B14F-4D97-AF65-F5344CB8AC3E}">
        <p14:creationId xmlns:p14="http://schemas.microsoft.com/office/powerpoint/2010/main" val="188330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2031" y="3382624"/>
            <a:ext cx="9003322" cy="6950752"/>
          </a:xfrm>
        </p:spPr>
        <p:txBody>
          <a:bodyPr/>
          <a:lstStyle/>
          <a:p>
            <a:pPr lvl="0" algn="ctr">
              <a:lnSpc>
                <a:spcPct val="150000"/>
              </a:lnSpc>
            </a:pPr>
            <a:r>
              <a:rPr lang="en-US" sz="4600" b="1" dirty="0"/>
              <a:t>Liquid Water Cloud Criteria: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Constant altitude</a:t>
            </a:r>
          </a:p>
          <a:p>
            <a:pPr marL="685800" lvl="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Temperatures &gt; 0 °C </a:t>
            </a:r>
          </a:p>
          <a:p>
            <a:pPr marL="685800" lvl="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No SCLW and no ice particles</a:t>
            </a:r>
          </a:p>
          <a:p>
            <a:pPr marL="685800" lvl="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Droplet sizes &lt; 50 µm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4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AIRCRAFT OBSERVATIONS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BE1F10-92F6-462F-B812-760C45EA2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936" y="2492186"/>
            <a:ext cx="14469156" cy="107307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A418264-5B33-45F3-8D74-BAB12006DFB7}"/>
              </a:ext>
            </a:extLst>
          </p:cNvPr>
          <p:cNvGrpSpPr/>
          <p:nvPr/>
        </p:nvGrpSpPr>
        <p:grpSpPr>
          <a:xfrm rot="20504884">
            <a:off x="390980" y="6432957"/>
            <a:ext cx="878768" cy="517428"/>
            <a:chOff x="378256" y="6129982"/>
            <a:chExt cx="878768" cy="517428"/>
          </a:xfrm>
        </p:grpSpPr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E7CCB75-6353-42CF-B733-4A10A7DD86C9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inus Sign 8">
              <a:extLst>
                <a:ext uri="{FF2B5EF4-FFF2-40B4-BE49-F238E27FC236}">
                  <a16:creationId xmlns:a16="http://schemas.microsoft.com/office/drawing/2014/main" id="{5B739564-7D3A-488B-92E1-8196AB8C62C4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93CCE6-8822-4750-82BA-E9780B5A8C1C}"/>
              </a:ext>
            </a:extLst>
          </p:cNvPr>
          <p:cNvGrpSpPr/>
          <p:nvPr/>
        </p:nvGrpSpPr>
        <p:grpSpPr>
          <a:xfrm rot="20504884">
            <a:off x="390980" y="7863464"/>
            <a:ext cx="878768" cy="517428"/>
            <a:chOff x="378256" y="6129982"/>
            <a:chExt cx="878768" cy="517428"/>
          </a:xfrm>
        </p:grpSpPr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CD433847-3ABC-4129-BB68-6FB2093F7D19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B2A7AABA-3C9A-4714-B6C2-0456637734B2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0E5CD58A-095F-4386-B8A5-465C6EAE2F4A}"/>
              </a:ext>
            </a:extLst>
          </p:cNvPr>
          <p:cNvSpPr/>
          <p:nvPr/>
        </p:nvSpPr>
        <p:spPr>
          <a:xfrm>
            <a:off x="233083" y="4972131"/>
            <a:ext cx="896816" cy="885765"/>
          </a:xfrm>
          <a:prstGeom prst="mathMultiply">
            <a:avLst>
              <a:gd name="adj1" fmla="val 1132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AE49CC-76D5-420B-A7F4-F7E85881D547}"/>
              </a:ext>
            </a:extLst>
          </p:cNvPr>
          <p:cNvCxnSpPr>
            <a:cxnSpLocks/>
          </p:cNvCxnSpPr>
          <p:nvPr/>
        </p:nvCxnSpPr>
        <p:spPr>
          <a:xfrm>
            <a:off x="14344650" y="2492186"/>
            <a:ext cx="0" cy="99954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53EDF1A-116E-4B05-9F0A-8DACBE86C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4654" y="4667782"/>
            <a:ext cx="1912406" cy="74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4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CLOUD DROPLET DIAMETERS</a:t>
            </a:r>
          </a:p>
        </p:txBody>
      </p:sp>
      <p:sp>
        <p:nvSpPr>
          <p:cNvPr id="20" name="Slide Text">
            <a:extLst>
              <a:ext uri="{FF2B5EF4-FFF2-40B4-BE49-F238E27FC236}">
                <a16:creationId xmlns:a16="http://schemas.microsoft.com/office/drawing/2014/main" id="{9D72483C-5C30-4289-96D7-F78443F13769}"/>
              </a:ext>
            </a:extLst>
          </p:cNvPr>
          <p:cNvSpPr txBox="1">
            <a:spLocks/>
          </p:cNvSpPr>
          <p:nvPr/>
        </p:nvSpPr>
        <p:spPr>
          <a:xfrm>
            <a:off x="1316570" y="2273079"/>
            <a:ext cx="9759460" cy="10949862"/>
          </a:xfrm>
          <a:prstGeom prst="rect">
            <a:avLst/>
          </a:prstGeom>
          <a:noFill/>
          <a:ln>
            <a:noFill/>
          </a:ln>
        </p:spPr>
        <p:txBody>
          <a:bodyPr lIns="0" tIns="91440" rIns="0" bIns="91440" numCol="1" spcCol="457200"/>
          <a:lstStyle>
            <a:lvl1pPr marL="0" indent="0" algn="l" defTabSz="1371600" rtl="0" eaLnBrk="1" latinLnBrk="0" hangingPunct="1">
              <a:lnSpc>
                <a:spcPts val="6760"/>
              </a:lnSpc>
              <a:spcBef>
                <a:spcPts val="1500"/>
              </a:spcBef>
              <a:spcAft>
                <a:spcPts val="1200"/>
              </a:spcAft>
              <a:buClr>
                <a:srgbClr val="039A44"/>
              </a:buClr>
              <a:buFont typeface="Courier New" panose="02070309020205020404" pitchFamily="49" charset="0"/>
              <a:buNone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600" b="1" dirty="0"/>
              <a:t>Liquid Water Cloud Criteria: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Constant altitude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Temperatures &gt; 0 °C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No SCLW and no ice particles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Droplet sizes &lt; 50 µm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1187E1-4FB8-485E-90C5-36B7EB3CE0CB}"/>
              </a:ext>
            </a:extLst>
          </p:cNvPr>
          <p:cNvCxnSpPr/>
          <p:nvPr/>
        </p:nvCxnSpPr>
        <p:spPr>
          <a:xfrm>
            <a:off x="1210258" y="8528536"/>
            <a:ext cx="71104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3BCD845E-E452-4D98-BB02-2B34C634B2DD}"/>
              </a:ext>
            </a:extLst>
          </p:cNvPr>
          <p:cNvSpPr/>
          <p:nvPr/>
        </p:nvSpPr>
        <p:spPr>
          <a:xfrm>
            <a:off x="1112289" y="3846853"/>
            <a:ext cx="896816" cy="885765"/>
          </a:xfrm>
          <a:prstGeom prst="mathMultiply">
            <a:avLst>
              <a:gd name="adj1" fmla="val 1132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B834B1-5D4F-4632-B7C7-C80303435508}"/>
              </a:ext>
            </a:extLst>
          </p:cNvPr>
          <p:cNvGrpSpPr/>
          <p:nvPr/>
        </p:nvGrpSpPr>
        <p:grpSpPr>
          <a:xfrm rot="20504884">
            <a:off x="1252282" y="5342712"/>
            <a:ext cx="878768" cy="517428"/>
            <a:chOff x="378256" y="6129982"/>
            <a:chExt cx="878768" cy="517428"/>
          </a:xfrm>
        </p:grpSpPr>
        <p:sp>
          <p:nvSpPr>
            <p:cNvPr id="19" name="Minus Sign 18">
              <a:extLst>
                <a:ext uri="{FF2B5EF4-FFF2-40B4-BE49-F238E27FC236}">
                  <a16:creationId xmlns:a16="http://schemas.microsoft.com/office/drawing/2014/main" id="{DA480A45-4ABE-4EE9-90E4-E5CAF8AE2CB5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Minus Sign 27">
              <a:extLst>
                <a:ext uri="{FF2B5EF4-FFF2-40B4-BE49-F238E27FC236}">
                  <a16:creationId xmlns:a16="http://schemas.microsoft.com/office/drawing/2014/main" id="{8F3E94E0-FA3B-48CB-9052-F75531C0E3CF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FF7DEF-D1FF-497E-9162-DDDE5D921712}"/>
              </a:ext>
            </a:extLst>
          </p:cNvPr>
          <p:cNvGrpSpPr/>
          <p:nvPr/>
        </p:nvGrpSpPr>
        <p:grpSpPr>
          <a:xfrm rot="20504884">
            <a:off x="1271541" y="6738201"/>
            <a:ext cx="878768" cy="517428"/>
            <a:chOff x="378256" y="6129982"/>
            <a:chExt cx="878768" cy="517428"/>
          </a:xfrm>
        </p:grpSpPr>
        <p:sp>
          <p:nvSpPr>
            <p:cNvPr id="30" name="Minus Sign 29">
              <a:extLst>
                <a:ext uri="{FF2B5EF4-FFF2-40B4-BE49-F238E27FC236}">
                  <a16:creationId xmlns:a16="http://schemas.microsoft.com/office/drawing/2014/main" id="{782D4BF1-D12C-42BC-B359-B276ECD754D6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Minus Sign 30">
              <a:extLst>
                <a:ext uri="{FF2B5EF4-FFF2-40B4-BE49-F238E27FC236}">
                  <a16:creationId xmlns:a16="http://schemas.microsoft.com/office/drawing/2014/main" id="{49952D0E-A041-45E9-886F-02B00070A466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Slide Number">
            <a:extLst>
              <a:ext uri="{FF2B5EF4-FFF2-40B4-BE49-F238E27FC236}">
                <a16:creationId xmlns:a16="http://schemas.microsoft.com/office/drawing/2014/main" id="{18CA4E3C-5890-4FA6-9D25-D6B967608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143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BE474E5-DC39-45A3-802F-651856B2D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4486" y="2121969"/>
            <a:ext cx="10820400" cy="5667375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B96B02-ACD6-42C0-AFA1-C6474CC6D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4961" y="8035997"/>
            <a:ext cx="10829925" cy="5486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2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CLOUD DROPLET DIAMETERS</a:t>
            </a:r>
          </a:p>
        </p:txBody>
      </p:sp>
      <p:sp>
        <p:nvSpPr>
          <p:cNvPr id="8" name="Slide Text">
            <a:extLst>
              <a:ext uri="{FF2B5EF4-FFF2-40B4-BE49-F238E27FC236}">
                <a16:creationId xmlns:a16="http://schemas.microsoft.com/office/drawing/2014/main" id="{93F8CE5A-2A5C-4D4D-BFFD-0284EE9D9DD6}"/>
              </a:ext>
            </a:extLst>
          </p:cNvPr>
          <p:cNvSpPr txBox="1">
            <a:spLocks/>
          </p:cNvSpPr>
          <p:nvPr/>
        </p:nvSpPr>
        <p:spPr>
          <a:xfrm>
            <a:off x="1316570" y="2273079"/>
            <a:ext cx="9759460" cy="10949862"/>
          </a:xfrm>
          <a:prstGeom prst="rect">
            <a:avLst/>
          </a:prstGeom>
          <a:noFill/>
          <a:ln>
            <a:noFill/>
          </a:ln>
        </p:spPr>
        <p:txBody>
          <a:bodyPr lIns="0" tIns="91440" rIns="0" bIns="91440" numCol="1" spcCol="457200"/>
          <a:lstStyle>
            <a:lvl1pPr marL="0" indent="0" algn="l" defTabSz="1371600" rtl="0" eaLnBrk="1" latinLnBrk="0" hangingPunct="1">
              <a:lnSpc>
                <a:spcPts val="6760"/>
              </a:lnSpc>
              <a:spcBef>
                <a:spcPts val="1500"/>
              </a:spcBef>
              <a:spcAft>
                <a:spcPts val="1200"/>
              </a:spcAft>
              <a:buClr>
                <a:srgbClr val="039A44"/>
              </a:buClr>
              <a:buFont typeface="Courier New" panose="02070309020205020404" pitchFamily="49" charset="0"/>
              <a:buNone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600" b="1" dirty="0"/>
              <a:t>Liquid Water Cloud Criteria: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Constant altitude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Temperatures &gt; 0 °C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No SCLW and no ice particles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b="1" dirty="0"/>
              <a:t>Small droplet sizes </a:t>
            </a: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CBAB80AD-8FF9-485E-9456-5FD9FF9FE47F}"/>
              </a:ext>
            </a:extLst>
          </p:cNvPr>
          <p:cNvSpPr/>
          <p:nvPr/>
        </p:nvSpPr>
        <p:spPr>
          <a:xfrm>
            <a:off x="1112289" y="3846853"/>
            <a:ext cx="896816" cy="885765"/>
          </a:xfrm>
          <a:prstGeom prst="mathMultiply">
            <a:avLst>
              <a:gd name="adj1" fmla="val 1132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229EEC-4DF4-449B-A4F4-4E29DE1629AE}"/>
              </a:ext>
            </a:extLst>
          </p:cNvPr>
          <p:cNvGrpSpPr/>
          <p:nvPr/>
        </p:nvGrpSpPr>
        <p:grpSpPr>
          <a:xfrm rot="20504884">
            <a:off x="1252282" y="5342712"/>
            <a:ext cx="878768" cy="517428"/>
            <a:chOff x="378256" y="6129982"/>
            <a:chExt cx="878768" cy="517428"/>
          </a:xfrm>
        </p:grpSpPr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CF6D9F96-C694-4505-92E1-AA9C8883DFF3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inus Sign 8">
              <a:extLst>
                <a:ext uri="{FF2B5EF4-FFF2-40B4-BE49-F238E27FC236}">
                  <a16:creationId xmlns:a16="http://schemas.microsoft.com/office/drawing/2014/main" id="{EAEEE250-7CDC-4CA1-A587-255B83555227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FB6AF0-98E7-4CC1-A442-4AF5FC130C2B}"/>
              </a:ext>
            </a:extLst>
          </p:cNvPr>
          <p:cNvGrpSpPr/>
          <p:nvPr/>
        </p:nvGrpSpPr>
        <p:grpSpPr>
          <a:xfrm rot="20504884">
            <a:off x="1271541" y="6738201"/>
            <a:ext cx="878768" cy="517428"/>
            <a:chOff x="378256" y="6129982"/>
            <a:chExt cx="878768" cy="517428"/>
          </a:xfrm>
        </p:grpSpPr>
        <p:sp>
          <p:nvSpPr>
            <p:cNvPr id="14" name="Minus Sign 13">
              <a:extLst>
                <a:ext uri="{FF2B5EF4-FFF2-40B4-BE49-F238E27FC236}">
                  <a16:creationId xmlns:a16="http://schemas.microsoft.com/office/drawing/2014/main" id="{ACD32387-4C4D-4DB1-98D1-057F11CAD834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inus Sign 14">
              <a:extLst>
                <a:ext uri="{FF2B5EF4-FFF2-40B4-BE49-F238E27FC236}">
                  <a16:creationId xmlns:a16="http://schemas.microsoft.com/office/drawing/2014/main" id="{B41EAEB7-348D-48C6-93CE-DF64F6C8AD86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0258" y="9277148"/>
            <a:ext cx="9759460" cy="3326275"/>
          </a:xfrm>
        </p:spPr>
        <p:txBody>
          <a:bodyPr/>
          <a:lstStyle/>
          <a:p>
            <a:pPr marL="1714500" lvl="1" indent="-685800"/>
            <a:r>
              <a:rPr lang="en-US" sz="4000" dirty="0"/>
              <a:t>2D-S shows particles up to 200 µm</a:t>
            </a:r>
          </a:p>
          <a:p>
            <a:pPr marL="1714500" lvl="1" indent="-685800"/>
            <a:r>
              <a:rPr lang="en-US" sz="4000" dirty="0"/>
              <a:t>Limited on above freezing cases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D96A21-60F0-463C-8578-1D7E1F2E530B}"/>
              </a:ext>
            </a:extLst>
          </p:cNvPr>
          <p:cNvGrpSpPr/>
          <p:nvPr/>
        </p:nvGrpSpPr>
        <p:grpSpPr>
          <a:xfrm rot="20504884">
            <a:off x="1258268" y="8119393"/>
            <a:ext cx="878768" cy="517428"/>
            <a:chOff x="378256" y="6129982"/>
            <a:chExt cx="878768" cy="517428"/>
          </a:xfrm>
        </p:grpSpPr>
        <p:sp>
          <p:nvSpPr>
            <p:cNvPr id="19" name="Minus Sign 18">
              <a:extLst>
                <a:ext uri="{FF2B5EF4-FFF2-40B4-BE49-F238E27FC236}">
                  <a16:creationId xmlns:a16="http://schemas.microsoft.com/office/drawing/2014/main" id="{E6FF514D-E891-4593-8ED8-C17F8F49E147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inus Sign 19">
              <a:extLst>
                <a:ext uri="{FF2B5EF4-FFF2-40B4-BE49-F238E27FC236}">
                  <a16:creationId xmlns:a16="http://schemas.microsoft.com/office/drawing/2014/main" id="{746033DE-611A-43B0-B5B1-CB28A81B77E9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">
            <a:extLst>
              <a:ext uri="{FF2B5EF4-FFF2-40B4-BE49-F238E27FC236}">
                <a16:creationId xmlns:a16="http://schemas.microsoft.com/office/drawing/2014/main" id="{B70940FA-2998-47F5-835B-D8CA15F25F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5695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96995E-C2FB-4295-961D-45F20FB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4486" y="2121969"/>
            <a:ext cx="10820400" cy="56673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625982-FCEA-4B90-BB68-81FB4263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4961" y="8035997"/>
            <a:ext cx="108299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1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182022" y="2548235"/>
            <a:ext cx="9185053" cy="10026139"/>
          </a:xfrm>
        </p:spPr>
        <p:txBody>
          <a:bodyPr/>
          <a:lstStyle/>
          <a:p>
            <a:pPr marL="685800" lvl="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Some overlap in uncertainties</a:t>
            </a:r>
          </a:p>
          <a:p>
            <a:pPr marL="685800" lvl="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General trend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WCM – Gradual decline in LWC once out of cloud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CDP – Measuring less LWC</a:t>
            </a:r>
          </a:p>
          <a:p>
            <a:pPr marL="1659756" lvl="1" indent="-571500">
              <a:lnSpc>
                <a:spcPct val="100000"/>
              </a:lnSpc>
            </a:pPr>
            <a:r>
              <a:rPr lang="en-US" sz="3600" dirty="0"/>
              <a:t>Larger droplets present</a:t>
            </a:r>
          </a:p>
          <a:p>
            <a:pPr marL="1659756" lvl="1" indent="-571500">
              <a:lnSpc>
                <a:spcPct val="100000"/>
              </a:lnSpc>
            </a:pPr>
            <a:r>
              <a:rPr lang="en-US" sz="3600" dirty="0"/>
              <a:t>Calibration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LIQUID WATER TIME SERIES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84194E-BF7A-4B26-BC9F-0EBC8138267B}"/>
              </a:ext>
            </a:extLst>
          </p:cNvPr>
          <p:cNvGrpSpPr/>
          <p:nvPr/>
        </p:nvGrpSpPr>
        <p:grpSpPr>
          <a:xfrm>
            <a:off x="174126" y="2548235"/>
            <a:ext cx="14492456" cy="9939403"/>
            <a:chOff x="9764821" y="2449564"/>
            <a:chExt cx="14492456" cy="99394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6DF876-D1ED-4C01-8148-244767205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643"/>
            <a:stretch/>
          </p:blipFill>
          <p:spPr>
            <a:xfrm>
              <a:off x="9764821" y="2449564"/>
              <a:ext cx="14492456" cy="99394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83CCE4-980D-4BA8-B2AF-B18E1D5AF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91516" y="3790490"/>
              <a:ext cx="2467791" cy="189429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C3CED69-CF1C-4E91-8F81-9320B4C73C8D}"/>
                </a:ext>
              </a:extLst>
            </p:cNvPr>
            <p:cNvGrpSpPr/>
            <p:nvPr/>
          </p:nvGrpSpPr>
          <p:grpSpPr>
            <a:xfrm>
              <a:off x="17940634" y="2634029"/>
              <a:ext cx="6018673" cy="1156461"/>
              <a:chOff x="495319" y="2330837"/>
              <a:chExt cx="8899697" cy="1479177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330ADBEE-FDCB-41FF-8001-5B0F7949F226}"/>
                  </a:ext>
                </a:extLst>
              </p:cNvPr>
              <p:cNvSpPr/>
              <p:nvPr/>
            </p:nvSpPr>
            <p:spPr>
              <a:xfrm>
                <a:off x="495319" y="2330837"/>
                <a:ext cx="8774185" cy="1479177"/>
              </a:xfrm>
              <a:prstGeom prst="roundRect">
                <a:avLst/>
              </a:prstGeom>
              <a:solidFill>
                <a:srgbClr val="E0EED9"/>
              </a:solidFill>
              <a:ln>
                <a:solidFill>
                  <a:srgbClr val="ADAD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D41058F-7558-418B-AFAD-895658E05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1462" y="2523096"/>
                <a:ext cx="237765" cy="1103228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22C723-5E74-47E5-9DF3-8EF2E0BDA25F}"/>
                  </a:ext>
                </a:extLst>
              </p:cNvPr>
              <p:cNvSpPr txBox="1"/>
              <p:nvPr/>
            </p:nvSpPr>
            <p:spPr>
              <a:xfrm>
                <a:off x="1094025" y="2698774"/>
                <a:ext cx="8300991" cy="669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/>
                  <a:t>Abs. error = (measured value) * 10%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FDB685-F5F2-489B-968A-D399479B1323}"/>
              </a:ext>
            </a:extLst>
          </p:cNvPr>
          <p:cNvSpPr txBox="1"/>
          <p:nvPr/>
        </p:nvSpPr>
        <p:spPr>
          <a:xfrm>
            <a:off x="15196950" y="9553405"/>
            <a:ext cx="8246458" cy="3020969"/>
          </a:xfrm>
          <a:prstGeom prst="roundRect">
            <a:avLst/>
          </a:prstGeom>
          <a:solidFill>
            <a:srgbClr val="8DF1FB"/>
          </a:solidFill>
          <a:ln>
            <a:solidFill>
              <a:srgbClr val="8DF1FB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Takeaway: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King and WCM do not always agree within measured uncertainty</a:t>
            </a:r>
          </a:p>
        </p:txBody>
      </p:sp>
    </p:spTree>
    <p:extLst>
      <p:ext uri="{BB962C8B-B14F-4D97-AF65-F5344CB8AC3E}">
        <p14:creationId xmlns:p14="http://schemas.microsoft.com/office/powerpoint/2010/main" val="620775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Title">
            <a:extLst>
              <a:ext uri="{FF2B5EF4-FFF2-40B4-BE49-F238E27FC236}">
                <a16:creationId xmlns:a16="http://schemas.microsoft.com/office/drawing/2014/main" id="{7C597E2C-53C0-442C-228F-ECAAE18E0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778" y="4177190"/>
            <a:ext cx="21977618" cy="536162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SUPERCOOLED LIQUID WATER CLOUD </a:t>
            </a:r>
            <a:br>
              <a:rPr lang="en-US" dirty="0"/>
            </a:br>
            <a:r>
              <a:rPr lang="en-US" dirty="0"/>
              <a:t>FLIGHT SEGMENT</a:t>
            </a:r>
            <a:endParaRPr lang="en-US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B0A587-32D8-4B06-9EF1-8659DDA9B84E}"/>
              </a:ext>
            </a:extLst>
          </p:cNvPr>
          <p:cNvSpPr/>
          <p:nvPr/>
        </p:nvSpPr>
        <p:spPr>
          <a:xfrm>
            <a:off x="18188247" y="11039302"/>
            <a:ext cx="5486400" cy="2460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89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3083" y="2901707"/>
            <a:ext cx="9276677" cy="9786667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12 December 2022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Flight off the New Jersey Coastline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Observed stratocumulus clouds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Clear air flight maneuvers 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ENVIRONMENT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01724-F039-4472-8328-259AAAEA56F3}"/>
              </a:ext>
            </a:extLst>
          </p:cNvPr>
          <p:cNvSpPr txBox="1"/>
          <p:nvPr/>
        </p:nvSpPr>
        <p:spPr>
          <a:xfrm>
            <a:off x="9509760" y="11874257"/>
            <a:ext cx="14773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 December 2022 Flight Track with IR channel 13 brightness temperatures overlaid © </a:t>
            </a:r>
            <a:r>
              <a:rPr lang="en-US" sz="2800" dirty="0" err="1"/>
              <a:t>McMurdie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A2262D-A626-40ED-9B87-863869931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274" y="2901707"/>
            <a:ext cx="14403304" cy="897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42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AIRCRAFT OBSERVATIONS</a:t>
            </a:r>
          </a:p>
        </p:txBody>
      </p:sp>
      <p:sp>
        <p:nvSpPr>
          <p:cNvPr id="7" name="Slide Text">
            <a:extLst>
              <a:ext uri="{FF2B5EF4-FFF2-40B4-BE49-F238E27FC236}">
                <a16:creationId xmlns:a16="http://schemas.microsoft.com/office/drawing/2014/main" id="{280121F7-FE90-4D05-BBD8-7929CD991BDE}"/>
              </a:ext>
            </a:extLst>
          </p:cNvPr>
          <p:cNvSpPr txBox="1">
            <a:spLocks/>
          </p:cNvSpPr>
          <p:nvPr/>
        </p:nvSpPr>
        <p:spPr>
          <a:xfrm>
            <a:off x="1316570" y="2273079"/>
            <a:ext cx="9759460" cy="10949862"/>
          </a:xfrm>
          <a:prstGeom prst="rect">
            <a:avLst/>
          </a:prstGeom>
          <a:noFill/>
          <a:ln>
            <a:noFill/>
          </a:ln>
        </p:spPr>
        <p:txBody>
          <a:bodyPr lIns="0" tIns="91440" rIns="0" bIns="91440" numCol="1" spcCol="457200"/>
          <a:lstStyle>
            <a:lvl1pPr marL="0" indent="0" algn="l" defTabSz="1371600" rtl="0" eaLnBrk="1" latinLnBrk="0" hangingPunct="1">
              <a:lnSpc>
                <a:spcPts val="6760"/>
              </a:lnSpc>
              <a:spcBef>
                <a:spcPts val="1500"/>
              </a:spcBef>
              <a:spcAft>
                <a:spcPts val="1200"/>
              </a:spcAft>
              <a:buClr>
                <a:srgbClr val="039A44"/>
              </a:buClr>
              <a:buFont typeface="Courier New" panose="02070309020205020404" pitchFamily="49" charset="0"/>
              <a:buNone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600" b="1" dirty="0"/>
              <a:t>SCLW Cloud Criteria: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Constant altitude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Temperatures &lt; 0 °C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SCLW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No ice particles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Droplet sizes &lt; 50 µm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266596B-6DB8-4753-88AD-F3C8D12DD80F}"/>
              </a:ext>
            </a:extLst>
          </p:cNvPr>
          <p:cNvGrpSpPr/>
          <p:nvPr/>
        </p:nvGrpSpPr>
        <p:grpSpPr>
          <a:xfrm rot="20504884">
            <a:off x="1252282" y="5342712"/>
            <a:ext cx="878768" cy="517428"/>
            <a:chOff x="378256" y="6129982"/>
            <a:chExt cx="878768" cy="517428"/>
          </a:xfrm>
        </p:grpSpPr>
        <p:sp>
          <p:nvSpPr>
            <p:cNvPr id="11" name="Minus Sign 10">
              <a:extLst>
                <a:ext uri="{FF2B5EF4-FFF2-40B4-BE49-F238E27FC236}">
                  <a16:creationId xmlns:a16="http://schemas.microsoft.com/office/drawing/2014/main" id="{8B30462B-63E2-4857-87C4-8BDAAD17EE5D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7389F77B-6E25-4BD0-843E-EC0B638115FD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7F3DCF-8CBE-4E6C-A0DF-C49D6E028A92}"/>
              </a:ext>
            </a:extLst>
          </p:cNvPr>
          <p:cNvGrpSpPr/>
          <p:nvPr/>
        </p:nvGrpSpPr>
        <p:grpSpPr>
          <a:xfrm rot="20504884">
            <a:off x="1271541" y="6738201"/>
            <a:ext cx="878768" cy="517428"/>
            <a:chOff x="378256" y="6129982"/>
            <a:chExt cx="878768" cy="517428"/>
          </a:xfrm>
        </p:grpSpPr>
        <p:sp>
          <p:nvSpPr>
            <p:cNvPr id="14" name="Minus Sign 13">
              <a:extLst>
                <a:ext uri="{FF2B5EF4-FFF2-40B4-BE49-F238E27FC236}">
                  <a16:creationId xmlns:a16="http://schemas.microsoft.com/office/drawing/2014/main" id="{265C7D86-6142-4204-B7BA-AB6E5301C604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inus Sign 14">
              <a:extLst>
                <a:ext uri="{FF2B5EF4-FFF2-40B4-BE49-F238E27FC236}">
                  <a16:creationId xmlns:a16="http://schemas.microsoft.com/office/drawing/2014/main" id="{3984DDF4-DA12-4486-A2F1-F5EC92AB543A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3A2CC81-93A0-42B8-B161-239358B41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688" y="2559497"/>
            <a:ext cx="13159204" cy="979298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77F9F3A-63E0-42F1-B504-B35A3AAC8F69}"/>
              </a:ext>
            </a:extLst>
          </p:cNvPr>
          <p:cNvGrpSpPr/>
          <p:nvPr/>
        </p:nvGrpSpPr>
        <p:grpSpPr>
          <a:xfrm rot="20504884">
            <a:off x="1230385" y="3923540"/>
            <a:ext cx="878768" cy="517428"/>
            <a:chOff x="378256" y="6129982"/>
            <a:chExt cx="878768" cy="517428"/>
          </a:xfrm>
        </p:grpSpPr>
        <p:sp>
          <p:nvSpPr>
            <p:cNvPr id="25" name="Minus Sign 24">
              <a:extLst>
                <a:ext uri="{FF2B5EF4-FFF2-40B4-BE49-F238E27FC236}">
                  <a16:creationId xmlns:a16="http://schemas.microsoft.com/office/drawing/2014/main" id="{0A822DA1-D248-4E1D-85FF-493F69E5F676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FB96722E-490A-42EC-AA5A-F834BE0D1247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852002-63CD-46A5-9822-207B68580BFE}"/>
              </a:ext>
            </a:extLst>
          </p:cNvPr>
          <p:cNvCxnSpPr>
            <a:cxnSpLocks/>
          </p:cNvCxnSpPr>
          <p:nvPr/>
        </p:nvCxnSpPr>
        <p:spPr>
          <a:xfrm>
            <a:off x="14573250" y="2559497"/>
            <a:ext cx="0" cy="90133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921063F-0C28-4848-BC18-02EE8BD09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4926" y="4539766"/>
            <a:ext cx="1912406" cy="74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5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25040" y="12471286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CLOUD DROPLET DIAMETERS</a:t>
            </a:r>
          </a:p>
        </p:txBody>
      </p:sp>
      <p:sp>
        <p:nvSpPr>
          <p:cNvPr id="9" name="Slide Text">
            <a:extLst>
              <a:ext uri="{FF2B5EF4-FFF2-40B4-BE49-F238E27FC236}">
                <a16:creationId xmlns:a16="http://schemas.microsoft.com/office/drawing/2014/main" id="{CDAF5732-8712-4F95-B383-A8DE64795902}"/>
              </a:ext>
            </a:extLst>
          </p:cNvPr>
          <p:cNvSpPr txBox="1">
            <a:spLocks/>
          </p:cNvSpPr>
          <p:nvPr/>
        </p:nvSpPr>
        <p:spPr>
          <a:xfrm>
            <a:off x="1316570" y="2273079"/>
            <a:ext cx="9759460" cy="10949862"/>
          </a:xfrm>
          <a:prstGeom prst="rect">
            <a:avLst/>
          </a:prstGeom>
          <a:noFill/>
          <a:ln>
            <a:noFill/>
          </a:ln>
        </p:spPr>
        <p:txBody>
          <a:bodyPr lIns="0" tIns="91440" rIns="0" bIns="91440" numCol="1" spcCol="457200"/>
          <a:lstStyle>
            <a:lvl1pPr marL="0" indent="0" algn="l" defTabSz="1371600" rtl="0" eaLnBrk="1" latinLnBrk="0" hangingPunct="1">
              <a:lnSpc>
                <a:spcPts val="6760"/>
              </a:lnSpc>
              <a:spcBef>
                <a:spcPts val="1500"/>
              </a:spcBef>
              <a:spcAft>
                <a:spcPts val="1200"/>
              </a:spcAft>
              <a:buClr>
                <a:srgbClr val="039A44"/>
              </a:buClr>
              <a:buFont typeface="Courier New" panose="02070309020205020404" pitchFamily="49" charset="0"/>
              <a:buNone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600" b="1" dirty="0"/>
              <a:t>SCLW Cloud Criteria: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Constant altitude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Temperatures &lt; 0 °C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SCLW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No ice particles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Droplet sizes &lt; 50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499357-FE93-4B34-97C3-EE34FFA5F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9" t="36905" r="45819" b="58368"/>
          <a:stretch/>
        </p:blipFill>
        <p:spPr>
          <a:xfrm>
            <a:off x="10462846" y="2471217"/>
            <a:ext cx="13047783" cy="32261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C97C08E-90E1-4E87-A281-DD7460A3CFBD}"/>
              </a:ext>
            </a:extLst>
          </p:cNvPr>
          <p:cNvGrpSpPr/>
          <p:nvPr/>
        </p:nvGrpSpPr>
        <p:grpSpPr>
          <a:xfrm rot="20504884">
            <a:off x="1230385" y="3923540"/>
            <a:ext cx="878768" cy="517428"/>
            <a:chOff x="378256" y="6129982"/>
            <a:chExt cx="878768" cy="517428"/>
          </a:xfrm>
        </p:grpSpPr>
        <p:sp>
          <p:nvSpPr>
            <p:cNvPr id="15" name="Minus Sign 14">
              <a:extLst>
                <a:ext uri="{FF2B5EF4-FFF2-40B4-BE49-F238E27FC236}">
                  <a16:creationId xmlns:a16="http://schemas.microsoft.com/office/drawing/2014/main" id="{08B01DD1-84B4-4DEA-8608-FA13B3B2F901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inus Sign 15">
              <a:extLst>
                <a:ext uri="{FF2B5EF4-FFF2-40B4-BE49-F238E27FC236}">
                  <a16:creationId xmlns:a16="http://schemas.microsoft.com/office/drawing/2014/main" id="{49445B01-E013-4059-B7A0-C74D8E1D937B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1942D2-B144-4EF1-B188-C5D5353A2FF4}"/>
              </a:ext>
            </a:extLst>
          </p:cNvPr>
          <p:cNvGrpSpPr/>
          <p:nvPr/>
        </p:nvGrpSpPr>
        <p:grpSpPr>
          <a:xfrm rot="20504884">
            <a:off x="1252282" y="5342712"/>
            <a:ext cx="878768" cy="517428"/>
            <a:chOff x="378256" y="6129982"/>
            <a:chExt cx="878768" cy="517428"/>
          </a:xfrm>
        </p:grpSpPr>
        <p:sp>
          <p:nvSpPr>
            <p:cNvPr id="18" name="Minus Sign 17">
              <a:extLst>
                <a:ext uri="{FF2B5EF4-FFF2-40B4-BE49-F238E27FC236}">
                  <a16:creationId xmlns:a16="http://schemas.microsoft.com/office/drawing/2014/main" id="{566B4287-0242-477B-BF6A-CC2ACC466B80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inus Sign 18">
              <a:extLst>
                <a:ext uri="{FF2B5EF4-FFF2-40B4-BE49-F238E27FC236}">
                  <a16:creationId xmlns:a16="http://schemas.microsoft.com/office/drawing/2014/main" id="{17465350-990D-4E29-AA78-882A113A7092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7A0D59-8496-4AE3-932B-22D327DE69D4}"/>
              </a:ext>
            </a:extLst>
          </p:cNvPr>
          <p:cNvGrpSpPr/>
          <p:nvPr/>
        </p:nvGrpSpPr>
        <p:grpSpPr>
          <a:xfrm rot="20504884">
            <a:off x="1271541" y="6738201"/>
            <a:ext cx="878768" cy="517428"/>
            <a:chOff x="378256" y="6129982"/>
            <a:chExt cx="878768" cy="517428"/>
          </a:xfrm>
        </p:grpSpPr>
        <p:sp>
          <p:nvSpPr>
            <p:cNvPr id="21" name="Minus Sign 20">
              <a:extLst>
                <a:ext uri="{FF2B5EF4-FFF2-40B4-BE49-F238E27FC236}">
                  <a16:creationId xmlns:a16="http://schemas.microsoft.com/office/drawing/2014/main" id="{E9305276-B2CC-49FF-80D0-C9277DEE7D72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Minus Sign 21">
              <a:extLst>
                <a:ext uri="{FF2B5EF4-FFF2-40B4-BE49-F238E27FC236}">
                  <a16:creationId xmlns:a16="http://schemas.microsoft.com/office/drawing/2014/main" id="{E763C573-AC32-4502-8AEC-2EF33E71FD45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09632E-0B45-413F-B431-22D3910593AB}"/>
              </a:ext>
            </a:extLst>
          </p:cNvPr>
          <p:cNvGrpSpPr/>
          <p:nvPr/>
        </p:nvGrpSpPr>
        <p:grpSpPr>
          <a:xfrm rot="20504884">
            <a:off x="1249644" y="8150956"/>
            <a:ext cx="878768" cy="517428"/>
            <a:chOff x="378256" y="6129982"/>
            <a:chExt cx="878768" cy="517428"/>
          </a:xfrm>
        </p:grpSpPr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2823114C-DD46-407D-B686-EB9917A113F1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inus Sign 24">
              <a:extLst>
                <a:ext uri="{FF2B5EF4-FFF2-40B4-BE49-F238E27FC236}">
                  <a16:creationId xmlns:a16="http://schemas.microsoft.com/office/drawing/2014/main" id="{550907CD-014B-43D5-9BD8-2CE22C60F7F4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7A9E53-7868-4917-8D07-0680E2639FF9}"/>
              </a:ext>
            </a:extLst>
          </p:cNvPr>
          <p:cNvGrpSpPr/>
          <p:nvPr/>
        </p:nvGrpSpPr>
        <p:grpSpPr>
          <a:xfrm rot="20504884">
            <a:off x="1247704" y="9492700"/>
            <a:ext cx="878768" cy="517428"/>
            <a:chOff x="378256" y="6129982"/>
            <a:chExt cx="878768" cy="517428"/>
          </a:xfrm>
        </p:grpSpPr>
        <p:sp>
          <p:nvSpPr>
            <p:cNvPr id="27" name="Minus Sign 26">
              <a:extLst>
                <a:ext uri="{FF2B5EF4-FFF2-40B4-BE49-F238E27FC236}">
                  <a16:creationId xmlns:a16="http://schemas.microsoft.com/office/drawing/2014/main" id="{82BCD69E-9BA5-452E-A0AB-7ACCFCD60B90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Minus Sign 27">
              <a:extLst>
                <a:ext uri="{FF2B5EF4-FFF2-40B4-BE49-F238E27FC236}">
                  <a16:creationId xmlns:a16="http://schemas.microsoft.com/office/drawing/2014/main" id="{9083B2C3-8B39-45CA-8E63-A660FEE7555E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8C0CDC3-B4FF-4CF2-88F0-6ABE82548249}"/>
              </a:ext>
            </a:extLst>
          </p:cNvPr>
          <p:cNvSpPr txBox="1"/>
          <p:nvPr/>
        </p:nvSpPr>
        <p:spPr>
          <a:xfrm>
            <a:off x="19819017" y="3386244"/>
            <a:ext cx="3511046" cy="1411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Only SCLW droplets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1FC31C-3BEF-4847-A80C-EC781E30E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345" y="6004628"/>
            <a:ext cx="13186547" cy="7210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DB2AF7-A0A5-4C83-BE78-4D3DBD35FE2B}"/>
              </a:ext>
            </a:extLst>
          </p:cNvPr>
          <p:cNvSpPr txBox="1"/>
          <p:nvPr/>
        </p:nvSpPr>
        <p:spPr>
          <a:xfrm>
            <a:off x="10796954" y="2583326"/>
            <a:ext cx="1396633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2D-S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70B016-7EC7-4A1C-8BD2-693B8A61616E}"/>
              </a:ext>
            </a:extLst>
          </p:cNvPr>
          <p:cNvCxnSpPr>
            <a:cxnSpLocks/>
          </p:cNvCxnSpPr>
          <p:nvPr/>
        </p:nvCxnSpPr>
        <p:spPr>
          <a:xfrm flipH="1">
            <a:off x="23701967" y="2552692"/>
            <a:ext cx="0" cy="30632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7D931F-8DDB-40A9-B5EF-3AED04E63B11}"/>
              </a:ext>
            </a:extLst>
          </p:cNvPr>
          <p:cNvCxnSpPr/>
          <p:nvPr/>
        </p:nvCxnSpPr>
        <p:spPr>
          <a:xfrm>
            <a:off x="23457874" y="2548156"/>
            <a:ext cx="4923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69629A2-D942-495A-83D8-1A787DB04B8D}"/>
              </a:ext>
            </a:extLst>
          </p:cNvPr>
          <p:cNvCxnSpPr/>
          <p:nvPr/>
        </p:nvCxnSpPr>
        <p:spPr>
          <a:xfrm>
            <a:off x="23475459" y="5615932"/>
            <a:ext cx="4923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346023C-C803-4942-A911-1D2318E56E46}"/>
              </a:ext>
            </a:extLst>
          </p:cNvPr>
          <p:cNvSpPr txBox="1"/>
          <p:nvPr/>
        </p:nvSpPr>
        <p:spPr>
          <a:xfrm>
            <a:off x="22420382" y="5704798"/>
            <a:ext cx="2074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1.280 mm</a:t>
            </a:r>
          </a:p>
        </p:txBody>
      </p:sp>
    </p:spTree>
    <p:extLst>
      <p:ext uri="{BB962C8B-B14F-4D97-AF65-F5344CB8AC3E}">
        <p14:creationId xmlns:p14="http://schemas.microsoft.com/office/powerpoint/2010/main" val="229473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905694" y="2798567"/>
            <a:ext cx="10054515" cy="10309415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General trend </a:t>
            </a:r>
            <a:endParaRPr lang="en-US" sz="4000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WCM – Delay in response</a:t>
            </a:r>
            <a:endParaRPr lang="en-US" sz="2000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WCM – Gradual decline in LWC once out of cloud </a:t>
            </a:r>
          </a:p>
          <a:p>
            <a:pPr marL="1714500" lvl="1" indent="-685800"/>
            <a:endParaRPr lang="en-US" sz="4000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SCLW TIME SERIES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DB8EAF-CE60-4C88-AA15-2E534E6180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41"/>
          <a:stretch/>
        </p:blipFill>
        <p:spPr>
          <a:xfrm>
            <a:off x="210984" y="2834563"/>
            <a:ext cx="13486600" cy="9306964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58FD16-5CDB-49E9-B67F-2724563AC6FA}"/>
              </a:ext>
            </a:extLst>
          </p:cNvPr>
          <p:cNvSpPr txBox="1"/>
          <p:nvPr/>
        </p:nvSpPr>
        <p:spPr>
          <a:xfrm>
            <a:off x="14800221" y="9260717"/>
            <a:ext cx="8265460" cy="2291266"/>
          </a:xfrm>
          <a:prstGeom prst="roundRect">
            <a:avLst/>
          </a:prstGeom>
          <a:solidFill>
            <a:srgbClr val="8DF1FB"/>
          </a:solidFill>
          <a:ln>
            <a:solidFill>
              <a:srgbClr val="8DF1FB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Takeaways: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b="1" dirty="0"/>
              <a:t>Instruments do not agree within measured uncertainty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93CFE3-D0C8-4028-A578-9AE28BCCB550}"/>
              </a:ext>
            </a:extLst>
          </p:cNvPr>
          <p:cNvGrpSpPr/>
          <p:nvPr/>
        </p:nvGrpSpPr>
        <p:grpSpPr>
          <a:xfrm>
            <a:off x="7517340" y="2957716"/>
            <a:ext cx="6028379" cy="1156461"/>
            <a:chOff x="426966" y="12487638"/>
            <a:chExt cx="6028379" cy="115646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B924613-816B-40A7-ABA2-5C3F2944E9E2}"/>
                </a:ext>
              </a:extLst>
            </p:cNvPr>
            <p:cNvSpPr/>
            <p:nvPr/>
          </p:nvSpPr>
          <p:spPr>
            <a:xfrm>
              <a:off x="426966" y="12487638"/>
              <a:ext cx="5933792" cy="1156461"/>
            </a:xfrm>
            <a:prstGeom prst="roundRect">
              <a:avLst/>
            </a:prstGeom>
            <a:solidFill>
              <a:srgbClr val="E0EED9"/>
            </a:solidFill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54916D-78FC-4703-8CF5-09B95522CF8A}"/>
                </a:ext>
              </a:extLst>
            </p:cNvPr>
            <p:cNvSpPr txBox="1"/>
            <p:nvPr/>
          </p:nvSpPr>
          <p:spPr>
            <a:xfrm>
              <a:off x="841564" y="12804258"/>
              <a:ext cx="56137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Abs. error = (measured value) * 10%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77FAD0-0179-4A70-B88A-964AAF39D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076" y="12634601"/>
              <a:ext cx="160795" cy="86253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EF277B1-C5C5-4161-AE11-57DB5FA1B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641" y="4132464"/>
            <a:ext cx="2486088" cy="17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60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Title">
            <a:extLst>
              <a:ext uri="{FF2B5EF4-FFF2-40B4-BE49-F238E27FC236}">
                <a16:creationId xmlns:a16="http://schemas.microsoft.com/office/drawing/2014/main" id="{7C597E2C-53C0-442C-228F-ECAAE18E0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778" y="4998049"/>
            <a:ext cx="21977618" cy="3719901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MIXED PHASE CLOUD</a:t>
            </a:r>
            <a:br>
              <a:rPr lang="en-US" dirty="0"/>
            </a:br>
            <a:r>
              <a:rPr lang="en-US" dirty="0"/>
              <a:t>FLIGHT SEGMENT</a:t>
            </a:r>
            <a:endParaRPr lang="en-US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B0A587-32D8-4B06-9EF1-8659DDA9B84E}"/>
              </a:ext>
            </a:extLst>
          </p:cNvPr>
          <p:cNvSpPr/>
          <p:nvPr/>
        </p:nvSpPr>
        <p:spPr>
          <a:xfrm>
            <a:off x="18188247" y="11039302"/>
            <a:ext cx="5486400" cy="2460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05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281" y="2180146"/>
            <a:ext cx="11758700" cy="11535854"/>
          </a:xfrm>
        </p:spPr>
        <p:txBody>
          <a:bodyPr/>
          <a:lstStyle/>
          <a:p>
            <a:pPr lvl="0"/>
            <a:r>
              <a:rPr lang="en-US" b="1" dirty="0"/>
              <a:t>What are LWC measurements used for?</a:t>
            </a:r>
          </a:p>
          <a:p>
            <a:pPr marL="685800" lvl="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Aviation 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000" dirty="0"/>
              <a:t>Aircraft icing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000" dirty="0"/>
              <a:t>Performance testing</a:t>
            </a:r>
          </a:p>
          <a:p>
            <a:pPr marL="685800" lvl="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Icing Tunnel Research</a:t>
            </a:r>
          </a:p>
          <a:p>
            <a:pPr marL="685800" lvl="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Verification purposes 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000" dirty="0"/>
              <a:t>Model studies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000" dirty="0"/>
              <a:t>Remote sensing instruments</a:t>
            </a:r>
          </a:p>
          <a:p>
            <a:pPr marL="685800" lvl="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Cloud Process Studies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000" dirty="0"/>
              <a:t>IMPACTS data users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12489561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MOTIVATION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93F7C-AAB1-469F-83D0-353C32DF5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88" t="25020" r="43029" b="14965"/>
          <a:stretch/>
        </p:blipFill>
        <p:spPr>
          <a:xfrm rot="5400000">
            <a:off x="14177913" y="1345759"/>
            <a:ext cx="8611988" cy="113403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4C9114-1813-40F6-8A42-EF1EE9AEDF98}"/>
              </a:ext>
            </a:extLst>
          </p:cNvPr>
          <p:cNvSpPr txBox="1"/>
          <p:nvPr/>
        </p:nvSpPr>
        <p:spPr>
          <a:xfrm>
            <a:off x="12644898" y="11321938"/>
            <a:ext cx="1175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Ice accumulating on the nose of the NASA P-3 aircraft | Feb. 28, 2023</a:t>
            </a:r>
          </a:p>
        </p:txBody>
      </p:sp>
    </p:spTree>
    <p:extLst>
      <p:ext uri="{BB962C8B-B14F-4D97-AF65-F5344CB8AC3E}">
        <p14:creationId xmlns:p14="http://schemas.microsoft.com/office/powerpoint/2010/main" val="2200641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4753" y="2829989"/>
            <a:ext cx="11368834" cy="9786667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23 January, 2023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Flight sampled a winter storm system over New England and Gulf of Maine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Deepening surface low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ENVIRONMENT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01724-F039-4472-8328-259AAAEA56F3}"/>
              </a:ext>
            </a:extLst>
          </p:cNvPr>
          <p:cNvSpPr txBox="1"/>
          <p:nvPr/>
        </p:nvSpPr>
        <p:spPr>
          <a:xfrm>
            <a:off x="13840850" y="12226028"/>
            <a:ext cx="9021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23 January 2023 Flight Track with Radar Reflectivity overlaid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FC8093-099D-4EB0-AEFE-AFE7A53D4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957" y="2264372"/>
            <a:ext cx="7803454" cy="99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48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AIRCRAFT OBSERVATIONS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2CC853-93C7-4438-AA08-9F3D1846F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831" y="2492188"/>
            <a:ext cx="13431261" cy="9995449"/>
          </a:xfrm>
          <a:prstGeom prst="rect">
            <a:avLst/>
          </a:prstGeom>
        </p:spPr>
      </p:pic>
      <p:sp>
        <p:nvSpPr>
          <p:cNvPr id="11" name="Slide Text">
            <a:extLst>
              <a:ext uri="{FF2B5EF4-FFF2-40B4-BE49-F238E27FC236}">
                <a16:creationId xmlns:a16="http://schemas.microsoft.com/office/drawing/2014/main" id="{517E213E-84D2-4F1E-83D4-D58937C1AA9F}"/>
              </a:ext>
            </a:extLst>
          </p:cNvPr>
          <p:cNvSpPr txBox="1">
            <a:spLocks/>
          </p:cNvSpPr>
          <p:nvPr/>
        </p:nvSpPr>
        <p:spPr>
          <a:xfrm>
            <a:off x="982459" y="2273079"/>
            <a:ext cx="9759460" cy="10949862"/>
          </a:xfrm>
          <a:prstGeom prst="rect">
            <a:avLst/>
          </a:prstGeom>
          <a:noFill/>
          <a:ln>
            <a:noFill/>
          </a:ln>
        </p:spPr>
        <p:txBody>
          <a:bodyPr lIns="0" tIns="91440" rIns="0" bIns="91440" numCol="1" spcCol="457200"/>
          <a:lstStyle>
            <a:lvl1pPr marL="0" indent="0" algn="l" defTabSz="1371600" rtl="0" eaLnBrk="1" latinLnBrk="0" hangingPunct="1">
              <a:lnSpc>
                <a:spcPts val="6760"/>
              </a:lnSpc>
              <a:spcBef>
                <a:spcPts val="1500"/>
              </a:spcBef>
              <a:spcAft>
                <a:spcPts val="1200"/>
              </a:spcAft>
              <a:buClr>
                <a:srgbClr val="039A44"/>
              </a:buClr>
              <a:buFont typeface="Courier New" panose="02070309020205020404" pitchFamily="49" charset="0"/>
              <a:buNone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600" b="1" dirty="0"/>
              <a:t>Mixed Phase Cloud Criteria: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Constant altitude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Temperatures &lt; 0 °C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TWC &gt; LWC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Droplet sizes &lt; 200 µm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FB48FC-83C4-4572-AB6E-5592065763EB}"/>
              </a:ext>
            </a:extLst>
          </p:cNvPr>
          <p:cNvGrpSpPr/>
          <p:nvPr/>
        </p:nvGrpSpPr>
        <p:grpSpPr>
          <a:xfrm rot="20504884">
            <a:off x="880366" y="5337417"/>
            <a:ext cx="878768" cy="517428"/>
            <a:chOff x="378256" y="6129982"/>
            <a:chExt cx="878768" cy="517428"/>
          </a:xfrm>
        </p:grpSpPr>
        <p:sp>
          <p:nvSpPr>
            <p:cNvPr id="9" name="Minus Sign 8">
              <a:extLst>
                <a:ext uri="{FF2B5EF4-FFF2-40B4-BE49-F238E27FC236}">
                  <a16:creationId xmlns:a16="http://schemas.microsoft.com/office/drawing/2014/main" id="{1D2F7DAB-A047-4706-9FCF-7D8B0BB25AF4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9B5B7950-13A9-4D50-95F1-53CDAD9C9FC5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5471A2-49D2-4C6B-A3B0-D52720F3EB8A}"/>
              </a:ext>
            </a:extLst>
          </p:cNvPr>
          <p:cNvGrpSpPr/>
          <p:nvPr/>
        </p:nvGrpSpPr>
        <p:grpSpPr>
          <a:xfrm rot="20504884">
            <a:off x="911223" y="3953414"/>
            <a:ext cx="878768" cy="517428"/>
            <a:chOff x="378256" y="6129982"/>
            <a:chExt cx="878768" cy="517428"/>
          </a:xfrm>
        </p:grpSpPr>
        <p:sp>
          <p:nvSpPr>
            <p:cNvPr id="14" name="Minus Sign 13">
              <a:extLst>
                <a:ext uri="{FF2B5EF4-FFF2-40B4-BE49-F238E27FC236}">
                  <a16:creationId xmlns:a16="http://schemas.microsoft.com/office/drawing/2014/main" id="{9B68AC70-431A-4C26-927B-21F1C578B1F2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inus Sign 14">
              <a:extLst>
                <a:ext uri="{FF2B5EF4-FFF2-40B4-BE49-F238E27FC236}">
                  <a16:creationId xmlns:a16="http://schemas.microsoft.com/office/drawing/2014/main" id="{3DD96091-E2A9-4833-8F3E-9013052A8563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379550-3A73-41C7-9459-1BA820E393CE}"/>
              </a:ext>
            </a:extLst>
          </p:cNvPr>
          <p:cNvGrpSpPr/>
          <p:nvPr/>
        </p:nvGrpSpPr>
        <p:grpSpPr>
          <a:xfrm rot="20504884">
            <a:off x="889326" y="6730027"/>
            <a:ext cx="878768" cy="517428"/>
            <a:chOff x="378256" y="6129982"/>
            <a:chExt cx="878768" cy="517428"/>
          </a:xfrm>
        </p:grpSpPr>
        <p:sp>
          <p:nvSpPr>
            <p:cNvPr id="17" name="Minus Sign 16">
              <a:extLst>
                <a:ext uri="{FF2B5EF4-FFF2-40B4-BE49-F238E27FC236}">
                  <a16:creationId xmlns:a16="http://schemas.microsoft.com/office/drawing/2014/main" id="{0A9E95B6-53D8-4E38-8F8E-41EEABF89CA7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Minus Sign 17">
              <a:extLst>
                <a:ext uri="{FF2B5EF4-FFF2-40B4-BE49-F238E27FC236}">
                  <a16:creationId xmlns:a16="http://schemas.microsoft.com/office/drawing/2014/main" id="{05C446AD-FF6E-4FF5-9029-3C77DF8ED5C1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364891-5961-47E3-BDE2-2BB788984EE2}"/>
              </a:ext>
            </a:extLst>
          </p:cNvPr>
          <p:cNvCxnSpPr>
            <a:cxnSpLocks/>
          </p:cNvCxnSpPr>
          <p:nvPr/>
        </p:nvCxnSpPr>
        <p:spPr>
          <a:xfrm>
            <a:off x="15544800" y="2492188"/>
            <a:ext cx="0" cy="9280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218E5DDA-EB5D-4A43-AAD9-761B3FD14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2733" y="4494765"/>
            <a:ext cx="1912406" cy="74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DROPLET DIAMETERS</a:t>
            </a:r>
          </a:p>
        </p:txBody>
      </p:sp>
      <p:sp>
        <p:nvSpPr>
          <p:cNvPr id="11" name="Slide Text">
            <a:extLst>
              <a:ext uri="{FF2B5EF4-FFF2-40B4-BE49-F238E27FC236}">
                <a16:creationId xmlns:a16="http://schemas.microsoft.com/office/drawing/2014/main" id="{517E213E-84D2-4F1E-83D4-D58937C1AA9F}"/>
              </a:ext>
            </a:extLst>
          </p:cNvPr>
          <p:cNvSpPr txBox="1">
            <a:spLocks/>
          </p:cNvSpPr>
          <p:nvPr/>
        </p:nvSpPr>
        <p:spPr>
          <a:xfrm>
            <a:off x="982459" y="2273079"/>
            <a:ext cx="9759460" cy="10949862"/>
          </a:xfrm>
          <a:prstGeom prst="rect">
            <a:avLst/>
          </a:prstGeom>
          <a:noFill/>
          <a:ln>
            <a:noFill/>
          </a:ln>
        </p:spPr>
        <p:txBody>
          <a:bodyPr lIns="0" tIns="91440" rIns="0" bIns="91440" numCol="1" spcCol="457200"/>
          <a:lstStyle>
            <a:lvl1pPr marL="0" indent="0" algn="l" defTabSz="1371600" rtl="0" eaLnBrk="1" latinLnBrk="0" hangingPunct="1">
              <a:lnSpc>
                <a:spcPts val="6760"/>
              </a:lnSpc>
              <a:spcBef>
                <a:spcPts val="1500"/>
              </a:spcBef>
              <a:spcAft>
                <a:spcPts val="1200"/>
              </a:spcAft>
              <a:buClr>
                <a:srgbClr val="039A44"/>
              </a:buClr>
              <a:buFont typeface="Courier New" panose="02070309020205020404" pitchFamily="49" charset="0"/>
              <a:buNone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600" b="1" dirty="0"/>
              <a:t>Mixed Phase Cloud Criteria: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Constant altitude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Temperatures &lt; 0 °C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TWC &gt; LWC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600" dirty="0"/>
              <a:t>Droplet sizes &lt; 200 µm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FB48FC-83C4-4572-AB6E-5592065763EB}"/>
              </a:ext>
            </a:extLst>
          </p:cNvPr>
          <p:cNvGrpSpPr/>
          <p:nvPr/>
        </p:nvGrpSpPr>
        <p:grpSpPr>
          <a:xfrm rot="20504884">
            <a:off x="880366" y="5337417"/>
            <a:ext cx="878768" cy="517428"/>
            <a:chOff x="378256" y="6129982"/>
            <a:chExt cx="878768" cy="517428"/>
          </a:xfrm>
        </p:grpSpPr>
        <p:sp>
          <p:nvSpPr>
            <p:cNvPr id="9" name="Minus Sign 8">
              <a:extLst>
                <a:ext uri="{FF2B5EF4-FFF2-40B4-BE49-F238E27FC236}">
                  <a16:creationId xmlns:a16="http://schemas.microsoft.com/office/drawing/2014/main" id="{1D2F7DAB-A047-4706-9FCF-7D8B0BB25AF4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9B5B7950-13A9-4D50-95F1-53CDAD9C9FC5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5471A2-49D2-4C6B-A3B0-D52720F3EB8A}"/>
              </a:ext>
            </a:extLst>
          </p:cNvPr>
          <p:cNvGrpSpPr/>
          <p:nvPr/>
        </p:nvGrpSpPr>
        <p:grpSpPr>
          <a:xfrm rot="20504884">
            <a:off x="911223" y="3953414"/>
            <a:ext cx="878768" cy="517428"/>
            <a:chOff x="378256" y="6129982"/>
            <a:chExt cx="878768" cy="517428"/>
          </a:xfrm>
        </p:grpSpPr>
        <p:sp>
          <p:nvSpPr>
            <p:cNvPr id="14" name="Minus Sign 13">
              <a:extLst>
                <a:ext uri="{FF2B5EF4-FFF2-40B4-BE49-F238E27FC236}">
                  <a16:creationId xmlns:a16="http://schemas.microsoft.com/office/drawing/2014/main" id="{9B68AC70-431A-4C26-927B-21F1C578B1F2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inus Sign 14">
              <a:extLst>
                <a:ext uri="{FF2B5EF4-FFF2-40B4-BE49-F238E27FC236}">
                  <a16:creationId xmlns:a16="http://schemas.microsoft.com/office/drawing/2014/main" id="{3DD96091-E2A9-4833-8F3E-9013052A8563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379550-3A73-41C7-9459-1BA820E393CE}"/>
              </a:ext>
            </a:extLst>
          </p:cNvPr>
          <p:cNvGrpSpPr/>
          <p:nvPr/>
        </p:nvGrpSpPr>
        <p:grpSpPr>
          <a:xfrm rot="20504884">
            <a:off x="889326" y="6730027"/>
            <a:ext cx="878768" cy="517428"/>
            <a:chOff x="378256" y="6129982"/>
            <a:chExt cx="878768" cy="517428"/>
          </a:xfrm>
        </p:grpSpPr>
        <p:sp>
          <p:nvSpPr>
            <p:cNvPr id="17" name="Minus Sign 16">
              <a:extLst>
                <a:ext uri="{FF2B5EF4-FFF2-40B4-BE49-F238E27FC236}">
                  <a16:creationId xmlns:a16="http://schemas.microsoft.com/office/drawing/2014/main" id="{0A9E95B6-53D8-4E38-8F8E-41EEABF89CA7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Minus Sign 17">
              <a:extLst>
                <a:ext uri="{FF2B5EF4-FFF2-40B4-BE49-F238E27FC236}">
                  <a16:creationId xmlns:a16="http://schemas.microsoft.com/office/drawing/2014/main" id="{05C446AD-FF6E-4FF5-9029-3C77DF8ED5C1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533EBA-5AE4-41F0-AD6E-1266B62AF848}"/>
              </a:ext>
            </a:extLst>
          </p:cNvPr>
          <p:cNvGrpSpPr/>
          <p:nvPr/>
        </p:nvGrpSpPr>
        <p:grpSpPr>
          <a:xfrm rot="20504884">
            <a:off x="890973" y="8150218"/>
            <a:ext cx="878768" cy="517428"/>
            <a:chOff x="378256" y="6129982"/>
            <a:chExt cx="878768" cy="517428"/>
          </a:xfrm>
        </p:grpSpPr>
        <p:sp>
          <p:nvSpPr>
            <p:cNvPr id="21" name="Minus Sign 20">
              <a:extLst>
                <a:ext uri="{FF2B5EF4-FFF2-40B4-BE49-F238E27FC236}">
                  <a16:creationId xmlns:a16="http://schemas.microsoft.com/office/drawing/2014/main" id="{373A261E-CFEC-4A97-A999-AC799A80F055}"/>
                </a:ext>
              </a:extLst>
            </p:cNvPr>
            <p:cNvSpPr/>
            <p:nvPr/>
          </p:nvSpPr>
          <p:spPr>
            <a:xfrm rot="19706561">
              <a:off x="497805" y="6129982"/>
              <a:ext cx="759219" cy="474785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Minus Sign 21">
              <a:extLst>
                <a:ext uri="{FF2B5EF4-FFF2-40B4-BE49-F238E27FC236}">
                  <a16:creationId xmlns:a16="http://schemas.microsoft.com/office/drawing/2014/main" id="{CC1E2D19-901F-42C2-A3C1-A2834E63F6FB}"/>
                </a:ext>
              </a:extLst>
            </p:cNvPr>
            <p:cNvSpPr/>
            <p:nvPr/>
          </p:nvSpPr>
          <p:spPr>
            <a:xfrm rot="3503549">
              <a:off x="358333" y="6258555"/>
              <a:ext cx="408778" cy="36893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7D70C81-3ADC-451A-9BDC-B2CEDA4FB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0251" y="2950231"/>
            <a:ext cx="12942572" cy="88854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45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8" y="2492188"/>
            <a:ext cx="10271900" cy="10309415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1 Hz data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CDP is measuring no LWC 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King and WCM LWC – measuring small amounts of LWC 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WCM TWC is measuring the most amount of water contents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MIXED PHASE TIME SERIES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45E62-7265-40F3-AE58-1B10430DE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303" y="2650450"/>
            <a:ext cx="13361789" cy="9693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37E869-B40E-4C36-8817-FC62788192A2}"/>
              </a:ext>
            </a:extLst>
          </p:cNvPr>
          <p:cNvSpPr txBox="1"/>
          <p:nvPr/>
        </p:nvSpPr>
        <p:spPr>
          <a:xfrm>
            <a:off x="1292006" y="9323431"/>
            <a:ext cx="8283387" cy="3020969"/>
          </a:xfrm>
          <a:prstGeom prst="roundRect">
            <a:avLst/>
          </a:prstGeom>
          <a:solidFill>
            <a:srgbClr val="8DF1FB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Takeaway: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WCM - Slow decline in water contents once out of cloud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2D97D5-2321-44E4-A555-8082A3DA7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3966" y="2705313"/>
            <a:ext cx="3710593" cy="421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425D59-B259-45E5-A820-330D291E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0112" y="4456042"/>
            <a:ext cx="2484372" cy="1779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5A179B-9C34-4705-9D3D-05E1A8EF8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52592" y="3285510"/>
            <a:ext cx="5501892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12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7" y="2492188"/>
            <a:ext cx="11166647" cy="10309415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Little agreement in measurement uncertainties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Delay in WCM measurements once in cloud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WCM - Slow decline in LWC once out of cloud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King probe measures the most LWC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CDP underrepresenting LWC</a:t>
            </a:r>
          </a:p>
          <a:p>
            <a:pPr marL="1714500" lvl="1" indent="-685800"/>
            <a:r>
              <a:rPr lang="en-US" sz="4000" dirty="0"/>
              <a:t>Calibrations</a:t>
            </a:r>
          </a:p>
          <a:p>
            <a:pPr marL="1714500" lvl="1" indent="-685800"/>
            <a:r>
              <a:rPr lang="en-US" sz="4000" dirty="0"/>
              <a:t>Measurement size range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SUMMARY OF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535C6D-181D-4DEC-A2D7-72A65B6167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96"/>
          <a:stretch/>
        </p:blipFill>
        <p:spPr>
          <a:xfrm>
            <a:off x="12607551" y="3343520"/>
            <a:ext cx="11320205" cy="7808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1A210-45D0-4D11-BA19-125C88E51AC4}"/>
              </a:ext>
            </a:extLst>
          </p:cNvPr>
          <p:cNvSpPr txBox="1"/>
          <p:nvPr/>
        </p:nvSpPr>
        <p:spPr>
          <a:xfrm>
            <a:off x="12607551" y="11152094"/>
            <a:ext cx="11546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 of multiple cloud passes where WCM has slow decline in LWC once out of cloud</a:t>
            </a:r>
          </a:p>
        </p:txBody>
      </p:sp>
    </p:spTree>
    <p:extLst>
      <p:ext uri="{BB962C8B-B14F-4D97-AF65-F5344CB8AC3E}">
        <p14:creationId xmlns:p14="http://schemas.microsoft.com/office/powerpoint/2010/main" val="1420908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7" y="2492188"/>
            <a:ext cx="13960504" cy="10309415"/>
          </a:xfrm>
        </p:spPr>
        <p:txBody>
          <a:bodyPr/>
          <a:lstStyle/>
          <a:p>
            <a:pPr lvl="0"/>
            <a:r>
              <a:rPr lang="en-US" sz="5400" b="1" dirty="0"/>
              <a:t>What could be causing WCM performance issues?</a:t>
            </a:r>
          </a:p>
          <a:p>
            <a:pPr marL="685800" lvl="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Time offset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400" dirty="0"/>
              <a:t>Time series plot don’t show a simple shift in time</a:t>
            </a:r>
          </a:p>
          <a:p>
            <a:pPr marL="685800" lvl="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Hysteresis effect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000" dirty="0"/>
              <a:t>Residual water not evaporating fast enough</a:t>
            </a:r>
          </a:p>
          <a:p>
            <a:pPr marL="2400300" lvl="2" indent="-685800">
              <a:lnSpc>
                <a:spcPct val="100000"/>
              </a:lnSpc>
            </a:pPr>
            <a:r>
              <a:rPr lang="en-US" sz="4000" dirty="0"/>
              <a:t>Gap in wire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Software issue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000" dirty="0"/>
              <a:t>Tried different software, sensor heads, see on raw data</a:t>
            </a:r>
          </a:p>
          <a:p>
            <a:pPr marL="685800" lvl="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Overdamped control system</a:t>
            </a:r>
          </a:p>
          <a:p>
            <a:pPr marL="1714500" lvl="1" indent="-685800"/>
            <a:endParaRPr lang="en-US" sz="4800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DISCUSSION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A2C2CA-F5E6-4892-ACA6-621C0BB388CC}"/>
              </a:ext>
            </a:extLst>
          </p:cNvPr>
          <p:cNvCxnSpPr/>
          <p:nvPr/>
        </p:nvCxnSpPr>
        <p:spPr>
          <a:xfrm>
            <a:off x="494989" y="5055935"/>
            <a:ext cx="4473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55F4F8-AD93-4B54-B2FD-09F13345C5DC}"/>
              </a:ext>
            </a:extLst>
          </p:cNvPr>
          <p:cNvCxnSpPr>
            <a:cxnSpLocks/>
          </p:cNvCxnSpPr>
          <p:nvPr/>
        </p:nvCxnSpPr>
        <p:spPr>
          <a:xfrm>
            <a:off x="451052" y="6908086"/>
            <a:ext cx="57497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8AD8AD-FC44-409D-A0E5-CF578DF8F0F2}"/>
              </a:ext>
            </a:extLst>
          </p:cNvPr>
          <p:cNvCxnSpPr>
            <a:cxnSpLocks/>
          </p:cNvCxnSpPr>
          <p:nvPr/>
        </p:nvCxnSpPr>
        <p:spPr>
          <a:xfrm>
            <a:off x="479627" y="9398171"/>
            <a:ext cx="5303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43C0EBC-0738-4905-B4A5-C3011D65B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3481" y="3761486"/>
            <a:ext cx="9580611" cy="83407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B4AF2C-516C-40AE-A9A2-26B50614AE4B}"/>
              </a:ext>
            </a:extLst>
          </p:cNvPr>
          <p:cNvSpPr txBox="1"/>
          <p:nvPr/>
        </p:nvSpPr>
        <p:spPr>
          <a:xfrm>
            <a:off x="15308826" y="12310656"/>
            <a:ext cx="566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Alizadeh et al. 2020</a:t>
            </a:r>
          </a:p>
        </p:txBody>
      </p:sp>
    </p:spTree>
    <p:extLst>
      <p:ext uri="{BB962C8B-B14F-4D97-AF65-F5344CB8AC3E}">
        <p14:creationId xmlns:p14="http://schemas.microsoft.com/office/powerpoint/2010/main" val="368984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305" y="2492187"/>
            <a:ext cx="11166647" cy="10309415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Time Constant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dirty="0"/>
              <a:t>)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Is there consistency in the duration of the slow response time?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LWC: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 = 3.4 s</a:t>
            </a:r>
            <a:endParaRPr lang="en-US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SCLW: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 = 3.4 s</a:t>
            </a:r>
            <a:endParaRPr lang="en-US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Mixed: LWC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 = 3.6 s, TWC τ = 2.9 s</a:t>
            </a:r>
            <a:endParaRPr lang="en-US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OVERDAMPED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CF0AC-BBB4-4B19-9774-841B706EF9A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5219" r="8696" b="10644"/>
          <a:stretch/>
        </p:blipFill>
        <p:spPr bwMode="auto">
          <a:xfrm>
            <a:off x="11658604" y="3066101"/>
            <a:ext cx="12623140" cy="8985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6101FA-670F-434E-A50A-2FFBE7F98843}"/>
                  </a:ext>
                </a:extLst>
              </p:cNvPr>
              <p:cNvSpPr txBox="1"/>
              <p:nvPr/>
            </p:nvSpPr>
            <p:spPr>
              <a:xfrm>
                <a:off x="1616526" y="6204704"/>
                <a:ext cx="6471138" cy="1442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𝐿𝑊𝐶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𝐿𝑊𝐶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𝐿𝑊𝐶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𝐿𝑊𝐶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6101FA-670F-434E-A50A-2FFBE7F98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526" y="6204704"/>
                <a:ext cx="6471138" cy="14421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79260C1-F8C6-41D7-B783-824CE12C85AF}"/>
              </a:ext>
            </a:extLst>
          </p:cNvPr>
          <p:cNvSpPr txBox="1"/>
          <p:nvPr/>
        </p:nvSpPr>
        <p:spPr>
          <a:xfrm>
            <a:off x="19694559" y="5540770"/>
            <a:ext cx="1600200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37%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BB23A05-EF7C-441D-982D-622F2E3AB274}"/>
              </a:ext>
            </a:extLst>
          </p:cNvPr>
          <p:cNvSpPr/>
          <p:nvPr/>
        </p:nvSpPr>
        <p:spPr>
          <a:xfrm>
            <a:off x="18523604" y="3532094"/>
            <a:ext cx="851919" cy="4769224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722757-E6B5-4745-89DD-A8903D463680}"/>
              </a:ext>
            </a:extLst>
          </p:cNvPr>
          <p:cNvSpPr txBox="1"/>
          <p:nvPr/>
        </p:nvSpPr>
        <p:spPr>
          <a:xfrm>
            <a:off x="3286125" y="12234574"/>
            <a:ext cx="4543425" cy="919401"/>
          </a:xfrm>
          <a:prstGeom prst="roundRect">
            <a:avLst/>
          </a:prstGeom>
          <a:solidFill>
            <a:srgbClr val="8DF1FB"/>
          </a:solidFill>
          <a:ln>
            <a:solidFill>
              <a:srgbClr val="8DF1F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~ 3 seconds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9F2BAA-2CF0-4788-83E1-4DBCCCD22672}"/>
              </a:ext>
            </a:extLst>
          </p:cNvPr>
          <p:cNvSpPr txBox="1"/>
          <p:nvPr/>
        </p:nvSpPr>
        <p:spPr>
          <a:xfrm>
            <a:off x="12193587" y="11299967"/>
            <a:ext cx="3022029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 of cloud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5CF4A7-2FB6-44BC-B435-2CDD4C149ABE}"/>
              </a:ext>
            </a:extLst>
          </p:cNvPr>
          <p:cNvCxnSpPr>
            <a:cxnSpLocks/>
          </p:cNvCxnSpPr>
          <p:nvPr/>
        </p:nvCxnSpPr>
        <p:spPr>
          <a:xfrm flipV="1">
            <a:off x="12874752" y="10649899"/>
            <a:ext cx="640080" cy="6520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27AF32-58F3-48A5-A746-36438710A1F1}"/>
              </a:ext>
            </a:extLst>
          </p:cNvPr>
          <p:cNvCxnSpPr/>
          <p:nvPr/>
        </p:nvCxnSpPr>
        <p:spPr>
          <a:xfrm>
            <a:off x="13514832" y="3730752"/>
            <a:ext cx="91440" cy="658368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FF3DFC7B-8B56-4CD4-A405-E87556198D4D}"/>
              </a:ext>
            </a:extLst>
          </p:cNvPr>
          <p:cNvSpPr/>
          <p:nvPr/>
        </p:nvSpPr>
        <p:spPr>
          <a:xfrm>
            <a:off x="13350240" y="10113264"/>
            <a:ext cx="512064" cy="463483"/>
          </a:xfrm>
          <a:prstGeom prst="star5">
            <a:avLst/>
          </a:prstGeom>
          <a:solidFill>
            <a:srgbClr val="009A44"/>
          </a:solidFill>
          <a:ln>
            <a:solidFill>
              <a:srgbClr val="009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70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744" y="2235372"/>
            <a:ext cx="23247148" cy="10794828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/>
              <a:t>To determine if the WCM-3000 values agree with the other probes within their measured uncertainties?</a:t>
            </a:r>
          </a:p>
          <a:p>
            <a:pPr marL="1714500" lvl="1" indent="-685800"/>
            <a:r>
              <a:rPr lang="en-US" sz="4400" dirty="0"/>
              <a:t>No, they do not agree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Cases provide evidence that the WCM-3000 has performance issues</a:t>
            </a:r>
            <a:endParaRPr lang="en-US" sz="4000" dirty="0"/>
          </a:p>
          <a:p>
            <a:pPr marL="1714500" lvl="1" indent="-685800"/>
            <a:r>
              <a:rPr lang="en-US" sz="4000" dirty="0"/>
              <a:t>Slow WCM response upon entering cloud</a:t>
            </a:r>
          </a:p>
          <a:p>
            <a:pPr marL="1714500" lvl="1" indent="-685800"/>
            <a:r>
              <a:rPr lang="en-US" sz="4000" dirty="0"/>
              <a:t>WCM measures LWC after exiting cloud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Time constant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 ~ 3 s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Most likely an overdamped control system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800004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99361" y="2574286"/>
            <a:ext cx="10341536" cy="10309415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Improve WCM performance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IMPACTS dataset</a:t>
            </a:r>
          </a:p>
          <a:p>
            <a:pPr marL="1714500" lvl="1" indent="-685800"/>
            <a:r>
              <a:rPr lang="en-US" sz="4400" dirty="0"/>
              <a:t>Process WCM dataset </a:t>
            </a:r>
          </a:p>
          <a:p>
            <a:pPr marL="2400300" lvl="2" indent="-685800"/>
            <a:r>
              <a:rPr lang="en-US" sz="4400" dirty="0"/>
              <a:t>As is, missing value codes, or correction algorithm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FUTURE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6F349F-C0BB-4BC0-AB1B-7EE0CAEFD8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12"/>
          <a:stretch/>
        </p:blipFill>
        <p:spPr>
          <a:xfrm>
            <a:off x="13624622" y="2356170"/>
            <a:ext cx="8174673" cy="107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83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7" y="2492188"/>
            <a:ext cx="22579634" cy="10309415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Thank you to Dr. David </a:t>
            </a:r>
            <a:r>
              <a:rPr lang="en-US" dirty="0" err="1"/>
              <a:t>Delene</a:t>
            </a:r>
            <a:r>
              <a:rPr lang="en-US" dirty="0"/>
              <a:t>, Mike </a:t>
            </a:r>
            <a:r>
              <a:rPr lang="en-US" dirty="0" err="1"/>
              <a:t>Poellot</a:t>
            </a:r>
            <a:r>
              <a:rPr lang="en-US" dirty="0"/>
              <a:t> and Dr. Jared Marquis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Christian </a:t>
            </a:r>
            <a:r>
              <a:rPr lang="en-US" dirty="0" err="1"/>
              <a:t>Nairy</a:t>
            </a:r>
            <a:r>
              <a:rPr lang="en-US" dirty="0"/>
              <a:t>, Michael Willette, Kendra Sand, Greg Sova, and Andy Detwiler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P-3 Crew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IMPACTS group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 err="1"/>
              <a:t>AtSci</a:t>
            </a:r>
            <a:r>
              <a:rPr lang="en-US" dirty="0"/>
              <a:t> Department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Wanda and Sue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Family and Friends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ACKNOWLEDGMENTS</a:t>
            </a:r>
          </a:p>
        </p:txBody>
      </p:sp>
    </p:spTree>
    <p:extLst>
      <p:ext uri="{BB962C8B-B14F-4D97-AF65-F5344CB8AC3E}">
        <p14:creationId xmlns:p14="http://schemas.microsoft.com/office/powerpoint/2010/main" val="247399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3029" y="2743200"/>
            <a:ext cx="23541115" cy="2240280"/>
          </a:xfrm>
          <a:prstGeom prst="roundRect">
            <a:avLst/>
          </a:prstGeom>
          <a:noFill/>
          <a:ln>
            <a:noFill/>
          </a:ln>
        </p:spPr>
        <p:txBody>
          <a:bodyPr/>
          <a:lstStyle/>
          <a:p>
            <a:pPr lvl="0" algn="ctr"/>
            <a:r>
              <a:rPr lang="en-US" sz="6600" b="1" dirty="0"/>
              <a:t>To determine if the WCM-3000 values agree with the other probes within their measured uncertainties?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THESIS OBJECTIVE</a:t>
            </a:r>
          </a:p>
        </p:txBody>
      </p:sp>
      <p:sp>
        <p:nvSpPr>
          <p:cNvPr id="9" name="Slide Text">
            <a:extLst>
              <a:ext uri="{FF2B5EF4-FFF2-40B4-BE49-F238E27FC236}">
                <a16:creationId xmlns:a16="http://schemas.microsoft.com/office/drawing/2014/main" id="{C3EB3BDD-02A0-46CF-B51D-C95050E804D4}"/>
              </a:ext>
            </a:extLst>
          </p:cNvPr>
          <p:cNvSpPr txBox="1">
            <a:spLocks/>
          </p:cNvSpPr>
          <p:nvPr/>
        </p:nvSpPr>
        <p:spPr>
          <a:xfrm>
            <a:off x="998342" y="5408548"/>
            <a:ext cx="22194269" cy="6654021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 algn="l" defTabSz="1371600" rtl="0" eaLnBrk="1" latinLnBrk="0" hangingPunct="1">
              <a:lnSpc>
                <a:spcPts val="6760"/>
              </a:lnSpc>
              <a:spcBef>
                <a:spcPts val="1500"/>
              </a:spcBef>
              <a:spcAft>
                <a:spcPts val="1200"/>
              </a:spcAft>
              <a:buClr>
                <a:srgbClr val="039A44"/>
              </a:buClr>
              <a:buFont typeface="Courier New" panose="02070309020205020404" pitchFamily="49" charset="0"/>
              <a:buNone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39A44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What are some reasons to have instrument comparisons?</a:t>
            </a:r>
          </a:p>
          <a:p>
            <a:pPr marL="1714500" lvl="1" indent="-685800"/>
            <a:r>
              <a:rPr lang="en-US" sz="4800" dirty="0"/>
              <a:t>Determining instrument limitations</a:t>
            </a:r>
          </a:p>
          <a:p>
            <a:pPr marL="1714500" lvl="1" indent="-685800"/>
            <a:r>
              <a:rPr lang="en-US" sz="4800" dirty="0"/>
              <a:t>Interpreting measurements from different probes</a:t>
            </a:r>
          </a:p>
          <a:p>
            <a:pPr marL="1714500" lvl="1" indent="-685800"/>
            <a:r>
              <a:rPr lang="en-US" sz="4800" dirty="0"/>
              <a:t>Historical preservation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Comparison is made using the NASA IMPACTS data set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22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D0D3BDF6-81A5-4ACB-A4F0-9DFC6B972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6659" y="-510292"/>
            <a:ext cx="3038474" cy="40256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A71685-08FC-46BB-9F12-9C6673DC73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1C81EB-D44A-4C97-883D-8D59551BF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910" y="-12411"/>
            <a:ext cx="6377241" cy="4782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DFF575-D60D-4B9F-AA5E-1D2449EEE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416" y="4301649"/>
            <a:ext cx="6994733" cy="52460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D4F9B5-0CFA-47B5-9E4E-B042A1563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048928" y="7908051"/>
            <a:ext cx="8008773" cy="36071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076F0B-BAF5-42D3-A1FB-5E08669D6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4" y="8638716"/>
            <a:ext cx="6762960" cy="50722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5A10D9-3B43-4F2F-BC9E-3179C675E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9751" y="9374775"/>
            <a:ext cx="5784628" cy="4341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7D3808-BD44-4EEB-8726-22A41545A0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1956" y="0"/>
            <a:ext cx="4627477" cy="34706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BFE77F7-7C9E-4C51-970F-8B359F27F9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22432" y="2302441"/>
            <a:ext cx="5340881" cy="71211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5EFAA7-BE03-49C1-BF3D-844CBD6F29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3733873"/>
            <a:ext cx="2717261" cy="50722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6841D77-17F0-48BD-ACEB-31FA6DD749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11683" y="3231470"/>
            <a:ext cx="3417025" cy="4556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318267-7085-44C3-92EB-2828BC56C4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2158910" cy="38119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0103446-EF33-44A6-83D8-E1C545CCB8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14979" y="5703346"/>
            <a:ext cx="3823133" cy="50698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A750FBD-F012-409B-90C2-8308438C5E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91414" y="0"/>
            <a:ext cx="4357748" cy="323147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31922AC-9A6D-47DE-8257-DD1717AE90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650409" y="0"/>
            <a:ext cx="4740529" cy="35153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38316AA-C84D-4BEF-BFB8-E5F8928BD9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1955" y="3065209"/>
            <a:ext cx="3649545" cy="26974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7817A9-9849-44A1-968D-2ECE9A7685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65806" y="5761897"/>
            <a:ext cx="2483946" cy="46366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A083B72-3A20-49FA-ADDD-CBF59D70C5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28486" y="10213365"/>
            <a:ext cx="3427677" cy="350677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959785F-EFE5-4C17-BC91-077DF76EB5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71926" y="11587506"/>
            <a:ext cx="1564228" cy="214510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7616C5-C2AB-4CD3-892D-A0B20F1A124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27283" y="11182134"/>
            <a:ext cx="3417025" cy="253800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34A63B3-9448-4679-B01A-383AB32A17C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12433710"/>
            <a:ext cx="964032" cy="127722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18A450B-6F61-4D48-AD75-0464B308273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649393" y="3073845"/>
            <a:ext cx="2066432" cy="272779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F01E322-E53F-49AD-99A9-DD3EF18B867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798878" y="10381981"/>
            <a:ext cx="3977764" cy="33340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FF7BB5A-F72D-4DA7-9326-72E956EBBA4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272582" y="3237223"/>
            <a:ext cx="2376811" cy="312028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294633D-72AB-4785-9C26-510CDFB8B18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483613" y="7614546"/>
            <a:ext cx="2838858" cy="374057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87102A5-767F-4113-A4B8-EE8000741701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9759"/>
          <a:stretch/>
        </p:blipFill>
        <p:spPr>
          <a:xfrm>
            <a:off x="2490390" y="8068234"/>
            <a:ext cx="2665496" cy="14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27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7" y="2492188"/>
            <a:ext cx="22579634" cy="103094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Alizadeh, S., </a:t>
            </a:r>
            <a:r>
              <a:rPr lang="en-US" sz="2800" dirty="0" err="1"/>
              <a:t>Baleanu</a:t>
            </a:r>
            <a:r>
              <a:rPr lang="en-US" sz="2800" dirty="0"/>
              <a:t>, D. &amp; </a:t>
            </a:r>
            <a:r>
              <a:rPr lang="en-US" sz="2800" dirty="0" err="1"/>
              <a:t>Rezapour</a:t>
            </a:r>
            <a:r>
              <a:rPr lang="en-US" sz="2800" dirty="0"/>
              <a:t>, S. Analyzing transient response of the parallel RCL circuit by using the Caputo–Fabrizio fractional derivative. </a:t>
            </a:r>
            <a:r>
              <a:rPr lang="en-US" sz="2800" i="1" dirty="0"/>
              <a:t>Adv Differ </a:t>
            </a:r>
            <a:r>
              <a:rPr lang="en-US" sz="2800" i="1" dirty="0" err="1"/>
              <a:t>Equ</a:t>
            </a:r>
            <a:r>
              <a:rPr lang="en-US" sz="2800" dirty="0"/>
              <a:t> </a:t>
            </a:r>
            <a:r>
              <a:rPr lang="en-US" sz="2800" b="1" dirty="0"/>
              <a:t>2020</a:t>
            </a:r>
            <a:r>
              <a:rPr lang="en-US" sz="2800" dirty="0"/>
              <a:t>, 55 (2020). https://doi.org/10.1186/s13662-020-2527-0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2800" dirty="0"/>
              <a:t>Brown, P. R. A., &amp; Francis, P. N. (1995). Improved Measurements of the Ice Water Content in Cirrus Using a Total-Water Probe. </a:t>
            </a:r>
            <a:r>
              <a:rPr lang="en-US" sz="2800" i="1" dirty="0"/>
              <a:t>Journal of Atmospheric and Oceanic Technology</a:t>
            </a:r>
            <a:r>
              <a:rPr lang="en-US" sz="2800" dirty="0"/>
              <a:t>, </a:t>
            </a:r>
            <a:r>
              <a:rPr lang="en-US" sz="2800" i="1" dirty="0"/>
              <a:t>12</a:t>
            </a:r>
            <a:r>
              <a:rPr lang="en-US" sz="2800" dirty="0"/>
              <a:t>(2), 410–414. https://doi.org/10.1175/1520-0426(1995)012&lt;0410:IMOTIW&gt;2.0.CO;2</a:t>
            </a:r>
          </a:p>
          <a:p>
            <a:pPr>
              <a:lnSpc>
                <a:spcPct val="100000"/>
              </a:lnSpc>
            </a:pPr>
            <a:r>
              <a:rPr lang="en-US" sz="2800" dirty="0" err="1"/>
              <a:t>Claffey</a:t>
            </a:r>
            <a:r>
              <a:rPr lang="en-US" sz="2800" dirty="0"/>
              <a:t>, K. J., Jones, K. F., &amp; Ryerson, C. C. (1995). Use and calibration of Rosemount ice detectors for meteorological research. </a:t>
            </a:r>
            <a:r>
              <a:rPr lang="en-US" sz="2800" i="1" dirty="0"/>
              <a:t>Atmospheric Research</a:t>
            </a:r>
            <a:r>
              <a:rPr lang="en-US" sz="2800" dirty="0"/>
              <a:t>, </a:t>
            </a:r>
            <a:r>
              <a:rPr lang="en-US" sz="2800" i="1" dirty="0"/>
              <a:t>36</a:t>
            </a:r>
            <a:r>
              <a:rPr lang="en-US" sz="2800" dirty="0"/>
              <a:t>(3), 277–286. https://doi.org/10.1016/0169-8095(94)00042-C</a:t>
            </a:r>
          </a:p>
          <a:p>
            <a:pPr>
              <a:lnSpc>
                <a:spcPct val="100000"/>
              </a:lnSpc>
            </a:pPr>
            <a:r>
              <a:rPr lang="en-US" sz="2800" dirty="0" err="1"/>
              <a:t>Delene</a:t>
            </a:r>
            <a:r>
              <a:rPr lang="en-US" sz="2800" dirty="0"/>
              <a:t>, D. J. (2011). Airborne data processing and analysis software package. </a:t>
            </a:r>
            <a:r>
              <a:rPr lang="en-US" sz="2800" i="1" dirty="0"/>
              <a:t>Earth Science Informatics</a:t>
            </a:r>
            <a:r>
              <a:rPr lang="en-US" sz="2800" dirty="0"/>
              <a:t>, </a:t>
            </a:r>
            <a:r>
              <a:rPr lang="en-US" sz="2800" i="1" dirty="0"/>
              <a:t>4</a:t>
            </a:r>
            <a:r>
              <a:rPr lang="en-US" sz="2800" dirty="0"/>
              <a:t>(1), 29–44. https://doi.org/10.1007/s12145-010-0061-4</a:t>
            </a:r>
          </a:p>
          <a:p>
            <a:pPr>
              <a:lnSpc>
                <a:spcPct val="100000"/>
              </a:lnSpc>
            </a:pPr>
            <a:r>
              <a:rPr lang="en-US" sz="2800" dirty="0" err="1"/>
              <a:t>Duchon</a:t>
            </a:r>
            <a:r>
              <a:rPr lang="en-US" sz="2800" dirty="0"/>
              <a:t>, C., &amp; Hale, R. (2012). </a:t>
            </a:r>
            <a:r>
              <a:rPr lang="en-US" sz="2800" i="1" dirty="0"/>
              <a:t>Time Series Analysis in </a:t>
            </a:r>
            <a:r>
              <a:rPr lang="en-US" sz="2800" i="1" dirty="0" err="1"/>
              <a:t>Meterology</a:t>
            </a:r>
            <a:r>
              <a:rPr lang="en-US" sz="2800" i="1" dirty="0"/>
              <a:t> and Climatology: An Introduction</a:t>
            </a:r>
            <a:r>
              <a:rPr lang="en-US" sz="2800" dirty="0"/>
              <a:t>. Wiley-Blackwell.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Dye, J. E., &amp; Baumgardner, D. (1984). Evaluation of the Forward Scattering Spectrometer Probe. Part I: Electronic and Optical Studies. </a:t>
            </a:r>
            <a:r>
              <a:rPr lang="en-US" sz="2800" i="1" dirty="0"/>
              <a:t>Journal of Atmospheric and Oceanic Technology</a:t>
            </a:r>
            <a:r>
              <a:rPr lang="en-US" sz="2800" dirty="0"/>
              <a:t>, </a:t>
            </a:r>
            <a:r>
              <a:rPr lang="en-US" sz="2800" i="1" dirty="0"/>
              <a:t>1</a:t>
            </a:r>
            <a:r>
              <a:rPr lang="en-US" sz="2800" dirty="0"/>
              <a:t>(4), 329–344. https://doi.org/10.1175/1520-0426(1984)001&lt;0329:EOTFSS&gt;2.0.CO;2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Faber, S., French, J. R., &amp; Jackson, R. (2018). </a:t>
            </a:r>
            <a:r>
              <a:rPr lang="en-US" sz="2800" i="1" dirty="0"/>
              <a:t>Laboratory and In-flight Evaluation of a Cloud Droplet Probe (CDP)</a:t>
            </a:r>
            <a:r>
              <a:rPr lang="en-US" sz="2800" dirty="0"/>
              <a:t>. https://doi.org/10.5194/amt-2017-479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King, W. D., Parkin, D. A., &amp; Handsworth, R. J. (1978). A Hot-Wire Liquid Water Device Having Fully Calculable Response Characteristics. </a:t>
            </a:r>
            <a:r>
              <a:rPr lang="en-US" sz="2800" i="1" dirty="0"/>
              <a:t>Journal of Applied Meteorology</a:t>
            </a:r>
            <a:r>
              <a:rPr lang="en-US" sz="2800" dirty="0"/>
              <a:t>, </a:t>
            </a:r>
            <a:r>
              <a:rPr lang="en-US" sz="2800" i="1" dirty="0"/>
              <a:t>17</a:t>
            </a:r>
            <a:r>
              <a:rPr lang="en-US" sz="2800" dirty="0"/>
              <a:t>(12), 1809–1813. https://doi.org/10.1175/1520-0450(1978)017&lt;1809:AHWLWD&gt;2.0.CO;2</a:t>
            </a:r>
          </a:p>
          <a:p>
            <a:pPr>
              <a:lnSpc>
                <a:spcPct val="100000"/>
              </a:lnSpc>
            </a:pPr>
            <a:r>
              <a:rPr lang="en-US" sz="2800" dirty="0" err="1"/>
              <a:t>Korolev</a:t>
            </a:r>
            <a:r>
              <a:rPr lang="en-US" sz="2800" dirty="0"/>
              <a:t>, A., &amp; Isaac, G. (2003). Phase transformation of mixed-phase clouds. </a:t>
            </a:r>
            <a:r>
              <a:rPr lang="en-US" sz="2800" i="1" dirty="0"/>
              <a:t>Quarterly Journal of the Royal Meteorological Society</a:t>
            </a:r>
            <a:r>
              <a:rPr lang="en-US" sz="2800" dirty="0"/>
              <a:t>, </a:t>
            </a:r>
            <a:r>
              <a:rPr lang="en-US" sz="2800" i="1" dirty="0"/>
              <a:t>129</a:t>
            </a:r>
            <a:r>
              <a:rPr lang="en-US" sz="2800" dirty="0"/>
              <a:t>(587), 19–38. https://doi.org/10.1256/qj.01.203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59088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7" y="2492188"/>
            <a:ext cx="22579634" cy="1073075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err="1"/>
              <a:t>Korolev</a:t>
            </a:r>
            <a:r>
              <a:rPr lang="en-US" sz="2800" dirty="0"/>
              <a:t>, A. V., </a:t>
            </a:r>
            <a:r>
              <a:rPr lang="en-US" sz="2800" dirty="0" err="1"/>
              <a:t>Strapp</a:t>
            </a:r>
            <a:r>
              <a:rPr lang="en-US" sz="2800" dirty="0"/>
              <a:t>, J. W., </a:t>
            </a:r>
            <a:r>
              <a:rPr lang="en-US" sz="2800" dirty="0" err="1"/>
              <a:t>Isacc</a:t>
            </a:r>
            <a:r>
              <a:rPr lang="en-US" sz="2800" dirty="0"/>
              <a:t>, G. A., &amp; </a:t>
            </a:r>
            <a:r>
              <a:rPr lang="en-US" sz="2800" dirty="0" err="1"/>
              <a:t>Nevzorov</a:t>
            </a:r>
            <a:r>
              <a:rPr lang="en-US" sz="2800" dirty="0"/>
              <a:t>, A. N. (1998). The </a:t>
            </a:r>
            <a:r>
              <a:rPr lang="en-US" sz="2800" dirty="0" err="1"/>
              <a:t>Nevzorov</a:t>
            </a:r>
            <a:r>
              <a:rPr lang="en-US" sz="2800" dirty="0"/>
              <a:t> Airborne Hot-Wire LWC-TWC Probe: Principle of Operation and Performance Characteristics. </a:t>
            </a:r>
            <a:r>
              <a:rPr lang="en-US" sz="2800" i="1" dirty="0"/>
              <a:t>Journal of Atmospheric and </a:t>
            </a:r>
            <a:r>
              <a:rPr lang="en-US" sz="2800" i="1" dirty="0" err="1"/>
              <a:t>Oceaninc</a:t>
            </a:r>
            <a:r>
              <a:rPr lang="en-US" sz="2800" i="1" dirty="0"/>
              <a:t> Technology</a:t>
            </a:r>
            <a:r>
              <a:rPr lang="en-US" sz="2800" dirty="0"/>
              <a:t>, </a:t>
            </a:r>
            <a:r>
              <a:rPr lang="en-US" sz="2800" i="1" dirty="0"/>
              <a:t>15</a:t>
            </a:r>
            <a:r>
              <a:rPr lang="en-US" sz="2800" dirty="0"/>
              <a:t>(6), 1495–1510. https://doi-org.ezproxy.library.und.edu/10.1175/1520-0426(1998)015&lt;1495:TNAHWL&gt;2.0.CO;2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Lance, S., Brock, C. A., Rogers, D., &amp; Gordon, J. A. (2010). Water droplet calibration of the Cloud Droplet Probe (CDP) and in-flight performance in liquid, ice and mixed-phase clouds during ARCPAC. </a:t>
            </a:r>
            <a:r>
              <a:rPr lang="en-US" sz="2800" i="1" dirty="0"/>
              <a:t>Atmospheric Measurement Techniques</a:t>
            </a:r>
            <a:r>
              <a:rPr lang="en-US" sz="2800" dirty="0"/>
              <a:t>, </a:t>
            </a:r>
            <a:r>
              <a:rPr lang="en-US" sz="2800" i="1" dirty="0"/>
              <a:t>3</a:t>
            </a:r>
            <a:r>
              <a:rPr lang="en-US" sz="2800" dirty="0"/>
              <a:t>(6), 1683–1706. https://doi.org/10.5194/amt-3-1683-2010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Lawson, R. P., O’Connor, D., </a:t>
            </a:r>
            <a:r>
              <a:rPr lang="en-US" sz="2800" dirty="0" err="1"/>
              <a:t>Zmarzly</a:t>
            </a:r>
            <a:r>
              <a:rPr lang="en-US" sz="2800" dirty="0"/>
              <a:t>, P., Weaver, K., Baker, B., Mo, Q., &amp; Jonsson, H. (2006). The 2D-S (Stereo) Probe: Design and Preliminary Tests of a New Airborne, High-Speed, High-Resolution Particle Imaging Probe. </a:t>
            </a:r>
            <a:r>
              <a:rPr lang="en-US" sz="2800" i="1" dirty="0"/>
              <a:t>Journal of Atmospheric and Oceanic Technology</a:t>
            </a:r>
            <a:r>
              <a:rPr lang="en-US" sz="2800" dirty="0"/>
              <a:t>, </a:t>
            </a:r>
            <a:r>
              <a:rPr lang="en-US" sz="2800" i="1" dirty="0"/>
              <a:t>23</a:t>
            </a:r>
            <a:r>
              <a:rPr lang="en-US" sz="2800" dirty="0"/>
              <a:t>(11), 1462–1477. https://doi.org/10.1175/JTECH1927.1</a:t>
            </a:r>
          </a:p>
          <a:p>
            <a:pPr>
              <a:lnSpc>
                <a:spcPct val="100000"/>
              </a:lnSpc>
            </a:pPr>
            <a:r>
              <a:rPr lang="en-US" sz="2800" dirty="0" err="1"/>
              <a:t>Lilie</a:t>
            </a:r>
            <a:r>
              <a:rPr lang="en-US" sz="2800" dirty="0"/>
              <a:t>, L. E., Bouley, D. B., </a:t>
            </a:r>
            <a:r>
              <a:rPr lang="en-US" sz="2800" dirty="0" err="1"/>
              <a:t>Sivo</a:t>
            </a:r>
            <a:r>
              <a:rPr lang="en-US" sz="2800" dirty="0"/>
              <a:t>, C. P., </a:t>
            </a:r>
            <a:r>
              <a:rPr lang="en-US" sz="2800" dirty="0" err="1"/>
              <a:t>Ratvasky</a:t>
            </a:r>
            <a:r>
              <a:rPr lang="en-US" sz="2800" dirty="0"/>
              <a:t>, T. P., &amp; Van Zante, J. F. (2021). </a:t>
            </a:r>
            <a:r>
              <a:rPr lang="en-US" sz="2800" i="1" dirty="0"/>
              <a:t>Test Results for the SEA Ice Crystal Detector (ICD) under SLD Conditions at the NASA IRT</a:t>
            </a:r>
            <a:r>
              <a:rPr lang="en-US" sz="2800" dirty="0"/>
              <a:t>. p.2654.</a:t>
            </a:r>
          </a:p>
          <a:p>
            <a:pPr>
              <a:lnSpc>
                <a:spcPct val="100000"/>
              </a:lnSpc>
            </a:pPr>
            <a:r>
              <a:rPr lang="en-US" sz="2800" dirty="0" err="1"/>
              <a:t>Lilie</a:t>
            </a:r>
            <a:r>
              <a:rPr lang="en-US" sz="2800" dirty="0"/>
              <a:t>, L. E., Emery, E., </a:t>
            </a:r>
            <a:r>
              <a:rPr lang="en-US" sz="2800" dirty="0" err="1"/>
              <a:t>Strapp</a:t>
            </a:r>
            <a:r>
              <a:rPr lang="en-US" sz="2800" dirty="0"/>
              <a:t>, J. W., &amp; Emery, J. (2005, January). </a:t>
            </a:r>
            <a:r>
              <a:rPr lang="en-US" sz="2800" i="1" dirty="0"/>
              <a:t>A Multiwire Hot-Wire Device for Measurement of Icing Severity, Total Water Content, Liquid Water Content, and Droplet Diameter.</a:t>
            </a:r>
            <a:r>
              <a:rPr lang="en-US" sz="2800" dirty="0"/>
              <a:t> 43rd AIAA Aerospace Sciences Meeting and Exhibit, Reno, Nevada, American Institute of Aeronautics and Astronautics. https://arc.aiaa.org/doi/pdf/10.2514/6.2005-859</a:t>
            </a:r>
          </a:p>
          <a:p>
            <a:pPr>
              <a:lnSpc>
                <a:spcPct val="100000"/>
              </a:lnSpc>
            </a:pPr>
            <a:r>
              <a:rPr lang="en-US" sz="2800" dirty="0" err="1"/>
              <a:t>Lilie</a:t>
            </a:r>
            <a:r>
              <a:rPr lang="en-US" sz="2800" dirty="0"/>
              <a:t>, L. E., </a:t>
            </a:r>
            <a:r>
              <a:rPr lang="en-US" sz="2800" dirty="0" err="1"/>
              <a:t>Sivo</a:t>
            </a:r>
            <a:r>
              <a:rPr lang="en-US" sz="2800" dirty="0"/>
              <a:t>, C. P., &amp; Bouley, D. B. (2016). </a:t>
            </a:r>
            <a:r>
              <a:rPr lang="en-US" sz="2800" i="1" dirty="0"/>
              <a:t>Description and Results for a Simple Ice Crystal Detection System for Airborne Applications</a:t>
            </a:r>
            <a:r>
              <a:rPr lang="en-US" sz="2800" dirty="0"/>
              <a:t>. 4058.</a:t>
            </a:r>
          </a:p>
          <a:p>
            <a:pPr>
              <a:lnSpc>
                <a:spcPct val="100000"/>
              </a:lnSpc>
            </a:pPr>
            <a:endParaRPr lang="en-US" sz="2800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364088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7" y="2492188"/>
            <a:ext cx="22579634" cy="1073075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err="1"/>
              <a:t>McMurdie</a:t>
            </a:r>
            <a:r>
              <a:rPr lang="en-US" sz="2800" dirty="0"/>
              <a:t>, L. A., </a:t>
            </a:r>
            <a:r>
              <a:rPr lang="en-US" sz="2800" dirty="0" err="1"/>
              <a:t>Heymsfield</a:t>
            </a:r>
            <a:r>
              <a:rPr lang="en-US" sz="2800" dirty="0"/>
              <a:t>, G. M., </a:t>
            </a:r>
            <a:r>
              <a:rPr lang="en-US" sz="2800" dirty="0" err="1"/>
              <a:t>Yorks</a:t>
            </a:r>
            <a:r>
              <a:rPr lang="en-US" sz="2800" dirty="0"/>
              <a:t>, J. E., Braun, S. A., </a:t>
            </a:r>
            <a:r>
              <a:rPr lang="en-US" sz="2800" dirty="0" err="1"/>
              <a:t>Skofronick</a:t>
            </a:r>
            <a:r>
              <a:rPr lang="en-US" sz="2800" dirty="0"/>
              <a:t>-Jackson, G., </a:t>
            </a:r>
            <a:r>
              <a:rPr lang="en-US" sz="2800" dirty="0" err="1"/>
              <a:t>Rauber</a:t>
            </a:r>
            <a:r>
              <a:rPr lang="en-US" sz="2800" dirty="0"/>
              <a:t>, R. M., </a:t>
            </a:r>
            <a:r>
              <a:rPr lang="en-US" sz="2800" dirty="0" err="1"/>
              <a:t>Yuter</a:t>
            </a:r>
            <a:r>
              <a:rPr lang="en-US" sz="2800" dirty="0"/>
              <a:t>, S., Colle, B., </a:t>
            </a:r>
            <a:r>
              <a:rPr lang="en-US" sz="2800" dirty="0" err="1"/>
              <a:t>McFarquhar</a:t>
            </a:r>
            <a:r>
              <a:rPr lang="en-US" sz="2800" dirty="0"/>
              <a:t>, G. M., </a:t>
            </a:r>
            <a:r>
              <a:rPr lang="en-US" sz="2800" dirty="0" err="1"/>
              <a:t>Poellot</a:t>
            </a:r>
            <a:r>
              <a:rPr lang="en-US" sz="2800" dirty="0"/>
              <a:t>, M., Novak, D. R., Lang, T. J., </a:t>
            </a:r>
            <a:r>
              <a:rPr lang="en-US" sz="2800" dirty="0" err="1"/>
              <a:t>Kroodsma</a:t>
            </a:r>
            <a:r>
              <a:rPr lang="en-US" sz="2800" dirty="0"/>
              <a:t>, R., </a:t>
            </a:r>
            <a:r>
              <a:rPr lang="en-US" sz="2800" dirty="0" err="1"/>
              <a:t>McLinden</a:t>
            </a:r>
            <a:r>
              <a:rPr lang="en-US" sz="2800" dirty="0"/>
              <a:t>, M., </a:t>
            </a:r>
            <a:r>
              <a:rPr lang="en-US" sz="2800" dirty="0" err="1"/>
              <a:t>Oue</a:t>
            </a:r>
            <a:r>
              <a:rPr lang="en-US" sz="2800" dirty="0"/>
              <a:t>, M., </a:t>
            </a:r>
            <a:r>
              <a:rPr lang="en-US" sz="2800" dirty="0" err="1"/>
              <a:t>Kollias</a:t>
            </a:r>
            <a:r>
              <a:rPr lang="en-US" sz="2800" dirty="0"/>
              <a:t>, P., </a:t>
            </a:r>
            <a:r>
              <a:rPr lang="en-US" sz="2800" dirty="0" err="1"/>
              <a:t>Kumjian</a:t>
            </a:r>
            <a:r>
              <a:rPr lang="en-US" sz="2800" dirty="0"/>
              <a:t>, M. R., </a:t>
            </a:r>
            <a:r>
              <a:rPr lang="en-US" sz="2800" dirty="0" err="1"/>
              <a:t>Greybush</a:t>
            </a:r>
            <a:r>
              <a:rPr lang="en-US" sz="2800" dirty="0"/>
              <a:t>, S. J., </a:t>
            </a:r>
            <a:r>
              <a:rPr lang="en-US" sz="2800" dirty="0" err="1"/>
              <a:t>Heymsfield</a:t>
            </a:r>
            <a:r>
              <a:rPr lang="en-US" sz="2800" dirty="0"/>
              <a:t>, A. J., … Nicholls, S. (2022). Chasing Snowstorms: The Investigation of Microphysics and Precipitation for Atlantic-Coast Threatening Snowstorms (IMPACTS) Campaign. </a:t>
            </a:r>
            <a:r>
              <a:rPr lang="en-US" sz="2800" i="1" dirty="0"/>
              <a:t>Bulletin of the American Meteorological Society</a:t>
            </a:r>
            <a:r>
              <a:rPr lang="en-US" sz="2800" dirty="0"/>
              <a:t>, </a:t>
            </a:r>
            <a:r>
              <a:rPr lang="en-US" sz="2800" i="1" dirty="0"/>
              <a:t>103</a:t>
            </a:r>
            <a:r>
              <a:rPr lang="en-US" sz="2800" dirty="0"/>
              <a:t>(5), 1243–1269. https://doi-org.ezproxy.library.und.edu/10.1175/BAMS-D-20-0246.1</a:t>
            </a:r>
          </a:p>
          <a:p>
            <a:pPr>
              <a:lnSpc>
                <a:spcPct val="100000"/>
              </a:lnSpc>
            </a:pPr>
            <a:r>
              <a:rPr lang="en-US" sz="2800" dirty="0" err="1"/>
              <a:t>Merceret</a:t>
            </a:r>
            <a:r>
              <a:rPr lang="en-US" sz="2800" dirty="0"/>
              <a:t>, F. J., &amp; </a:t>
            </a:r>
            <a:r>
              <a:rPr lang="en-US" sz="2800" dirty="0" err="1"/>
              <a:t>Schricker</a:t>
            </a:r>
            <a:r>
              <a:rPr lang="en-US" sz="2800" dirty="0"/>
              <a:t>, T. L. (1975). A New Hot-Wire Liquid Cloud Water Meter. </a:t>
            </a:r>
            <a:r>
              <a:rPr lang="en-US" sz="2800" i="1" dirty="0"/>
              <a:t>Journal of Applied Meteorology</a:t>
            </a:r>
            <a:r>
              <a:rPr lang="en-US" sz="2800" dirty="0"/>
              <a:t>, </a:t>
            </a:r>
            <a:r>
              <a:rPr lang="en-US" sz="2800" i="1" dirty="0"/>
              <a:t>14</a:t>
            </a:r>
            <a:r>
              <a:rPr lang="en-US" sz="2800" dirty="0"/>
              <a:t>(3), 319–326. https://doi.org/10.1175/1520-0450(1975)014&lt;0319:ANHWLC&gt;2.0.CO;2</a:t>
            </a:r>
          </a:p>
          <a:p>
            <a:pPr>
              <a:lnSpc>
                <a:spcPct val="100000"/>
              </a:lnSpc>
            </a:pPr>
            <a:r>
              <a:rPr lang="en-US" sz="2800" dirty="0" err="1"/>
              <a:t>Personne</a:t>
            </a:r>
            <a:r>
              <a:rPr lang="en-US" sz="2800" dirty="0"/>
              <a:t>, P., </a:t>
            </a:r>
            <a:r>
              <a:rPr lang="en-US" sz="2800" dirty="0" err="1"/>
              <a:t>Brenguier</a:t>
            </a:r>
            <a:r>
              <a:rPr lang="en-US" sz="2800" dirty="0"/>
              <a:t>, J. L., </a:t>
            </a:r>
            <a:r>
              <a:rPr lang="en-US" sz="2800" dirty="0" err="1"/>
              <a:t>Pinty</a:t>
            </a:r>
            <a:r>
              <a:rPr lang="en-US" sz="2800" dirty="0"/>
              <a:t>, J. P., &amp; </a:t>
            </a:r>
            <a:r>
              <a:rPr lang="en-US" sz="2800" dirty="0" err="1"/>
              <a:t>Pointin</a:t>
            </a:r>
            <a:r>
              <a:rPr lang="en-US" sz="2800" dirty="0"/>
              <a:t>, Y. (1982). Comparative Study and Calibration of Sensors for the Measurement of the Liquid Water Content of Clouds with Small Droplets. </a:t>
            </a:r>
            <a:r>
              <a:rPr lang="en-US" sz="2800" i="1" dirty="0"/>
              <a:t>Journal of Applied Meteorology and Climatology</a:t>
            </a:r>
            <a:r>
              <a:rPr lang="en-US" sz="2800" dirty="0"/>
              <a:t>, </a:t>
            </a:r>
            <a:r>
              <a:rPr lang="en-US" sz="2800" i="1" dirty="0"/>
              <a:t>21</a:t>
            </a:r>
            <a:r>
              <a:rPr lang="en-US" sz="2800" dirty="0"/>
              <a:t>(2), 189–196. https://doi.org/10.1175/1520-0450(1982)021&lt;0189:CSACOS&gt;2.0.CO;2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Sandvik, A., </a:t>
            </a:r>
            <a:r>
              <a:rPr lang="en-US" sz="2800" dirty="0" err="1"/>
              <a:t>Biryulina</a:t>
            </a:r>
            <a:r>
              <a:rPr lang="en-US" sz="2800" dirty="0"/>
              <a:t>, M., </a:t>
            </a:r>
            <a:r>
              <a:rPr lang="en-US" sz="2800" dirty="0" err="1"/>
              <a:t>Kvamstø</a:t>
            </a:r>
            <a:r>
              <a:rPr lang="en-US" sz="2800" dirty="0"/>
              <a:t>, N. G., </a:t>
            </a:r>
            <a:r>
              <a:rPr lang="en-US" sz="2800" dirty="0" err="1"/>
              <a:t>Stamnes</a:t>
            </a:r>
            <a:r>
              <a:rPr lang="en-US" sz="2800" dirty="0"/>
              <a:t>, J. J., &amp; </a:t>
            </a:r>
            <a:r>
              <a:rPr lang="en-US" sz="2800" dirty="0" err="1"/>
              <a:t>Stamnes</a:t>
            </a:r>
            <a:r>
              <a:rPr lang="en-US" sz="2800" dirty="0"/>
              <a:t>, K. (2007). Observed and simulated microphysical composition of arctic clouds: Data properties and model validation. </a:t>
            </a:r>
            <a:r>
              <a:rPr lang="en-US" sz="2800" i="1" dirty="0"/>
              <a:t>Journal of Geophysical Research: Atmospheres</a:t>
            </a:r>
            <a:r>
              <a:rPr lang="en-US" sz="2800" dirty="0"/>
              <a:t>, </a:t>
            </a:r>
            <a:r>
              <a:rPr lang="en-US" sz="2800" i="1" dirty="0"/>
              <a:t>112</a:t>
            </a:r>
            <a:r>
              <a:rPr lang="en-US" sz="2800" dirty="0"/>
              <a:t>(D5). https://doi.org/10.1029/2006JD007351</a:t>
            </a:r>
          </a:p>
          <a:p>
            <a:pPr>
              <a:lnSpc>
                <a:spcPct val="100000"/>
              </a:lnSpc>
            </a:pPr>
            <a:r>
              <a:rPr lang="en-US" sz="2800" dirty="0" err="1"/>
              <a:t>Strapp</a:t>
            </a:r>
            <a:r>
              <a:rPr lang="en-US" sz="2800" dirty="0"/>
              <a:t>, J. W., Oldenburg, J., Ide, R., </a:t>
            </a:r>
            <a:r>
              <a:rPr lang="en-US" sz="2800" dirty="0" err="1"/>
              <a:t>Lilie</a:t>
            </a:r>
            <a:r>
              <a:rPr lang="en-US" sz="2800" dirty="0"/>
              <a:t>, L., </a:t>
            </a:r>
            <a:r>
              <a:rPr lang="en-US" sz="2800" dirty="0" err="1"/>
              <a:t>Bacic</a:t>
            </a:r>
            <a:r>
              <a:rPr lang="en-US" sz="2800" dirty="0"/>
              <a:t>, S., </a:t>
            </a:r>
            <a:r>
              <a:rPr lang="en-US" sz="2800" dirty="0" err="1"/>
              <a:t>Vukovic</a:t>
            </a:r>
            <a:r>
              <a:rPr lang="en-US" sz="2800" dirty="0"/>
              <a:t>, Z., </a:t>
            </a:r>
            <a:r>
              <a:rPr lang="en-US" sz="2800" dirty="0" err="1"/>
              <a:t>Oleskiw</a:t>
            </a:r>
            <a:r>
              <a:rPr lang="en-US" sz="2800" dirty="0"/>
              <a:t>, M., Miller, D., Emery, E., &amp; Leone, G. (2003). Wind Tunnel Measurements of the Response of Hot-Wire Liquid Water Content Instruments to Large Droplets. </a:t>
            </a:r>
            <a:r>
              <a:rPr lang="en-US" sz="2800" i="1" dirty="0"/>
              <a:t>Journal of Atmospheric and Oceanic Technology</a:t>
            </a:r>
            <a:r>
              <a:rPr lang="en-US" sz="2800" dirty="0"/>
              <a:t>, </a:t>
            </a:r>
            <a:r>
              <a:rPr lang="en-US" sz="2800" i="1" dirty="0"/>
              <a:t>20</a:t>
            </a:r>
            <a:r>
              <a:rPr lang="en-US" sz="2800" dirty="0"/>
              <a:t>(6), 791–806. </a:t>
            </a:r>
            <a:r>
              <a:rPr lang="en-US" sz="2800" dirty="0">
                <a:hlinkClick r:id="rId3"/>
              </a:rPr>
              <a:t>https://doi.org/10.1175/1520-0426(2003)020&lt;0791:WTMOTR&gt;2.0.CO;2</a:t>
            </a:r>
            <a:endParaRPr lang="en-US" sz="2800" dirty="0"/>
          </a:p>
          <a:p>
            <a:pPr>
              <a:lnSpc>
                <a:spcPct val="100000"/>
              </a:lnSpc>
            </a:pPr>
            <a:endParaRPr lang="en-US" sz="2800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965007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ction Divider Title">
            <a:extLst>
              <a:ext uri="{FF2B5EF4-FFF2-40B4-BE49-F238E27FC236}">
                <a16:creationId xmlns:a16="http://schemas.microsoft.com/office/drawing/2014/main" id="{8E2B5849-25E5-3101-4A22-AC518B51C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819" y="4329447"/>
            <a:ext cx="21111311" cy="4549959"/>
          </a:xfrm>
        </p:spPr>
        <p:txBody>
          <a:bodyPr>
            <a:normAutofit/>
          </a:bodyPr>
          <a:lstStyle/>
          <a:p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469790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6962" y="2792404"/>
            <a:ext cx="8530264" cy="10309415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Same delay in the increase of power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Same gradual decline in power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POWER : LIQUID WATER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0FBDE-329F-4F76-B8A3-A3F11AE3E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3"/>
          <a:stretch/>
        </p:blipFill>
        <p:spPr>
          <a:xfrm>
            <a:off x="9007226" y="3102634"/>
            <a:ext cx="15379949" cy="9016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9367A4-D26E-4E66-AF05-1A9D5F5A6178}"/>
              </a:ext>
            </a:extLst>
          </p:cNvPr>
          <p:cNvSpPr txBox="1"/>
          <p:nvPr/>
        </p:nvSpPr>
        <p:spPr>
          <a:xfrm>
            <a:off x="952471" y="7786710"/>
            <a:ext cx="7252492" cy="4480375"/>
          </a:xfrm>
          <a:prstGeom prst="roundRect">
            <a:avLst/>
          </a:prstGeom>
          <a:solidFill>
            <a:srgbClr val="8DF1FB"/>
          </a:solidFill>
          <a:ln>
            <a:solidFill>
              <a:srgbClr val="8DF1FB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Takeaway: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This provides insight into the performance issue being a probe issue and not a calculation issue in post processing</a:t>
            </a:r>
          </a:p>
        </p:txBody>
      </p:sp>
    </p:spTree>
    <p:extLst>
      <p:ext uri="{BB962C8B-B14F-4D97-AF65-F5344CB8AC3E}">
        <p14:creationId xmlns:p14="http://schemas.microsoft.com/office/powerpoint/2010/main" val="3829230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FLIGHT SEGMENTS OF INTEREST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A481520-8D7F-49B9-86C1-DC30C1A40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701855"/>
              </p:ext>
            </p:extLst>
          </p:nvPr>
        </p:nvGraphicFramePr>
        <p:xfrm>
          <a:off x="308629" y="4026876"/>
          <a:ext cx="23769915" cy="469509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296177">
                  <a:extLst>
                    <a:ext uri="{9D8B030D-6E8A-4147-A177-3AD203B41FA5}">
                      <a16:colId xmlns:a16="http://schemas.microsoft.com/office/drawing/2014/main" val="4274166725"/>
                    </a:ext>
                  </a:extLst>
                </a:gridCol>
                <a:gridCol w="3232606">
                  <a:extLst>
                    <a:ext uri="{9D8B030D-6E8A-4147-A177-3AD203B41FA5}">
                      <a16:colId xmlns:a16="http://schemas.microsoft.com/office/drawing/2014/main" val="3753648594"/>
                    </a:ext>
                  </a:extLst>
                </a:gridCol>
                <a:gridCol w="7157912">
                  <a:extLst>
                    <a:ext uri="{9D8B030D-6E8A-4147-A177-3AD203B41FA5}">
                      <a16:colId xmlns:a16="http://schemas.microsoft.com/office/drawing/2014/main" val="1492629485"/>
                    </a:ext>
                  </a:extLst>
                </a:gridCol>
                <a:gridCol w="3925307">
                  <a:extLst>
                    <a:ext uri="{9D8B030D-6E8A-4147-A177-3AD203B41FA5}">
                      <a16:colId xmlns:a16="http://schemas.microsoft.com/office/drawing/2014/main" val="80991247"/>
                    </a:ext>
                  </a:extLst>
                </a:gridCol>
                <a:gridCol w="4156207">
                  <a:extLst>
                    <a:ext uri="{9D8B030D-6E8A-4147-A177-3AD203B41FA5}">
                      <a16:colId xmlns:a16="http://schemas.microsoft.com/office/drawing/2014/main" val="1518811480"/>
                    </a:ext>
                  </a:extLst>
                </a:gridCol>
                <a:gridCol w="3001706">
                  <a:extLst>
                    <a:ext uri="{9D8B030D-6E8A-4147-A177-3AD203B41FA5}">
                      <a16:colId xmlns:a16="http://schemas.microsoft.com/office/drawing/2014/main" val="3745099009"/>
                    </a:ext>
                  </a:extLst>
                </a:gridCol>
              </a:tblGrid>
              <a:tr h="10550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Type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Date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Time Span (</a:t>
                      </a:r>
                      <a:r>
                        <a:rPr lang="en-US" sz="4800" dirty="0" err="1">
                          <a:effectLst/>
                        </a:rPr>
                        <a:t>hh:mm:ss</a:t>
                      </a:r>
                      <a:r>
                        <a:rPr lang="en-US" sz="4800" dirty="0">
                          <a:effectLst/>
                        </a:rPr>
                        <a:t>)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Temp.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Altitude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Diam.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171579"/>
                  </a:ext>
                </a:extLst>
              </a:tr>
              <a:tr h="13012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LW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7EC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20221216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BAE3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13:11:38 – 13:12:14 UTC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BAE3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-0.6 ±0.4 °C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BAE3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2864 ±34.6 m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BAE3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&lt; 50 µm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BAE3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059095"/>
                  </a:ext>
                </a:extLst>
              </a:tr>
              <a:tr h="11957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SCLW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20221212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ED9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15:10:11 – 15:10:25 UTC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ED9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-3.5 ±0.3 °C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ED9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1154 ±3.7 m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ED9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&lt; 50 µm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ED9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106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Mixed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46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20230123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1C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14:09:38 – 14:11:30 UTC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1C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-16.8 ±0.2 °C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1C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5250 ±3.1 m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1C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&lt; 200 µm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1C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609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52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023" y="2508976"/>
            <a:ext cx="13703496" cy="10309415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b="1" dirty="0"/>
              <a:t>I</a:t>
            </a:r>
            <a:r>
              <a:rPr lang="en-US" dirty="0"/>
              <a:t>nvestigation of </a:t>
            </a:r>
            <a:r>
              <a:rPr lang="en-US" b="1" dirty="0"/>
              <a:t>M</a:t>
            </a:r>
            <a:r>
              <a:rPr lang="en-US" dirty="0"/>
              <a:t>icrophysics and </a:t>
            </a:r>
            <a:r>
              <a:rPr lang="en-US" b="1" dirty="0"/>
              <a:t>P</a:t>
            </a:r>
            <a:r>
              <a:rPr lang="en-US" dirty="0"/>
              <a:t>recipitation in </a:t>
            </a:r>
            <a:r>
              <a:rPr lang="en-US" b="1" dirty="0"/>
              <a:t>A</a:t>
            </a:r>
            <a:r>
              <a:rPr lang="en-US" dirty="0"/>
              <a:t>tlantic </a:t>
            </a:r>
            <a:r>
              <a:rPr lang="en-US" b="1" dirty="0"/>
              <a:t>C</a:t>
            </a:r>
            <a:r>
              <a:rPr lang="en-US" dirty="0"/>
              <a:t>oast </a:t>
            </a:r>
            <a:r>
              <a:rPr lang="en-US" b="1" dirty="0"/>
              <a:t>T</a:t>
            </a:r>
            <a:r>
              <a:rPr lang="en-US" dirty="0"/>
              <a:t>hreatening </a:t>
            </a:r>
            <a:r>
              <a:rPr lang="en-US" b="1" dirty="0"/>
              <a:t>S</a:t>
            </a:r>
            <a:r>
              <a:rPr lang="en-US" dirty="0"/>
              <a:t>nowstorms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NASA ER-2 – remote sensing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NASA P-3 – microphysical/environmental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Ground observations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Coordinated flight legs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IMPACTS FIELD CAMPAIGN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A0DBE-53A8-45E4-ABDB-891E485B647C}"/>
              </a:ext>
            </a:extLst>
          </p:cNvPr>
          <p:cNvSpPr txBox="1"/>
          <p:nvPr/>
        </p:nvSpPr>
        <p:spPr>
          <a:xfrm>
            <a:off x="6777646" y="10669051"/>
            <a:ext cx="10831881" cy="2553891"/>
          </a:xfrm>
          <a:prstGeom prst="roundRect">
            <a:avLst/>
          </a:prstGeom>
          <a:solidFill>
            <a:srgbClr val="8DF1FB"/>
          </a:solidFill>
          <a:ln w="28575">
            <a:solidFill>
              <a:srgbClr val="8DF1FB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Goal: To better understand the precipitation process of winter storms (</a:t>
            </a:r>
            <a:r>
              <a:rPr lang="en-US" sz="4800" b="1" dirty="0" err="1"/>
              <a:t>McMurdie</a:t>
            </a:r>
            <a:r>
              <a:rPr lang="en-US" sz="4800" b="1" dirty="0"/>
              <a:t> et al., 2022)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98D94E-0429-418C-8D26-BC7B081D1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38" r="3683"/>
          <a:stretch/>
        </p:blipFill>
        <p:spPr>
          <a:xfrm>
            <a:off x="14138962" y="2817158"/>
            <a:ext cx="10015130" cy="64344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85AEF3-CC17-4336-A0B6-5607812793DD}"/>
              </a:ext>
            </a:extLst>
          </p:cNvPr>
          <p:cNvSpPr txBox="1"/>
          <p:nvPr/>
        </p:nvSpPr>
        <p:spPr>
          <a:xfrm>
            <a:off x="20553315" y="9332774"/>
            <a:ext cx="3600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McMurdie</a:t>
            </a:r>
            <a:r>
              <a:rPr lang="en-US" sz="2800" dirty="0"/>
              <a:t> et al., 2022</a:t>
            </a:r>
          </a:p>
        </p:txBody>
      </p:sp>
    </p:spTree>
    <p:extLst>
      <p:ext uri="{BB962C8B-B14F-4D97-AF65-F5344CB8AC3E}">
        <p14:creationId xmlns:p14="http://schemas.microsoft.com/office/powerpoint/2010/main" val="1527281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8A629-D500-C604-A39F-2ED8981B1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AE80E-1E8F-B3B2-AF2D-BD7A1083AA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Inspiring a sense of wonder, a love of discovery,</a:t>
            </a:r>
            <a:br>
              <a:rPr lang="en-US" dirty="0"/>
            </a:br>
            <a:r>
              <a:rPr lang="en-US" dirty="0"/>
              <a:t>and a commitment to serve.</a:t>
            </a:r>
          </a:p>
          <a:p>
            <a:endParaRPr lang="en-US" dirty="0"/>
          </a:p>
        </p:txBody>
      </p:sp>
      <p:pic>
        <p:nvPicPr>
          <p:cNvPr id="5" name="2160p (1)">
            <a:hlinkClick r:id="" action="ppaction://media"/>
            <a:extLst>
              <a:ext uri="{FF2B5EF4-FFF2-40B4-BE49-F238E27FC236}">
                <a16:creationId xmlns:a16="http://schemas.microsoft.com/office/drawing/2014/main" id="{58510F56-E058-4844-9E2B-C9C262DA0A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34506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7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345" y="10492068"/>
            <a:ext cx="23972707" cy="2337114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4400" dirty="0"/>
              <a:t>Measurement size range overlap from 2 µm – 19.2 mm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4400" dirty="0"/>
              <a:t>Measurement Methods: Forward scattering, hot-wire, optical imaging, vibrating cylinder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325" y="493058"/>
            <a:ext cx="16888768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P-3 MICROPHYSICAL INSTRUMENTS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FFCE8-42B9-4AED-89FF-3E62529382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9" t="20549" r="5065" b="25398"/>
          <a:stretch/>
        </p:blipFill>
        <p:spPr>
          <a:xfrm>
            <a:off x="207233" y="2261187"/>
            <a:ext cx="23972707" cy="80632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1C224E-9E8C-4485-80F5-417500E3977D}"/>
              </a:ext>
            </a:extLst>
          </p:cNvPr>
          <p:cNvSpPr/>
          <p:nvPr/>
        </p:nvSpPr>
        <p:spPr>
          <a:xfrm>
            <a:off x="2467153" y="2812211"/>
            <a:ext cx="2605179" cy="2518914"/>
          </a:xfrm>
          <a:prstGeom prst="rect">
            <a:avLst/>
          </a:prstGeom>
          <a:noFill/>
          <a:ln w="1174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B9610-04F1-4BE0-82EC-BB64B261B174}"/>
              </a:ext>
            </a:extLst>
          </p:cNvPr>
          <p:cNvSpPr/>
          <p:nvPr/>
        </p:nvSpPr>
        <p:spPr>
          <a:xfrm>
            <a:off x="635477" y="5633724"/>
            <a:ext cx="4316085" cy="3424687"/>
          </a:xfrm>
          <a:prstGeom prst="rect">
            <a:avLst/>
          </a:prstGeom>
          <a:noFill/>
          <a:ln w="1174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ED1226-8449-4891-BAD4-DCF7BFC6727F}"/>
              </a:ext>
            </a:extLst>
          </p:cNvPr>
          <p:cNvSpPr/>
          <p:nvPr/>
        </p:nvSpPr>
        <p:spPr>
          <a:xfrm>
            <a:off x="17212237" y="4464425"/>
            <a:ext cx="6662975" cy="4917733"/>
          </a:xfrm>
          <a:prstGeom prst="rect">
            <a:avLst/>
          </a:prstGeom>
          <a:noFill/>
          <a:ln w="1174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27FCD-0137-410E-81C9-AA4B8B0DE0D1}"/>
              </a:ext>
            </a:extLst>
          </p:cNvPr>
          <p:cNvSpPr/>
          <p:nvPr/>
        </p:nvSpPr>
        <p:spPr>
          <a:xfrm>
            <a:off x="5072331" y="6418385"/>
            <a:ext cx="11835177" cy="390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3B5C50-3C42-458B-9F73-8D53F4B5C1D2}"/>
              </a:ext>
            </a:extLst>
          </p:cNvPr>
          <p:cNvSpPr/>
          <p:nvPr/>
        </p:nvSpPr>
        <p:spPr>
          <a:xfrm rot="20574616">
            <a:off x="6834519" y="5680659"/>
            <a:ext cx="334108" cy="1224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5BAA5A-0340-4F44-B120-5DDF99DF8DEF}"/>
              </a:ext>
            </a:extLst>
          </p:cNvPr>
          <p:cNvSpPr/>
          <p:nvPr/>
        </p:nvSpPr>
        <p:spPr>
          <a:xfrm>
            <a:off x="15709709" y="5751769"/>
            <a:ext cx="334108" cy="1224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C96888-D1B3-439A-A826-0D8B3C8F1BB8}"/>
              </a:ext>
            </a:extLst>
          </p:cNvPr>
          <p:cNvSpPr txBox="1"/>
          <p:nvPr/>
        </p:nvSpPr>
        <p:spPr>
          <a:xfrm>
            <a:off x="16043817" y="2132665"/>
            <a:ext cx="8343357" cy="272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2D-S – Two Dimensional stereo probe</a:t>
            </a:r>
          </a:p>
          <a:p>
            <a:r>
              <a:rPr lang="en-US" sz="3200" dirty="0"/>
              <a:t>RICE – Rosemount Icing Detector</a:t>
            </a:r>
          </a:p>
          <a:p>
            <a:r>
              <a:rPr lang="en-US" sz="3200" dirty="0"/>
              <a:t>HVPS – High Volume Precipitation Spectrometer</a:t>
            </a:r>
          </a:p>
          <a:p>
            <a:r>
              <a:rPr lang="en-US" sz="3200" dirty="0"/>
              <a:t>CDP – Cloud Droplet Probe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49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5" grpId="0" animBg="1"/>
      <p:bldP spid="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7" y="2156604"/>
            <a:ext cx="12368056" cy="10644999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Droplet size range: 5 – 200 µm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Wire is heated to a specific temperature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000" dirty="0"/>
              <a:t>King : 185 °C</a:t>
            </a:r>
          </a:p>
          <a:p>
            <a:pPr marL="1714500" lvl="1" indent="-685800">
              <a:lnSpc>
                <a:spcPct val="100000"/>
              </a:lnSpc>
            </a:pPr>
            <a:r>
              <a:rPr lang="en-US" sz="4000" dirty="0"/>
              <a:t>WCM : 140 °C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Wire is maintained at the specific temperature by supplying enough power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Wire is cooled by airflow, water evaporating, radiation, etc.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Derive LWC from power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92611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HOT-WIRE PROBES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1C7CB-2EE9-4DC9-BC06-8D9D9E3FC2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63" t="15092"/>
          <a:stretch/>
        </p:blipFill>
        <p:spPr>
          <a:xfrm>
            <a:off x="17660957" y="2492188"/>
            <a:ext cx="6528744" cy="6813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B5928F-E1D2-4C36-87B5-A86AD11EA7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33" r="28188"/>
          <a:stretch/>
        </p:blipFill>
        <p:spPr>
          <a:xfrm>
            <a:off x="12981033" y="6346179"/>
            <a:ext cx="4576052" cy="6755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F7C92-E26E-4AA5-87B0-81018186A9C4}"/>
              </a:ext>
            </a:extLst>
          </p:cNvPr>
          <p:cNvSpPr txBox="1"/>
          <p:nvPr/>
        </p:nvSpPr>
        <p:spPr>
          <a:xfrm>
            <a:off x="13093079" y="12111702"/>
            <a:ext cx="2776451" cy="7518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WCM-3000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D7967-C007-4D17-9845-4CFBECF3B27B}"/>
              </a:ext>
            </a:extLst>
          </p:cNvPr>
          <p:cNvSpPr txBox="1"/>
          <p:nvPr/>
        </p:nvSpPr>
        <p:spPr>
          <a:xfrm>
            <a:off x="17799689" y="8362609"/>
            <a:ext cx="1441609" cy="7518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0D12-3269-489A-8EEC-D9EEE596C056}"/>
              </a:ext>
            </a:extLst>
          </p:cNvPr>
          <p:cNvSpPr txBox="1"/>
          <p:nvPr/>
        </p:nvSpPr>
        <p:spPr>
          <a:xfrm>
            <a:off x="1800554" y="11390149"/>
            <a:ext cx="7488277" cy="1561562"/>
          </a:xfrm>
          <a:prstGeom prst="roundRect">
            <a:avLst/>
          </a:prstGeom>
          <a:solidFill>
            <a:srgbClr val="8DF1FB"/>
          </a:solidFill>
          <a:ln>
            <a:solidFill>
              <a:srgbClr val="8DF1F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 this study, the WCM-3000 is compared to the King and CDP</a:t>
            </a:r>
          </a:p>
        </p:txBody>
      </p:sp>
    </p:spTree>
    <p:extLst>
      <p:ext uri="{BB962C8B-B14F-4D97-AF65-F5344CB8AC3E}">
        <p14:creationId xmlns:p14="http://schemas.microsoft.com/office/powerpoint/2010/main" val="603517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5CEC0573-9971-812E-8D3E-078DB3AA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977" y="2191980"/>
            <a:ext cx="18667562" cy="10609624"/>
          </a:xfrm>
        </p:spPr>
        <p:txBody>
          <a:bodyPr/>
          <a:lstStyle/>
          <a:p>
            <a:pPr marL="685800" lvl="0" indent="-685800">
              <a:lnSpc>
                <a:spcPts val="65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Heat Transfer: heat loss from conduction, convection, and/or radiation</a:t>
            </a:r>
          </a:p>
          <a:p>
            <a:pPr marL="685800" lvl="0" indent="-685800">
              <a:lnSpc>
                <a:spcPts val="65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Power supplied to the wire is represented by a dry term (</a:t>
            </a:r>
            <a:r>
              <a:rPr lang="en-US" sz="4400" dirty="0" err="1"/>
              <a:t>P</a:t>
            </a:r>
            <a:r>
              <a:rPr lang="en-US" sz="4400" baseline="-25000" dirty="0" err="1"/>
              <a:t>dry</a:t>
            </a:r>
            <a:r>
              <a:rPr lang="en-US" sz="4400" dirty="0"/>
              <a:t>) and wet term (</a:t>
            </a:r>
            <a:r>
              <a:rPr lang="en-US" sz="4400" dirty="0" err="1"/>
              <a:t>P</a:t>
            </a:r>
            <a:r>
              <a:rPr lang="en-US" sz="4400" baseline="-25000" dirty="0" err="1"/>
              <a:t>wet</a:t>
            </a:r>
            <a:r>
              <a:rPr lang="en-US" sz="4400" dirty="0"/>
              <a:t>)</a:t>
            </a:r>
          </a:p>
          <a:p>
            <a:pPr marL="685800" lvl="0" indent="-685800">
              <a:lnSpc>
                <a:spcPts val="6500"/>
              </a:lnSpc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685800" lvl="0" indent="-685800">
              <a:lnSpc>
                <a:spcPts val="65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Dry term – heat loss from mechanisms that cool the wire other than the evaporation of water </a:t>
            </a:r>
          </a:p>
          <a:p>
            <a:pPr marL="685800" lvl="0" indent="-685800">
              <a:lnSpc>
                <a:spcPts val="65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Wet term – heat loss from the evaporation of water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10808F-86DF-704A-DF2B-58FBE24463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5695" y="12487638"/>
            <a:ext cx="1194563" cy="1228362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ED0EB-E3AD-42F4-9C62-15D84084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559" y="493059"/>
            <a:ext cx="4692615" cy="1228361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91A4E393-95A5-16D6-DEDD-6A4EA1B4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963" y="493058"/>
            <a:ext cx="15949129" cy="1228361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HOT-WIRE PROBE THEORY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A53B7-81E8-42BC-A969-09AA1DC57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10" t="14183" r="18895" b="18684"/>
          <a:stretch/>
        </p:blipFill>
        <p:spPr>
          <a:xfrm>
            <a:off x="19694559" y="2121639"/>
            <a:ext cx="4534075" cy="10660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BF1BFE-4F3D-4F44-B7EC-F0775FE018A6}"/>
                  </a:ext>
                </a:extLst>
              </p:cNvPr>
              <p:cNvSpPr txBox="1"/>
              <p:nvPr/>
            </p:nvSpPr>
            <p:spPr>
              <a:xfrm>
                <a:off x="7087770" y="5307297"/>
                <a:ext cx="4889935" cy="812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𝑑𝑟𝑦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𝑤𝑒𝑡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BF1BFE-4F3D-4F44-B7EC-F0775FE01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7770" y="5307297"/>
                <a:ext cx="4889935" cy="8120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546F700-9C76-404C-9936-DAF2FFEF51CD}"/>
                  </a:ext>
                </a:extLst>
              </p:cNvPr>
              <p:cNvSpPr txBox="1"/>
              <p:nvPr/>
            </p:nvSpPr>
            <p:spPr>
              <a:xfrm>
                <a:off x="198956" y="9811368"/>
                <a:ext cx="18667562" cy="2440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𝐿𝑊𝐶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3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𝑤𝑒𝑡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∗2.389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𝑒𝑣𝑎𝑝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𝑐𝑎𝑙</m:t>
                                      </m:r>
                                    </m:num>
                                    <m:den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+1.0</m:t>
                              </m:r>
                              <m:d>
                                <m:d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𝑐𝑎𝑙</m:t>
                                      </m:r>
                                    </m:num>
                                    <m:den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℃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∗(</m:t>
                              </m:r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𝑒𝑣𝑎𝑝</m:t>
                                  </m:r>
                                </m:sub>
                              </m:s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𝑎𝑚𝑏</m:t>
                                  </m:r>
                                </m:sub>
                              </m:s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𝑇𝐴𝑆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</m:e>
                          </m:d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𝑚𝑚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) 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546F700-9C76-404C-9936-DAF2FFEF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56" y="9811368"/>
                <a:ext cx="18667562" cy="24409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076FB82-9F1B-42E7-BF23-5EF89091A83D}"/>
              </a:ext>
            </a:extLst>
          </p:cNvPr>
          <p:cNvSpPr txBox="1"/>
          <p:nvPr/>
        </p:nvSpPr>
        <p:spPr>
          <a:xfrm>
            <a:off x="1307255" y="12024355"/>
            <a:ext cx="1830103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evap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latent heat of evaporation,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evap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evaporative temperature,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ambient temperature, TAS - true air speed, l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length of the sensor, and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width of the sensor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B4BA3-ED10-4C20-8F5C-FCB927D943A3}"/>
              </a:ext>
            </a:extLst>
          </p:cNvPr>
          <p:cNvSpPr txBox="1"/>
          <p:nvPr/>
        </p:nvSpPr>
        <p:spPr>
          <a:xfrm>
            <a:off x="19485199" y="12782126"/>
            <a:ext cx="5034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Close up of WCM-3000 elements </a:t>
            </a:r>
          </a:p>
        </p:txBody>
      </p:sp>
    </p:spTree>
    <p:extLst>
      <p:ext uri="{BB962C8B-B14F-4D97-AF65-F5344CB8AC3E}">
        <p14:creationId xmlns:p14="http://schemas.microsoft.com/office/powerpoint/2010/main" val="258280254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UND Brand Theme">
      <a:dk1>
        <a:srgbClr val="000000"/>
      </a:dk1>
      <a:lt1>
        <a:srgbClr val="FFFFFF"/>
      </a:lt1>
      <a:dk2>
        <a:srgbClr val="00AC43"/>
      </a:dk2>
      <a:lt2>
        <a:srgbClr val="B6B6B6"/>
      </a:lt2>
      <a:accent1>
        <a:srgbClr val="00AC43"/>
      </a:accent1>
      <a:accent2>
        <a:srgbClr val="008545"/>
      </a:accent2>
      <a:accent3>
        <a:srgbClr val="FEFFFF"/>
      </a:accent3>
      <a:accent4>
        <a:srgbClr val="B6B6B6"/>
      </a:accent4>
      <a:accent5>
        <a:srgbClr val="808586"/>
      </a:accent5>
      <a:accent6>
        <a:srgbClr val="000000"/>
      </a:accent6>
      <a:hlink>
        <a:srgbClr val="000000"/>
      </a:hlink>
      <a:folHlink>
        <a:srgbClr val="00AC4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9F3A128B-9B31-2E4F-8B21-0F9C4356106F}"/>
    </a:ext>
  </a:extLst>
</a:theme>
</file>

<file path=ppt/theme/theme2.xml><?xml version="1.0" encoding="utf-8"?>
<a:theme xmlns:a="http://schemas.openxmlformats.org/drawingml/2006/main" name="Section 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4F6A0BA9-C15D-5246-A9DB-023E19DF5BA2}"/>
    </a:ext>
  </a:extLst>
</a:theme>
</file>

<file path=ppt/theme/theme3.xml><?xml version="1.0" encoding="utf-8"?>
<a:theme xmlns:a="http://schemas.openxmlformats.org/drawingml/2006/main" name="Tex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5C00B5D0-A257-024E-82B6-9F4A3BA2F660}"/>
    </a:ext>
  </a:extLst>
</a:theme>
</file>

<file path=ppt/theme/theme4.xml><?xml version="1.0" encoding="utf-8"?>
<a:theme xmlns:a="http://schemas.openxmlformats.org/drawingml/2006/main" name="UNDLeads 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03871C85-068B-8746-B56D-E4D66F684AFF}"/>
    </a:ext>
  </a:extLst>
</a:theme>
</file>

<file path=ppt/theme/theme5.xml><?xml version="1.0" encoding="utf-8"?>
<a:theme xmlns:a="http://schemas.openxmlformats.org/drawingml/2006/main" name="Photo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2A80E1C7-3099-FF4A-ABBF-17D97E367DDC}"/>
    </a:ext>
  </a:extLst>
</a:theme>
</file>

<file path=ppt/theme/theme6.xml><?xml version="1.0" encoding="utf-8"?>
<a:theme xmlns:a="http://schemas.openxmlformats.org/drawingml/2006/main" name="Graph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3EF32424-42B0-7D41-80AD-081F87706CEB}"/>
    </a:ext>
  </a:extLst>
</a:theme>
</file>

<file path=ppt/theme/theme7.xml><?xml version="1.0" encoding="utf-8"?>
<a:theme xmlns:a="http://schemas.openxmlformats.org/drawingml/2006/main" name="Tab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932ADD9B-D648-F640-B2D6-2FE7CD1C8A47}"/>
    </a:ext>
  </a:extLst>
</a:theme>
</file>

<file path=ppt/theme/theme8.xml><?xml version="1.0" encoding="utf-8"?>
<a:theme xmlns:a="http://schemas.openxmlformats.org/drawingml/2006/main" name="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F47373C8-8F98-2441-93E1-FA1903E0EC28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75de8b18-0d20-4bbd-afca-90ddc8012e31" xsi:nil="true"/>
    <Leaders xmlns="75de8b18-0d20-4bbd-afca-90ddc8012e31">
      <UserInfo>
        <DisplayName/>
        <AccountId xsi:nil="true"/>
        <AccountType/>
      </UserInfo>
    </Leaders>
    <Member_Groups xmlns="75de8b18-0d20-4bbd-afca-90ddc8012e31">
      <UserInfo>
        <DisplayName/>
        <AccountId xsi:nil="true"/>
        <AccountType/>
      </UserInfo>
    </Member_Groups>
    <Owner xmlns="75de8b18-0d20-4bbd-afca-90ddc8012e31">
      <UserInfo>
        <DisplayName/>
        <AccountId xsi:nil="true"/>
        <AccountType/>
      </UserInfo>
    </Owner>
    <Members xmlns="75de8b18-0d20-4bbd-afca-90ddc8012e31">
      <UserInfo>
        <DisplayName/>
        <AccountId xsi:nil="true"/>
        <AccountType/>
      </UserInfo>
    </Members>
    <AppVersion xmlns="75de8b18-0d20-4bbd-afca-90ddc8012e31" xsi:nil="true"/>
    <FolderType xmlns="75de8b18-0d20-4bbd-afca-90ddc8012e31" xsi:nil="true"/>
    <CultureName xmlns="75de8b18-0d20-4bbd-afca-90ddc8012e31" xsi:nil="true"/>
    <Distribution_Groups xmlns="75de8b18-0d20-4bbd-afca-90ddc8012e31" xsi:nil="true"/>
    <DefaultSectionNames xmlns="75de8b18-0d20-4bbd-afca-90ddc8012e31" xsi:nil="true"/>
    <Invited_Members xmlns="75de8b18-0d20-4bbd-afca-90ddc8012e31" xsi:nil="true"/>
    <TeamsChannelId xmlns="75de8b18-0d20-4bbd-afca-90ddc8012e31" xsi:nil="true"/>
    <Invited_Leaders xmlns="75de8b18-0d20-4bbd-afca-90ddc8012e31" xsi:nil="true"/>
    <IsNotebookLocked xmlns="75de8b18-0d20-4bbd-afca-90ddc8012e31" xsi:nil="true"/>
    <Math_Settings xmlns="75de8b18-0d20-4bbd-afca-90ddc8012e31" xsi:nil="true"/>
    <Templates xmlns="75de8b18-0d20-4bbd-afca-90ddc8012e31" xsi:nil="true"/>
    <Has_Leaders_Only_SectionGroup xmlns="75de8b18-0d20-4bbd-afca-90ddc8012e31" xsi:nil="true"/>
    <Is_Collaboration_Space_Locked xmlns="75de8b18-0d20-4bbd-afca-90ddc8012e31" xsi:nil="true"/>
    <LMS_Mappings xmlns="75de8b18-0d20-4bbd-afca-90ddc8012e31" xsi:nil="true"/>
    <TaxCatchAll xmlns="7108a25f-0732-4d51-82e7-dfc57b6faacf" xsi:nil="true"/>
    <lcf76f155ced4ddcb4097134ff3c332f xmlns="75de8b18-0d20-4bbd-afca-90ddc8012e31">
      <Terms xmlns="http://schemas.microsoft.com/office/infopath/2007/PartnerControls"/>
    </lcf76f155ced4ddcb4097134ff3c332f>
    <Self_Registration_Enabled xmlns="75de8b18-0d20-4bbd-afca-90ddc8012e3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A5A8A83377BF4C8AED7A9229F48746" ma:contentTypeVersion="36" ma:contentTypeDescription="Create a new document." ma:contentTypeScope="" ma:versionID="7daa0832208b5ecbf2cb38b1fc99431a">
  <xsd:schema xmlns:xsd="http://www.w3.org/2001/XMLSchema" xmlns:xs="http://www.w3.org/2001/XMLSchema" xmlns:p="http://schemas.microsoft.com/office/2006/metadata/properties" xmlns:ns2="75de8b18-0d20-4bbd-afca-90ddc8012e31" xmlns:ns3="7108a25f-0732-4d51-82e7-dfc57b6faacf" targetNamespace="http://schemas.microsoft.com/office/2006/metadata/properties" ma:root="true" ma:fieldsID="10645a76d2513b225325c0904f1d4368" ns2:_="" ns3:_="">
    <xsd:import namespace="75de8b18-0d20-4bbd-afca-90ddc8012e31"/>
    <xsd:import namespace="7108a25f-0732-4d51-82e7-dfc57b6faacf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e8b18-0d20-4bbd-afca-90ddc8012e31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35" nillable="true" ma:taxonomy="true" ma:internalName="lcf76f155ced4ddcb4097134ff3c332f" ma:taxonomyFieldName="MediaServiceImageTags" ma:displayName="Image Tags" ma:readOnly="false" ma:fieldId="{5cf76f15-5ced-4ddc-b409-7134ff3c332f}" ma:taxonomyMulti="true" ma:sspId="1286ec34-a2ae-4ac6-b6b4-0b3167cce8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4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4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4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08a25f-0732-4d51-82e7-dfc57b6faacf" elementFormDefault="qualified">
    <xsd:import namespace="http://schemas.microsoft.com/office/2006/documentManagement/types"/>
    <xsd:import namespace="http://schemas.microsoft.com/office/infopath/2007/PartnerControls"/>
    <xsd:element name="SharedWithUsers" ma:index="3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6" nillable="true" ma:displayName="Taxonomy Catch All Column" ma:hidden="true" ma:list="{3f81e5e1-8d42-4b9e-bbf7-3d9d21836f26}" ma:internalName="TaxCatchAll" ma:showField="CatchAllData" ma:web="7108a25f-0732-4d51-82e7-dfc57b6faa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82C40D-B172-4FBB-96C6-542488CA6D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2D8ADA-F7F0-4139-B9A2-74B080EC99EB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7108a25f-0732-4d51-82e7-dfc57b6faacf"/>
    <ds:schemaRef ds:uri="75de8b18-0d20-4bbd-afca-90ddc8012e31"/>
  </ds:schemaRefs>
</ds:datastoreItem>
</file>

<file path=customXml/itemProps3.xml><?xml version="1.0" encoding="utf-8"?>
<ds:datastoreItem xmlns:ds="http://schemas.openxmlformats.org/officeDocument/2006/customXml" ds:itemID="{EE70C5BD-D0D5-4B2A-AAC4-5B6A45140C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de8b18-0d20-4bbd-afca-90ddc8012e31"/>
    <ds:schemaRef ds:uri="7108a25f-0732-4d51-82e7-dfc57b6faa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3182</TotalTime>
  <Words>5983</Words>
  <Application>Microsoft Office PowerPoint</Application>
  <PresentationFormat>Custom</PresentationFormat>
  <Paragraphs>690</Paragraphs>
  <Slides>46</Slides>
  <Notes>45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Title Slides</vt:lpstr>
      <vt:lpstr>Section Divider Slides</vt:lpstr>
      <vt:lpstr>Text Slides</vt:lpstr>
      <vt:lpstr>UNDLeads Content Slides</vt:lpstr>
      <vt:lpstr>Photo Slides</vt:lpstr>
      <vt:lpstr>Graph Slides</vt:lpstr>
      <vt:lpstr>Table Slides</vt:lpstr>
      <vt:lpstr>Closing Slides</vt:lpstr>
      <vt:lpstr>Evaluation of the Water Content Measurement Model 3000 Probe  (WCM-3000)  Using the NASA IMPACTS Dataset</vt:lpstr>
      <vt:lpstr>LIQUID WATER CONTENT (LWC)</vt:lpstr>
      <vt:lpstr>MOTIVATION</vt:lpstr>
      <vt:lpstr>THESIS OBJECTIVE</vt:lpstr>
      <vt:lpstr>IMPACTS FIELD CAMPAIGN</vt:lpstr>
      <vt:lpstr>VISION:</vt:lpstr>
      <vt:lpstr>P-3 MICROPHYSICAL INSTRUMENTS</vt:lpstr>
      <vt:lpstr>HOT-WIRE PROBES</vt:lpstr>
      <vt:lpstr>HOT-WIRE PROBE THEORY</vt:lpstr>
      <vt:lpstr>WCM-3000</vt:lpstr>
      <vt:lpstr>CLOUD DROPLET PROBE (CDP)</vt:lpstr>
      <vt:lpstr>ROSEMOUNT ICING DETECTOR (RICE)</vt:lpstr>
      <vt:lpstr>2-DIMENSIONAL STEREO PROBE (2D-S)</vt:lpstr>
      <vt:lpstr>DATA PROCESSING</vt:lpstr>
      <vt:lpstr>METHODOLOGY</vt:lpstr>
      <vt:lpstr>CLOUD CONDITIONS</vt:lpstr>
      <vt:lpstr>UNCERTAINTY CALCULATION</vt:lpstr>
      <vt:lpstr>LIQUID WATER CLOUD FLIGHT SEGMENT</vt:lpstr>
      <vt:lpstr>ENVIRONMENT</vt:lpstr>
      <vt:lpstr>AIRCRAFT OBSERVATIONS</vt:lpstr>
      <vt:lpstr>CLOUD DROPLET DIAMETERS</vt:lpstr>
      <vt:lpstr>CLOUD DROPLET DIAMETERS</vt:lpstr>
      <vt:lpstr>LIQUID WATER TIME SERIES</vt:lpstr>
      <vt:lpstr>SUPERCOOLED LIQUID WATER CLOUD  FLIGHT SEGMENT</vt:lpstr>
      <vt:lpstr>ENVIRONMENT</vt:lpstr>
      <vt:lpstr>AIRCRAFT OBSERVATIONS</vt:lpstr>
      <vt:lpstr>CLOUD DROPLET DIAMETERS</vt:lpstr>
      <vt:lpstr>SCLW TIME SERIES</vt:lpstr>
      <vt:lpstr>MIXED PHASE CLOUD FLIGHT SEGMENT</vt:lpstr>
      <vt:lpstr>ENVIRONMENT</vt:lpstr>
      <vt:lpstr>AIRCRAFT OBSERVATIONS</vt:lpstr>
      <vt:lpstr>DROPLET DIAMETERS</vt:lpstr>
      <vt:lpstr>MIXED PHASE TIME SERIES</vt:lpstr>
      <vt:lpstr>SUMMARY OF RESULTS</vt:lpstr>
      <vt:lpstr>DISCUSSION</vt:lpstr>
      <vt:lpstr>OVERDAMPED SYSTEM</vt:lpstr>
      <vt:lpstr>CONCLUSIONS</vt:lpstr>
      <vt:lpstr>FUTURE WORK</vt:lpstr>
      <vt:lpstr>ACKNOWLEDGMENTS</vt:lpstr>
      <vt:lpstr>PowerPoint Presentation</vt:lpstr>
      <vt:lpstr>REFERENCES</vt:lpstr>
      <vt:lpstr>REFERENCES</vt:lpstr>
      <vt:lpstr>REFERENCES</vt:lpstr>
      <vt:lpstr>EXTRA SLIDES</vt:lpstr>
      <vt:lpstr>POWER : LIQUID WATER </vt:lpstr>
      <vt:lpstr>FLIGHT SEGMENTS OF INTEREST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TITLE</dc:title>
  <dc:creator>Prazak, Rachel</dc:creator>
  <cp:lastModifiedBy>Moore, Jennifer</cp:lastModifiedBy>
  <cp:revision>544</cp:revision>
  <dcterms:created xsi:type="dcterms:W3CDTF">2023-09-27T18:44:56Z</dcterms:created>
  <dcterms:modified xsi:type="dcterms:W3CDTF">2023-12-02T19:24:01Z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0x010100F1A5A8A83377BF4C8AED7A9229F48746</vt:lpwstr>
  </property>
  <property fmtid="{D5CDD505-2E9C-101B-9397-08002B2CF9AE}" pid="3" name="MediaServiceImageTags">
    <vt:lpwstr/>
  </property>
</Properties>
</file>