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9"/>
  </p:notesMasterIdLst>
  <p:sldIdLst>
    <p:sldId id="256" r:id="rId3"/>
    <p:sldId id="257" r:id="rId4"/>
    <p:sldId id="259" r:id="rId5"/>
    <p:sldId id="258" r:id="rId6"/>
    <p:sldId id="261" r:id="rId7"/>
    <p:sldId id="263" r:id="rId8"/>
  </p:sldIdLst>
  <p:sldSz cx="12192000" cy="6858000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843"/>
    <p:restoredTop sz="93301"/>
  </p:normalViewPr>
  <p:slideViewPr>
    <p:cSldViewPr snapToGrid="0">
      <p:cViewPr varScale="1">
        <p:scale>
          <a:sx n="71" d="100"/>
          <a:sy n="71" d="100"/>
        </p:scale>
        <p:origin x="72" y="2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402138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6FEE83-D4BA-49EA-8020-4BF2896A6752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69950" y="1257300"/>
            <a:ext cx="6032500" cy="339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77875" y="4840288"/>
            <a:ext cx="6216650" cy="39608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402138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C31D0C-9C67-4AD0-AB13-65FBA793C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746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C31D0C-9C67-4AD0-AB13-65FBA793C04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4516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-In general aviation, piston powered engine aircraft commonly use leaded fuel.</a:t>
            </a:r>
          </a:p>
          <a:p>
            <a:r>
              <a:rPr lang="en-US" dirty="0"/>
              <a:t>-This leaded fuel contains an additive known as ”Tetraethyl Lead”. This increases octane rating or makes it more stable to resist compression and prevent spontaneous combustion.</a:t>
            </a:r>
          </a:p>
          <a:p>
            <a:r>
              <a:rPr lang="en-US" dirty="0"/>
              <a:t>-It as well, helps with knock and engine issues.</a:t>
            </a:r>
          </a:p>
          <a:p>
            <a:r>
              <a:rPr lang="en-US" dirty="0"/>
              <a:t>-Some aircrafts won’t be able to operate without this leaded fuel due to having such a low octane rating.</a:t>
            </a:r>
          </a:p>
          <a:p>
            <a:r>
              <a:rPr lang="en-US" dirty="0"/>
              <a:t>-As fuel is burned, the lead will exist or involve into lead(</a:t>
            </a:r>
            <a:r>
              <a:rPr lang="en-US" dirty="0" err="1"/>
              <a:t>ll</a:t>
            </a:r>
            <a:r>
              <a:rPr lang="en-US" dirty="0"/>
              <a:t>) ion. Where it will travel long distances in the air before going into the soil and possibly ground water depending on the lead compound and characteristics of the soil.</a:t>
            </a:r>
          </a:p>
          <a:p>
            <a:r>
              <a:rPr lang="en-US" dirty="0"/>
              <a:t>-The sources of exposure involving Lead(</a:t>
            </a:r>
            <a:r>
              <a:rPr lang="en-US" dirty="0" err="1"/>
              <a:t>ll</a:t>
            </a:r>
            <a:r>
              <a:rPr lang="en-US" dirty="0"/>
              <a:t>) Ions is very expensive to remediate and politics surrounding this issue are at a stalemate.</a:t>
            </a:r>
          </a:p>
          <a:p>
            <a:r>
              <a:rPr lang="en-US" dirty="0"/>
              <a:t>-Ingestion, Inhalation of lead at any amount will be toxic. </a:t>
            </a:r>
          </a:p>
          <a:p>
            <a:r>
              <a:rPr lang="en-US" dirty="0"/>
              <a:t>-Lead is founded to affect the function and regulation of Calcium and Zinc sites because of its stronger binding affinity compared to calcium and zinc.</a:t>
            </a:r>
          </a:p>
          <a:p>
            <a:r>
              <a:rPr lang="en-US" dirty="0"/>
              <a:t>-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C31D0C-9C67-4AD0-AB13-65FBA793C04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5686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-Newer built aircrafts are able to operate with unleaded aviation fuel.</a:t>
            </a:r>
          </a:p>
          <a:p>
            <a:r>
              <a:rPr lang="en-US" dirty="0"/>
              <a:t>-FFA has authorized the use of 100 and 94 Octane rated unleaded aviation fuel.</a:t>
            </a:r>
          </a:p>
          <a:p>
            <a:r>
              <a:rPr lang="en-US" dirty="0"/>
              <a:t>-The issue that is holding back the usage by general aviation with newer aircrafts is the lack of quantification of the amount of lead pollutants within local, airport environment.</a:t>
            </a:r>
          </a:p>
          <a:p>
            <a:r>
              <a:rPr lang="en-US" dirty="0"/>
              <a:t>-There is a must to qualify airport pollution in order to start the discussion on unleaded fuel adaption in general aviation.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C31D0C-9C67-4AD0-AB13-65FBA793C04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6864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-A rare measurement opportunity to approach this problem is thanks to UND Aerospace.</a:t>
            </a:r>
          </a:p>
          <a:p>
            <a:r>
              <a:rPr lang="en-US" dirty="0"/>
              <a:t>-They will switch its entire aircraft and helicopter fleet to 94 rated octane unleaded aviation fuel.</a:t>
            </a:r>
          </a:p>
          <a:p>
            <a:r>
              <a:rPr lang="en-US" dirty="0"/>
              <a:t>-We will observe particulate matter measurements before and after the switch to unleaded fuel by primarily using particle filter samples.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C31D0C-9C67-4AD0-AB13-65FBA793C04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698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-These Filter will be used to collect aerosol particle samples.</a:t>
            </a:r>
          </a:p>
          <a:p>
            <a:r>
              <a:rPr lang="en-US" dirty="0"/>
              <a:t>-</a:t>
            </a:r>
            <a:r>
              <a:rPr lang="en-US"/>
              <a:t>X-ray Florescence </a:t>
            </a:r>
            <a:r>
              <a:rPr lang="en-US" dirty="0"/>
              <a:t>will be the instrument used to determine the amount of lead in each sample.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C31D0C-9C67-4AD0-AB13-65FBA793C04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6134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C31D0C-9C67-4AD0-AB13-65FBA793C04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506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/>
          <p:nvPr/>
        </p:nvPicPr>
        <p:blipFill>
          <a:blip r:embed="rId4"/>
          <a:srcRect l="10905"/>
          <a:stretch/>
        </p:blipFill>
        <p:spPr>
          <a:xfrm>
            <a:off x="0" y="-4480"/>
            <a:ext cx="8092080" cy="761760"/>
          </a:xfrm>
          <a:prstGeom prst="rect">
            <a:avLst/>
          </a:prstGeom>
          <a:ln>
            <a:noFill/>
          </a:ln>
        </p:spPr>
      </p:pic>
      <p:pic>
        <p:nvPicPr>
          <p:cNvPr id="5" name="Picture 6"/>
          <p:cNvPicPr/>
          <p:nvPr/>
        </p:nvPicPr>
        <p:blipFill>
          <a:blip r:embed="rId5"/>
          <a:stretch/>
        </p:blipFill>
        <p:spPr>
          <a:xfrm>
            <a:off x="4275360" y="6079680"/>
            <a:ext cx="3640680" cy="626040"/>
          </a:xfrm>
          <a:prstGeom prst="rect">
            <a:avLst/>
          </a:prstGeom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Liberation Sans" panose="020B0604020202020204" pitchFamily="34" charset="0"/>
          <a:ea typeface="Liberation Sans" panose="020B0604020202020204" pitchFamily="34" charset="0"/>
          <a:cs typeface="Liberation Sans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6"/>
          <p:cNvPicPr>
            <a:picLocks noChangeAspect="1"/>
          </p:cNvPicPr>
          <p:nvPr/>
        </p:nvPicPr>
        <p:blipFill>
          <a:blip r:embed="rId4"/>
          <a:stretch/>
        </p:blipFill>
        <p:spPr>
          <a:xfrm>
            <a:off x="8673640" y="6177240"/>
            <a:ext cx="3200400" cy="550382"/>
          </a:xfrm>
          <a:prstGeom prst="rect">
            <a:avLst/>
          </a:prstGeom>
          <a:ln>
            <a:noFill/>
          </a:ln>
        </p:spPr>
      </p:pic>
      <p:pic>
        <p:nvPicPr>
          <p:cNvPr id="43" name="Picture 7"/>
          <p:cNvPicPr/>
          <p:nvPr/>
        </p:nvPicPr>
        <p:blipFill>
          <a:blip r:embed="rId5"/>
          <a:srcRect l="7616"/>
          <a:stretch/>
        </p:blipFill>
        <p:spPr>
          <a:xfrm>
            <a:off x="0" y="6179040"/>
            <a:ext cx="7396200" cy="671400"/>
          </a:xfrm>
          <a:prstGeom prst="rect">
            <a:avLst/>
          </a:prstGeom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 baseline="0">
          <a:solidFill>
            <a:schemeClr val="tx1"/>
          </a:solidFill>
          <a:latin typeface="Liberation Sans" panose="020B0604020202020204" pitchFamily="34" charset="0"/>
          <a:ea typeface="Liberation Sans" panose="020B0604020202020204" pitchFamily="34" charset="0"/>
          <a:cs typeface="Liberation Sans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12" Type="http://schemas.microsoft.com/office/2007/relationships/hdphoto" Target="../media/hdphoto5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11.png"/><Relationship Id="rId5" Type="http://schemas.openxmlformats.org/officeDocument/2006/relationships/image" Target="../media/image8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extShape 1"/>
          <p:cNvSpPr txBox="1"/>
          <p:nvPr/>
        </p:nvSpPr>
        <p:spPr>
          <a:xfrm>
            <a:off x="207390" y="883013"/>
            <a:ext cx="11802358" cy="1527142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92500" lnSpcReduction="20000"/>
          </a:bodyPr>
          <a:lstStyle/>
          <a:p>
            <a:pPr algn="ctr">
              <a:lnSpc>
                <a:spcPct val="100000"/>
              </a:lnSpc>
            </a:pPr>
            <a:r>
              <a:rPr lang="en-US" sz="4000" b="1" strike="noStrike" spc="-1" dirty="0">
                <a:solidFill>
                  <a:srgbClr val="009A44"/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Measured Atmospheric Change In Lead Particulate Matter From UL94 Fuel Switch by Major Aerospace College</a:t>
            </a:r>
            <a:endParaRPr lang="en-US" sz="4000" b="1" strike="noStrike" spc="-1" dirty="0">
              <a:solidFill>
                <a:srgbClr val="000000"/>
              </a:solidFill>
              <a:latin typeface="Liberation Sans" panose="020B0604020202020204" pitchFamily="34" charset="0"/>
              <a:ea typeface="Liberation Sans" panose="020B0604020202020204" pitchFamily="34" charset="0"/>
              <a:cs typeface="Liberation Sans" panose="020B0604020202020204" pitchFamily="34" charset="0"/>
            </a:endParaRPr>
          </a:p>
        </p:txBody>
      </p:sp>
      <p:sp>
        <p:nvSpPr>
          <p:cNvPr id="81" name="TextShape 2"/>
          <p:cNvSpPr txBox="1"/>
          <p:nvPr/>
        </p:nvSpPr>
        <p:spPr>
          <a:xfrm>
            <a:off x="194821" y="2403631"/>
            <a:ext cx="11802358" cy="1212618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479"/>
              </a:spcBef>
              <a:tabLst>
                <a:tab pos="0" algn="l"/>
              </a:tabLst>
            </a:pPr>
            <a:r>
              <a:rPr lang="en-US" sz="3200" b="1" strike="noStrike" spc="-1" dirty="0"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Alex Mendez</a:t>
            </a:r>
          </a:p>
          <a:p>
            <a:pPr algn="ctr">
              <a:lnSpc>
                <a:spcPct val="100000"/>
              </a:lnSpc>
              <a:spcBef>
                <a:spcPts val="479"/>
              </a:spcBef>
              <a:tabLst>
                <a:tab pos="0" algn="l"/>
              </a:tabLst>
            </a:pPr>
            <a:r>
              <a:rPr lang="en-US" sz="3200" b="1" strike="noStrike" spc="-1" dirty="0"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Advisor: David J. Delene, PhD</a:t>
            </a:r>
          </a:p>
        </p:txBody>
      </p:sp>
      <p:pic>
        <p:nvPicPr>
          <p:cNvPr id="2050" name="Picture 2" descr="Current Skycam">
            <a:extLst>
              <a:ext uri="{FF2B5EF4-FFF2-40B4-BE49-F238E27FC236}">
                <a16:creationId xmlns:a16="http://schemas.microsoft.com/office/drawing/2014/main" id="{828EE3F5-8B3A-4504-8219-39E850523A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48" b="3409"/>
          <a:stretch/>
        </p:blipFill>
        <p:spPr bwMode="auto">
          <a:xfrm>
            <a:off x="3795027" y="3988625"/>
            <a:ext cx="4393010" cy="1819785"/>
          </a:xfrm>
          <a:prstGeom prst="rect">
            <a:avLst/>
          </a:prstGeom>
          <a:noFill/>
          <a:ln w="25400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Shape 1"/>
          <p:cNvSpPr txBox="1"/>
          <p:nvPr/>
        </p:nvSpPr>
        <p:spPr>
          <a:xfrm>
            <a:off x="609480" y="1533312"/>
            <a:ext cx="10972440" cy="403812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" name="TextShape 2"/>
          <p:cNvSpPr txBox="1"/>
          <p:nvPr/>
        </p:nvSpPr>
        <p:spPr>
          <a:xfrm>
            <a:off x="609480" y="274680"/>
            <a:ext cx="109724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/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TextShape 1"/>
          <p:cNvSpPr txBox="1"/>
          <p:nvPr/>
        </p:nvSpPr>
        <p:spPr>
          <a:xfrm>
            <a:off x="0" y="263895"/>
            <a:ext cx="12192000" cy="582105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3600" b="1" strike="noStrike" spc="-1" dirty="0">
                <a:solidFill>
                  <a:srgbClr val="009A44"/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Why is </a:t>
            </a:r>
            <a:r>
              <a:rPr lang="en-US" sz="3600" b="1" spc="-1" dirty="0">
                <a:solidFill>
                  <a:srgbClr val="009A44"/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l</a:t>
            </a:r>
            <a:r>
              <a:rPr lang="en-US" sz="3600" b="1" strike="noStrike" spc="-1" dirty="0">
                <a:solidFill>
                  <a:srgbClr val="009A44"/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ead </a:t>
            </a:r>
            <a:r>
              <a:rPr lang="en-US" sz="3600" b="1" spc="-1" dirty="0">
                <a:solidFill>
                  <a:srgbClr val="009A44"/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e</a:t>
            </a:r>
            <a:r>
              <a:rPr lang="en-US" sz="3600" b="1" strike="noStrike" spc="-1" dirty="0">
                <a:solidFill>
                  <a:srgbClr val="009A44"/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mission important?</a:t>
            </a:r>
            <a:endParaRPr lang="en-US" sz="3600" b="1" strike="noStrike" spc="-1" dirty="0">
              <a:solidFill>
                <a:srgbClr val="000000"/>
              </a:solidFill>
              <a:latin typeface="Liberation Sans" panose="020B0604020202020204" pitchFamily="34" charset="0"/>
              <a:ea typeface="Liberation Sans" panose="020B0604020202020204" pitchFamily="34" charset="0"/>
              <a:cs typeface="Liberation Sans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EFD682D-9162-4602-A79C-5EFBFE6C3B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12203" y="1533312"/>
            <a:ext cx="2048789" cy="21090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9BCA28F-A94C-7942-B159-AD3A03712F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483" b="91667" l="0" r="99425">
                        <a14:foregroundMark x1="3448" y1="77299" x2="3736" y2="70977"/>
                        <a14:foregroundMark x1="3736" y1="70977" x2="7471" y2="77299"/>
                        <a14:foregroundMark x1="7471" y1="77299" x2="5747" y2="70977"/>
                        <a14:foregroundMark x1="5747" y1="70977" x2="1437" y2="77011"/>
                        <a14:foregroundMark x1="1437" y1="77011" x2="1149" y2="84483"/>
                        <a14:foregroundMark x1="1149" y1="84483" x2="8333" y2="83908"/>
                        <a14:foregroundMark x1="8333" y1="83908" x2="287" y2="84195"/>
                        <a14:foregroundMark x1="287" y1="84195" x2="7471" y2="84483"/>
                        <a14:foregroundMark x1="7471" y1="84483" x2="15517" y2="84195"/>
                        <a14:foregroundMark x1="15517" y1="84195" x2="5172" y2="84195"/>
                        <a14:foregroundMark x1="5172" y1="84195" x2="22126" y2="84195"/>
                        <a14:foregroundMark x1="22126" y1="84195" x2="15517" y2="83908"/>
                        <a14:foregroundMark x1="15517" y1="83908" x2="36207" y2="84483"/>
                        <a14:foregroundMark x1="36207" y1="84483" x2="61494" y2="83621"/>
                        <a14:foregroundMark x1="61494" y1="83621" x2="68966" y2="83621"/>
                        <a14:foregroundMark x1="68966" y1="83621" x2="81897" y2="81897"/>
                        <a14:foregroundMark x1="81897" y1="81897" x2="88218" y2="82184"/>
                        <a14:foregroundMark x1="88218" y1="82184" x2="80460" y2="83333"/>
                        <a14:foregroundMark x1="80460" y1="83333" x2="87356" y2="83908"/>
                        <a14:foregroundMark x1="87356" y1="83908" x2="93966" y2="83621"/>
                        <a14:foregroundMark x1="93966" y1="83621" x2="97414" y2="77586"/>
                        <a14:foregroundMark x1="97414" y1="77586" x2="98276" y2="83908"/>
                        <a14:foregroundMark x1="98276" y1="83908" x2="96839" y2="70977"/>
                        <a14:foregroundMark x1="96839" y1="70977" x2="91092" y2="65805"/>
                        <a14:foregroundMark x1="91092" y1="65805" x2="86494" y2="72126"/>
                        <a14:foregroundMark x1="86494" y1="72126" x2="91379" y2="77299"/>
                        <a14:foregroundMark x1="91379" y1="77299" x2="88218" y2="82471"/>
                        <a14:foregroundMark x1="88218" y1="82471" x2="94540" y2="77586"/>
                        <a14:foregroundMark x1="94540" y1="77586" x2="89368" y2="85057"/>
                        <a14:foregroundMark x1="89368" y1="85057" x2="94253" y2="72126"/>
                        <a14:foregroundMark x1="94253" y1="72126" x2="90805" y2="82471"/>
                        <a14:foregroundMark x1="90805" y1="82471" x2="91954" y2="68678"/>
                        <a14:foregroundMark x1="91954" y1="68678" x2="92529" y2="75000"/>
                        <a14:foregroundMark x1="92529" y1="75000" x2="95402" y2="70115"/>
                        <a14:foregroundMark x1="0" y1="84483" x2="6897" y2="85057"/>
                        <a14:foregroundMark x1="39368" y1="88218" x2="39368" y2="88218"/>
                        <a14:foregroundMark x1="38793" y1="90517" x2="60920" y2="91667"/>
                        <a14:foregroundMark x1="60920" y1="91667" x2="65805" y2="90805"/>
                        <a14:foregroundMark x1="81322" y1="89655" x2="89080" y2="89655"/>
                        <a14:foregroundMark x1="89080" y1="89655" x2="99425" y2="8879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895317"/>
            <a:ext cx="7780150" cy="7741618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1621947-B684-4D40-D542-6BC41A5CA42F}"/>
              </a:ext>
            </a:extLst>
          </p:cNvPr>
          <p:cNvCxnSpPr/>
          <p:nvPr/>
        </p:nvCxnSpPr>
        <p:spPr>
          <a:xfrm>
            <a:off x="2572715" y="1508761"/>
            <a:ext cx="642365" cy="54864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BF50CEF7-9795-3672-3CDB-179116404569}"/>
              </a:ext>
            </a:extLst>
          </p:cNvPr>
          <p:cNvCxnSpPr/>
          <p:nvPr/>
        </p:nvCxnSpPr>
        <p:spPr>
          <a:xfrm>
            <a:off x="3692769" y="3288323"/>
            <a:ext cx="0" cy="2268415"/>
          </a:xfrm>
          <a:prstGeom prst="straightConnector1">
            <a:avLst/>
          </a:prstGeom>
          <a:ln w="698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39D30174-5E6F-411C-7093-D0DEA81F337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86" b="89870" l="6585" r="94268">
                        <a14:foregroundMark x1="6220" y1="66570" x2="6220" y2="36179"/>
                        <a14:foregroundMark x1="6220" y1="36179" x2="19634" y2="32996"/>
                        <a14:foregroundMark x1="19634" y1="32996" x2="25122" y2="37916"/>
                        <a14:foregroundMark x1="25122" y1="37916" x2="25854" y2="45731"/>
                        <a14:foregroundMark x1="25854" y1="45731" x2="20122" y2="50217"/>
                        <a14:foregroundMark x1="20122" y1="50217" x2="13659" y2="52388"/>
                        <a14:foregroundMark x1="13659" y1="52388" x2="6707" y2="51085"/>
                        <a14:foregroundMark x1="61220" y1="26049" x2="66098" y2="21563"/>
                        <a14:foregroundMark x1="66098" y1="21563" x2="72561" y2="22142"/>
                        <a14:foregroundMark x1="72561" y1="22142" x2="72147" y2="25862"/>
                        <a14:foregroundMark x1="68163" y1="35740" x2="64268" y2="42258"/>
                        <a14:foregroundMark x1="67177" y1="44284" x2="69878" y2="46165"/>
                        <a14:foregroundMark x1="66655" y1="43921" x2="67177" y2="44284"/>
                        <a14:foregroundMark x1="64268" y1="42258" x2="65755" y2="43294"/>
                        <a14:foregroundMark x1="69878" y1="46165" x2="73902" y2="47033"/>
                        <a14:foregroundMark x1="87195" y1="27207" x2="88049" y2="41968"/>
                        <a14:foregroundMark x1="88049" y1="41968" x2="88049" y2="42258"/>
                        <a14:foregroundMark x1="91951" y1="34877" x2="94268" y2="35166"/>
                        <a14:backgroundMark x1="71098" y1="26918" x2="70732" y2="28799"/>
                        <a14:backgroundMark x1="68659" y1="32851" x2="70854" y2="28799"/>
                        <a14:backgroundMark x1="65732" y1="44284" x2="65732" y2="44284"/>
                        <a14:backgroundMark x1="65000" y1="44863" x2="66341" y2="44573"/>
                        <a14:backgroundMark x1="69146" y1="32851" x2="70854" y2="29812"/>
                        <a14:backgroundMark x1="71585" y1="25760" x2="70732" y2="32272"/>
                        <a14:backgroundMark x1="71829" y1="26339" x2="71829" y2="26339"/>
                        <a14:backgroundMark x1="67683" y1="33864" x2="69268" y2="32996"/>
                        <a14:backgroundMark x1="68659" y1="34153" x2="70000" y2="32851"/>
                        <a14:backgroundMark x1="70244" y1="31404" x2="68171" y2="3574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76046" y="3653145"/>
            <a:ext cx="1378750" cy="1161288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04B7089-724C-8EBF-54F5-DD2B2604FD5E}"/>
              </a:ext>
            </a:extLst>
          </p:cNvPr>
          <p:cNvCxnSpPr>
            <a:cxnSpLocks/>
          </p:cNvCxnSpPr>
          <p:nvPr/>
        </p:nvCxnSpPr>
        <p:spPr>
          <a:xfrm>
            <a:off x="5679831" y="3341077"/>
            <a:ext cx="1952112" cy="0"/>
          </a:xfrm>
          <a:prstGeom prst="straightConnector1">
            <a:avLst/>
          </a:prstGeom>
          <a:ln w="1301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525532E0-1549-651E-3CD8-67C2B39775EE}"/>
              </a:ext>
            </a:extLst>
          </p:cNvPr>
          <p:cNvSpPr txBox="1"/>
          <p:nvPr/>
        </p:nvSpPr>
        <p:spPr>
          <a:xfrm>
            <a:off x="7919638" y="846000"/>
            <a:ext cx="4190115" cy="5761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760" b="0" i="0" u="sng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Children: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76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Behavior and Learning </a:t>
            </a:r>
            <a:r>
              <a:rPr lang="en-US" sz="1760" dirty="0">
                <a:solidFill>
                  <a:srgbClr val="333333"/>
                </a:solidFill>
                <a:latin typeface="Arial" panose="020B0604020202020204" pitchFamily="34" charset="0"/>
              </a:rPr>
              <a:t>P</a:t>
            </a:r>
            <a:r>
              <a:rPr lang="en-US" sz="176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roblems</a:t>
            </a:r>
          </a:p>
          <a:p>
            <a:pPr algn="l"/>
            <a:endParaRPr lang="en-US" sz="1760" b="0" i="0" u="none" strike="noStrike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76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Lower IQ and </a:t>
            </a:r>
            <a:r>
              <a:rPr lang="en-US" sz="1760" dirty="0">
                <a:solidFill>
                  <a:srgbClr val="333333"/>
                </a:solidFill>
                <a:latin typeface="Arial" panose="020B0604020202020204" pitchFamily="34" charset="0"/>
              </a:rPr>
              <a:t>H</a:t>
            </a:r>
            <a:r>
              <a:rPr lang="en-US" sz="176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yperactivity</a:t>
            </a:r>
          </a:p>
          <a:p>
            <a:pPr algn="l"/>
            <a:endParaRPr lang="en-US" sz="1760" b="0" i="0" u="none" strike="noStrike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76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Slowed </a:t>
            </a:r>
            <a:r>
              <a:rPr lang="en-US" sz="1760" dirty="0">
                <a:solidFill>
                  <a:srgbClr val="333333"/>
                </a:solidFill>
                <a:latin typeface="Arial" panose="020B0604020202020204" pitchFamily="34" charset="0"/>
              </a:rPr>
              <a:t>G</a:t>
            </a:r>
            <a:r>
              <a:rPr lang="en-US" sz="176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rowth</a:t>
            </a:r>
          </a:p>
          <a:p>
            <a:pPr algn="l"/>
            <a:endParaRPr lang="en-US" sz="1760" b="0" i="0" u="none" strike="noStrike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76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Hearing </a:t>
            </a:r>
            <a:r>
              <a:rPr lang="en-US" sz="1760" dirty="0">
                <a:solidFill>
                  <a:srgbClr val="333333"/>
                </a:solidFill>
                <a:latin typeface="Arial" panose="020B0604020202020204" pitchFamily="34" charset="0"/>
              </a:rPr>
              <a:t>P</a:t>
            </a:r>
            <a:r>
              <a:rPr lang="en-US" sz="176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roblems</a:t>
            </a:r>
          </a:p>
          <a:p>
            <a:pPr algn="l"/>
            <a:endParaRPr lang="en-US" sz="1760" b="0" i="0" u="none" strike="noStrike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76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Anemia</a:t>
            </a:r>
          </a:p>
          <a:p>
            <a:pPr algn="l"/>
            <a:endParaRPr lang="en-US" sz="1760" b="0" i="0" u="none" strike="noStrike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en-US" sz="1760" b="0" i="0" u="sng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Adults: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76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Cardiovascular effects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sz="1760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76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760" dirty="0">
                <a:solidFill>
                  <a:srgbClr val="333333"/>
                </a:solidFill>
                <a:latin typeface="Arial" panose="020B0604020202020204" pitchFamily="34" charset="0"/>
              </a:rPr>
              <a:t>H</a:t>
            </a:r>
            <a:r>
              <a:rPr lang="en-US" sz="176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ypertension</a:t>
            </a:r>
          </a:p>
          <a:p>
            <a:pPr algn="l"/>
            <a:endParaRPr lang="en-US" sz="1760" b="0" i="0" u="none" strike="noStrike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76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Decreased Kidney </a:t>
            </a:r>
            <a:r>
              <a:rPr lang="en-US" sz="1760" dirty="0">
                <a:solidFill>
                  <a:srgbClr val="333333"/>
                </a:solidFill>
                <a:latin typeface="Arial" panose="020B0604020202020204" pitchFamily="34" charset="0"/>
              </a:rPr>
              <a:t>F</a:t>
            </a:r>
            <a:r>
              <a:rPr lang="en-US" sz="176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unction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sz="1760" b="0" i="0" u="none" strike="noStrike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76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Reproductive </a:t>
            </a:r>
            <a:r>
              <a:rPr lang="en-US" sz="1760" dirty="0">
                <a:solidFill>
                  <a:srgbClr val="333333"/>
                </a:solidFill>
                <a:latin typeface="Arial" panose="020B0604020202020204" pitchFamily="34" charset="0"/>
              </a:rPr>
              <a:t>I</a:t>
            </a:r>
            <a:r>
              <a:rPr lang="en-US" sz="176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ssues (Men and Women)</a:t>
            </a:r>
          </a:p>
          <a:p>
            <a:pPr algn="l"/>
            <a:endParaRPr lang="en-US" sz="1600" b="0" i="0" u="none" strike="noStrike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E5115A-B66E-074F-D3B1-73F5F2F4A00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677" b="93548" l="9804" r="89542">
                        <a14:foregroundMark x1="4575" y1="72581" x2="15686" y2="93548"/>
                        <a14:foregroundMark x1="15686" y1="93548" x2="15686" y2="9354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80847" y="3986362"/>
            <a:ext cx="2422587" cy="197632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F12ACC0-C320-6ED4-29E3-2647C6DC914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20444" y1="42400" x2="22480" y2="39368"/>
                        <a14:foregroundMark x1="25938" y1="27006" x2="25444" y2="24000"/>
                        <a14:foregroundMark x1="26692" y1="31603" x2="25959" y2="27138"/>
                        <a14:foregroundMark x1="36889" y1="31600" x2="41111" y2="29600"/>
                        <a14:foregroundMark x1="59556" y1="34200" x2="64889" y2="27800"/>
                        <a14:foregroundMark x1="27556" y1="23200" x2="23333" y2="16200"/>
                        <a14:foregroundMark x1="18333" y1="43200" x2="26778" y2="39400"/>
                        <a14:foregroundMark x1="26778" y1="39400" x2="29333" y2="36000"/>
                        <a14:foregroundMark x1="19778" y1="44400" x2="15556" y2="47000"/>
                        <a14:foregroundMark x1="41444" y1="52000" x2="35556" y2="41200"/>
                        <a14:foregroundMark x1="35556" y1="41200" x2="35444" y2="40600"/>
                        <a14:foregroundMark x1="57444" y1="31600" x2="57444" y2="31600"/>
                        <a14:foregroundMark x1="52444" y1="29600" x2="43222" y2="29600"/>
                        <a14:backgroundMark x1="21222" y1="31600" x2="21222" y2="31600"/>
                        <a14:backgroundMark x1="21889" y1="36000" x2="21889" y2="36000"/>
                        <a14:backgroundMark x1="23333" y1="36000" x2="23333" y2="36000"/>
                        <a14:backgroundMark x1="24444" y1="36000" x2="24444" y2="36000"/>
                        <a14:backgroundMark x1="24444" y1="37400" x2="24444" y2="37400"/>
                        <a14:backgroundMark x1="22802" y1="38619" x2="25444" y2="29600"/>
                        <a14:backgroundMark x1="23333" y1="37400" x2="26889" y2="33600"/>
                        <a14:backgroundMark x1="24444" y1="31000" x2="24444" y2="31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463" y="3642360"/>
            <a:ext cx="3623677" cy="201315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0E9CA02-0033-940A-D763-7158EFAE626D}"/>
              </a:ext>
            </a:extLst>
          </p:cNvPr>
          <p:cNvSpPr txBox="1"/>
          <p:nvPr/>
        </p:nvSpPr>
        <p:spPr>
          <a:xfrm>
            <a:off x="1232685" y="1466637"/>
            <a:ext cx="16860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Tetraethyl Lead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0C18F50-340D-8ACC-A625-F8A598E8363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23483" y="715608"/>
            <a:ext cx="1188720" cy="8321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4.44444E-6 L 0.29011 -0.3527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01" y="-1840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extShape 2"/>
          <p:cNvSpPr txBox="1"/>
          <p:nvPr/>
        </p:nvSpPr>
        <p:spPr>
          <a:xfrm>
            <a:off x="609480" y="197606"/>
            <a:ext cx="109724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/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TextShape 1"/>
          <p:cNvSpPr txBox="1"/>
          <p:nvPr/>
        </p:nvSpPr>
        <p:spPr>
          <a:xfrm>
            <a:off x="0" y="329508"/>
            <a:ext cx="12192000" cy="582105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3600" b="1" strike="noStrike" spc="-1" dirty="0">
                <a:solidFill>
                  <a:srgbClr val="009A44"/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Current State </a:t>
            </a:r>
            <a:r>
              <a:rPr lang="en-US" sz="3600" b="1" spc="-1" dirty="0">
                <a:solidFill>
                  <a:srgbClr val="009A44"/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O</a:t>
            </a:r>
            <a:r>
              <a:rPr lang="en-US" sz="3600" b="1" strike="noStrike" spc="-1" dirty="0">
                <a:solidFill>
                  <a:srgbClr val="009A44"/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f </a:t>
            </a:r>
            <a:r>
              <a:rPr lang="en-US" sz="3600" b="1" spc="-1" dirty="0">
                <a:solidFill>
                  <a:srgbClr val="009A44"/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R</a:t>
            </a:r>
            <a:r>
              <a:rPr lang="en-US" sz="3600" b="1" strike="noStrike" spc="-1" dirty="0">
                <a:solidFill>
                  <a:srgbClr val="009A44"/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esearch</a:t>
            </a:r>
            <a:endParaRPr lang="en-US" sz="3600" b="1" strike="noStrike" spc="-1" dirty="0">
              <a:solidFill>
                <a:srgbClr val="000000"/>
              </a:solidFill>
              <a:latin typeface="Liberation Sans" panose="020B0604020202020204" pitchFamily="34" charset="0"/>
              <a:ea typeface="Liberation Sans" panose="020B0604020202020204" pitchFamily="34" charset="0"/>
              <a:cs typeface="Liberation Sans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83A1F83-EDDB-8389-9B13-B540E64864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1380" y="1884680"/>
            <a:ext cx="3088640" cy="308864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9572B8B-F380-E68C-9F97-D4437FD45443}"/>
              </a:ext>
            </a:extLst>
          </p:cNvPr>
          <p:cNvSpPr txBox="1"/>
          <p:nvPr/>
        </p:nvSpPr>
        <p:spPr>
          <a:xfrm>
            <a:off x="3047700" y="497332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https://</a:t>
            </a:r>
            <a:r>
              <a:rPr lang="en-US" dirty="0" err="1"/>
              <a:t>www.faa.gov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BF13A05-245A-9F17-CD86-D221BAB58152}"/>
              </a:ext>
            </a:extLst>
          </p:cNvPr>
          <p:cNvSpPr txBox="1"/>
          <p:nvPr/>
        </p:nvSpPr>
        <p:spPr>
          <a:xfrm>
            <a:off x="944280" y="3105834"/>
            <a:ext cx="3088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94 Octane Rated, Unleaded Aviation Fuel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443C9F6-CAF2-5580-F218-CFA68C234FB9}"/>
              </a:ext>
            </a:extLst>
          </p:cNvPr>
          <p:cNvSpPr txBox="1"/>
          <p:nvPr/>
        </p:nvSpPr>
        <p:spPr>
          <a:xfrm>
            <a:off x="8158480" y="3105834"/>
            <a:ext cx="3423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100 Octane Rated,     Unleaded Aviation Fuel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3FA586-3F9F-AE8C-1E0E-CAC17776B272}"/>
              </a:ext>
            </a:extLst>
          </p:cNvPr>
          <p:cNvSpPr txBox="1"/>
          <p:nvPr/>
        </p:nvSpPr>
        <p:spPr>
          <a:xfrm>
            <a:off x="1274480" y="884708"/>
            <a:ext cx="96424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Lack of quantification of the amount of lead pollutants within local, airport environment.</a:t>
            </a:r>
          </a:p>
        </p:txBody>
      </p:sp>
    </p:spTree>
    <p:extLst>
      <p:ext uri="{BB962C8B-B14F-4D97-AF65-F5344CB8AC3E}">
        <p14:creationId xmlns:p14="http://schemas.microsoft.com/office/powerpoint/2010/main" val="4043197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4" grpId="1"/>
      <p:bldP spid="15" grpId="0"/>
      <p:bldP spid="15" grpId="1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Shape 1"/>
          <p:cNvSpPr txBox="1"/>
          <p:nvPr/>
        </p:nvSpPr>
        <p:spPr>
          <a:xfrm>
            <a:off x="609780" y="1529080"/>
            <a:ext cx="10972440" cy="403812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TextShape 1"/>
          <p:cNvSpPr txBox="1"/>
          <p:nvPr/>
        </p:nvSpPr>
        <p:spPr>
          <a:xfrm>
            <a:off x="0" y="524029"/>
            <a:ext cx="12192000" cy="582105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3600" b="1" strike="noStrike" spc="-1" dirty="0">
                <a:solidFill>
                  <a:srgbClr val="009A44"/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Approach</a:t>
            </a:r>
            <a:endParaRPr lang="en-US" sz="3600" b="1" strike="noStrike" spc="-1" dirty="0">
              <a:solidFill>
                <a:srgbClr val="000000"/>
              </a:solidFill>
              <a:latin typeface="Liberation Sans" panose="020B0604020202020204" pitchFamily="34" charset="0"/>
              <a:ea typeface="Liberation Sans" panose="020B0604020202020204" pitchFamily="34" charset="0"/>
              <a:cs typeface="Liberation Sans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B11CAF-E93E-5372-BB38-9E952E2BCF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101" y="1529080"/>
            <a:ext cx="5696979" cy="379984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B9B6C38-4862-0DFD-3326-716EF7EE8297}"/>
              </a:ext>
            </a:extLst>
          </p:cNvPr>
          <p:cNvSpPr txBox="1"/>
          <p:nvPr/>
        </p:nvSpPr>
        <p:spPr>
          <a:xfrm>
            <a:off x="781101" y="5382534"/>
            <a:ext cx="569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University of North Dakota Aerospace College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D91B44-7B69-CEF3-91DF-F10188944169}"/>
              </a:ext>
            </a:extLst>
          </p:cNvPr>
          <p:cNvSpPr txBox="1"/>
          <p:nvPr/>
        </p:nvSpPr>
        <p:spPr>
          <a:xfrm>
            <a:off x="6996545" y="2136338"/>
            <a:ext cx="441435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Aerospace college will switch from 100 Octane Low Lead Fuel (100LL) to 94 Octane Rated, Unleaded Aviation Fuel (UL94).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Aerospace college has placed for UL94 fuel on May 24</a:t>
            </a:r>
            <a:r>
              <a:rPr lang="en-US" baseline="30000" dirty="0"/>
              <a:t>th</a:t>
            </a:r>
            <a:r>
              <a:rPr lang="en-US" dirty="0"/>
              <a:t> and will start using as soon as the current supplies are exhausted (2-4 weeks).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8870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Shape 1"/>
          <p:cNvSpPr txBox="1"/>
          <p:nvPr/>
        </p:nvSpPr>
        <p:spPr>
          <a:xfrm>
            <a:off x="0" y="-4"/>
            <a:ext cx="12192000" cy="582105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US" sz="3600" b="1" strike="noStrike" spc="-1" dirty="0">
              <a:solidFill>
                <a:srgbClr val="000000"/>
              </a:solidFill>
              <a:latin typeface="Liberation Sans" panose="020B0604020202020204" pitchFamily="34" charset="0"/>
              <a:ea typeface="Liberation Sans" panose="020B0604020202020204" pitchFamily="34" charset="0"/>
              <a:cs typeface="Liberation Sans" panose="020B0604020202020204" pitchFamily="34" charset="0"/>
            </a:endParaRPr>
          </a:p>
        </p:txBody>
      </p:sp>
      <p:pic>
        <p:nvPicPr>
          <p:cNvPr id="6" name="Picture 5" descr="A picture containing grass, outdoor, cloud, sky&#10;&#10;Description automatically generated">
            <a:extLst>
              <a:ext uri="{FF2B5EF4-FFF2-40B4-BE49-F238E27FC236}">
                <a16:creationId xmlns:a16="http://schemas.microsoft.com/office/drawing/2014/main" id="{A0EB9BB6-B1EF-0E0F-E71E-150AF66100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07782" y="1728266"/>
            <a:ext cx="1993746" cy="1495310"/>
          </a:xfrm>
          <a:prstGeom prst="rect">
            <a:avLst/>
          </a:prstGeom>
        </p:spPr>
      </p:pic>
      <p:pic>
        <p:nvPicPr>
          <p:cNvPr id="9" name="Picture 8" descr="A picture containing outdoor, cloud, sky, ground&#10;&#10;Description automatically generated">
            <a:extLst>
              <a:ext uri="{FF2B5EF4-FFF2-40B4-BE49-F238E27FC236}">
                <a16:creationId xmlns:a16="http://schemas.microsoft.com/office/drawing/2014/main" id="{2E0F4F7F-994F-7BE4-F3C4-396FC13009A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56854" y="1728267"/>
            <a:ext cx="1993746" cy="149530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A9B0860-0D04-E6E7-F4D6-5476AF7CE4DD}"/>
              </a:ext>
            </a:extLst>
          </p:cNvPr>
          <p:cNvSpPr txBox="1"/>
          <p:nvPr/>
        </p:nvSpPr>
        <p:spPr>
          <a:xfrm>
            <a:off x="8007928" y="1260336"/>
            <a:ext cx="3144981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70" dirty="0"/>
              <a:t>Doing 24-hour filter samples with high volume filter samples. (Figure 1 and Figure 2)</a:t>
            </a:r>
          </a:p>
          <a:p>
            <a:endParaRPr lang="en-US" sz="187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70" dirty="0"/>
              <a:t>Using two different locations to measure lead concentrations (GFK and Clifford Hall) to compare concentrations of lead.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7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70" dirty="0"/>
              <a:t>We will use X-Ray Fluorescence to measure amount of concentration of lead in each sample</a:t>
            </a:r>
            <a:r>
              <a:rPr lang="en-US" sz="2000" dirty="0"/>
              <a:t>. </a:t>
            </a:r>
          </a:p>
          <a:p>
            <a:r>
              <a:rPr lang="en-US" dirty="0"/>
              <a:t> </a:t>
            </a:r>
          </a:p>
        </p:txBody>
      </p:sp>
      <p:sp>
        <p:nvSpPr>
          <p:cNvPr id="2" name="TextShape 1">
            <a:extLst>
              <a:ext uri="{FF2B5EF4-FFF2-40B4-BE49-F238E27FC236}">
                <a16:creationId xmlns:a16="http://schemas.microsoft.com/office/drawing/2014/main" id="{60A6E28B-960F-80DA-455F-7E1EEAB6CFCF}"/>
              </a:ext>
            </a:extLst>
          </p:cNvPr>
          <p:cNvSpPr txBox="1"/>
          <p:nvPr/>
        </p:nvSpPr>
        <p:spPr>
          <a:xfrm>
            <a:off x="0" y="524029"/>
            <a:ext cx="12192000" cy="582105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3600" b="1" strike="noStrike" spc="-1" dirty="0">
                <a:solidFill>
                  <a:srgbClr val="009A44"/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Aerosol Measurements</a:t>
            </a:r>
            <a:r>
              <a:rPr lang="en-US" sz="3600" b="1" spc="-1" dirty="0">
                <a:solidFill>
                  <a:srgbClr val="009A44"/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 Using Filter Samples</a:t>
            </a:r>
            <a:endParaRPr lang="en-US" sz="3600" b="1" strike="noStrike" spc="-1" dirty="0">
              <a:solidFill>
                <a:srgbClr val="000000"/>
              </a:solidFill>
              <a:latin typeface="Liberation Sans" panose="020B0604020202020204" pitchFamily="34" charset="0"/>
              <a:ea typeface="Liberation Sans" panose="020B0604020202020204" pitchFamily="34" charset="0"/>
              <a:cs typeface="Liberation Sans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1B0C42-7132-188F-C1AE-2599C6A3B031}"/>
              </a:ext>
            </a:extLst>
          </p:cNvPr>
          <p:cNvSpPr txBox="1"/>
          <p:nvPr/>
        </p:nvSpPr>
        <p:spPr>
          <a:xfrm>
            <a:off x="1207799" y="3484022"/>
            <a:ext cx="249185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/>
              <a:t>Figure 1.</a:t>
            </a:r>
            <a:r>
              <a:rPr lang="en-US" sz="1050" dirty="0"/>
              <a:t> High Volume Filter sample. Located in Clifford Hall.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5C5EA3-F831-8E26-C8E6-F2342BA79C51}"/>
              </a:ext>
            </a:extLst>
          </p:cNvPr>
          <p:cNvSpPr txBox="1"/>
          <p:nvPr/>
        </p:nvSpPr>
        <p:spPr>
          <a:xfrm>
            <a:off x="4358727" y="3484022"/>
            <a:ext cx="2491856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/>
              <a:t>Figure 2.</a:t>
            </a:r>
            <a:r>
              <a:rPr lang="en-US" sz="1050" dirty="0"/>
              <a:t> High Volume Filter sample. Located at Grand Forks International Airport.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C23620-393A-2763-2D71-5CF70D489EE6}"/>
              </a:ext>
            </a:extLst>
          </p:cNvPr>
          <p:cNvSpPr txBox="1"/>
          <p:nvPr/>
        </p:nvSpPr>
        <p:spPr>
          <a:xfrm>
            <a:off x="2673927" y="543098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7" descr="A picture containing indoor, wall, television, bathroom&#10;&#10;Description automatically generated">
            <a:extLst>
              <a:ext uri="{FF2B5EF4-FFF2-40B4-BE49-F238E27FC236}">
                <a16:creationId xmlns:a16="http://schemas.microsoft.com/office/drawing/2014/main" id="{CE387E45-BF4D-E16F-78E2-D2A1AB61272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292" y="4018495"/>
            <a:ext cx="2560320" cy="192024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ED4E6EE-0710-EB19-D6DE-EADE1E305DE7}"/>
              </a:ext>
            </a:extLst>
          </p:cNvPr>
          <p:cNvSpPr txBox="1"/>
          <p:nvPr/>
        </p:nvSpPr>
        <p:spPr>
          <a:xfrm>
            <a:off x="5326612" y="4740812"/>
            <a:ext cx="2491856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/>
              <a:t>Figure 3.</a:t>
            </a:r>
            <a:r>
              <a:rPr lang="en-US" sz="1050" dirty="0"/>
              <a:t> Sample collected from high volume filter sample. Located at Grand Forks International Airport.</a:t>
            </a:r>
          </a:p>
        </p:txBody>
      </p:sp>
    </p:spTree>
    <p:extLst>
      <p:ext uri="{BB962C8B-B14F-4D97-AF65-F5344CB8AC3E}">
        <p14:creationId xmlns:p14="http://schemas.microsoft.com/office/powerpoint/2010/main" val="30366139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Shape 1"/>
          <p:cNvSpPr txBox="1"/>
          <p:nvPr/>
        </p:nvSpPr>
        <p:spPr>
          <a:xfrm>
            <a:off x="0" y="305010"/>
            <a:ext cx="12192000" cy="582105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3600" b="1" strike="noStrike" spc="-1" dirty="0">
                <a:solidFill>
                  <a:srgbClr val="009A44"/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Acknowledgments</a:t>
            </a:r>
            <a:endParaRPr lang="en-US" sz="3600" b="1" strike="noStrike" spc="-1" dirty="0">
              <a:solidFill>
                <a:srgbClr val="000000"/>
              </a:solidFill>
              <a:latin typeface="Liberation Sans" panose="020B0604020202020204" pitchFamily="34" charset="0"/>
              <a:ea typeface="Liberation Sans" panose="020B0604020202020204" pitchFamily="34" charset="0"/>
              <a:cs typeface="Liberation Sans" panose="020B0604020202020204" pitchFamily="34" charset="0"/>
            </a:endParaRPr>
          </a:p>
        </p:txBody>
      </p:sp>
      <p:pic>
        <p:nvPicPr>
          <p:cNvPr id="1026" name="Picture 2" descr="David&#10;                        Delene's Headshot">
            <a:extLst>
              <a:ext uri="{FF2B5EF4-FFF2-40B4-BE49-F238E27FC236}">
                <a16:creationId xmlns:a16="http://schemas.microsoft.com/office/drawing/2014/main" id="{023AE631-8A83-E1E6-BE87-1E9A884E83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2768" y="1350819"/>
            <a:ext cx="282317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666DCE8-0078-02A1-87D2-FA901C1CD11C}"/>
              </a:ext>
            </a:extLst>
          </p:cNvPr>
          <p:cNvSpPr txBox="1"/>
          <p:nvPr/>
        </p:nvSpPr>
        <p:spPr>
          <a:xfrm>
            <a:off x="6426353" y="462176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/>
              <a:t>Dr. David J. </a:t>
            </a:r>
            <a:r>
              <a:rPr lang="en-US" sz="1800" b="1" dirty="0" err="1"/>
              <a:t>Delene</a:t>
            </a:r>
            <a:endParaRPr lang="en-US" sz="1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69EA9A-30E9-256F-B720-6CF350B11298}"/>
              </a:ext>
            </a:extLst>
          </p:cNvPr>
          <p:cNvSpPr txBox="1"/>
          <p:nvPr/>
        </p:nvSpPr>
        <p:spPr>
          <a:xfrm>
            <a:off x="1306062" y="2136338"/>
            <a:ext cx="581890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/>
              <a:t>Funding:</a:t>
            </a:r>
          </a:p>
          <a:p>
            <a:pPr algn="ctr"/>
            <a:r>
              <a:rPr lang="en-US" dirty="0"/>
              <a:t>We would like to acknowledge support from the National Science Foundation (NSF) under the IREC</a:t>
            </a:r>
          </a:p>
          <a:p>
            <a:pPr algn="ctr"/>
            <a:r>
              <a:rPr lang="en-US" dirty="0"/>
              <a:t>REU program CHE-2244530. Any opinions, findings, and conclusions or recommendations expressed in this</a:t>
            </a:r>
          </a:p>
          <a:p>
            <a:pPr algn="ctr"/>
            <a:r>
              <a:rPr lang="en-US" dirty="0"/>
              <a:t>material are those of the author(s) and do not necessarily reflect the views of the NSF.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A6EA556-7FF9-4538-2DFD-B0889C252468}"/>
              </a:ext>
            </a:extLst>
          </p:cNvPr>
          <p:cNvSpPr txBox="1"/>
          <p:nvPr/>
        </p:nvSpPr>
        <p:spPr>
          <a:xfrm>
            <a:off x="6835062" y="5047554"/>
            <a:ext cx="52785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 would like to thank University of North Dakota Aerospace for allowing us to collect aerosol samples to help further our project.</a:t>
            </a:r>
          </a:p>
        </p:txBody>
      </p:sp>
    </p:spTree>
    <p:extLst>
      <p:ext uri="{BB962C8B-B14F-4D97-AF65-F5344CB8AC3E}">
        <p14:creationId xmlns:p14="http://schemas.microsoft.com/office/powerpoint/2010/main" val="29394230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1449</TotalTime>
  <Words>718</Words>
  <Application>Microsoft Office PowerPoint</Application>
  <PresentationFormat>Widescreen</PresentationFormat>
  <Paragraphs>75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DejaVu Sans</vt:lpstr>
      <vt:lpstr>Liberation Sans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Jess</dc:creator>
  <dc:description/>
  <cp:lastModifiedBy>Delene, David</cp:lastModifiedBy>
  <cp:revision>86</cp:revision>
  <dcterms:created xsi:type="dcterms:W3CDTF">2013-02-13T15:39:40Z</dcterms:created>
  <dcterms:modified xsi:type="dcterms:W3CDTF">2023-06-12T16:11:00Z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Company">
    <vt:lpwstr>Microsoft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Widescreen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2</vt:i4>
  </property>
</Properties>
</file>