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sldIdLst>
    <p:sldId id="352" r:id="rId2"/>
    <p:sldId id="309" r:id="rId3"/>
    <p:sldId id="311" r:id="rId4"/>
    <p:sldId id="312" r:id="rId5"/>
    <p:sldId id="313" r:id="rId6"/>
    <p:sldId id="320" r:id="rId7"/>
    <p:sldId id="321" r:id="rId8"/>
    <p:sldId id="293" r:id="rId9"/>
    <p:sldId id="323" r:id="rId10"/>
    <p:sldId id="326" r:id="rId11"/>
    <p:sldId id="363" r:id="rId12"/>
    <p:sldId id="301" r:id="rId13"/>
    <p:sldId id="327" r:id="rId14"/>
    <p:sldId id="260" r:id="rId15"/>
    <p:sldId id="329" r:id="rId16"/>
    <p:sldId id="330" r:id="rId17"/>
    <p:sldId id="332" r:id="rId18"/>
    <p:sldId id="362" r:id="rId19"/>
    <p:sldId id="303" r:id="rId20"/>
    <p:sldId id="334" r:id="rId21"/>
    <p:sldId id="304" r:id="rId22"/>
    <p:sldId id="305" r:id="rId23"/>
    <p:sldId id="335" r:id="rId24"/>
    <p:sldId id="336" r:id="rId25"/>
    <p:sldId id="337" r:id="rId26"/>
    <p:sldId id="338" r:id="rId27"/>
    <p:sldId id="339" r:id="rId28"/>
    <p:sldId id="343" r:id="rId29"/>
    <p:sldId id="262" r:id="rId30"/>
    <p:sldId id="342" r:id="rId31"/>
    <p:sldId id="344" r:id="rId32"/>
    <p:sldId id="364" r:id="rId33"/>
    <p:sldId id="345" r:id="rId34"/>
    <p:sldId id="266" r:id="rId35"/>
    <p:sldId id="284" r:id="rId36"/>
    <p:sldId id="351" r:id="rId37"/>
    <p:sldId id="368" r:id="rId38"/>
    <p:sldId id="307" r:id="rId39"/>
    <p:sldId id="354" r:id="rId40"/>
    <p:sldId id="355" r:id="rId41"/>
    <p:sldId id="356" r:id="rId42"/>
    <p:sldId id="357" r:id="rId43"/>
    <p:sldId id="350" r:id="rId44"/>
    <p:sldId id="308" r:id="rId45"/>
    <p:sldId id="365" r:id="rId46"/>
    <p:sldId id="366" r:id="rId47"/>
    <p:sldId id="358" r:id="rId48"/>
    <p:sldId id="359" r:id="rId49"/>
    <p:sldId id="306" r:id="rId50"/>
    <p:sldId id="259" r:id="rId51"/>
    <p:sldId id="360" r:id="rId52"/>
    <p:sldId id="290" r:id="rId53"/>
    <p:sldId id="333" r:id="rId54"/>
    <p:sldId id="349" r:id="rId55"/>
    <p:sldId id="361" r:id="rId56"/>
    <p:sldId id="328" r:id="rId57"/>
    <p:sldId id="314" r:id="rId58"/>
    <p:sldId id="316" r:id="rId59"/>
    <p:sldId id="317" r:id="rId60"/>
    <p:sldId id="318" r:id="rId61"/>
    <p:sldId id="319" r:id="rId62"/>
    <p:sldId id="34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tuftedal" initials="mt" lastIdx="3" clrIdx="0">
    <p:extLst>
      <p:ext uri="{19B8F6BF-5375-455C-9EA6-DF929625EA0E}">
        <p15:presenceInfo xmlns:p15="http://schemas.microsoft.com/office/powerpoint/2012/main" userId="a734da3f2221f5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0724" autoAdjust="0"/>
  </p:normalViewPr>
  <p:slideViewPr>
    <p:cSldViewPr snapToGrid="0">
      <p:cViewPr varScale="1">
        <p:scale>
          <a:sx n="103" d="100"/>
          <a:sy n="103" d="100"/>
        </p:scale>
        <p:origin x="906" y="15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0A061-8016-433D-A562-9F66DF42EDB8}" type="datetimeFigureOut">
              <a:rPr lang="en-US" smtClean="0"/>
              <a:t>7/8/2019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EB5AA-9780-456F-85E2-7A9F074F43C7}" type="slidenum">
              <a:rPr lang="en-US" smtClean="0"/>
              <a:t>‹#›</a:t>
            </a:fld>
            <a:endParaRPr lang="en-US"/>
          </a:p>
        </p:txBody>
      </p:sp>
    </p:spTree>
    <p:extLst>
      <p:ext uri="{BB962C8B-B14F-4D97-AF65-F5344CB8AC3E}">
        <p14:creationId xmlns:p14="http://schemas.microsoft.com/office/powerpoint/2010/main" val="121903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a:t>
            </a:fld>
            <a:endParaRPr lang="en-US"/>
          </a:p>
        </p:txBody>
      </p:sp>
    </p:spTree>
    <p:extLst>
      <p:ext uri="{BB962C8B-B14F-4D97-AF65-F5344CB8AC3E}">
        <p14:creationId xmlns:p14="http://schemas.microsoft.com/office/powerpoint/2010/main" val="2943108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less rain gauges reported rainfall over the season, and even a variation of rain gauges reported each month. </a:t>
            </a:r>
          </a:p>
          <a:p>
            <a:endParaRPr lang="en-US" dirty="0"/>
          </a:p>
          <a:p>
            <a:r>
              <a:rPr lang="en-US" dirty="0"/>
              <a:t>This inconsistency in reporting was observed in both the NDARBCON and NWS COOP observer networks, with the NWS COOP having considerable amounts of missing data. </a:t>
            </a:r>
          </a:p>
        </p:txBody>
      </p:sp>
      <p:sp>
        <p:nvSpPr>
          <p:cNvPr id="4" name="Slide Number Placeholder 3"/>
          <p:cNvSpPr>
            <a:spLocks noGrp="1"/>
          </p:cNvSpPr>
          <p:nvPr>
            <p:ph type="sldNum" sz="quarter" idx="5"/>
          </p:nvPr>
        </p:nvSpPr>
        <p:spPr/>
        <p:txBody>
          <a:bodyPr/>
          <a:lstStyle/>
          <a:p>
            <a:fld id="{0B0EB5AA-9780-456F-85E2-7A9F074F43C7}" type="slidenum">
              <a:rPr lang="en-US" smtClean="0"/>
              <a:t>16</a:t>
            </a:fld>
            <a:endParaRPr lang="en-US"/>
          </a:p>
        </p:txBody>
      </p:sp>
    </p:spTree>
    <p:extLst>
      <p:ext uri="{BB962C8B-B14F-4D97-AF65-F5344CB8AC3E}">
        <p14:creationId xmlns:p14="http://schemas.microsoft.com/office/powerpoint/2010/main" val="400074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stations with all three months on record was preferred, but keeping that standard limited the number of gauges that could be used by an average of 4 rain gauges per year in the target regions. This graph shows the variation in the number of rain gauges per month per year</a:t>
            </a:r>
            <a:r>
              <a:rPr lang="en-US" baseline="0" dirty="0"/>
              <a:t> </a:t>
            </a:r>
            <a:r>
              <a:rPr lang="en-US" dirty="0"/>
              <a:t>that had at least one month of complete data.</a:t>
            </a:r>
          </a:p>
          <a:p>
            <a:endParaRPr lang="en-US" dirty="0"/>
          </a:p>
          <a:p>
            <a:r>
              <a:rPr lang="en-US" dirty="0"/>
              <a:t>For an example of how much the rain gauges could vary, assuming all 8 rain gauges in August 2018 must</a:t>
            </a:r>
            <a:r>
              <a:rPr lang="en-US" baseline="0" dirty="0"/>
              <a:t> also include </a:t>
            </a:r>
            <a:r>
              <a:rPr lang="en-US" dirty="0"/>
              <a:t>June and July, the number of gauges would go from 20 in June and July down to 8. However, it could decease more if those gauges did not have those months. </a:t>
            </a:r>
          </a:p>
          <a:p>
            <a:endParaRPr lang="en-US" dirty="0"/>
          </a:p>
          <a:p>
            <a:r>
              <a:rPr lang="en-US" dirty="0"/>
              <a:t>Issues with using the month to month rain gauges, was it was almost impossible to know the reliability of these gauges outside of the quality control/assurance done by the NCEI or NDCMP. </a:t>
            </a:r>
          </a:p>
        </p:txBody>
      </p:sp>
      <p:sp>
        <p:nvSpPr>
          <p:cNvPr id="4" name="Slide Number Placeholder 3"/>
          <p:cNvSpPr>
            <a:spLocks noGrp="1"/>
          </p:cNvSpPr>
          <p:nvPr>
            <p:ph type="sldNum" sz="quarter" idx="5"/>
          </p:nvPr>
        </p:nvSpPr>
        <p:spPr/>
        <p:txBody>
          <a:bodyPr/>
          <a:lstStyle/>
          <a:p>
            <a:fld id="{0B0EB5AA-9780-456F-85E2-7A9F074F43C7}" type="slidenum">
              <a:rPr lang="en-US" smtClean="0"/>
              <a:t>17</a:t>
            </a:fld>
            <a:endParaRPr lang="en-US"/>
          </a:p>
        </p:txBody>
      </p:sp>
    </p:spTree>
    <p:extLst>
      <p:ext uri="{BB962C8B-B14F-4D97-AF65-F5344CB8AC3E}">
        <p14:creationId xmlns:p14="http://schemas.microsoft.com/office/powerpoint/2010/main" val="4132422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18</a:t>
            </a:fld>
            <a:endParaRPr lang="en-US"/>
          </a:p>
        </p:txBody>
      </p:sp>
    </p:spTree>
    <p:extLst>
      <p:ext uri="{BB962C8B-B14F-4D97-AF65-F5344CB8AC3E}">
        <p14:creationId xmlns:p14="http://schemas.microsoft.com/office/powerpoint/2010/main" val="270663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19</a:t>
            </a:fld>
            <a:endParaRPr lang="en-US"/>
          </a:p>
        </p:txBody>
      </p:sp>
    </p:spTree>
    <p:extLst>
      <p:ext uri="{BB962C8B-B14F-4D97-AF65-F5344CB8AC3E}">
        <p14:creationId xmlns:p14="http://schemas.microsoft.com/office/powerpoint/2010/main" val="1359419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20</a:t>
            </a:fld>
            <a:endParaRPr lang="en-US"/>
          </a:p>
        </p:txBody>
      </p:sp>
    </p:spTree>
    <p:extLst>
      <p:ext uri="{BB962C8B-B14F-4D97-AF65-F5344CB8AC3E}">
        <p14:creationId xmlns:p14="http://schemas.microsoft.com/office/powerpoint/2010/main" val="124174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value is not the average rainfall in the county, but the total rainfall. The average monthly rainfall changes based on each type of analysis. So a more detailed explanation with be shown later. </a:t>
            </a:r>
          </a:p>
        </p:txBody>
      </p:sp>
      <p:sp>
        <p:nvSpPr>
          <p:cNvPr id="4" name="Slide Number Placeholder 3"/>
          <p:cNvSpPr>
            <a:spLocks noGrp="1"/>
          </p:cNvSpPr>
          <p:nvPr>
            <p:ph type="sldNum" sz="quarter" idx="5"/>
          </p:nvPr>
        </p:nvSpPr>
        <p:spPr/>
        <p:txBody>
          <a:bodyPr/>
          <a:lstStyle/>
          <a:p>
            <a:fld id="{0B0EB5AA-9780-456F-85E2-7A9F074F43C7}" type="slidenum">
              <a:rPr lang="en-US" smtClean="0"/>
              <a:t>21</a:t>
            </a:fld>
            <a:endParaRPr lang="en-US"/>
          </a:p>
        </p:txBody>
      </p:sp>
    </p:spTree>
    <p:extLst>
      <p:ext uri="{BB962C8B-B14F-4D97-AF65-F5344CB8AC3E}">
        <p14:creationId xmlns:p14="http://schemas.microsoft.com/office/powerpoint/2010/main" val="319982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22</a:t>
            </a:fld>
            <a:endParaRPr lang="en-US"/>
          </a:p>
        </p:txBody>
      </p:sp>
    </p:spTree>
    <p:extLst>
      <p:ext uri="{BB962C8B-B14F-4D97-AF65-F5344CB8AC3E}">
        <p14:creationId xmlns:p14="http://schemas.microsoft.com/office/powerpoint/2010/main" val="244632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23</a:t>
            </a:fld>
            <a:endParaRPr lang="en-US"/>
          </a:p>
        </p:txBody>
      </p:sp>
    </p:spTree>
    <p:extLst>
      <p:ext uri="{BB962C8B-B14F-4D97-AF65-F5344CB8AC3E}">
        <p14:creationId xmlns:p14="http://schemas.microsoft.com/office/powerpoint/2010/main" val="142382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notable area with cross over is between Billings and Wibaux Circles. These two circles shared a common county of Golden Valley County in North Dakota, since these are both control areas, this was considered acceptable. </a:t>
            </a:r>
          </a:p>
          <a:p>
            <a:endParaRPr lang="en-US" dirty="0"/>
          </a:p>
          <a:p>
            <a:r>
              <a:rPr lang="en-US" dirty="0"/>
              <a:t>The second area of overlap is Fallon and Carter Circles. Unlike Billing and Wibaux, no rain gauges were present in this area of overlap. </a:t>
            </a:r>
          </a:p>
        </p:txBody>
      </p:sp>
      <p:sp>
        <p:nvSpPr>
          <p:cNvPr id="4" name="Slide Number Placeholder 3"/>
          <p:cNvSpPr>
            <a:spLocks noGrp="1"/>
          </p:cNvSpPr>
          <p:nvPr>
            <p:ph type="sldNum" sz="quarter" idx="5"/>
          </p:nvPr>
        </p:nvSpPr>
        <p:spPr/>
        <p:txBody>
          <a:bodyPr/>
          <a:lstStyle/>
          <a:p>
            <a:fld id="{0B0EB5AA-9780-456F-85E2-7A9F074F43C7}" type="slidenum">
              <a:rPr lang="en-US" smtClean="0"/>
              <a:t>24</a:t>
            </a:fld>
            <a:endParaRPr lang="en-US"/>
          </a:p>
        </p:txBody>
      </p:sp>
    </p:spTree>
    <p:extLst>
      <p:ext uri="{BB962C8B-B14F-4D97-AF65-F5344CB8AC3E}">
        <p14:creationId xmlns:p14="http://schemas.microsoft.com/office/powerpoint/2010/main" val="76932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a:t>
            </a:r>
            <a:r>
              <a:rPr lang="en-US" dirty="0" err="1"/>
              <a:t>Cressman</a:t>
            </a:r>
            <a:r>
              <a:rPr lang="en-US" dirty="0"/>
              <a:t> weighting scheme give rain gauges closer to the central point more weight than gauges near the edges of the circle. </a:t>
            </a:r>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25</a:t>
            </a:fld>
            <a:endParaRPr lang="en-US"/>
          </a:p>
        </p:txBody>
      </p:sp>
    </p:spTree>
    <p:extLst>
      <p:ext uri="{BB962C8B-B14F-4D97-AF65-F5344CB8AC3E}">
        <p14:creationId xmlns:p14="http://schemas.microsoft.com/office/powerpoint/2010/main" val="370387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4</a:t>
            </a:fld>
            <a:endParaRPr lang="en-US"/>
          </a:p>
        </p:txBody>
      </p:sp>
    </p:spTree>
    <p:extLst>
      <p:ext uri="{BB962C8B-B14F-4D97-AF65-F5344CB8AC3E}">
        <p14:creationId xmlns:p14="http://schemas.microsoft.com/office/powerpoint/2010/main" val="325830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26</a:t>
            </a:fld>
            <a:endParaRPr lang="en-US"/>
          </a:p>
        </p:txBody>
      </p:sp>
    </p:spTree>
    <p:extLst>
      <p:ext uri="{BB962C8B-B14F-4D97-AF65-F5344CB8AC3E}">
        <p14:creationId xmlns:p14="http://schemas.microsoft.com/office/powerpoint/2010/main" val="162019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an area with more gauges will have a higher sum of weights. The higher sum of weights acted in a similar fashion to a general averaging function, but instead of dividing by the number of stations, it depends on how much influence a single station has overall. </a:t>
            </a:r>
          </a:p>
          <a:p>
            <a:br>
              <a:rPr lang="en-US" dirty="0"/>
            </a:br>
            <a:r>
              <a:rPr lang="en-US" dirty="0"/>
              <a:t>Therefore a county with less rain gauges would be weighted less but would still have a rainfall close to an observed average. This calculation was applied to the NDCMP and pre-NDCMP period. </a:t>
            </a:r>
          </a:p>
        </p:txBody>
      </p:sp>
      <p:sp>
        <p:nvSpPr>
          <p:cNvPr id="4" name="Slide Number Placeholder 3"/>
          <p:cNvSpPr>
            <a:spLocks noGrp="1"/>
          </p:cNvSpPr>
          <p:nvPr>
            <p:ph type="sldNum" sz="quarter" idx="5"/>
          </p:nvPr>
        </p:nvSpPr>
        <p:spPr/>
        <p:txBody>
          <a:bodyPr/>
          <a:lstStyle/>
          <a:p>
            <a:fld id="{0B0EB5AA-9780-456F-85E2-7A9F074F43C7}" type="slidenum">
              <a:rPr lang="en-US" smtClean="0"/>
              <a:t>27</a:t>
            </a:fld>
            <a:endParaRPr lang="en-US"/>
          </a:p>
        </p:txBody>
      </p:sp>
    </p:spTree>
    <p:extLst>
      <p:ext uri="{BB962C8B-B14F-4D97-AF65-F5344CB8AC3E}">
        <p14:creationId xmlns:p14="http://schemas.microsoft.com/office/powerpoint/2010/main" val="367234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AFTER 3</a:t>
            </a:r>
            <a:r>
              <a:rPr lang="en-US" baseline="30000" dirty="0"/>
              <a:t>rd</a:t>
            </a:r>
            <a:r>
              <a:rPr lang="en-US" dirty="0"/>
              <a:t> DOT</a:t>
            </a:r>
          </a:p>
          <a:p>
            <a:r>
              <a:rPr lang="en-US" dirty="0"/>
              <a:t>With a better representation of the county average rainfall, the effects of cloud seeding may be more obvious.</a:t>
            </a:r>
          </a:p>
          <a:p>
            <a:endParaRPr lang="en-US" dirty="0"/>
          </a:p>
          <a:p>
            <a:r>
              <a:rPr lang="en-US" dirty="0"/>
              <a:t>AFTER 4</a:t>
            </a:r>
            <a:r>
              <a:rPr lang="en-US" baseline="30000" dirty="0"/>
              <a:t>th</a:t>
            </a:r>
            <a:r>
              <a:rPr lang="en-US" dirty="0"/>
              <a:t> DOT</a:t>
            </a:r>
          </a:p>
          <a:p>
            <a:r>
              <a:rPr lang="en-US" dirty="0"/>
              <a:t>Therefore it is important to use all available rain gauges within the entire county without any weighting effect.</a:t>
            </a:r>
          </a:p>
        </p:txBody>
      </p:sp>
      <p:sp>
        <p:nvSpPr>
          <p:cNvPr id="4" name="Slide Number Placeholder 3"/>
          <p:cNvSpPr>
            <a:spLocks noGrp="1"/>
          </p:cNvSpPr>
          <p:nvPr>
            <p:ph type="sldNum" sz="quarter" idx="5"/>
          </p:nvPr>
        </p:nvSpPr>
        <p:spPr/>
        <p:txBody>
          <a:bodyPr/>
          <a:lstStyle/>
          <a:p>
            <a:fld id="{0B0EB5AA-9780-456F-85E2-7A9F074F43C7}" type="slidenum">
              <a:rPr lang="en-US" smtClean="0"/>
              <a:t>28</a:t>
            </a:fld>
            <a:endParaRPr lang="en-US"/>
          </a:p>
        </p:txBody>
      </p:sp>
    </p:spTree>
    <p:extLst>
      <p:ext uri="{BB962C8B-B14F-4D97-AF65-F5344CB8AC3E}">
        <p14:creationId xmlns:p14="http://schemas.microsoft.com/office/powerpoint/2010/main" val="3618124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Bowman and Slope Counties were combined to create one larger target county. </a:t>
            </a:r>
          </a:p>
          <a:p>
            <a:endParaRPr lang="en-US" dirty="0"/>
          </a:p>
          <a:p>
            <a:r>
              <a:rPr lang="en-US" dirty="0"/>
              <a:t>Rain gauges within eastern Montana were treated differently in the sense that entire counties were not used. </a:t>
            </a:r>
          </a:p>
          <a:p>
            <a:r>
              <a:rPr lang="en-US" dirty="0"/>
              <a:t>Some rain gauges in Montana were rejected due to the distance from the target region. </a:t>
            </a:r>
          </a:p>
          <a:p>
            <a:endParaRPr lang="en-US" dirty="0"/>
          </a:p>
          <a:p>
            <a:r>
              <a:rPr lang="en-US" dirty="0"/>
              <a:t>Much like the circular method, areas were assigned a blanket name despite housing two or more counties in it at a time. </a:t>
            </a:r>
          </a:p>
        </p:txBody>
      </p:sp>
      <p:sp>
        <p:nvSpPr>
          <p:cNvPr id="4" name="Slide Number Placeholder 3"/>
          <p:cNvSpPr>
            <a:spLocks noGrp="1"/>
          </p:cNvSpPr>
          <p:nvPr>
            <p:ph type="sldNum" sz="quarter" idx="5"/>
          </p:nvPr>
        </p:nvSpPr>
        <p:spPr/>
        <p:txBody>
          <a:bodyPr/>
          <a:lstStyle/>
          <a:p>
            <a:fld id="{0B0EB5AA-9780-456F-85E2-7A9F074F43C7}" type="slidenum">
              <a:rPr lang="en-US" smtClean="0"/>
              <a:t>29</a:t>
            </a:fld>
            <a:endParaRPr lang="en-US"/>
          </a:p>
        </p:txBody>
      </p:sp>
    </p:spTree>
    <p:extLst>
      <p:ext uri="{BB962C8B-B14F-4D97-AF65-F5344CB8AC3E}">
        <p14:creationId xmlns:p14="http://schemas.microsoft.com/office/powerpoint/2010/main" val="1578263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30</a:t>
            </a:fld>
            <a:endParaRPr lang="en-US"/>
          </a:p>
        </p:txBody>
      </p:sp>
    </p:spTree>
    <p:extLst>
      <p:ext uri="{BB962C8B-B14F-4D97-AF65-F5344CB8AC3E}">
        <p14:creationId xmlns:p14="http://schemas.microsoft.com/office/powerpoint/2010/main" val="1210881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presentation, I’ll be covering just the County-Based</a:t>
            </a:r>
            <a:r>
              <a:rPr lang="en-US" baseline="0" dirty="0"/>
              <a:t> methods as it encompasses more of the rain gauges used in the NDCMP. </a:t>
            </a:r>
            <a:endParaRPr lang="en-US" dirty="0"/>
          </a:p>
          <a:p>
            <a:endParaRPr lang="en-US" dirty="0"/>
          </a:p>
          <a:p>
            <a:r>
              <a:rPr lang="en-US" dirty="0"/>
              <a:t>This a comparison between the county-based method rain gauges vs what is encompassed in the circular method. This shows all rain gauges from 1950-2018. While the circular method captures a lot of the rain gauges, there are several rain gauges in the target areas of McKenzie and Bowman that aren’t included, as well as controls in Montana and North Dakota. </a:t>
            </a:r>
          </a:p>
        </p:txBody>
      </p:sp>
      <p:sp>
        <p:nvSpPr>
          <p:cNvPr id="4" name="Slide Number Placeholder 3"/>
          <p:cNvSpPr>
            <a:spLocks noGrp="1"/>
          </p:cNvSpPr>
          <p:nvPr>
            <p:ph type="sldNum" sz="quarter" idx="5"/>
          </p:nvPr>
        </p:nvSpPr>
        <p:spPr/>
        <p:txBody>
          <a:bodyPr/>
          <a:lstStyle/>
          <a:p>
            <a:fld id="{0B0EB5AA-9780-456F-85E2-7A9F074F43C7}" type="slidenum">
              <a:rPr lang="en-US" smtClean="0"/>
              <a:t>31</a:t>
            </a:fld>
            <a:endParaRPr lang="en-US"/>
          </a:p>
        </p:txBody>
      </p:sp>
    </p:spTree>
    <p:extLst>
      <p:ext uri="{BB962C8B-B14F-4D97-AF65-F5344CB8AC3E}">
        <p14:creationId xmlns:p14="http://schemas.microsoft.com/office/powerpoint/2010/main" val="3683331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ratio calculates a percent different between the two rainfalls. This percent different does not account for natural variations due to geographical differences.</a:t>
            </a:r>
          </a:p>
          <a:p>
            <a:endParaRPr lang="en-US" dirty="0"/>
          </a:p>
          <a:p>
            <a:r>
              <a:rPr lang="en-US" dirty="0"/>
              <a:t>The double ratio takes the single ratios between two different time periods to normalize the observed single ratio. This method removes natural variations by normalizing the ratios. </a:t>
            </a:r>
          </a:p>
          <a:p>
            <a:endParaRPr lang="en-US" dirty="0"/>
          </a:p>
          <a:p>
            <a:r>
              <a:rPr lang="en-US" dirty="0"/>
              <a:t>The LR method was used to predict what the rainfall would be in the target region if cloud seeding hadn’t taken place. This is done by creating a Linear relationship between pre-NDCMP target and control rainfall. Once the equation is created, control rainfall for the NDCMP period is plugged in to predict the target’s rainfall. The SLR used one predictor, or one control county, where the MLR used two control counties to predict the rainfall for the target. This type of analysis is like doing the double ratio of the rainfalls.</a:t>
            </a:r>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32</a:t>
            </a:fld>
            <a:endParaRPr lang="en-US"/>
          </a:p>
        </p:txBody>
      </p:sp>
    </p:spTree>
    <p:extLst>
      <p:ext uri="{BB962C8B-B14F-4D97-AF65-F5344CB8AC3E}">
        <p14:creationId xmlns:p14="http://schemas.microsoft.com/office/powerpoint/2010/main" val="675930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target area that did not have multiple control areas to compare from was Ward. This was due to the location of ward relative to acceptable control areas. Most areas that could be considered useful for a control were either downwind of seeding or were in the seeding project itself. Mercer was determined to be the best possible control for Ward, although it may be contaminated due to downwind effects. </a:t>
            </a:r>
          </a:p>
        </p:txBody>
      </p:sp>
      <p:sp>
        <p:nvSpPr>
          <p:cNvPr id="4" name="Slide Number Placeholder 3"/>
          <p:cNvSpPr>
            <a:spLocks noGrp="1"/>
          </p:cNvSpPr>
          <p:nvPr>
            <p:ph type="sldNum" sz="quarter" idx="5"/>
          </p:nvPr>
        </p:nvSpPr>
        <p:spPr/>
        <p:txBody>
          <a:bodyPr/>
          <a:lstStyle/>
          <a:p>
            <a:fld id="{0B0EB5AA-9780-456F-85E2-7A9F074F43C7}" type="slidenum">
              <a:rPr lang="en-US" smtClean="0"/>
              <a:t>33</a:t>
            </a:fld>
            <a:endParaRPr lang="en-US"/>
          </a:p>
        </p:txBody>
      </p:sp>
    </p:spTree>
    <p:extLst>
      <p:ext uri="{BB962C8B-B14F-4D97-AF65-F5344CB8AC3E}">
        <p14:creationId xmlns:p14="http://schemas.microsoft.com/office/powerpoint/2010/main" val="2181377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ratio</a:t>
            </a:r>
            <a:r>
              <a:rPr lang="en-US" baseline="0" dirty="0"/>
              <a:t> was calculated each year by dividing each monthly rainfall and seasonal in the target by the control, as well as summing the total rainfall in each month and seasonal over the two time periods and dividing them by each other. </a:t>
            </a:r>
            <a:endParaRPr lang="en-US" dirty="0"/>
          </a:p>
        </p:txBody>
      </p:sp>
      <p:sp>
        <p:nvSpPr>
          <p:cNvPr id="4" name="Slide Number Placeholder 3"/>
          <p:cNvSpPr>
            <a:spLocks noGrp="1"/>
          </p:cNvSpPr>
          <p:nvPr>
            <p:ph type="sldNum" sz="quarter" idx="10"/>
          </p:nvPr>
        </p:nvSpPr>
        <p:spPr/>
        <p:txBody>
          <a:bodyPr/>
          <a:lstStyle/>
          <a:p>
            <a:fld id="{0B0EB5AA-9780-456F-85E2-7A9F074F43C7}" type="slidenum">
              <a:rPr lang="en-US" smtClean="0"/>
              <a:t>34</a:t>
            </a:fld>
            <a:endParaRPr lang="en-US"/>
          </a:p>
        </p:txBody>
      </p:sp>
    </p:spTree>
    <p:extLst>
      <p:ext uri="{BB962C8B-B14F-4D97-AF65-F5344CB8AC3E}">
        <p14:creationId xmlns:p14="http://schemas.microsoft.com/office/powerpoint/2010/main" val="3427999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 double ratio to normalize the NDCMP single ratio, any effect from cloud seeding should be more obvious. If there is a large ratio difference between pre-NDCMP and NDCMP single ratios, it can be suggested that cloud seeding may have contributed to an increase in rainfall. </a:t>
            </a:r>
          </a:p>
          <a:p>
            <a:endParaRPr lang="en-US" dirty="0"/>
          </a:p>
          <a:p>
            <a:r>
              <a:rPr lang="en-US" dirty="0"/>
              <a:t>However, any seasonal extremes in either observational period can skew the data in a way that can suggest an increase or decrease in rainfall in the target compared to the control. </a:t>
            </a:r>
          </a:p>
        </p:txBody>
      </p:sp>
      <p:sp>
        <p:nvSpPr>
          <p:cNvPr id="4" name="Slide Number Placeholder 3"/>
          <p:cNvSpPr>
            <a:spLocks noGrp="1"/>
          </p:cNvSpPr>
          <p:nvPr>
            <p:ph type="sldNum" sz="quarter" idx="5"/>
          </p:nvPr>
        </p:nvSpPr>
        <p:spPr/>
        <p:txBody>
          <a:bodyPr/>
          <a:lstStyle/>
          <a:p>
            <a:fld id="{0B0EB5AA-9780-456F-85E2-7A9F074F43C7}" type="slidenum">
              <a:rPr lang="en-US" smtClean="0"/>
              <a:t>35</a:t>
            </a:fld>
            <a:endParaRPr lang="en-US"/>
          </a:p>
        </p:txBody>
      </p:sp>
    </p:spTree>
    <p:extLst>
      <p:ext uri="{BB962C8B-B14F-4D97-AF65-F5344CB8AC3E}">
        <p14:creationId xmlns:p14="http://schemas.microsoft.com/office/powerpoint/2010/main" val="121920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period used for climate data ran from 1950 to 1975</a:t>
            </a:r>
          </a:p>
          <a:p>
            <a:endParaRPr lang="en-US" baseline="0" dirty="0"/>
          </a:p>
          <a:p>
            <a:r>
              <a:rPr lang="en-US" baseline="0" dirty="0"/>
              <a:t>The NDCMP period was 1976 to 2002.</a:t>
            </a:r>
            <a:endParaRPr lang="en-US" dirty="0"/>
          </a:p>
        </p:txBody>
      </p:sp>
      <p:sp>
        <p:nvSpPr>
          <p:cNvPr id="4" name="Slide Number Placeholder 3"/>
          <p:cNvSpPr>
            <a:spLocks noGrp="1"/>
          </p:cNvSpPr>
          <p:nvPr>
            <p:ph type="sldNum" sz="quarter" idx="10"/>
          </p:nvPr>
        </p:nvSpPr>
        <p:spPr/>
        <p:txBody>
          <a:bodyPr/>
          <a:lstStyle/>
          <a:p>
            <a:fld id="{0B0EB5AA-9780-456F-85E2-7A9F074F43C7}" type="slidenum">
              <a:rPr lang="en-US" smtClean="0"/>
              <a:t>6</a:t>
            </a:fld>
            <a:endParaRPr lang="en-US"/>
          </a:p>
        </p:txBody>
      </p:sp>
    </p:spTree>
    <p:extLst>
      <p:ext uri="{BB962C8B-B14F-4D97-AF65-F5344CB8AC3E}">
        <p14:creationId xmlns:p14="http://schemas.microsoft.com/office/powerpoint/2010/main" val="482531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with replacement selects a rain gauge and returns the rain gauge back into the pool of possible rain gauges to be sampled again. Theoretically an entire dataset can be made up of one rain gauge with resampling, but that is highly unlikely. </a:t>
            </a:r>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36</a:t>
            </a:fld>
            <a:endParaRPr lang="en-US"/>
          </a:p>
        </p:txBody>
      </p:sp>
    </p:spTree>
    <p:extLst>
      <p:ext uri="{BB962C8B-B14F-4D97-AF65-F5344CB8AC3E}">
        <p14:creationId xmlns:p14="http://schemas.microsoft.com/office/powerpoint/2010/main" val="1346165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with replacement selects a rain gauge and returns the rain gauge back into the pool of possible rain gauges to be sampled again. Theoretically an entire dataset can be made up of one rain gauge with resampling, but that is highly unlikely. </a:t>
            </a:r>
          </a:p>
          <a:p>
            <a:endParaRPr lang="en-US" dirty="0"/>
          </a:p>
          <a:p>
            <a:r>
              <a:rPr lang="en-US" dirty="0"/>
              <a:t>To determine if the observed single and double ratios are significant, the natural variation will give us an upper and lower bound 95% confidence interval. If our observed ratios are higher or lower than the 95% confidence intervals, this can be said that our data is not due to random change. </a:t>
            </a:r>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37</a:t>
            </a:fld>
            <a:endParaRPr lang="en-US"/>
          </a:p>
        </p:txBody>
      </p:sp>
    </p:spTree>
    <p:extLst>
      <p:ext uri="{BB962C8B-B14F-4D97-AF65-F5344CB8AC3E}">
        <p14:creationId xmlns:p14="http://schemas.microsoft.com/office/powerpoint/2010/main" val="783105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ratios for 1950-1975 showed that three out of the 9 cases had the target region receiving more rainfall than the control in seasonal rainfall. The differences shown in this table can be attributed to natural variation in rainfall due to geographical differences. </a:t>
            </a:r>
          </a:p>
        </p:txBody>
      </p:sp>
      <p:sp>
        <p:nvSpPr>
          <p:cNvPr id="4" name="Slide Number Placeholder 3"/>
          <p:cNvSpPr>
            <a:spLocks noGrp="1"/>
          </p:cNvSpPr>
          <p:nvPr>
            <p:ph type="sldNum" sz="quarter" idx="5"/>
          </p:nvPr>
        </p:nvSpPr>
        <p:spPr/>
        <p:txBody>
          <a:bodyPr/>
          <a:lstStyle/>
          <a:p>
            <a:fld id="{0B0EB5AA-9780-456F-85E2-7A9F074F43C7}" type="slidenum">
              <a:rPr lang="en-US" smtClean="0"/>
              <a:t>38</a:t>
            </a:fld>
            <a:endParaRPr lang="en-US"/>
          </a:p>
        </p:txBody>
      </p:sp>
    </p:spTree>
    <p:extLst>
      <p:ext uri="{BB962C8B-B14F-4D97-AF65-F5344CB8AC3E}">
        <p14:creationId xmlns:p14="http://schemas.microsoft.com/office/powerpoint/2010/main" val="3067964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ratios for 1977-2018 showed an increase in the number of target areas receiving more rainfall than the control. Out of the 9 possible comparisons, 4 target regions had more rainfall. While this can be contributed to the natural variation due to geographic differences, you can still notice that the differences in rainfall between the control and target has decreased.</a:t>
            </a:r>
          </a:p>
        </p:txBody>
      </p:sp>
      <p:sp>
        <p:nvSpPr>
          <p:cNvPr id="4" name="Slide Number Placeholder 3"/>
          <p:cNvSpPr>
            <a:spLocks noGrp="1"/>
          </p:cNvSpPr>
          <p:nvPr>
            <p:ph type="sldNum" sz="quarter" idx="5"/>
          </p:nvPr>
        </p:nvSpPr>
        <p:spPr/>
        <p:txBody>
          <a:bodyPr/>
          <a:lstStyle/>
          <a:p>
            <a:fld id="{0B0EB5AA-9780-456F-85E2-7A9F074F43C7}" type="slidenum">
              <a:rPr lang="en-US" smtClean="0"/>
              <a:t>39</a:t>
            </a:fld>
            <a:endParaRPr lang="en-US"/>
          </a:p>
        </p:txBody>
      </p:sp>
    </p:spTree>
    <p:extLst>
      <p:ext uri="{BB962C8B-B14F-4D97-AF65-F5344CB8AC3E}">
        <p14:creationId xmlns:p14="http://schemas.microsoft.com/office/powerpoint/2010/main" val="2563498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ratios show the differences in rainfall between the NDCMP and pre-NDCMP time period. Some notable differences seasonal rainfall can be seen in McKenzie/Billings and McKenzie/Wibaux. These were the largest increases between the target and control seasonal rainfall. Other counties did show a 2-6% increase in the target over the control, while some showed a small decrease in rainfall in the target versus the control. </a:t>
            </a:r>
          </a:p>
          <a:p>
            <a:endParaRPr lang="en-US" dirty="0"/>
          </a:p>
          <a:p>
            <a:r>
              <a:rPr lang="en-US" dirty="0"/>
              <a:t>Monthly rainfall also saw some notable differences, which could contribute to the overall change in seasonal rainfall. </a:t>
            </a:r>
          </a:p>
          <a:p>
            <a:endParaRPr lang="en-US" dirty="0"/>
          </a:p>
          <a:p>
            <a:r>
              <a:rPr lang="en-US" dirty="0"/>
              <a:t>Only one target/control pairing so no change in seasonal rainfall totals between the two time periods. </a:t>
            </a:r>
          </a:p>
        </p:txBody>
      </p:sp>
      <p:sp>
        <p:nvSpPr>
          <p:cNvPr id="4" name="Slide Number Placeholder 3"/>
          <p:cNvSpPr>
            <a:spLocks noGrp="1"/>
          </p:cNvSpPr>
          <p:nvPr>
            <p:ph type="sldNum" sz="quarter" idx="5"/>
          </p:nvPr>
        </p:nvSpPr>
        <p:spPr/>
        <p:txBody>
          <a:bodyPr/>
          <a:lstStyle/>
          <a:p>
            <a:fld id="{0B0EB5AA-9780-456F-85E2-7A9F074F43C7}" type="slidenum">
              <a:rPr lang="en-US" smtClean="0"/>
              <a:t>40</a:t>
            </a:fld>
            <a:endParaRPr lang="en-US"/>
          </a:p>
        </p:txBody>
      </p:sp>
    </p:spTree>
    <p:extLst>
      <p:ext uri="{BB962C8B-B14F-4D97-AF65-F5344CB8AC3E}">
        <p14:creationId xmlns:p14="http://schemas.microsoft.com/office/powerpoint/2010/main" val="1024347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double ratio was bootstrapped 10,000 to determine the natural variation in ratios between the two time periods. The p-value was calculated to determine the statistical significance of the observed ratio compared to the bootstrapped mean. A predetermined p-value was 0.10 would be considered significant to remain consistent with Smith et al (2004), which also used 0.10 as a significant value. McKenzie/Billings and McKenzie/Wibaux had p-values below 0.10, therefore would be considered statistically significant. </a:t>
            </a:r>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41</a:t>
            </a:fld>
            <a:endParaRPr lang="en-US"/>
          </a:p>
        </p:txBody>
      </p:sp>
    </p:spTree>
    <p:extLst>
      <p:ext uri="{BB962C8B-B14F-4D97-AF65-F5344CB8AC3E}">
        <p14:creationId xmlns:p14="http://schemas.microsoft.com/office/powerpoint/2010/main" val="2238774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EB5AA-9780-456F-85E2-7A9F074F43C7}" type="slidenum">
              <a:rPr lang="en-US" smtClean="0"/>
              <a:t>42</a:t>
            </a:fld>
            <a:endParaRPr lang="en-US"/>
          </a:p>
        </p:txBody>
      </p:sp>
    </p:spTree>
    <p:extLst>
      <p:ext uri="{BB962C8B-B14F-4D97-AF65-F5344CB8AC3E}">
        <p14:creationId xmlns:p14="http://schemas.microsoft.com/office/powerpoint/2010/main" val="216311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blue shows the high end of the 95% confidence interval</a:t>
            </a:r>
            <a:r>
              <a:rPr lang="en-US" baseline="0" dirty="0"/>
              <a:t> and the orange shows the lower bounds of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15 rain gauges, a tenth of an inch difference can be detected across McKenzie county, and at 30 gauges a 100</a:t>
            </a:r>
            <a:r>
              <a:rPr lang="en-US" baseline="30000" dirty="0"/>
              <a:t>th</a:t>
            </a:r>
            <a:r>
              <a:rPr lang="en-US" baseline="0" dirty="0"/>
              <a:t> of an inch can be detected.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aseline="0" dirty="0"/>
              <a:t>With the declining number of rain gauges present each year, the actual average rainfall becomes more uncertain with less gauges. For example, if only 5 rain gauges were present in June 1977, have an uncertainty of just under a half inch that year. Those uncertainties will add up over time. So it is important to have a consistent number of gauges each year. </a:t>
            </a:r>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43</a:t>
            </a:fld>
            <a:endParaRPr lang="en-US"/>
          </a:p>
        </p:txBody>
      </p:sp>
    </p:spTree>
    <p:extLst>
      <p:ext uri="{BB962C8B-B14F-4D97-AF65-F5344CB8AC3E}">
        <p14:creationId xmlns:p14="http://schemas.microsoft.com/office/powerpoint/2010/main" val="382134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results are consistent to what was seen in the double ratio calculation between the target and controls. </a:t>
            </a:r>
          </a:p>
        </p:txBody>
      </p:sp>
      <p:sp>
        <p:nvSpPr>
          <p:cNvPr id="4" name="Slide Number Placeholder 3"/>
          <p:cNvSpPr>
            <a:spLocks noGrp="1"/>
          </p:cNvSpPr>
          <p:nvPr>
            <p:ph type="sldNum" sz="quarter" idx="5"/>
          </p:nvPr>
        </p:nvSpPr>
        <p:spPr/>
        <p:txBody>
          <a:bodyPr/>
          <a:lstStyle/>
          <a:p>
            <a:fld id="{0B0EB5AA-9780-456F-85E2-7A9F074F43C7}" type="slidenum">
              <a:rPr lang="en-US" smtClean="0"/>
              <a:t>45</a:t>
            </a:fld>
            <a:endParaRPr lang="en-US"/>
          </a:p>
        </p:txBody>
      </p:sp>
    </p:spTree>
    <p:extLst>
      <p:ext uri="{BB962C8B-B14F-4D97-AF65-F5344CB8AC3E}">
        <p14:creationId xmlns:p14="http://schemas.microsoft.com/office/powerpoint/2010/main" val="3405276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1950-1975 has limitations because cloud seeding operations were ongoing during that time period. While the effect of those efforts are unknown, it was assumed that they did not have a large impact on the calculated ratios. Also, the limited number of usable years and rain gauges causes additional limitations when using as a normalization factor. While additional years and more rain gauges can be added to the NDCMP years, the pre-NDCMP data can not be improved. </a:t>
            </a:r>
          </a:p>
        </p:txBody>
      </p:sp>
      <p:sp>
        <p:nvSpPr>
          <p:cNvPr id="4" name="Slide Number Placeholder 3"/>
          <p:cNvSpPr>
            <a:spLocks noGrp="1"/>
          </p:cNvSpPr>
          <p:nvPr>
            <p:ph type="sldNum" sz="quarter" idx="5"/>
          </p:nvPr>
        </p:nvSpPr>
        <p:spPr/>
        <p:txBody>
          <a:bodyPr/>
          <a:lstStyle/>
          <a:p>
            <a:fld id="{0B0EB5AA-9780-456F-85E2-7A9F074F43C7}" type="slidenum">
              <a:rPr lang="en-US" smtClean="0"/>
              <a:t>46</a:t>
            </a:fld>
            <a:endParaRPr lang="en-US"/>
          </a:p>
        </p:txBody>
      </p:sp>
    </p:spTree>
    <p:extLst>
      <p:ext uri="{BB962C8B-B14F-4D97-AF65-F5344CB8AC3E}">
        <p14:creationId xmlns:p14="http://schemas.microsoft.com/office/powerpoint/2010/main" val="321674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AFTER RAINFALL MEASUREMENTS ARE</a:t>
            </a:r>
          </a:p>
          <a:p>
            <a:r>
              <a:rPr lang="en-US" dirty="0"/>
              <a:t>Daily rainfall typically encompasses the previous day</a:t>
            </a:r>
          </a:p>
          <a:p>
            <a:endParaRPr lang="en-US" dirty="0"/>
          </a:p>
          <a:p>
            <a:r>
              <a:rPr lang="en-US" dirty="0"/>
              <a:t>THE OBSERVATIONAL PERIOD STUFF</a:t>
            </a:r>
          </a:p>
          <a:p>
            <a:r>
              <a:rPr lang="en-US" dirty="0"/>
              <a:t>However, some observers don’t start until June 1</a:t>
            </a:r>
            <a:r>
              <a:rPr lang="en-US" baseline="30000" dirty="0"/>
              <a:t>st</a:t>
            </a:r>
            <a:r>
              <a:rPr lang="en-US" dirty="0"/>
              <a:t>. </a:t>
            </a:r>
          </a:p>
        </p:txBody>
      </p:sp>
      <p:sp>
        <p:nvSpPr>
          <p:cNvPr id="4" name="Slide Number Placeholder 3"/>
          <p:cNvSpPr>
            <a:spLocks noGrp="1"/>
          </p:cNvSpPr>
          <p:nvPr>
            <p:ph type="sldNum" sz="quarter" idx="5"/>
          </p:nvPr>
        </p:nvSpPr>
        <p:spPr/>
        <p:txBody>
          <a:bodyPr/>
          <a:lstStyle/>
          <a:p>
            <a:fld id="{0B0EB5AA-9780-456F-85E2-7A9F074F43C7}" type="slidenum">
              <a:rPr lang="en-US" smtClean="0"/>
              <a:t>8</a:t>
            </a:fld>
            <a:endParaRPr lang="en-US"/>
          </a:p>
        </p:txBody>
      </p:sp>
    </p:spTree>
    <p:extLst>
      <p:ext uri="{BB962C8B-B14F-4D97-AF65-F5344CB8AC3E}">
        <p14:creationId xmlns:p14="http://schemas.microsoft.com/office/powerpoint/2010/main" val="839360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Wise (2005) as a basis for areas that could be contaminated by downwind effects, it was determined that having controls upwind from the cloud seeding operation could help mitigate any effects found within the North Dakota Counties.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Therefore, the control area was broken between counties within North Dakota and the eastern most portion of Montana.</a:t>
            </a:r>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52</a:t>
            </a:fld>
            <a:endParaRPr lang="en-US"/>
          </a:p>
        </p:txBody>
      </p:sp>
    </p:spTree>
    <p:extLst>
      <p:ext uri="{BB962C8B-B14F-4D97-AF65-F5344CB8AC3E}">
        <p14:creationId xmlns:p14="http://schemas.microsoft.com/office/powerpoint/2010/main" val="2770599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inconsistent data effects the calculated rainfall totals is unknown, but it is assumed to not have a significant impact on the overall analysis of this data. </a:t>
            </a:r>
          </a:p>
          <a:p>
            <a:endParaRPr lang="en-US" dirty="0"/>
          </a:p>
          <a:p>
            <a:r>
              <a:rPr lang="en-US" dirty="0"/>
              <a:t>It could be stated that having a rotating rain gauge network may eliminate any observer bias by but having some stationary gauges are useful to have a climatology of average rainfalls to compare with. </a:t>
            </a:r>
          </a:p>
          <a:p>
            <a:endParaRPr lang="en-US" dirty="0"/>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53</a:t>
            </a:fld>
            <a:endParaRPr lang="en-US"/>
          </a:p>
        </p:txBody>
      </p:sp>
    </p:spTree>
    <p:extLst>
      <p:ext uri="{BB962C8B-B14F-4D97-AF65-F5344CB8AC3E}">
        <p14:creationId xmlns:p14="http://schemas.microsoft.com/office/powerpoint/2010/main" val="2237038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p-value helps</a:t>
            </a:r>
            <a:r>
              <a:rPr lang="en-US" baseline="0" dirty="0"/>
              <a:t> determine if the results are significant. </a:t>
            </a:r>
          </a:p>
          <a:p>
            <a:endParaRPr lang="en-US" baseline="0" dirty="0"/>
          </a:p>
          <a:p>
            <a:r>
              <a:rPr lang="en-US" baseline="0" dirty="0"/>
              <a:t>The p-value of 0.10 was set fourth by Smith Et Al 2004 to test the statistical significance of the NWS COOP data. This standard was used in this study as the significance threshold. </a:t>
            </a:r>
            <a:endParaRPr lang="en-US" dirty="0"/>
          </a:p>
        </p:txBody>
      </p:sp>
      <p:sp>
        <p:nvSpPr>
          <p:cNvPr id="4" name="Slide Number Placeholder 3"/>
          <p:cNvSpPr>
            <a:spLocks noGrp="1"/>
          </p:cNvSpPr>
          <p:nvPr>
            <p:ph type="sldNum" sz="quarter" idx="10"/>
          </p:nvPr>
        </p:nvSpPr>
        <p:spPr/>
        <p:txBody>
          <a:bodyPr/>
          <a:lstStyle/>
          <a:p>
            <a:fld id="{0B0EB5AA-9780-456F-85E2-7A9F074F43C7}" type="slidenum">
              <a:rPr lang="en-US" smtClean="0"/>
              <a:t>54</a:t>
            </a:fld>
            <a:endParaRPr lang="en-US"/>
          </a:p>
        </p:txBody>
      </p:sp>
    </p:spTree>
    <p:extLst>
      <p:ext uri="{BB962C8B-B14F-4D97-AF65-F5344CB8AC3E}">
        <p14:creationId xmlns:p14="http://schemas.microsoft.com/office/powerpoint/2010/main" val="1777560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56</a:t>
            </a:fld>
            <a:endParaRPr lang="en-US"/>
          </a:p>
        </p:txBody>
      </p:sp>
    </p:spTree>
    <p:extLst>
      <p:ext uri="{BB962C8B-B14F-4D97-AF65-F5344CB8AC3E}">
        <p14:creationId xmlns:p14="http://schemas.microsoft.com/office/powerpoint/2010/main" val="236517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62</a:t>
            </a:fld>
            <a:endParaRPr lang="en-US"/>
          </a:p>
        </p:txBody>
      </p:sp>
    </p:spTree>
    <p:extLst>
      <p:ext uri="{BB962C8B-B14F-4D97-AF65-F5344CB8AC3E}">
        <p14:creationId xmlns:p14="http://schemas.microsoft.com/office/powerpoint/2010/main" val="237791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target region is an area where something is being applied. In this case that is a cloud seeding agent.  The target area isn’t designed for one storm, but for a lot of storms. This is why the rainfall is analyzed on a monthly and seasonal basis in target/control studies. </a:t>
            </a:r>
          </a:p>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11</a:t>
            </a:fld>
            <a:endParaRPr lang="en-US"/>
          </a:p>
        </p:txBody>
      </p:sp>
    </p:spTree>
    <p:extLst>
      <p:ext uri="{BB962C8B-B14F-4D97-AF65-F5344CB8AC3E}">
        <p14:creationId xmlns:p14="http://schemas.microsoft.com/office/powerpoint/2010/main" val="405917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counties that have participated for the entire duration were selected from District 1 and 2. </a:t>
            </a:r>
          </a:p>
          <a:p>
            <a:endParaRPr lang="en-US" dirty="0"/>
          </a:p>
          <a:p>
            <a:r>
              <a:rPr lang="en-US" dirty="0"/>
              <a:t>Bowman and Slope Counties was combined to create a larger area of analysis. This will be shown in up coming slides. </a:t>
            </a:r>
          </a:p>
        </p:txBody>
      </p:sp>
      <p:sp>
        <p:nvSpPr>
          <p:cNvPr id="4" name="Slide Number Placeholder 3"/>
          <p:cNvSpPr>
            <a:spLocks noGrp="1"/>
          </p:cNvSpPr>
          <p:nvPr>
            <p:ph type="sldNum" sz="quarter" idx="5"/>
          </p:nvPr>
        </p:nvSpPr>
        <p:spPr/>
        <p:txBody>
          <a:bodyPr/>
          <a:lstStyle/>
          <a:p>
            <a:fld id="{0B0EB5AA-9780-456F-85E2-7A9F074F43C7}" type="slidenum">
              <a:rPr lang="en-US" smtClean="0"/>
              <a:t>12</a:t>
            </a:fld>
            <a:endParaRPr lang="en-US"/>
          </a:p>
        </p:txBody>
      </p:sp>
    </p:spTree>
    <p:extLst>
      <p:ext uri="{BB962C8B-B14F-4D97-AF65-F5344CB8AC3E}">
        <p14:creationId xmlns:p14="http://schemas.microsoft.com/office/powerpoint/2010/main" val="1862702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EB5AA-9780-456F-85E2-7A9F074F43C7}" type="slidenum">
              <a:rPr lang="en-US" smtClean="0"/>
              <a:t>13</a:t>
            </a:fld>
            <a:endParaRPr lang="en-US"/>
          </a:p>
        </p:txBody>
      </p:sp>
    </p:spTree>
    <p:extLst>
      <p:ext uri="{BB962C8B-B14F-4D97-AF65-F5344CB8AC3E}">
        <p14:creationId xmlns:p14="http://schemas.microsoft.com/office/powerpoint/2010/main" val="401064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target and control areas were set, the NWS COOP and NDARBCON rain gauges were combine. Combining the networks provided dense observations across the study domain from 1950 to 2018. </a:t>
            </a:r>
          </a:p>
          <a:p>
            <a:br>
              <a:rPr lang="en-US" dirty="0"/>
            </a:br>
            <a:r>
              <a:rPr lang="en-US" dirty="0"/>
              <a:t>However the density of the network has drastically decreased over the 41-year project, each target and control area had at least 6 rain gauges per year. </a:t>
            </a:r>
          </a:p>
        </p:txBody>
      </p:sp>
      <p:sp>
        <p:nvSpPr>
          <p:cNvPr id="4" name="Slide Number Placeholder 3"/>
          <p:cNvSpPr>
            <a:spLocks noGrp="1"/>
          </p:cNvSpPr>
          <p:nvPr>
            <p:ph type="sldNum" sz="quarter" idx="5"/>
          </p:nvPr>
        </p:nvSpPr>
        <p:spPr/>
        <p:txBody>
          <a:bodyPr/>
          <a:lstStyle/>
          <a:p>
            <a:fld id="{0B0EB5AA-9780-456F-85E2-7A9F074F43C7}" type="slidenum">
              <a:rPr lang="en-US" smtClean="0"/>
              <a:t>14</a:t>
            </a:fld>
            <a:endParaRPr lang="en-US"/>
          </a:p>
        </p:txBody>
      </p:sp>
    </p:spTree>
    <p:extLst>
      <p:ext uri="{BB962C8B-B14F-4D97-AF65-F5344CB8AC3E}">
        <p14:creationId xmlns:p14="http://schemas.microsoft.com/office/powerpoint/2010/main" val="13497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year 1950 was determined by Smith et al. 2004 as the best starting point for any pre-NDCMP analysis. </a:t>
            </a:r>
          </a:p>
          <a:p>
            <a:endParaRPr lang="en-US" dirty="0"/>
          </a:p>
          <a:p>
            <a:r>
              <a:rPr lang="en-US" dirty="0"/>
              <a:t>It was noted in this paper, that going back ever two years would decrease the amount of usable rain gauges by half. </a:t>
            </a:r>
          </a:p>
          <a:p>
            <a:endParaRPr lang="en-US" dirty="0"/>
          </a:p>
          <a:p>
            <a:r>
              <a:rPr lang="en-US" dirty="0"/>
              <a:t>From this point in the presentation on, 1950-1975 will be referred to as pre-NDMCP period and 1977-2018 as NDCMP period</a:t>
            </a:r>
          </a:p>
          <a:p>
            <a:endParaRPr lang="en-US" dirty="0"/>
          </a:p>
          <a:p>
            <a:r>
              <a:rPr lang="en-US" dirty="0"/>
              <a:t>THESE assumptions are acknowledged as possible contributions to the uncertainty in this study. </a:t>
            </a:r>
          </a:p>
        </p:txBody>
      </p:sp>
      <p:sp>
        <p:nvSpPr>
          <p:cNvPr id="4" name="Slide Number Placeholder 3"/>
          <p:cNvSpPr>
            <a:spLocks noGrp="1"/>
          </p:cNvSpPr>
          <p:nvPr>
            <p:ph type="sldNum" sz="quarter" idx="5"/>
          </p:nvPr>
        </p:nvSpPr>
        <p:spPr/>
        <p:txBody>
          <a:bodyPr/>
          <a:lstStyle/>
          <a:p>
            <a:fld id="{0B0EB5AA-9780-456F-85E2-7A9F074F43C7}" type="slidenum">
              <a:rPr lang="en-US" smtClean="0"/>
              <a:t>15</a:t>
            </a:fld>
            <a:endParaRPr lang="en-US"/>
          </a:p>
        </p:txBody>
      </p:sp>
    </p:spTree>
    <p:extLst>
      <p:ext uri="{BB962C8B-B14F-4D97-AF65-F5344CB8AC3E}">
        <p14:creationId xmlns:p14="http://schemas.microsoft.com/office/powerpoint/2010/main" val="341261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3B77-D8C5-4AF3-B63F-A8CD59CD66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1D88E-6ED4-46EB-80AB-042C0F2BDC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A0A23B-DD59-485A-AFFC-05477D8D4AC7}"/>
              </a:ext>
            </a:extLst>
          </p:cNvPr>
          <p:cNvSpPr>
            <a:spLocks noGrp="1"/>
          </p:cNvSpPr>
          <p:nvPr>
            <p:ph type="dt" sz="half" idx="10"/>
          </p:nvPr>
        </p:nvSpPr>
        <p:spPr/>
        <p:txBody>
          <a:bodyPr/>
          <a:lstStyle/>
          <a:p>
            <a:fld id="{D191B27C-F082-4223-BF7C-21064C0E053C}" type="datetime1">
              <a:rPr lang="en-US" smtClean="0"/>
              <a:t>7/8/2019</a:t>
            </a:fld>
            <a:endParaRPr lang="en-US"/>
          </a:p>
        </p:txBody>
      </p:sp>
      <p:sp>
        <p:nvSpPr>
          <p:cNvPr id="5" name="Footer Placeholder 4">
            <a:extLst>
              <a:ext uri="{FF2B5EF4-FFF2-40B4-BE49-F238E27FC236}">
                <a16:creationId xmlns:a16="http://schemas.microsoft.com/office/drawing/2014/main" id="{CBC22453-6B9D-4C9D-8A23-71B73B2AC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C2EE7-FA1B-479C-BE7F-D8F4DA82EF7D}"/>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28872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E602-CACE-4142-8FE3-1060819F5201}"/>
              </a:ext>
            </a:extLst>
          </p:cNvPr>
          <p:cNvSpPr>
            <a:spLocks noGrp="1"/>
          </p:cNvSpPr>
          <p:nvPr>
            <p:ph type="title"/>
          </p:nvPr>
        </p:nvSpPr>
        <p:spPr/>
        <p:txBody>
          <a:bodyPr>
            <a:normAutofit/>
          </a:bodyPr>
          <a:lstStyle>
            <a:lvl1pPr>
              <a:defRPr sz="4800" b="0"/>
            </a:lvl1pPr>
          </a:lstStyle>
          <a:p>
            <a:r>
              <a:rPr lang="en-US" dirty="0"/>
              <a:t>Click to edit Master title style</a:t>
            </a:r>
          </a:p>
        </p:txBody>
      </p:sp>
      <p:sp>
        <p:nvSpPr>
          <p:cNvPr id="3" name="Vertical Text Placeholder 2">
            <a:extLst>
              <a:ext uri="{FF2B5EF4-FFF2-40B4-BE49-F238E27FC236}">
                <a16:creationId xmlns:a16="http://schemas.microsoft.com/office/drawing/2014/main" id="{634B3DC7-D7A1-4006-A2FF-2FF70A37FD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FB9-10DF-43B5-A7EE-713EB6BE2596}"/>
              </a:ext>
            </a:extLst>
          </p:cNvPr>
          <p:cNvSpPr>
            <a:spLocks noGrp="1"/>
          </p:cNvSpPr>
          <p:nvPr>
            <p:ph type="dt" sz="half" idx="10"/>
          </p:nvPr>
        </p:nvSpPr>
        <p:spPr/>
        <p:txBody>
          <a:bodyPr/>
          <a:lstStyle/>
          <a:p>
            <a:fld id="{72F0F20F-A878-45B8-9FFD-3E572617E332}" type="datetime1">
              <a:rPr lang="en-US" smtClean="0"/>
              <a:t>7/8/2019</a:t>
            </a:fld>
            <a:endParaRPr lang="en-US"/>
          </a:p>
        </p:txBody>
      </p:sp>
      <p:sp>
        <p:nvSpPr>
          <p:cNvPr id="5" name="Footer Placeholder 4">
            <a:extLst>
              <a:ext uri="{FF2B5EF4-FFF2-40B4-BE49-F238E27FC236}">
                <a16:creationId xmlns:a16="http://schemas.microsoft.com/office/drawing/2014/main" id="{21D9F016-954B-41D2-91AA-49CE16BB0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49E1B-7BDC-423D-A32E-2C4D8A7897C0}"/>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75840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870CF-4A06-42BF-8DD0-02154D521A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399F47-2EF8-4F6D-9B67-988EDB030B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C0CCC-86E6-4C3D-9D28-62B9C6E795F4}"/>
              </a:ext>
            </a:extLst>
          </p:cNvPr>
          <p:cNvSpPr>
            <a:spLocks noGrp="1"/>
          </p:cNvSpPr>
          <p:nvPr>
            <p:ph type="dt" sz="half" idx="10"/>
          </p:nvPr>
        </p:nvSpPr>
        <p:spPr/>
        <p:txBody>
          <a:bodyPr/>
          <a:lstStyle/>
          <a:p>
            <a:fld id="{DB3D4C7C-4A8C-485E-A792-0ACC6D8E3094}" type="datetime1">
              <a:rPr lang="en-US" smtClean="0"/>
              <a:t>7/8/2019</a:t>
            </a:fld>
            <a:endParaRPr lang="en-US"/>
          </a:p>
        </p:txBody>
      </p:sp>
      <p:sp>
        <p:nvSpPr>
          <p:cNvPr id="5" name="Footer Placeholder 4">
            <a:extLst>
              <a:ext uri="{FF2B5EF4-FFF2-40B4-BE49-F238E27FC236}">
                <a16:creationId xmlns:a16="http://schemas.microsoft.com/office/drawing/2014/main" id="{46D3895A-7967-41DC-8983-362FBC0B0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C0CE4-47B1-4C33-8F13-03382162DC69}"/>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106779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8499-F99A-4762-880D-124C1ED04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2A28-677A-490F-8727-F4A14DF021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8DBD3-5974-4FC8-BEDF-2A8619D02F74}"/>
              </a:ext>
            </a:extLst>
          </p:cNvPr>
          <p:cNvSpPr>
            <a:spLocks noGrp="1"/>
          </p:cNvSpPr>
          <p:nvPr>
            <p:ph type="dt" sz="half" idx="10"/>
          </p:nvPr>
        </p:nvSpPr>
        <p:spPr/>
        <p:txBody>
          <a:bodyPr/>
          <a:lstStyle/>
          <a:p>
            <a:fld id="{A423F5E2-1431-4850-9848-D70C725BC6C4}" type="datetime1">
              <a:rPr lang="en-US" smtClean="0"/>
              <a:t>7/8/2019</a:t>
            </a:fld>
            <a:endParaRPr lang="en-US"/>
          </a:p>
        </p:txBody>
      </p:sp>
      <p:sp>
        <p:nvSpPr>
          <p:cNvPr id="5" name="Footer Placeholder 4">
            <a:extLst>
              <a:ext uri="{FF2B5EF4-FFF2-40B4-BE49-F238E27FC236}">
                <a16:creationId xmlns:a16="http://schemas.microsoft.com/office/drawing/2014/main" id="{BD601607-136C-4A6B-A782-3687517A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28AC3-165B-45D8-A574-772921B1470E}"/>
              </a:ext>
            </a:extLst>
          </p:cNvPr>
          <p:cNvSpPr>
            <a:spLocks noGrp="1"/>
          </p:cNvSpPr>
          <p:nvPr>
            <p:ph type="sldNum" sz="quarter" idx="12"/>
          </p:nvPr>
        </p:nvSpPr>
        <p:spPr/>
        <p:txBody>
          <a:bodyPr/>
          <a:lstStyle>
            <a:lvl1pPr>
              <a:defRPr b="1">
                <a:solidFill>
                  <a:schemeClr val="tx1"/>
                </a:solidFill>
              </a:defRPr>
            </a:lvl1pPr>
          </a:lstStyle>
          <a:p>
            <a:fld id="{A92677F8-A8A8-4C1D-9CE8-6D1D5A049A13}" type="slidenum">
              <a:rPr lang="en-US" smtClean="0"/>
              <a:pPr/>
              <a:t>‹#›</a:t>
            </a:fld>
            <a:endParaRPr lang="en-US" dirty="0"/>
          </a:p>
        </p:txBody>
      </p:sp>
    </p:spTree>
    <p:extLst>
      <p:ext uri="{BB962C8B-B14F-4D97-AF65-F5344CB8AC3E}">
        <p14:creationId xmlns:p14="http://schemas.microsoft.com/office/powerpoint/2010/main" val="56850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9F6F-0BF7-42A0-9E3A-A7E5C1ED14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20663E-A1B8-4BA0-8A1E-A8555528C7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35384-E99B-4928-B490-EF4A52B36387}"/>
              </a:ext>
            </a:extLst>
          </p:cNvPr>
          <p:cNvSpPr>
            <a:spLocks noGrp="1"/>
          </p:cNvSpPr>
          <p:nvPr>
            <p:ph type="dt" sz="half" idx="10"/>
          </p:nvPr>
        </p:nvSpPr>
        <p:spPr/>
        <p:txBody>
          <a:bodyPr/>
          <a:lstStyle/>
          <a:p>
            <a:fld id="{C4973FBB-C679-4BE3-AF68-4B2E0A628A3D}" type="datetime1">
              <a:rPr lang="en-US" smtClean="0"/>
              <a:t>7/8/2019</a:t>
            </a:fld>
            <a:endParaRPr lang="en-US"/>
          </a:p>
        </p:txBody>
      </p:sp>
      <p:sp>
        <p:nvSpPr>
          <p:cNvPr id="5" name="Footer Placeholder 4">
            <a:extLst>
              <a:ext uri="{FF2B5EF4-FFF2-40B4-BE49-F238E27FC236}">
                <a16:creationId xmlns:a16="http://schemas.microsoft.com/office/drawing/2014/main" id="{DF90860C-008D-42FD-8749-182238D4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7F55C-7237-4822-AEB6-9E079463D916}"/>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238417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4DE1-7A9A-4ACB-B9A0-FF65C5CAB152}"/>
              </a:ext>
            </a:extLst>
          </p:cNvPr>
          <p:cNvSpPr>
            <a:spLocks noGrp="1"/>
          </p:cNvSpPr>
          <p:nvPr>
            <p:ph type="title"/>
          </p:nvPr>
        </p:nvSpPr>
        <p:spPr/>
        <p:txBody>
          <a:bodyPr>
            <a:normAutofit/>
          </a:bodyPr>
          <a:lstStyle>
            <a:lvl1pPr>
              <a:defRPr sz="4800" b="1"/>
            </a:lvl1pPr>
          </a:lstStyle>
          <a:p>
            <a:endParaRPr lang="en-US" dirty="0"/>
          </a:p>
        </p:txBody>
      </p:sp>
      <p:sp>
        <p:nvSpPr>
          <p:cNvPr id="3" name="Content Placeholder 2">
            <a:extLst>
              <a:ext uri="{FF2B5EF4-FFF2-40B4-BE49-F238E27FC236}">
                <a16:creationId xmlns:a16="http://schemas.microsoft.com/office/drawing/2014/main" id="{112E266D-6F4E-4840-931C-623AA9F5DD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E7DA32-28F9-4199-9A20-A1F23D32F3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6566F5-3DE2-4CB0-88EE-A6AFEC5FD4C0}"/>
              </a:ext>
            </a:extLst>
          </p:cNvPr>
          <p:cNvSpPr>
            <a:spLocks noGrp="1"/>
          </p:cNvSpPr>
          <p:nvPr>
            <p:ph type="dt" sz="half" idx="10"/>
          </p:nvPr>
        </p:nvSpPr>
        <p:spPr>
          <a:xfrm>
            <a:off x="838200" y="6356350"/>
            <a:ext cx="2743200" cy="365125"/>
          </a:xfrm>
        </p:spPr>
        <p:txBody>
          <a:bodyPr/>
          <a:lstStyle/>
          <a:p>
            <a:fld id="{15AAFBB2-3626-4410-9A0E-29F51C804201}" type="datetime1">
              <a:rPr lang="en-US" smtClean="0"/>
              <a:t>7/8/2019</a:t>
            </a:fld>
            <a:endParaRPr lang="en-US"/>
          </a:p>
        </p:txBody>
      </p:sp>
      <p:sp>
        <p:nvSpPr>
          <p:cNvPr id="6" name="Footer Placeholder 5">
            <a:extLst>
              <a:ext uri="{FF2B5EF4-FFF2-40B4-BE49-F238E27FC236}">
                <a16:creationId xmlns:a16="http://schemas.microsoft.com/office/drawing/2014/main" id="{D1BE5263-432A-4511-8DFB-CB0BC9AA0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E4543-F94B-480D-8EBA-8994BE384EC8}"/>
              </a:ext>
            </a:extLst>
          </p:cNvPr>
          <p:cNvSpPr>
            <a:spLocks noGrp="1"/>
          </p:cNvSpPr>
          <p:nvPr>
            <p:ph type="sldNum" sz="quarter" idx="12"/>
          </p:nvPr>
        </p:nvSpPr>
        <p:spPr>
          <a:xfrm>
            <a:off x="8610600" y="6356350"/>
            <a:ext cx="2743200" cy="365125"/>
          </a:xfrm>
        </p:spPr>
        <p:txBody>
          <a:bodyPr/>
          <a:lstStyle/>
          <a:p>
            <a:fld id="{A92677F8-A8A8-4C1D-9CE8-6D1D5A049A13}" type="slidenum">
              <a:rPr lang="en-US" smtClean="0"/>
              <a:t>‹#›</a:t>
            </a:fld>
            <a:endParaRPr lang="en-US" dirty="0"/>
          </a:p>
        </p:txBody>
      </p:sp>
    </p:spTree>
    <p:extLst>
      <p:ext uri="{BB962C8B-B14F-4D97-AF65-F5344CB8AC3E}">
        <p14:creationId xmlns:p14="http://schemas.microsoft.com/office/powerpoint/2010/main" val="247752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8375-3012-45F8-8990-4F2C70A294D4}"/>
              </a:ext>
            </a:extLst>
          </p:cNvPr>
          <p:cNvSpPr>
            <a:spLocks noGrp="1"/>
          </p:cNvSpPr>
          <p:nvPr>
            <p:ph type="title"/>
          </p:nvPr>
        </p:nvSpPr>
        <p:spPr>
          <a:xfrm>
            <a:off x="839788" y="365125"/>
            <a:ext cx="10515600" cy="1325563"/>
          </a:xfrm>
        </p:spPr>
        <p:txBody>
          <a:bodyPr>
            <a:normAutofit/>
          </a:bodyPr>
          <a:lstStyle>
            <a:lvl1pPr>
              <a:defRPr sz="4800" b="1"/>
            </a:lvl1pPr>
          </a:lstStyle>
          <a:p>
            <a:r>
              <a:rPr lang="en-US" dirty="0"/>
              <a:t>Click to edit Master title style</a:t>
            </a:r>
          </a:p>
        </p:txBody>
      </p:sp>
      <p:sp>
        <p:nvSpPr>
          <p:cNvPr id="3" name="Text Placeholder 2">
            <a:extLst>
              <a:ext uri="{FF2B5EF4-FFF2-40B4-BE49-F238E27FC236}">
                <a16:creationId xmlns:a16="http://schemas.microsoft.com/office/drawing/2014/main" id="{69315D33-AFB4-420C-96CA-E274EE8E9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7CAFC-39B3-44B0-8B89-C4977012F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5B683A-3279-4298-8E71-6DA0B4FC8B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5527C-D432-433C-A110-5F59A8615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E61442-96EA-49EA-971A-2A61CD4E84B2}"/>
              </a:ext>
            </a:extLst>
          </p:cNvPr>
          <p:cNvSpPr>
            <a:spLocks noGrp="1"/>
          </p:cNvSpPr>
          <p:nvPr>
            <p:ph type="dt" sz="half" idx="10"/>
          </p:nvPr>
        </p:nvSpPr>
        <p:spPr/>
        <p:txBody>
          <a:bodyPr/>
          <a:lstStyle/>
          <a:p>
            <a:fld id="{27964571-0646-43CE-8909-75E672987380}" type="datetime1">
              <a:rPr lang="en-US" smtClean="0"/>
              <a:t>7/8/2019</a:t>
            </a:fld>
            <a:endParaRPr lang="en-US"/>
          </a:p>
        </p:txBody>
      </p:sp>
      <p:sp>
        <p:nvSpPr>
          <p:cNvPr id="8" name="Footer Placeholder 7">
            <a:extLst>
              <a:ext uri="{FF2B5EF4-FFF2-40B4-BE49-F238E27FC236}">
                <a16:creationId xmlns:a16="http://schemas.microsoft.com/office/drawing/2014/main" id="{8968495C-F984-409A-9B3D-8B76DCB37D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223D1-2610-4BE0-AD01-CA6E9332D344}"/>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213344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9248-8D8B-4276-9854-1D8793B9333B}"/>
              </a:ext>
            </a:extLst>
          </p:cNvPr>
          <p:cNvSpPr>
            <a:spLocks noGrp="1"/>
          </p:cNvSpPr>
          <p:nvPr>
            <p:ph type="title"/>
          </p:nvPr>
        </p:nvSpPr>
        <p:spPr/>
        <p:txBody>
          <a:bodyPr>
            <a:normAutofit/>
          </a:bodyPr>
          <a:lstStyle>
            <a:lvl1pPr>
              <a:defRPr sz="4800" b="1"/>
            </a:lvl1pPr>
          </a:lstStyle>
          <a:p>
            <a:r>
              <a:rPr lang="en-US" dirty="0"/>
              <a:t>Click to edit Master title style</a:t>
            </a:r>
          </a:p>
        </p:txBody>
      </p:sp>
      <p:sp>
        <p:nvSpPr>
          <p:cNvPr id="3" name="Date Placeholder 2">
            <a:extLst>
              <a:ext uri="{FF2B5EF4-FFF2-40B4-BE49-F238E27FC236}">
                <a16:creationId xmlns:a16="http://schemas.microsoft.com/office/drawing/2014/main" id="{8A87597A-CE02-4A30-A2A1-2367770BA028}"/>
              </a:ext>
            </a:extLst>
          </p:cNvPr>
          <p:cNvSpPr>
            <a:spLocks noGrp="1"/>
          </p:cNvSpPr>
          <p:nvPr>
            <p:ph type="dt" sz="half" idx="10"/>
          </p:nvPr>
        </p:nvSpPr>
        <p:spPr>
          <a:xfrm>
            <a:off x="838200" y="6356350"/>
            <a:ext cx="2743200" cy="365125"/>
          </a:xfrm>
        </p:spPr>
        <p:txBody>
          <a:bodyPr/>
          <a:lstStyle/>
          <a:p>
            <a:fld id="{B6EB373A-C9A4-42C5-B839-9159497E9B2D}" type="datetime1">
              <a:rPr lang="en-US" smtClean="0"/>
              <a:t>7/8/2019</a:t>
            </a:fld>
            <a:endParaRPr lang="en-US"/>
          </a:p>
        </p:txBody>
      </p:sp>
      <p:sp>
        <p:nvSpPr>
          <p:cNvPr id="4" name="Footer Placeholder 3">
            <a:extLst>
              <a:ext uri="{FF2B5EF4-FFF2-40B4-BE49-F238E27FC236}">
                <a16:creationId xmlns:a16="http://schemas.microsoft.com/office/drawing/2014/main" id="{DE33D786-07B3-496B-AD60-B91A4D557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FD5480-1608-4B9D-A714-A6D862B37495}"/>
              </a:ext>
            </a:extLst>
          </p:cNvPr>
          <p:cNvSpPr>
            <a:spLocks noGrp="1"/>
          </p:cNvSpPr>
          <p:nvPr>
            <p:ph type="sldNum" sz="quarter" idx="12"/>
          </p:nvPr>
        </p:nvSpPr>
        <p:spPr>
          <a:xfrm>
            <a:off x="8610600" y="6356350"/>
            <a:ext cx="2743200" cy="365125"/>
          </a:xfrm>
        </p:spPr>
        <p:txBody>
          <a:bodyPr/>
          <a:lstStyle>
            <a:lvl1pPr>
              <a:defRPr b="1">
                <a:solidFill>
                  <a:schemeClr val="tx1"/>
                </a:solidFill>
              </a:defRPr>
            </a:lvl1pPr>
          </a:lstStyle>
          <a:p>
            <a:fld id="{A92677F8-A8A8-4C1D-9CE8-6D1D5A049A13}" type="slidenum">
              <a:rPr lang="en-US" smtClean="0"/>
              <a:pPr/>
              <a:t>‹#›</a:t>
            </a:fld>
            <a:endParaRPr lang="en-US" dirty="0"/>
          </a:p>
        </p:txBody>
      </p:sp>
    </p:spTree>
    <p:extLst>
      <p:ext uri="{BB962C8B-B14F-4D97-AF65-F5344CB8AC3E}">
        <p14:creationId xmlns:p14="http://schemas.microsoft.com/office/powerpoint/2010/main" val="2763799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A2AA08-18C4-410B-9E91-04E895AC445B}"/>
              </a:ext>
            </a:extLst>
          </p:cNvPr>
          <p:cNvSpPr>
            <a:spLocks noGrp="1"/>
          </p:cNvSpPr>
          <p:nvPr>
            <p:ph type="dt" sz="half" idx="10"/>
          </p:nvPr>
        </p:nvSpPr>
        <p:spPr/>
        <p:txBody>
          <a:bodyPr/>
          <a:lstStyle/>
          <a:p>
            <a:fld id="{21C3023B-93C6-40C8-BDE7-FF4D618EAA09}" type="datetime1">
              <a:rPr lang="en-US" smtClean="0"/>
              <a:t>7/8/2019</a:t>
            </a:fld>
            <a:endParaRPr lang="en-US"/>
          </a:p>
        </p:txBody>
      </p:sp>
      <p:sp>
        <p:nvSpPr>
          <p:cNvPr id="3" name="Footer Placeholder 2">
            <a:extLst>
              <a:ext uri="{FF2B5EF4-FFF2-40B4-BE49-F238E27FC236}">
                <a16:creationId xmlns:a16="http://schemas.microsoft.com/office/drawing/2014/main" id="{EB3D0EF0-1A0D-4558-A160-36FB7B3275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DFC0A7-7532-409C-9ADD-70C98E54AE37}"/>
              </a:ext>
            </a:extLst>
          </p:cNvPr>
          <p:cNvSpPr>
            <a:spLocks noGrp="1"/>
          </p:cNvSpPr>
          <p:nvPr>
            <p:ph type="sldNum" sz="quarter" idx="12"/>
          </p:nvPr>
        </p:nvSpPr>
        <p:spPr/>
        <p:txBody>
          <a:bodyPr/>
          <a:lstStyle>
            <a:lvl1pPr>
              <a:defRPr b="1">
                <a:solidFill>
                  <a:schemeClr val="tx1"/>
                </a:solidFill>
              </a:defRPr>
            </a:lvl1pPr>
          </a:lstStyle>
          <a:p>
            <a:fld id="{A92677F8-A8A8-4C1D-9CE8-6D1D5A049A13}" type="slidenum">
              <a:rPr lang="en-US" smtClean="0"/>
              <a:pPr/>
              <a:t>‹#›</a:t>
            </a:fld>
            <a:endParaRPr lang="en-US" dirty="0"/>
          </a:p>
        </p:txBody>
      </p:sp>
    </p:spTree>
    <p:extLst>
      <p:ext uri="{BB962C8B-B14F-4D97-AF65-F5344CB8AC3E}">
        <p14:creationId xmlns:p14="http://schemas.microsoft.com/office/powerpoint/2010/main" val="176842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FDCD-A3C1-4450-9AB6-ED61213D6F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3A165B-39F3-4230-AA95-1F77833B5D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7C3C13-28D4-4761-B6B7-F8E0FDD36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65A1B-CE11-46D7-B918-E9ACF1D32941}"/>
              </a:ext>
            </a:extLst>
          </p:cNvPr>
          <p:cNvSpPr>
            <a:spLocks noGrp="1"/>
          </p:cNvSpPr>
          <p:nvPr>
            <p:ph type="dt" sz="half" idx="10"/>
          </p:nvPr>
        </p:nvSpPr>
        <p:spPr/>
        <p:txBody>
          <a:bodyPr/>
          <a:lstStyle/>
          <a:p>
            <a:fld id="{A416DA03-4988-4398-94A0-4B2F9C82E6D7}" type="datetime1">
              <a:rPr lang="en-US" smtClean="0"/>
              <a:t>7/8/2019</a:t>
            </a:fld>
            <a:endParaRPr lang="en-US"/>
          </a:p>
        </p:txBody>
      </p:sp>
      <p:sp>
        <p:nvSpPr>
          <p:cNvPr id="6" name="Footer Placeholder 5">
            <a:extLst>
              <a:ext uri="{FF2B5EF4-FFF2-40B4-BE49-F238E27FC236}">
                <a16:creationId xmlns:a16="http://schemas.microsoft.com/office/drawing/2014/main" id="{7F9E254C-047A-4208-AB1E-D989A2C73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06662-AF8E-4BE2-B063-CD2FC587CFD7}"/>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283436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5B14-3DFB-40E9-B028-B96E11AFB2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A99239-F5AE-4EC0-93A9-B965E0C77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F9E05F-8ECC-4E38-ABAB-10A8693D3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A84A-EED2-4077-949F-9008D7B61CCE}"/>
              </a:ext>
            </a:extLst>
          </p:cNvPr>
          <p:cNvSpPr>
            <a:spLocks noGrp="1"/>
          </p:cNvSpPr>
          <p:nvPr>
            <p:ph type="dt" sz="half" idx="10"/>
          </p:nvPr>
        </p:nvSpPr>
        <p:spPr/>
        <p:txBody>
          <a:bodyPr/>
          <a:lstStyle/>
          <a:p>
            <a:fld id="{D3EF0A01-BCA5-4F58-BD5A-B8776E676645}" type="datetime1">
              <a:rPr lang="en-US" smtClean="0"/>
              <a:t>7/8/2019</a:t>
            </a:fld>
            <a:endParaRPr lang="en-US"/>
          </a:p>
        </p:txBody>
      </p:sp>
      <p:sp>
        <p:nvSpPr>
          <p:cNvPr id="6" name="Footer Placeholder 5">
            <a:extLst>
              <a:ext uri="{FF2B5EF4-FFF2-40B4-BE49-F238E27FC236}">
                <a16:creationId xmlns:a16="http://schemas.microsoft.com/office/drawing/2014/main" id="{92718174-E2E0-47E0-A54B-7BB8BF198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B35D1-05DD-4844-A4E3-AA1FE8B8164E}"/>
              </a:ext>
            </a:extLst>
          </p:cNvPr>
          <p:cNvSpPr>
            <a:spLocks noGrp="1"/>
          </p:cNvSpPr>
          <p:nvPr>
            <p:ph type="sldNum" sz="quarter" idx="12"/>
          </p:nvPr>
        </p:nvSpPr>
        <p:spPr/>
        <p:txBody>
          <a:bodyPr/>
          <a:lstStyle/>
          <a:p>
            <a:fld id="{A92677F8-A8A8-4C1D-9CE8-6D1D5A049A13}" type="slidenum">
              <a:rPr lang="en-US" smtClean="0"/>
              <a:t>‹#›</a:t>
            </a:fld>
            <a:endParaRPr lang="en-US"/>
          </a:p>
        </p:txBody>
      </p:sp>
    </p:spTree>
    <p:extLst>
      <p:ext uri="{BB962C8B-B14F-4D97-AF65-F5344CB8AC3E}">
        <p14:creationId xmlns:p14="http://schemas.microsoft.com/office/powerpoint/2010/main" val="106442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9AD65-8FD7-4A53-B7C5-E95859843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26CFD-3B3D-4EEB-A3E3-7FD5A4E2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919D7-E557-458E-B7A0-68ADD2249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CE610-3D6B-4C76-9EE9-2804D2B44F9D}" type="datetime1">
              <a:rPr lang="en-US" smtClean="0"/>
              <a:t>7/8/2019</a:t>
            </a:fld>
            <a:endParaRPr lang="en-US"/>
          </a:p>
        </p:txBody>
      </p:sp>
      <p:sp>
        <p:nvSpPr>
          <p:cNvPr id="5" name="Footer Placeholder 4">
            <a:extLst>
              <a:ext uri="{FF2B5EF4-FFF2-40B4-BE49-F238E27FC236}">
                <a16:creationId xmlns:a16="http://schemas.microsoft.com/office/drawing/2014/main" id="{9958A8F6-50DB-4202-8870-10BB81693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1B4FF-9192-46B8-ADDC-F604085CCB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fld id="{A92677F8-A8A8-4C1D-9CE8-6D1D5A049A13}" type="slidenum">
              <a:rPr lang="en-US" smtClean="0"/>
              <a:pPr/>
              <a:t>‹#›</a:t>
            </a:fld>
            <a:endParaRPr lang="en-US" dirty="0"/>
          </a:p>
        </p:txBody>
      </p:sp>
    </p:spTree>
    <p:extLst>
      <p:ext uri="{BB962C8B-B14F-4D97-AF65-F5344CB8AC3E}">
        <p14:creationId xmlns:p14="http://schemas.microsoft.com/office/powerpoint/2010/main" val="161002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722D-CC87-4A67-AE5E-674F7815DA44}"/>
              </a:ext>
            </a:extLst>
          </p:cNvPr>
          <p:cNvSpPr>
            <a:spLocks noGrp="1"/>
          </p:cNvSpPr>
          <p:nvPr>
            <p:ph type="ctrTitle"/>
          </p:nvPr>
        </p:nvSpPr>
        <p:spPr>
          <a:xfrm>
            <a:off x="0" y="-690430"/>
            <a:ext cx="12192000" cy="2017295"/>
          </a:xfrm>
          <a:effectLst>
            <a:outerShdw blurRad="50800" dist="38100" dir="10800000" algn="r" rotWithShape="0">
              <a:prstClr val="black"/>
            </a:outerShdw>
          </a:effectLst>
        </p:spPr>
        <p:txBody>
          <a:bodyPr>
            <a:normAutofit/>
          </a:bodyPr>
          <a:lstStyle/>
          <a:p>
            <a:r>
              <a:rPr lang="en-US" sz="32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Precipitation Evaluation of the North Dakota Cloud Modification Project (NDCMP) Using Rain Gauge Observations</a:t>
            </a:r>
          </a:p>
        </p:txBody>
      </p:sp>
      <p:sp>
        <p:nvSpPr>
          <p:cNvPr id="3" name="Subtitle 2">
            <a:extLst>
              <a:ext uri="{FF2B5EF4-FFF2-40B4-BE49-F238E27FC236}">
                <a16:creationId xmlns:a16="http://schemas.microsoft.com/office/drawing/2014/main" id="{ACA12DE3-4637-463B-BF3A-3CA025BA0A34}"/>
              </a:ext>
            </a:extLst>
          </p:cNvPr>
          <p:cNvSpPr>
            <a:spLocks noGrp="1"/>
          </p:cNvSpPr>
          <p:nvPr>
            <p:ph type="subTitle" idx="1"/>
          </p:nvPr>
        </p:nvSpPr>
        <p:spPr>
          <a:xfrm>
            <a:off x="2555240" y="1747565"/>
            <a:ext cx="7081520" cy="1419959"/>
          </a:xfrm>
          <a:effectLst>
            <a:outerShdw blurRad="50800" dist="38100" dir="2700000" algn="tl" rotWithShape="0">
              <a:prstClr val="black"/>
            </a:outerShdw>
          </a:effectLst>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Matthew Tuftedal</a:t>
            </a:r>
          </a:p>
          <a:p>
            <a:r>
              <a:rPr lang="en-US" dirty="0">
                <a:solidFill>
                  <a:schemeClr val="bg1"/>
                </a:solidFill>
                <a:latin typeface="Times New Roman" panose="02020603050405020304" pitchFamily="18" charset="0"/>
                <a:cs typeface="Times New Roman" panose="02020603050405020304" pitchFamily="18" charset="0"/>
              </a:rPr>
              <a:t>M.S. Thesis Defense, University of North Dakota</a:t>
            </a:r>
          </a:p>
          <a:p>
            <a:r>
              <a:rPr lang="en-US" dirty="0">
                <a:solidFill>
                  <a:schemeClr val="bg1"/>
                </a:solidFill>
                <a:latin typeface="Times New Roman" panose="02020603050405020304" pitchFamily="18" charset="0"/>
                <a:cs typeface="Times New Roman" panose="02020603050405020304" pitchFamily="18" charset="0"/>
              </a:rPr>
              <a:t>09 July 2019</a:t>
            </a:r>
          </a:p>
        </p:txBody>
      </p:sp>
      <p:sp>
        <p:nvSpPr>
          <p:cNvPr id="4" name="TextBox 3">
            <a:extLst>
              <a:ext uri="{FF2B5EF4-FFF2-40B4-BE49-F238E27FC236}">
                <a16:creationId xmlns:a16="http://schemas.microsoft.com/office/drawing/2014/main" id="{12703885-A0E1-4796-BF0F-B849C6E29EFC}"/>
              </a:ext>
            </a:extLst>
          </p:cNvPr>
          <p:cNvSpPr txBox="1"/>
          <p:nvPr/>
        </p:nvSpPr>
        <p:spPr>
          <a:xfrm>
            <a:off x="8237989" y="4234266"/>
            <a:ext cx="3954011" cy="2308324"/>
          </a:xfrm>
          <a:prstGeom prst="rect">
            <a:avLst/>
          </a:prstGeom>
          <a:noFill/>
          <a:effectLst>
            <a:outerShdw blurRad="50800" dist="38100" dir="18900000" algn="bl" rotWithShape="0">
              <a:prstClr val="black"/>
            </a:outerShdw>
          </a:effectLst>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Committee Members:</a:t>
            </a:r>
          </a:p>
          <a:p>
            <a:pPr algn="ctr"/>
            <a:r>
              <a:rPr lang="en-US" sz="2400" dirty="0">
                <a:solidFill>
                  <a:schemeClr val="bg1"/>
                </a:solidFill>
                <a:latin typeface="Times New Roman" panose="02020603050405020304" pitchFamily="18" charset="0"/>
                <a:cs typeface="Times New Roman" panose="02020603050405020304" pitchFamily="18" charset="0"/>
              </a:rPr>
              <a:t>Dr. David </a:t>
            </a:r>
            <a:r>
              <a:rPr lang="en-US" sz="2400" dirty="0" err="1">
                <a:solidFill>
                  <a:schemeClr val="bg1"/>
                </a:solidFill>
                <a:latin typeface="Times New Roman" panose="02020603050405020304" pitchFamily="18" charset="0"/>
                <a:cs typeface="Times New Roman" panose="02020603050405020304" pitchFamily="18" charset="0"/>
              </a:rPr>
              <a:t>Delene</a:t>
            </a:r>
            <a:r>
              <a:rPr lang="en-US" sz="2400" dirty="0">
                <a:solidFill>
                  <a:schemeClr val="bg1"/>
                </a:solidFill>
                <a:latin typeface="Times New Roman" panose="02020603050405020304" pitchFamily="18" charset="0"/>
                <a:cs typeface="Times New Roman" panose="02020603050405020304" pitchFamily="18" charset="0"/>
              </a:rPr>
              <a:t>*, UND</a:t>
            </a:r>
          </a:p>
          <a:p>
            <a:pPr algn="ctr"/>
            <a:r>
              <a:rPr lang="en-US" sz="2400" dirty="0">
                <a:solidFill>
                  <a:schemeClr val="bg1"/>
                </a:solidFill>
                <a:latin typeface="Times New Roman" panose="02020603050405020304" pitchFamily="18" charset="0"/>
                <a:cs typeface="Times New Roman" panose="02020603050405020304" pitchFamily="18" charset="0"/>
              </a:rPr>
              <a:t>Dr. Andrew Detwiler, UND</a:t>
            </a:r>
          </a:p>
          <a:p>
            <a:pPr algn="ctr"/>
            <a:r>
              <a:rPr lang="en-US" sz="2400" dirty="0">
                <a:solidFill>
                  <a:schemeClr val="bg1"/>
                </a:solidFill>
                <a:latin typeface="Times New Roman" panose="02020603050405020304" pitchFamily="18" charset="0"/>
                <a:cs typeface="Times New Roman" panose="02020603050405020304" pitchFamily="18" charset="0"/>
              </a:rPr>
              <a:t>Dr. Aaron Kennedy, UND</a:t>
            </a: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*Committee Chair</a:t>
            </a:r>
          </a:p>
        </p:txBody>
      </p:sp>
      <p:pic>
        <p:nvPicPr>
          <p:cNvPr id="6" name="Picture 5" descr="A picture containing clipart&#10;&#10;Description automatically generated">
            <a:extLst>
              <a:ext uri="{FF2B5EF4-FFF2-40B4-BE49-F238E27FC236}">
                <a16:creationId xmlns:a16="http://schemas.microsoft.com/office/drawing/2014/main" id="{71CB5431-7C51-432C-B89D-4DDCE1450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98" y="5110435"/>
            <a:ext cx="2545883" cy="1165585"/>
          </a:xfrm>
          <a:prstGeom prst="rect">
            <a:avLst/>
          </a:prstGeom>
        </p:spPr>
      </p:pic>
    </p:spTree>
    <p:extLst>
      <p:ext uri="{BB962C8B-B14F-4D97-AF65-F5344CB8AC3E}">
        <p14:creationId xmlns:p14="http://schemas.microsoft.com/office/powerpoint/2010/main" val="242470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7D27-8E14-4D97-A610-1B32FD619B4E}"/>
              </a:ext>
            </a:extLst>
          </p:cNvPr>
          <p:cNvSpPr>
            <a:spLocks noGrp="1"/>
          </p:cNvSpPr>
          <p:nvPr>
            <p:ph type="title"/>
          </p:nvPr>
        </p:nvSpPr>
        <p:spPr>
          <a:xfrm>
            <a:off x="838200" y="0"/>
            <a:ext cx="10515600" cy="1325563"/>
          </a:xfrm>
        </p:spPr>
        <p:txBody>
          <a:bodyPr>
            <a:normAutofit/>
          </a:bodyPr>
          <a:lstStyle/>
          <a:p>
            <a:r>
              <a:rPr lang="en-US" dirty="0"/>
              <a:t>Data</a:t>
            </a:r>
          </a:p>
        </p:txBody>
      </p:sp>
      <p:sp>
        <p:nvSpPr>
          <p:cNvPr id="6" name="Content Placeholder 5">
            <a:extLst>
              <a:ext uri="{FF2B5EF4-FFF2-40B4-BE49-F238E27FC236}">
                <a16:creationId xmlns:a16="http://schemas.microsoft.com/office/drawing/2014/main" id="{26137325-86A5-49F1-A152-2DEA496764CC}"/>
              </a:ext>
            </a:extLst>
          </p:cNvPr>
          <p:cNvSpPr>
            <a:spLocks noGrp="1"/>
          </p:cNvSpPr>
          <p:nvPr>
            <p:ph sz="half" idx="1"/>
          </p:nvPr>
        </p:nvSpPr>
        <p:spPr>
          <a:xfrm>
            <a:off x="17913" y="1325562"/>
            <a:ext cx="7772401" cy="5532437"/>
          </a:xfrm>
        </p:spPr>
        <p:txBody>
          <a:bodyPr>
            <a:normAutofit/>
          </a:bodyPr>
          <a:lstStyle/>
          <a:p>
            <a:r>
              <a:rPr lang="en-US" sz="3200" dirty="0" err="1"/>
              <a:t>Langerud</a:t>
            </a:r>
            <a:r>
              <a:rPr lang="en-US" sz="3200" dirty="0"/>
              <a:t> and </a:t>
            </a:r>
            <a:r>
              <a:rPr lang="en-US" sz="3200" dirty="0" err="1"/>
              <a:t>Gilstad</a:t>
            </a:r>
            <a:r>
              <a:rPr lang="en-US" sz="3200" dirty="0"/>
              <a:t> (2003) compared NDARBCON and NWS COOP gauges over a 23-year period from 1977-1999. </a:t>
            </a:r>
          </a:p>
          <a:p>
            <a:r>
              <a:rPr lang="en-US" sz="3200" dirty="0"/>
              <a:t>Rain gauges were compared multi-annually and annually. </a:t>
            </a:r>
          </a:p>
          <a:p>
            <a:r>
              <a:rPr lang="en-US" sz="3200" dirty="0"/>
              <a:t>Results showed rainfall totals within approx. a half an inch per year and a correlation of 0.998.</a:t>
            </a:r>
          </a:p>
        </p:txBody>
      </p:sp>
      <p:sp>
        <p:nvSpPr>
          <p:cNvPr id="4" name="Slide Number Placeholder 3">
            <a:extLst>
              <a:ext uri="{FF2B5EF4-FFF2-40B4-BE49-F238E27FC236}">
                <a16:creationId xmlns:a16="http://schemas.microsoft.com/office/drawing/2014/main" id="{1E509DF3-C950-422F-A66F-472F75DA8817}"/>
              </a:ext>
            </a:extLst>
          </p:cNvPr>
          <p:cNvSpPr>
            <a:spLocks noGrp="1"/>
          </p:cNvSpPr>
          <p:nvPr>
            <p:ph type="sldNum" sz="quarter" idx="12"/>
          </p:nvPr>
        </p:nvSpPr>
        <p:spPr/>
        <p:txBody>
          <a:bodyPr/>
          <a:lstStyle/>
          <a:p>
            <a:fld id="{A92677F8-A8A8-4C1D-9CE8-6D1D5A049A13}" type="slidenum">
              <a:rPr lang="en-US" smtClean="0"/>
              <a:t>10</a:t>
            </a:fld>
            <a:endParaRPr lang="en-US"/>
          </a:p>
        </p:txBody>
      </p:sp>
      <p:pic>
        <p:nvPicPr>
          <p:cNvPr id="8" name="Content Placeholder 4" descr="A picture containing indoor&#10;&#10;Description automatically generated">
            <a:extLst>
              <a:ext uri="{FF2B5EF4-FFF2-40B4-BE49-F238E27FC236}">
                <a16:creationId xmlns:a16="http://schemas.microsoft.com/office/drawing/2014/main" id="{36226C3F-591A-4F26-B53C-E0254BA910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90314" y="401637"/>
            <a:ext cx="4383772" cy="5954713"/>
          </a:xfrm>
        </p:spPr>
      </p:pic>
    </p:spTree>
    <p:extLst>
      <p:ext uri="{BB962C8B-B14F-4D97-AF65-F5344CB8AC3E}">
        <p14:creationId xmlns:p14="http://schemas.microsoft.com/office/powerpoint/2010/main" val="20767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AF06CE-1251-43FD-9219-2D3D52FCFF9C}"/>
              </a:ext>
            </a:extLst>
          </p:cNvPr>
          <p:cNvSpPr>
            <a:spLocks noGrp="1"/>
          </p:cNvSpPr>
          <p:nvPr>
            <p:ph type="title"/>
          </p:nvPr>
        </p:nvSpPr>
        <p:spPr>
          <a:xfrm>
            <a:off x="838200" y="0"/>
            <a:ext cx="10515600" cy="1325563"/>
          </a:xfrm>
        </p:spPr>
        <p:txBody>
          <a:bodyPr>
            <a:normAutofit/>
          </a:bodyPr>
          <a:lstStyle/>
          <a:p>
            <a:pPr algn="ctr"/>
            <a:r>
              <a:rPr lang="en-US" sz="4800" b="1" dirty="0"/>
              <a:t>Project Evaluation</a:t>
            </a:r>
          </a:p>
        </p:txBody>
      </p:sp>
      <p:sp>
        <p:nvSpPr>
          <p:cNvPr id="7" name="Content Placeholder 6">
            <a:extLst>
              <a:ext uri="{FF2B5EF4-FFF2-40B4-BE49-F238E27FC236}">
                <a16:creationId xmlns:a16="http://schemas.microsoft.com/office/drawing/2014/main" id="{795193B2-CE8B-422C-9DCE-8BAC0C5AF77D}"/>
              </a:ext>
            </a:extLst>
          </p:cNvPr>
          <p:cNvSpPr>
            <a:spLocks noGrp="1"/>
          </p:cNvSpPr>
          <p:nvPr>
            <p:ph idx="1"/>
          </p:nvPr>
        </p:nvSpPr>
        <p:spPr>
          <a:xfrm>
            <a:off x="0" y="1665287"/>
            <a:ext cx="12192000" cy="4351338"/>
          </a:xfrm>
        </p:spPr>
        <p:txBody>
          <a:bodyPr>
            <a:normAutofit/>
          </a:bodyPr>
          <a:lstStyle/>
          <a:p>
            <a:r>
              <a:rPr lang="en-US" sz="3200" dirty="0"/>
              <a:t>The rainfall in this study was evaluated by using a target and control analysis.</a:t>
            </a:r>
          </a:p>
          <a:p>
            <a:r>
              <a:rPr lang="en-US" sz="3200" dirty="0"/>
              <a:t>Target and control method provides a statistical analysis of the rainfall and not a physical process evaluation. </a:t>
            </a:r>
          </a:p>
          <a:p>
            <a:r>
              <a:rPr lang="en-US" sz="3200" dirty="0"/>
              <a:t>A target is an area where something is being applied. </a:t>
            </a:r>
          </a:p>
          <a:p>
            <a:r>
              <a:rPr lang="en-US" sz="3200" dirty="0"/>
              <a:t>A control is an area where conditions are left untreated or untouched. </a:t>
            </a:r>
          </a:p>
        </p:txBody>
      </p:sp>
      <p:sp>
        <p:nvSpPr>
          <p:cNvPr id="5" name="Slide Number Placeholder 4">
            <a:extLst>
              <a:ext uri="{FF2B5EF4-FFF2-40B4-BE49-F238E27FC236}">
                <a16:creationId xmlns:a16="http://schemas.microsoft.com/office/drawing/2014/main" id="{DEB179B2-2A18-4F14-B4DA-792E25FF0875}"/>
              </a:ext>
            </a:extLst>
          </p:cNvPr>
          <p:cNvSpPr>
            <a:spLocks noGrp="1"/>
          </p:cNvSpPr>
          <p:nvPr>
            <p:ph type="sldNum" sz="quarter" idx="12"/>
          </p:nvPr>
        </p:nvSpPr>
        <p:spPr/>
        <p:txBody>
          <a:bodyPr/>
          <a:lstStyle/>
          <a:p>
            <a:fld id="{A92677F8-A8A8-4C1D-9CE8-6D1D5A049A13}" type="slidenum">
              <a:rPr lang="en-US" smtClean="0"/>
              <a:t>11</a:t>
            </a:fld>
            <a:endParaRPr lang="en-US" dirty="0"/>
          </a:p>
        </p:txBody>
      </p:sp>
    </p:spTree>
    <p:extLst>
      <p:ext uri="{BB962C8B-B14F-4D97-AF65-F5344CB8AC3E}">
        <p14:creationId xmlns:p14="http://schemas.microsoft.com/office/powerpoint/2010/main" val="714170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9B1-6B40-4216-B6BE-4A9066AE08C4}"/>
              </a:ext>
            </a:extLst>
          </p:cNvPr>
          <p:cNvSpPr>
            <a:spLocks noGrp="1"/>
          </p:cNvSpPr>
          <p:nvPr>
            <p:ph type="title"/>
          </p:nvPr>
        </p:nvSpPr>
        <p:spPr>
          <a:xfrm>
            <a:off x="838200" y="0"/>
            <a:ext cx="10515600" cy="1325563"/>
          </a:xfrm>
        </p:spPr>
        <p:txBody>
          <a:bodyPr>
            <a:normAutofit/>
          </a:bodyPr>
          <a:lstStyle/>
          <a:p>
            <a:pPr algn="ctr"/>
            <a:r>
              <a:rPr lang="en-US" dirty="0"/>
              <a:t>Target Region</a:t>
            </a:r>
          </a:p>
        </p:txBody>
      </p:sp>
      <p:sp>
        <p:nvSpPr>
          <p:cNvPr id="5" name="Content Placeholder 4">
            <a:extLst>
              <a:ext uri="{FF2B5EF4-FFF2-40B4-BE49-F238E27FC236}">
                <a16:creationId xmlns:a16="http://schemas.microsoft.com/office/drawing/2014/main" id="{477E6B98-D3A4-4ADF-AB93-0DC8F420D93A}"/>
              </a:ext>
            </a:extLst>
          </p:cNvPr>
          <p:cNvSpPr>
            <a:spLocks noGrp="1"/>
          </p:cNvSpPr>
          <p:nvPr>
            <p:ph sz="half" idx="1"/>
          </p:nvPr>
        </p:nvSpPr>
        <p:spPr>
          <a:xfrm>
            <a:off x="0" y="1325562"/>
            <a:ext cx="6096000" cy="5532437"/>
          </a:xfrm>
        </p:spPr>
        <p:txBody>
          <a:bodyPr>
            <a:normAutofit/>
          </a:bodyPr>
          <a:lstStyle/>
          <a:p>
            <a:r>
              <a:rPr lang="en-US" sz="3200" dirty="0"/>
              <a:t>The target regions are determined by the years active in the NDCMP.</a:t>
            </a:r>
          </a:p>
          <a:p>
            <a:r>
              <a:rPr lang="en-US" sz="3200" dirty="0"/>
              <a:t>Of those counties, Bowman, Slope, McKenzie, and Ward Counties were selected.</a:t>
            </a:r>
          </a:p>
        </p:txBody>
      </p:sp>
      <p:graphicFrame>
        <p:nvGraphicFramePr>
          <p:cNvPr id="7" name="Content Placeholder 6">
            <a:extLst>
              <a:ext uri="{FF2B5EF4-FFF2-40B4-BE49-F238E27FC236}">
                <a16:creationId xmlns:a16="http://schemas.microsoft.com/office/drawing/2014/main" id="{3B1874BF-0EFC-4630-8E89-363DDC777E68}"/>
              </a:ext>
            </a:extLst>
          </p:cNvPr>
          <p:cNvGraphicFramePr>
            <a:graphicFrameLocks noGrp="1"/>
          </p:cNvGraphicFramePr>
          <p:nvPr>
            <p:ph sz="half" idx="2"/>
            <p:extLst>
              <p:ext uri="{D42A27DB-BD31-4B8C-83A1-F6EECF244321}">
                <p14:modId xmlns:p14="http://schemas.microsoft.com/office/powerpoint/2010/main" val="2951374832"/>
              </p:ext>
            </p:extLst>
          </p:nvPr>
        </p:nvGraphicFramePr>
        <p:xfrm>
          <a:off x="6096000" y="1621415"/>
          <a:ext cx="6096000" cy="3615170"/>
        </p:xfrm>
        <a:graphic>
          <a:graphicData uri="http://schemas.openxmlformats.org/drawingml/2006/table">
            <a:tbl>
              <a:tblPr firstRow="1" firstCol="1" bandRow="1">
                <a:tableStyleId>{5C22544A-7EE6-4342-B048-85BDC9FD1C3A}</a:tableStyleId>
              </a:tblPr>
              <a:tblGrid>
                <a:gridCol w="1499158">
                  <a:extLst>
                    <a:ext uri="{9D8B030D-6E8A-4147-A177-3AD203B41FA5}">
                      <a16:colId xmlns:a16="http://schemas.microsoft.com/office/drawing/2014/main" val="410863316"/>
                    </a:ext>
                  </a:extLst>
                </a:gridCol>
                <a:gridCol w="906755">
                  <a:extLst>
                    <a:ext uri="{9D8B030D-6E8A-4147-A177-3AD203B41FA5}">
                      <a16:colId xmlns:a16="http://schemas.microsoft.com/office/drawing/2014/main" val="93194946"/>
                    </a:ext>
                  </a:extLst>
                </a:gridCol>
                <a:gridCol w="2323742">
                  <a:extLst>
                    <a:ext uri="{9D8B030D-6E8A-4147-A177-3AD203B41FA5}">
                      <a16:colId xmlns:a16="http://schemas.microsoft.com/office/drawing/2014/main" val="2717835046"/>
                    </a:ext>
                  </a:extLst>
                </a:gridCol>
                <a:gridCol w="1366345">
                  <a:extLst>
                    <a:ext uri="{9D8B030D-6E8A-4147-A177-3AD203B41FA5}">
                      <a16:colId xmlns:a16="http://schemas.microsoft.com/office/drawing/2014/main" val="259277332"/>
                    </a:ext>
                  </a:extLst>
                </a:gridCol>
              </a:tblGrid>
              <a:tr h="379357">
                <a:tc>
                  <a:txBody>
                    <a:bodyPr/>
                    <a:lstStyle/>
                    <a:p>
                      <a:pPr marL="0" marR="0" algn="ctr">
                        <a:lnSpc>
                          <a:spcPct val="107000"/>
                        </a:lnSpc>
                        <a:spcBef>
                          <a:spcPts val="0"/>
                        </a:spcBef>
                        <a:spcAft>
                          <a:spcPts val="0"/>
                        </a:spcAft>
                      </a:pPr>
                      <a:r>
                        <a:rPr lang="en-US" sz="1800" dirty="0">
                          <a:effectLst/>
                        </a:rPr>
                        <a:t>Counties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District</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Years Participated</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Total Years</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1752599"/>
                  </a:ext>
                </a:extLst>
              </a:tr>
              <a:tr h="325543">
                <a:tc>
                  <a:txBody>
                    <a:bodyPr/>
                    <a:lstStyle/>
                    <a:p>
                      <a:pPr marL="0" marR="0" algn="ctr">
                        <a:lnSpc>
                          <a:spcPct val="107000"/>
                        </a:lnSpc>
                        <a:spcBef>
                          <a:spcPts val="0"/>
                        </a:spcBef>
                        <a:spcAft>
                          <a:spcPts val="0"/>
                        </a:spcAft>
                      </a:pPr>
                      <a:r>
                        <a:rPr lang="en-US" sz="1800" dirty="0">
                          <a:solidFill>
                            <a:schemeClr val="tx1"/>
                          </a:solidFill>
                          <a:effectLst/>
                        </a:rPr>
                        <a:t>Adams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1977-1980</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8003330"/>
                  </a:ext>
                </a:extLst>
              </a:tr>
              <a:tr h="325543">
                <a:tc>
                  <a:txBody>
                    <a:bodyPr/>
                    <a:lstStyle/>
                    <a:p>
                      <a:pPr marL="0" marR="0" algn="ctr">
                        <a:lnSpc>
                          <a:spcPct val="107000"/>
                        </a:lnSpc>
                        <a:spcBef>
                          <a:spcPts val="0"/>
                        </a:spcBef>
                        <a:spcAft>
                          <a:spcPts val="0"/>
                        </a:spcAft>
                      </a:pPr>
                      <a:r>
                        <a:rPr lang="en-US" sz="1800" dirty="0">
                          <a:solidFill>
                            <a:schemeClr val="tx1"/>
                          </a:solidFill>
                          <a:effectLst/>
                        </a:rPr>
                        <a:t>Bowman</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36430662"/>
                  </a:ext>
                </a:extLst>
              </a:tr>
              <a:tr h="327240">
                <a:tc>
                  <a:txBody>
                    <a:bodyPr/>
                    <a:lstStyle/>
                    <a:p>
                      <a:pPr marL="0" marR="0" algn="ctr">
                        <a:lnSpc>
                          <a:spcPct val="107000"/>
                        </a:lnSpc>
                        <a:spcBef>
                          <a:spcPts val="0"/>
                        </a:spcBef>
                        <a:spcAft>
                          <a:spcPts val="0"/>
                        </a:spcAft>
                      </a:pPr>
                      <a:r>
                        <a:rPr lang="en-US" sz="1800" dirty="0">
                          <a:solidFill>
                            <a:schemeClr val="tx1"/>
                          </a:solidFill>
                          <a:effectLst/>
                        </a:rPr>
                        <a:t>Hettinger</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1977-1988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624769092"/>
                  </a:ext>
                </a:extLst>
              </a:tr>
              <a:tr h="327240">
                <a:tc>
                  <a:txBody>
                    <a:bodyPr/>
                    <a:lstStyle/>
                    <a:p>
                      <a:pPr marL="0" marR="0" algn="ctr">
                        <a:lnSpc>
                          <a:spcPct val="107000"/>
                        </a:lnSpc>
                        <a:spcBef>
                          <a:spcPts val="0"/>
                        </a:spcBef>
                        <a:spcAft>
                          <a:spcPts val="0"/>
                        </a:spcAft>
                      </a:pPr>
                      <a:r>
                        <a:rPr lang="en-US" sz="1800" dirty="0">
                          <a:solidFill>
                            <a:schemeClr val="tx1"/>
                          </a:solidFill>
                          <a:effectLst/>
                        </a:rPr>
                        <a:t>Slope</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dirty="0">
                          <a:effectLst/>
                        </a:rPr>
                        <a:t>1977-1998, 1999-2018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6719739"/>
                  </a:ext>
                </a:extLst>
              </a:tr>
              <a:tr h="265464">
                <a:tc>
                  <a:txBody>
                    <a:bodyPr/>
                    <a:lstStyle/>
                    <a:p>
                      <a:pPr marL="0" marR="0" algn="ctr">
                        <a:lnSpc>
                          <a:spcPct val="107000"/>
                        </a:lnSpc>
                        <a:spcBef>
                          <a:spcPts val="0"/>
                        </a:spcBef>
                        <a:spcAft>
                          <a:spcPts val="0"/>
                        </a:spcAft>
                      </a:pPr>
                      <a:r>
                        <a:rPr lang="en-US" sz="1800" dirty="0">
                          <a:solidFill>
                            <a:schemeClr val="tx1"/>
                          </a:solidFill>
                          <a:effectLst/>
                        </a:rPr>
                        <a:t>Burke</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1800" dirty="0">
                          <a:effectLst/>
                        </a:rPr>
                        <a:t>2015-2018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07000"/>
                        </a:lnSpc>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351477753"/>
                  </a:ext>
                </a:extLst>
              </a:tr>
              <a:tr h="325543">
                <a:tc>
                  <a:txBody>
                    <a:bodyPr/>
                    <a:lstStyle/>
                    <a:p>
                      <a:pPr marL="0" marR="0" algn="ctr">
                        <a:lnSpc>
                          <a:spcPct val="107000"/>
                        </a:lnSpc>
                        <a:spcBef>
                          <a:spcPts val="0"/>
                        </a:spcBef>
                        <a:spcAft>
                          <a:spcPts val="0"/>
                        </a:spcAft>
                      </a:pPr>
                      <a:r>
                        <a:rPr lang="en-US" sz="1800" dirty="0">
                          <a:solidFill>
                            <a:schemeClr val="tx1"/>
                          </a:solidFill>
                          <a:effectLst/>
                        </a:rPr>
                        <a:t>McKenzie</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77686582"/>
                  </a:ext>
                </a:extLst>
              </a:tr>
              <a:tr h="349056">
                <a:tc>
                  <a:txBody>
                    <a:bodyPr/>
                    <a:lstStyle/>
                    <a:p>
                      <a:pPr marL="0" marR="0" algn="ctr">
                        <a:lnSpc>
                          <a:spcPct val="107000"/>
                        </a:lnSpc>
                        <a:spcBef>
                          <a:spcPts val="0"/>
                        </a:spcBef>
                        <a:spcAft>
                          <a:spcPts val="0"/>
                        </a:spcAft>
                      </a:pPr>
                      <a:r>
                        <a:rPr lang="en-US" sz="1800" dirty="0">
                          <a:solidFill>
                            <a:schemeClr val="tx1"/>
                          </a:solidFill>
                          <a:effectLst/>
                        </a:rPr>
                        <a:t>McLean</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1977-1984</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48804850"/>
                  </a:ext>
                </a:extLst>
              </a:tr>
              <a:tr h="325543">
                <a:tc>
                  <a:txBody>
                    <a:bodyPr/>
                    <a:lstStyle/>
                    <a:p>
                      <a:pPr marL="0" marR="0" algn="ctr">
                        <a:lnSpc>
                          <a:spcPct val="107000"/>
                        </a:lnSpc>
                        <a:spcBef>
                          <a:spcPts val="0"/>
                        </a:spcBef>
                        <a:spcAft>
                          <a:spcPts val="0"/>
                        </a:spcAft>
                      </a:pPr>
                      <a:r>
                        <a:rPr lang="en-US" sz="1800" dirty="0">
                          <a:solidFill>
                            <a:schemeClr val="tx1"/>
                          </a:solidFill>
                          <a:effectLst/>
                        </a:rPr>
                        <a:t>Mountrail</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075325666"/>
                  </a:ext>
                </a:extLst>
              </a:tr>
              <a:tr h="325543">
                <a:tc>
                  <a:txBody>
                    <a:bodyPr/>
                    <a:lstStyle/>
                    <a:p>
                      <a:pPr marL="0" marR="0" algn="ctr">
                        <a:lnSpc>
                          <a:spcPct val="107000"/>
                        </a:lnSpc>
                        <a:spcBef>
                          <a:spcPts val="0"/>
                        </a:spcBef>
                        <a:spcAft>
                          <a:spcPts val="0"/>
                        </a:spcAft>
                      </a:pPr>
                      <a:r>
                        <a:rPr lang="en-US" sz="1800" dirty="0">
                          <a:solidFill>
                            <a:schemeClr val="tx1"/>
                          </a:solidFill>
                          <a:effectLst/>
                        </a:rPr>
                        <a:t>Ward</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1977-2018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481681411"/>
                  </a:ext>
                </a:extLst>
              </a:tr>
              <a:tr h="325543">
                <a:tc>
                  <a:txBody>
                    <a:bodyPr/>
                    <a:lstStyle/>
                    <a:p>
                      <a:pPr marL="0" marR="0" algn="ctr">
                        <a:lnSpc>
                          <a:spcPct val="107000"/>
                        </a:lnSpc>
                        <a:spcBef>
                          <a:spcPts val="0"/>
                        </a:spcBef>
                        <a:spcAft>
                          <a:spcPts val="0"/>
                        </a:spcAft>
                      </a:pPr>
                      <a:r>
                        <a:rPr lang="en-US" sz="1800" dirty="0">
                          <a:solidFill>
                            <a:schemeClr val="tx1"/>
                          </a:solidFill>
                          <a:effectLst/>
                        </a:rPr>
                        <a:t>Williams</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1997-2018</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algn="ctr">
                        <a:lnSpc>
                          <a:spcPct val="107000"/>
                        </a:lnSpc>
                        <a:spcBef>
                          <a:spcPts val="0"/>
                        </a:spcBef>
                        <a:spcAft>
                          <a:spcPts val="0"/>
                        </a:spcAft>
                      </a:pPr>
                      <a:r>
                        <a:rPr lang="en-US" sz="1800" dirty="0">
                          <a:effectLst/>
                        </a:rPr>
                        <a:t>21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671298137"/>
                  </a:ext>
                </a:extLst>
              </a:tr>
            </a:tbl>
          </a:graphicData>
        </a:graphic>
      </p:graphicFrame>
      <p:sp>
        <p:nvSpPr>
          <p:cNvPr id="4" name="Slide Number Placeholder 3">
            <a:extLst>
              <a:ext uri="{FF2B5EF4-FFF2-40B4-BE49-F238E27FC236}">
                <a16:creationId xmlns:a16="http://schemas.microsoft.com/office/drawing/2014/main" id="{9D22C26D-BB73-4346-9C8B-F16F0862FB56}"/>
              </a:ext>
            </a:extLst>
          </p:cNvPr>
          <p:cNvSpPr>
            <a:spLocks noGrp="1"/>
          </p:cNvSpPr>
          <p:nvPr>
            <p:ph type="sldNum" sz="quarter" idx="12"/>
          </p:nvPr>
        </p:nvSpPr>
        <p:spPr/>
        <p:txBody>
          <a:bodyPr/>
          <a:lstStyle/>
          <a:p>
            <a:fld id="{A92677F8-A8A8-4C1D-9CE8-6D1D5A049A13}" type="slidenum">
              <a:rPr lang="en-US" smtClean="0"/>
              <a:t>12</a:t>
            </a:fld>
            <a:endParaRPr lang="en-US" dirty="0"/>
          </a:p>
        </p:txBody>
      </p:sp>
    </p:spTree>
    <p:extLst>
      <p:ext uri="{BB962C8B-B14F-4D97-AF65-F5344CB8AC3E}">
        <p14:creationId xmlns:p14="http://schemas.microsoft.com/office/powerpoint/2010/main" val="168567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9B1-6B40-4216-B6BE-4A9066AE08C4}"/>
              </a:ext>
            </a:extLst>
          </p:cNvPr>
          <p:cNvSpPr>
            <a:spLocks noGrp="1"/>
          </p:cNvSpPr>
          <p:nvPr>
            <p:ph type="title"/>
          </p:nvPr>
        </p:nvSpPr>
        <p:spPr>
          <a:xfrm>
            <a:off x="838200" y="0"/>
            <a:ext cx="10515600" cy="1325563"/>
          </a:xfrm>
        </p:spPr>
        <p:txBody>
          <a:bodyPr>
            <a:normAutofit/>
          </a:bodyPr>
          <a:lstStyle/>
          <a:p>
            <a:pPr algn="ctr"/>
            <a:r>
              <a:rPr lang="en-US" dirty="0"/>
              <a:t>Control Region</a:t>
            </a:r>
          </a:p>
        </p:txBody>
      </p:sp>
      <p:sp>
        <p:nvSpPr>
          <p:cNvPr id="5" name="Content Placeholder 4">
            <a:extLst>
              <a:ext uri="{FF2B5EF4-FFF2-40B4-BE49-F238E27FC236}">
                <a16:creationId xmlns:a16="http://schemas.microsoft.com/office/drawing/2014/main" id="{477E6B98-D3A4-4ADF-AB93-0DC8F420D93A}"/>
              </a:ext>
            </a:extLst>
          </p:cNvPr>
          <p:cNvSpPr>
            <a:spLocks noGrp="1"/>
          </p:cNvSpPr>
          <p:nvPr>
            <p:ph sz="half" idx="1"/>
          </p:nvPr>
        </p:nvSpPr>
        <p:spPr>
          <a:xfrm>
            <a:off x="0" y="1325562"/>
            <a:ext cx="12192000" cy="5532437"/>
          </a:xfrm>
        </p:spPr>
        <p:txBody>
          <a:bodyPr/>
          <a:lstStyle/>
          <a:p>
            <a:pPr algn="just"/>
            <a:r>
              <a:rPr lang="en-US" sz="3200" dirty="0"/>
              <a:t>Controls were designated as counties that have not participated in the NDCMP or only participated in a relatively short period. </a:t>
            </a:r>
          </a:p>
          <a:p>
            <a:pPr algn="just"/>
            <a:r>
              <a:rPr lang="en-US" sz="3200" dirty="0"/>
              <a:t>However, selecting a control area that may not be affected by downwind effects proved to be difficult. </a:t>
            </a:r>
          </a:p>
          <a:p>
            <a:pPr algn="just"/>
            <a:r>
              <a:rPr lang="en-US" sz="3200" dirty="0" err="1"/>
              <a:t>DeFelice</a:t>
            </a:r>
            <a:r>
              <a:rPr lang="en-US" sz="3200" dirty="0"/>
              <a:t> et al. (2014) found that downwind effects from cloud seeding increases rainfall by 5 – 15 %, and Wise (2005) found a 13% increase in downwind rainfall within the NDCMP.</a:t>
            </a:r>
          </a:p>
          <a:p>
            <a:pPr algn="just"/>
            <a:endParaRPr lang="en-US" sz="3200" dirty="0"/>
          </a:p>
          <a:p>
            <a:endParaRPr lang="en-US" dirty="0"/>
          </a:p>
        </p:txBody>
      </p:sp>
      <p:sp>
        <p:nvSpPr>
          <p:cNvPr id="4" name="Slide Number Placeholder 3">
            <a:extLst>
              <a:ext uri="{FF2B5EF4-FFF2-40B4-BE49-F238E27FC236}">
                <a16:creationId xmlns:a16="http://schemas.microsoft.com/office/drawing/2014/main" id="{9D22C26D-BB73-4346-9C8B-F16F0862FB56}"/>
              </a:ext>
            </a:extLst>
          </p:cNvPr>
          <p:cNvSpPr>
            <a:spLocks noGrp="1"/>
          </p:cNvSpPr>
          <p:nvPr>
            <p:ph type="sldNum" sz="quarter" idx="12"/>
          </p:nvPr>
        </p:nvSpPr>
        <p:spPr/>
        <p:txBody>
          <a:bodyPr/>
          <a:lstStyle/>
          <a:p>
            <a:fld id="{A92677F8-A8A8-4C1D-9CE8-6D1D5A049A13}" type="slidenum">
              <a:rPr lang="en-US" smtClean="0"/>
              <a:t>13</a:t>
            </a:fld>
            <a:endParaRPr lang="en-US" dirty="0"/>
          </a:p>
        </p:txBody>
      </p:sp>
    </p:spTree>
    <p:extLst>
      <p:ext uri="{BB962C8B-B14F-4D97-AF65-F5344CB8AC3E}">
        <p14:creationId xmlns:p14="http://schemas.microsoft.com/office/powerpoint/2010/main" val="274509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B1CE76F7-53FF-4787-BACF-02871EF32A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262" y="0"/>
            <a:ext cx="11801475" cy="6863657"/>
          </a:xfrm>
        </p:spPr>
      </p:pic>
      <p:sp>
        <p:nvSpPr>
          <p:cNvPr id="6" name="Slide Number Placeholder 5">
            <a:extLst>
              <a:ext uri="{FF2B5EF4-FFF2-40B4-BE49-F238E27FC236}">
                <a16:creationId xmlns:a16="http://schemas.microsoft.com/office/drawing/2014/main" id="{99E9013C-5DAE-434E-B944-13497683BCCA}"/>
              </a:ext>
            </a:extLst>
          </p:cNvPr>
          <p:cNvSpPr>
            <a:spLocks noGrp="1"/>
          </p:cNvSpPr>
          <p:nvPr>
            <p:ph type="sldNum" sz="quarter" idx="12"/>
          </p:nvPr>
        </p:nvSpPr>
        <p:spPr/>
        <p:txBody>
          <a:bodyPr/>
          <a:lstStyle/>
          <a:p>
            <a:fld id="{A92677F8-A8A8-4C1D-9CE8-6D1D5A049A13}" type="slidenum">
              <a:rPr lang="en-US" smtClean="0">
                <a:solidFill>
                  <a:schemeClr val="tx1"/>
                </a:solidFill>
              </a:rPr>
              <a:t>14</a:t>
            </a:fld>
            <a:endParaRPr lang="en-US" dirty="0">
              <a:solidFill>
                <a:schemeClr val="tx1"/>
              </a:solidFill>
            </a:endParaRPr>
          </a:p>
        </p:txBody>
      </p:sp>
    </p:spTree>
    <p:extLst>
      <p:ext uri="{BB962C8B-B14F-4D97-AF65-F5344CB8AC3E}">
        <p14:creationId xmlns:p14="http://schemas.microsoft.com/office/powerpoint/2010/main" val="242496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9B1-6B40-4216-B6BE-4A9066AE08C4}"/>
              </a:ext>
            </a:extLst>
          </p:cNvPr>
          <p:cNvSpPr>
            <a:spLocks noGrp="1"/>
          </p:cNvSpPr>
          <p:nvPr>
            <p:ph type="title"/>
          </p:nvPr>
        </p:nvSpPr>
        <p:spPr>
          <a:xfrm>
            <a:off x="838200" y="0"/>
            <a:ext cx="10515600" cy="1325563"/>
          </a:xfrm>
        </p:spPr>
        <p:txBody>
          <a:bodyPr>
            <a:normAutofit/>
          </a:bodyPr>
          <a:lstStyle/>
          <a:p>
            <a:pPr algn="ctr"/>
            <a:r>
              <a:rPr lang="en-US" dirty="0"/>
              <a:t>Climatology Data</a:t>
            </a:r>
          </a:p>
        </p:txBody>
      </p:sp>
      <p:sp>
        <p:nvSpPr>
          <p:cNvPr id="5" name="Content Placeholder 4">
            <a:extLst>
              <a:ext uri="{FF2B5EF4-FFF2-40B4-BE49-F238E27FC236}">
                <a16:creationId xmlns:a16="http://schemas.microsoft.com/office/drawing/2014/main" id="{477E6B98-D3A4-4ADF-AB93-0DC8F420D93A}"/>
              </a:ext>
            </a:extLst>
          </p:cNvPr>
          <p:cNvSpPr>
            <a:spLocks noGrp="1"/>
          </p:cNvSpPr>
          <p:nvPr>
            <p:ph sz="half" idx="1"/>
          </p:nvPr>
        </p:nvSpPr>
        <p:spPr>
          <a:xfrm>
            <a:off x="0" y="1325562"/>
            <a:ext cx="12192000" cy="5532437"/>
          </a:xfrm>
        </p:spPr>
        <p:txBody>
          <a:bodyPr>
            <a:normAutofit/>
          </a:bodyPr>
          <a:lstStyle/>
          <a:p>
            <a:pPr algn="just"/>
            <a:r>
              <a:rPr lang="en-US" sz="3200" dirty="0"/>
              <a:t>NWS COOP rain gauges were available within all target/control locations in both ND and MT dating back to before 1950. </a:t>
            </a:r>
          </a:p>
          <a:p>
            <a:pPr algn="just"/>
            <a:r>
              <a:rPr lang="en-US" sz="3200" dirty="0"/>
              <a:t>This provided enough data to perform a target/control analysis for 1950-1975 and 1977-2018.</a:t>
            </a:r>
          </a:p>
          <a:p>
            <a:pPr algn="just"/>
            <a:r>
              <a:rPr lang="en-US" sz="3200" dirty="0"/>
              <a:t>The amount of rainfall for 1950-1975 may not be representative of current climate in western ND, however the amount is not essential for this study. </a:t>
            </a:r>
          </a:p>
          <a:p>
            <a:pPr algn="just"/>
            <a:r>
              <a:rPr lang="en-US" sz="3200" dirty="0"/>
              <a:t>It is assumed that ratios calculated for this period were representative of ratios during the study period without the effects of seeding.</a:t>
            </a:r>
          </a:p>
        </p:txBody>
      </p:sp>
      <p:sp>
        <p:nvSpPr>
          <p:cNvPr id="4" name="Slide Number Placeholder 3">
            <a:extLst>
              <a:ext uri="{FF2B5EF4-FFF2-40B4-BE49-F238E27FC236}">
                <a16:creationId xmlns:a16="http://schemas.microsoft.com/office/drawing/2014/main" id="{9D22C26D-BB73-4346-9C8B-F16F0862FB56}"/>
              </a:ext>
            </a:extLst>
          </p:cNvPr>
          <p:cNvSpPr>
            <a:spLocks noGrp="1"/>
          </p:cNvSpPr>
          <p:nvPr>
            <p:ph type="sldNum" sz="quarter" idx="12"/>
          </p:nvPr>
        </p:nvSpPr>
        <p:spPr/>
        <p:txBody>
          <a:bodyPr/>
          <a:lstStyle/>
          <a:p>
            <a:fld id="{A92677F8-A8A8-4C1D-9CE8-6D1D5A049A13}" type="slidenum">
              <a:rPr lang="en-US" smtClean="0"/>
              <a:t>15</a:t>
            </a:fld>
            <a:endParaRPr lang="en-US" dirty="0"/>
          </a:p>
        </p:txBody>
      </p:sp>
    </p:spTree>
    <p:extLst>
      <p:ext uri="{BB962C8B-B14F-4D97-AF65-F5344CB8AC3E}">
        <p14:creationId xmlns:p14="http://schemas.microsoft.com/office/powerpoint/2010/main" val="257357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C26C9A9-8D5F-4975-BBF4-372B3B2A6A92}"/>
              </a:ext>
            </a:extLst>
          </p:cNvPr>
          <p:cNvSpPr>
            <a:spLocks noGrp="1"/>
          </p:cNvSpPr>
          <p:nvPr>
            <p:ph idx="1"/>
          </p:nvPr>
        </p:nvSpPr>
        <p:spPr>
          <a:xfrm>
            <a:off x="0" y="1665287"/>
            <a:ext cx="12192000" cy="4351338"/>
          </a:xfrm>
        </p:spPr>
        <p:txBody>
          <a:bodyPr/>
          <a:lstStyle/>
          <a:p>
            <a:pPr algn="just"/>
            <a:r>
              <a:rPr lang="en-US" sz="3200" dirty="0"/>
              <a:t>Despite having vast amounts of rain gauges available throughout the history of the NDCMP, time consistency (e.g. year-to-year reporting) of rain gauge observations were an issue. </a:t>
            </a:r>
          </a:p>
          <a:p>
            <a:pPr algn="just"/>
            <a:r>
              <a:rPr lang="en-US" sz="3200" dirty="0"/>
              <a:t>To handle missing data for the NDARBCON gauges, gauges were checked to see if a complete record for June, July, or August were available. </a:t>
            </a:r>
          </a:p>
          <a:p>
            <a:pPr algn="just"/>
            <a:r>
              <a:rPr lang="en-US" sz="3200" dirty="0"/>
              <a:t>If a gauge had a complete record for at least one of the months, it was used towards the calculation of monthly total rainfall for the year. </a:t>
            </a:r>
          </a:p>
          <a:p>
            <a:endParaRPr lang="en-US" dirty="0"/>
          </a:p>
        </p:txBody>
      </p:sp>
      <p:sp>
        <p:nvSpPr>
          <p:cNvPr id="5" name="Slide Number Placeholder 4">
            <a:extLst>
              <a:ext uri="{FF2B5EF4-FFF2-40B4-BE49-F238E27FC236}">
                <a16:creationId xmlns:a16="http://schemas.microsoft.com/office/drawing/2014/main" id="{414F41D5-D7E2-4641-ABA4-36901B1CE4EC}"/>
              </a:ext>
            </a:extLst>
          </p:cNvPr>
          <p:cNvSpPr>
            <a:spLocks noGrp="1"/>
          </p:cNvSpPr>
          <p:nvPr>
            <p:ph type="sldNum" sz="quarter" idx="12"/>
          </p:nvPr>
        </p:nvSpPr>
        <p:spPr/>
        <p:txBody>
          <a:bodyPr/>
          <a:lstStyle/>
          <a:p>
            <a:fld id="{A92677F8-A8A8-4C1D-9CE8-6D1D5A049A13}" type="slidenum">
              <a:rPr lang="en-US" smtClean="0"/>
              <a:t>16</a:t>
            </a:fld>
            <a:endParaRPr lang="en-US" dirty="0"/>
          </a:p>
        </p:txBody>
      </p:sp>
      <p:sp>
        <p:nvSpPr>
          <p:cNvPr id="8" name="Title 1">
            <a:extLst>
              <a:ext uri="{FF2B5EF4-FFF2-40B4-BE49-F238E27FC236}">
                <a16:creationId xmlns:a16="http://schemas.microsoft.com/office/drawing/2014/main" id="{D3F79A7C-3C47-4EAE-91AA-BF536E0D1C3D}"/>
              </a:ext>
            </a:extLst>
          </p:cNvPr>
          <p:cNvSpPr>
            <a:spLocks noGrp="1"/>
          </p:cNvSpPr>
          <p:nvPr>
            <p:ph type="title"/>
          </p:nvPr>
        </p:nvSpPr>
        <p:spPr>
          <a:xfrm>
            <a:off x="838200" y="0"/>
            <a:ext cx="10515600" cy="1325563"/>
          </a:xfrm>
        </p:spPr>
        <p:txBody>
          <a:bodyPr>
            <a:normAutofit/>
          </a:bodyPr>
          <a:lstStyle/>
          <a:p>
            <a:pPr algn="ctr"/>
            <a:r>
              <a:rPr lang="en-US" sz="4800" b="1" dirty="0"/>
              <a:t>Missing Data</a:t>
            </a:r>
          </a:p>
        </p:txBody>
      </p:sp>
    </p:spTree>
    <p:extLst>
      <p:ext uri="{BB962C8B-B14F-4D97-AF65-F5344CB8AC3E}">
        <p14:creationId xmlns:p14="http://schemas.microsoft.com/office/powerpoint/2010/main" val="258750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C26C9A9-8D5F-4975-BBF4-372B3B2A6A92}"/>
              </a:ext>
            </a:extLst>
          </p:cNvPr>
          <p:cNvSpPr>
            <a:spLocks noGrp="1"/>
          </p:cNvSpPr>
          <p:nvPr>
            <p:ph idx="1"/>
          </p:nvPr>
        </p:nvSpPr>
        <p:spPr>
          <a:xfrm>
            <a:off x="0" y="1665287"/>
            <a:ext cx="12192000" cy="4351338"/>
          </a:xfrm>
        </p:spPr>
        <p:txBody>
          <a:bodyPr/>
          <a:lstStyle/>
          <a:p>
            <a:pPr marL="0" indent="0" algn="just">
              <a:buNone/>
            </a:pPr>
            <a:endParaRPr lang="en-US" dirty="0"/>
          </a:p>
          <a:p>
            <a:endParaRPr lang="en-US" dirty="0"/>
          </a:p>
        </p:txBody>
      </p:sp>
      <p:sp>
        <p:nvSpPr>
          <p:cNvPr id="5" name="Slide Number Placeholder 4">
            <a:extLst>
              <a:ext uri="{FF2B5EF4-FFF2-40B4-BE49-F238E27FC236}">
                <a16:creationId xmlns:a16="http://schemas.microsoft.com/office/drawing/2014/main" id="{414F41D5-D7E2-4641-ABA4-36901B1CE4EC}"/>
              </a:ext>
            </a:extLst>
          </p:cNvPr>
          <p:cNvSpPr>
            <a:spLocks noGrp="1"/>
          </p:cNvSpPr>
          <p:nvPr>
            <p:ph type="sldNum" sz="quarter" idx="12"/>
          </p:nvPr>
        </p:nvSpPr>
        <p:spPr/>
        <p:txBody>
          <a:bodyPr/>
          <a:lstStyle/>
          <a:p>
            <a:fld id="{A92677F8-A8A8-4C1D-9CE8-6D1D5A049A13}" type="slidenum">
              <a:rPr lang="en-US" smtClean="0"/>
              <a:t>17</a:t>
            </a:fld>
            <a:endParaRPr lang="en-US" dirty="0"/>
          </a:p>
        </p:txBody>
      </p:sp>
      <p:sp>
        <p:nvSpPr>
          <p:cNvPr id="8" name="Title 1">
            <a:extLst>
              <a:ext uri="{FF2B5EF4-FFF2-40B4-BE49-F238E27FC236}">
                <a16:creationId xmlns:a16="http://schemas.microsoft.com/office/drawing/2014/main" id="{D3F79A7C-3C47-4EAE-91AA-BF536E0D1C3D}"/>
              </a:ext>
            </a:extLst>
          </p:cNvPr>
          <p:cNvSpPr>
            <a:spLocks noGrp="1"/>
          </p:cNvSpPr>
          <p:nvPr>
            <p:ph type="title"/>
          </p:nvPr>
        </p:nvSpPr>
        <p:spPr>
          <a:xfrm>
            <a:off x="334108" y="0"/>
            <a:ext cx="11482754" cy="1325563"/>
          </a:xfrm>
        </p:spPr>
        <p:txBody>
          <a:bodyPr>
            <a:noAutofit/>
          </a:bodyPr>
          <a:lstStyle/>
          <a:p>
            <a:pPr algn="ctr"/>
            <a:r>
              <a:rPr lang="en-US" sz="4800" b="1" dirty="0"/>
              <a:t>McKenzie County Rain Gauges 1950-2018</a:t>
            </a:r>
          </a:p>
        </p:txBody>
      </p:sp>
      <p:pic>
        <p:nvPicPr>
          <p:cNvPr id="3" name="Picture 2">
            <a:extLst>
              <a:ext uri="{FF2B5EF4-FFF2-40B4-BE49-F238E27FC236}">
                <a16:creationId xmlns:a16="http://schemas.microsoft.com/office/drawing/2014/main" id="{4F3D9D00-0A15-43CF-91F8-BBCC0EF27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4" y="2066343"/>
            <a:ext cx="12191998" cy="3530175"/>
          </a:xfrm>
          <a:prstGeom prst="rect">
            <a:avLst/>
          </a:prstGeom>
        </p:spPr>
      </p:pic>
    </p:spTree>
    <p:extLst>
      <p:ext uri="{BB962C8B-B14F-4D97-AF65-F5344CB8AC3E}">
        <p14:creationId xmlns:p14="http://schemas.microsoft.com/office/powerpoint/2010/main" val="218470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C26C9A9-8D5F-4975-BBF4-372B3B2A6A92}"/>
              </a:ext>
            </a:extLst>
          </p:cNvPr>
          <p:cNvSpPr>
            <a:spLocks noGrp="1"/>
          </p:cNvSpPr>
          <p:nvPr>
            <p:ph idx="1"/>
          </p:nvPr>
        </p:nvSpPr>
        <p:spPr>
          <a:xfrm>
            <a:off x="0" y="1665287"/>
            <a:ext cx="12192000" cy="4351338"/>
          </a:xfrm>
        </p:spPr>
        <p:txBody>
          <a:bodyPr/>
          <a:lstStyle/>
          <a:p>
            <a:pPr marL="0" indent="0" algn="just">
              <a:buNone/>
            </a:pPr>
            <a:endParaRPr lang="en-US" dirty="0"/>
          </a:p>
          <a:p>
            <a:endParaRPr lang="en-US" dirty="0"/>
          </a:p>
        </p:txBody>
      </p:sp>
      <p:sp>
        <p:nvSpPr>
          <p:cNvPr id="5" name="Slide Number Placeholder 4">
            <a:extLst>
              <a:ext uri="{FF2B5EF4-FFF2-40B4-BE49-F238E27FC236}">
                <a16:creationId xmlns:a16="http://schemas.microsoft.com/office/drawing/2014/main" id="{414F41D5-D7E2-4641-ABA4-36901B1CE4EC}"/>
              </a:ext>
            </a:extLst>
          </p:cNvPr>
          <p:cNvSpPr>
            <a:spLocks noGrp="1"/>
          </p:cNvSpPr>
          <p:nvPr>
            <p:ph type="sldNum" sz="quarter" idx="12"/>
          </p:nvPr>
        </p:nvSpPr>
        <p:spPr/>
        <p:txBody>
          <a:bodyPr/>
          <a:lstStyle/>
          <a:p>
            <a:fld id="{A92677F8-A8A8-4C1D-9CE8-6D1D5A049A13}" type="slidenum">
              <a:rPr lang="en-US" smtClean="0"/>
              <a:t>18</a:t>
            </a:fld>
            <a:endParaRPr lang="en-US" dirty="0"/>
          </a:p>
        </p:txBody>
      </p:sp>
      <p:sp>
        <p:nvSpPr>
          <p:cNvPr id="8" name="Title 1">
            <a:extLst>
              <a:ext uri="{FF2B5EF4-FFF2-40B4-BE49-F238E27FC236}">
                <a16:creationId xmlns:a16="http://schemas.microsoft.com/office/drawing/2014/main" id="{D3F79A7C-3C47-4EAE-91AA-BF536E0D1C3D}"/>
              </a:ext>
            </a:extLst>
          </p:cNvPr>
          <p:cNvSpPr>
            <a:spLocks noGrp="1"/>
          </p:cNvSpPr>
          <p:nvPr>
            <p:ph type="title"/>
          </p:nvPr>
        </p:nvSpPr>
        <p:spPr>
          <a:xfrm>
            <a:off x="838200" y="0"/>
            <a:ext cx="10515600" cy="1325563"/>
          </a:xfrm>
        </p:spPr>
        <p:txBody>
          <a:bodyPr>
            <a:normAutofit/>
          </a:bodyPr>
          <a:lstStyle/>
          <a:p>
            <a:pPr algn="ctr"/>
            <a:r>
              <a:rPr lang="en-US" sz="4800" b="1" dirty="0"/>
              <a:t>McKenzie County Rain Fall 1950-2018</a:t>
            </a:r>
          </a:p>
        </p:txBody>
      </p:sp>
      <p:pic>
        <p:nvPicPr>
          <p:cNvPr id="3" name="Picture 2">
            <a:extLst>
              <a:ext uri="{FF2B5EF4-FFF2-40B4-BE49-F238E27FC236}">
                <a16:creationId xmlns:a16="http://schemas.microsoft.com/office/drawing/2014/main" id="{4F3D9D00-0A15-43CF-91F8-BBCC0EF27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4" y="2066343"/>
            <a:ext cx="12191998" cy="3530174"/>
          </a:xfrm>
          <a:prstGeom prst="rect">
            <a:avLst/>
          </a:prstGeom>
        </p:spPr>
      </p:pic>
    </p:spTree>
    <p:extLst>
      <p:ext uri="{BB962C8B-B14F-4D97-AF65-F5344CB8AC3E}">
        <p14:creationId xmlns:p14="http://schemas.microsoft.com/office/powerpoint/2010/main" val="1845891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r>
              <a:rPr lang="en-US" sz="3200" dirty="0"/>
              <a:t>Precipitation amounts for each target and control region were calculated for the full study period (1977-2018) and for the pre-NDCMP period (1950-1975). </a:t>
            </a:r>
          </a:p>
          <a:p>
            <a:r>
              <a:rPr lang="en-US" sz="3200" dirty="0"/>
              <a:t>All gauge data within each target and control region were combined to obtain a monthly rainfall amount. </a:t>
            </a:r>
          </a:p>
        </p:txBody>
      </p:sp>
      <p:sp>
        <p:nvSpPr>
          <p:cNvPr id="4" name="Slide Number Placeholder 3">
            <a:extLst>
              <a:ext uri="{FF2B5EF4-FFF2-40B4-BE49-F238E27FC236}">
                <a16:creationId xmlns:a16="http://schemas.microsoft.com/office/drawing/2014/main" id="{ADAFEB4A-E1E1-4A09-A072-1C72FDF49214}"/>
              </a:ext>
            </a:extLst>
          </p:cNvPr>
          <p:cNvSpPr>
            <a:spLocks noGrp="1"/>
          </p:cNvSpPr>
          <p:nvPr>
            <p:ph type="sldNum" sz="quarter" idx="12"/>
          </p:nvPr>
        </p:nvSpPr>
        <p:spPr/>
        <p:txBody>
          <a:bodyPr/>
          <a:lstStyle/>
          <a:p>
            <a:fld id="{A92677F8-A8A8-4C1D-9CE8-6D1D5A049A13}" type="slidenum">
              <a:rPr lang="en-US" smtClean="0"/>
              <a:t>19</a:t>
            </a:fld>
            <a:endParaRPr lang="en-US"/>
          </a:p>
        </p:txBody>
      </p:sp>
      <p:sp>
        <p:nvSpPr>
          <p:cNvPr id="5" name="Title 1">
            <a:extLst>
              <a:ext uri="{FF2B5EF4-FFF2-40B4-BE49-F238E27FC236}">
                <a16:creationId xmlns:a16="http://schemas.microsoft.com/office/drawing/2014/main" id="{CB6890FA-6AB2-48D6-991D-97BC28538E25}"/>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cs typeface="Times New Roman" panose="02020603050405020304" pitchFamily="18" charset="0"/>
              </a:rPr>
              <a:t>Rainfall Evaluation</a:t>
            </a:r>
            <a:endParaRPr lang="en-US" sz="4800" b="1" dirty="0"/>
          </a:p>
        </p:txBody>
      </p:sp>
    </p:spTree>
    <p:extLst>
      <p:ext uri="{BB962C8B-B14F-4D97-AF65-F5344CB8AC3E}">
        <p14:creationId xmlns:p14="http://schemas.microsoft.com/office/powerpoint/2010/main" val="16169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26367"/>
          </a:xfrm>
        </p:spPr>
        <p:txBody>
          <a:bodyPr>
            <a:normAutofit/>
          </a:bodyPr>
          <a:lstStyle/>
          <a:p>
            <a:pPr algn="ctr"/>
            <a:r>
              <a:rPr lang="en-US" sz="4800" b="1" dirty="0"/>
              <a:t>Motivation and Objective</a:t>
            </a:r>
          </a:p>
        </p:txBody>
      </p:sp>
      <p:sp>
        <p:nvSpPr>
          <p:cNvPr id="3" name="Content Placeholder 2"/>
          <p:cNvSpPr>
            <a:spLocks noGrp="1"/>
          </p:cNvSpPr>
          <p:nvPr>
            <p:ph idx="1"/>
          </p:nvPr>
        </p:nvSpPr>
        <p:spPr>
          <a:xfrm>
            <a:off x="0" y="1026367"/>
            <a:ext cx="12192000" cy="5395912"/>
          </a:xfrm>
        </p:spPr>
        <p:txBody>
          <a:bodyPr>
            <a:normAutofit/>
          </a:bodyPr>
          <a:lstStyle/>
          <a:p>
            <a:pPr>
              <a:lnSpc>
                <a:spcPct val="100000"/>
              </a:lnSpc>
            </a:pPr>
            <a:r>
              <a:rPr lang="en-US" sz="3200" dirty="0"/>
              <a:t>The North Dakota Cloud Modification Project (NDCMP) costs the state of North Dakota approx. $1.0 million per year or approx. 13 cents per acre (NDMP 2018).</a:t>
            </a:r>
          </a:p>
          <a:p>
            <a:pPr>
              <a:lnSpc>
                <a:spcPct val="100000"/>
              </a:lnSpc>
            </a:pPr>
            <a:r>
              <a:rPr lang="en-US" sz="3200" dirty="0"/>
              <a:t>The last study performed on the NDCMP was conducted in 2005 (Wise 2005).</a:t>
            </a:r>
          </a:p>
          <a:p>
            <a:pPr>
              <a:lnSpc>
                <a:spcPct val="100000"/>
              </a:lnSpc>
            </a:pPr>
            <a:r>
              <a:rPr lang="en-US" sz="3200" dirty="0"/>
              <a:t>Analyzing the effectiveness of the NDCMP can help future economic cost/benefit ratio studies and are important so sponsors and the public are well informed. </a:t>
            </a:r>
          </a:p>
          <a:p>
            <a:pPr>
              <a:lnSpc>
                <a:spcPct val="100000"/>
              </a:lnSpc>
            </a:pPr>
            <a:r>
              <a:rPr lang="en-US" sz="3200" dirty="0"/>
              <a:t>Determining the effectiveness of the NDCMP at increasing rainfall within the project area. </a:t>
            </a:r>
          </a:p>
          <a:p>
            <a:pPr>
              <a:lnSpc>
                <a:spcPct val="100000"/>
              </a:lnSpc>
            </a:pPr>
            <a:endParaRPr lang="en-US" dirty="0"/>
          </a:p>
        </p:txBody>
      </p:sp>
      <p:sp>
        <p:nvSpPr>
          <p:cNvPr id="4" name="Slide Number Placeholder 3"/>
          <p:cNvSpPr>
            <a:spLocks noGrp="1"/>
          </p:cNvSpPr>
          <p:nvPr>
            <p:ph type="sldNum" sz="quarter" idx="12"/>
          </p:nvPr>
        </p:nvSpPr>
        <p:spPr/>
        <p:txBody>
          <a:bodyPr/>
          <a:lstStyle/>
          <a:p>
            <a:fld id="{A92677F8-A8A8-4C1D-9CE8-6D1D5A049A13}" type="slidenum">
              <a:rPr lang="en-US" smtClean="0"/>
              <a:t>2</a:t>
            </a:fld>
            <a:endParaRPr lang="en-US"/>
          </a:p>
        </p:txBody>
      </p:sp>
    </p:spTree>
    <p:extLst>
      <p:ext uri="{BB962C8B-B14F-4D97-AF65-F5344CB8AC3E}">
        <p14:creationId xmlns:p14="http://schemas.microsoft.com/office/powerpoint/2010/main" val="232571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i="1">
                              <a:latin typeface="Cambria Math" panose="02040503050406030204" pitchFamily="18" charset="0"/>
                            </a:rPr>
                            <m:t>𝑅</m:t>
                          </m:r>
                        </m:e>
                        <m:sub>
                          <m:r>
                            <a:rPr lang="en-US" sz="3600" i="1">
                              <a:latin typeface="Cambria Math" panose="02040503050406030204" pitchFamily="18" charset="0"/>
                            </a:rPr>
                            <m:t>𝑠𝑡𝑎𝑡𝑖𝑜𝑛</m:t>
                          </m:r>
                        </m:sub>
                      </m:sSub>
                      <m:r>
                        <a:rPr lang="en-US" sz="3600" i="1">
                          <a:latin typeface="Cambria Math" panose="02040503050406030204" pitchFamily="18" charset="0"/>
                        </a:rPr>
                        <m:t>=</m:t>
                      </m:r>
                      <m:nary>
                        <m:naryPr>
                          <m:chr m:val="∑"/>
                          <m:limLoc m:val="undOvr"/>
                          <m:ctrlPr>
                            <a:rPr lang="en-US" sz="3600" i="1">
                              <a:latin typeface="Cambria Math" panose="02040503050406030204" pitchFamily="18" charset="0"/>
                            </a:rPr>
                          </m:ctrlPr>
                        </m:naryPr>
                        <m:sub>
                          <m:r>
                            <a:rPr lang="en-US" sz="3600" i="1">
                              <a:latin typeface="Cambria Math" panose="02040503050406030204" pitchFamily="18" charset="0"/>
                            </a:rPr>
                            <m:t>𝑖</m:t>
                          </m:r>
                          <m:r>
                            <a:rPr lang="en-US" sz="3600" i="1">
                              <a:latin typeface="Cambria Math" panose="02040503050406030204" pitchFamily="18" charset="0"/>
                            </a:rPr>
                            <m:t>=1</m:t>
                          </m:r>
                        </m:sub>
                        <m:sup>
                          <m:sSub>
                            <m:sSubPr>
                              <m:ctrlPr>
                                <a:rPr lang="en-US" sz="3600" i="1">
                                  <a:latin typeface="Cambria Math" panose="02040503050406030204" pitchFamily="18" charset="0"/>
                                </a:rPr>
                              </m:ctrlPr>
                            </m:sSubPr>
                            <m:e>
                              <m:r>
                                <a:rPr lang="en-US" sz="3600" i="1">
                                  <a:latin typeface="Cambria Math" panose="02040503050406030204" pitchFamily="18" charset="0"/>
                                </a:rPr>
                                <m:t>𝑛</m:t>
                              </m:r>
                            </m:e>
                            <m:sub>
                              <m:r>
                                <a:rPr lang="en-US" sz="3600" i="1">
                                  <a:latin typeface="Cambria Math" panose="02040503050406030204" pitchFamily="18" charset="0"/>
                                </a:rPr>
                                <m:t>𝑑𝑎𝑦𝑠</m:t>
                              </m:r>
                            </m:sub>
                          </m:sSub>
                        </m:sup>
                        <m:e>
                          <m:sSub>
                            <m:sSubPr>
                              <m:ctrlPr>
                                <a:rPr lang="en-US" sz="3600" i="1">
                                  <a:latin typeface="Cambria Math" panose="02040503050406030204" pitchFamily="18" charset="0"/>
                                </a:rPr>
                              </m:ctrlPr>
                            </m:sSubPr>
                            <m:e>
                              <m:r>
                                <a:rPr lang="en-US" sz="3600" i="1">
                                  <a:latin typeface="Cambria Math" panose="02040503050406030204" pitchFamily="18" charset="0"/>
                                </a:rPr>
                                <m:t>𝑟</m:t>
                              </m:r>
                            </m:e>
                            <m:sub>
                              <m:r>
                                <a:rPr lang="en-US" sz="3600" i="1">
                                  <a:latin typeface="Cambria Math" panose="02040503050406030204" pitchFamily="18" charset="0"/>
                                </a:rPr>
                                <m:t>𝑔</m:t>
                              </m:r>
                            </m:sub>
                          </m:sSub>
                          <m:d>
                            <m:dPr>
                              <m:ctrlPr>
                                <a:rPr lang="en-US" sz="3600" i="1">
                                  <a:latin typeface="Cambria Math" panose="02040503050406030204" pitchFamily="18" charset="0"/>
                                </a:rPr>
                              </m:ctrlPr>
                            </m:dPr>
                            <m:e>
                              <m:r>
                                <a:rPr lang="en-US" sz="3600" i="1">
                                  <a:latin typeface="Cambria Math" panose="02040503050406030204" pitchFamily="18" charset="0"/>
                                </a:rPr>
                                <m:t>𝑖</m:t>
                              </m:r>
                            </m:e>
                          </m:d>
                        </m:e>
                      </m:nary>
                    </m:oMath>
                  </m:oMathPara>
                </a14:m>
                <a:endParaRPr lang="en-US" sz="360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𝑅</m:t>
                        </m:r>
                      </m:e>
                      <m:sub>
                        <m:r>
                          <a:rPr lang="en-US" sz="3200" b="0" i="1" smtClean="0">
                            <a:latin typeface="Cambria Math" panose="02040503050406030204" pitchFamily="18" charset="0"/>
                          </a:rPr>
                          <m:t>𝑠𝑡𝑎𝑡𝑖𝑜𝑛</m:t>
                        </m:r>
                      </m:sub>
                    </m:sSub>
                  </m:oMath>
                </a14:m>
                <a:r>
                  <a:rPr lang="en-US" sz="3200" dirty="0">
                    <a:latin typeface="Times New Roman" panose="02020603050405020304" pitchFamily="18" charset="0"/>
                    <a:cs typeface="Times New Roman" panose="02020603050405020304" pitchFamily="18" charset="0"/>
                  </a:rPr>
                  <a:t> = the calculated monthly rainfall for a given station</a:t>
                </a: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𝑟</m:t>
                        </m:r>
                      </m:e>
                      <m:sub>
                        <m:r>
                          <a:rPr lang="en-US" sz="3200" b="0" i="1" smtClean="0">
                            <a:latin typeface="Cambria Math" panose="02040503050406030204" pitchFamily="18" charset="0"/>
                            <a:cs typeface="Times New Roman" panose="02020603050405020304" pitchFamily="18" charset="0"/>
                          </a:rPr>
                          <m:t>𝑔</m:t>
                        </m:r>
                      </m:sub>
                    </m:sSub>
                  </m:oMath>
                </a14:m>
                <a:r>
                  <a:rPr lang="en-US" sz="3200" dirty="0">
                    <a:latin typeface="Times New Roman" panose="02020603050405020304" pitchFamily="18" charset="0"/>
                    <a:cs typeface="Times New Roman" panose="02020603050405020304" pitchFamily="18" charset="0"/>
                  </a:rPr>
                  <a:t> = the rainfall amount recorded on a given day by the rain gauge</a:t>
                </a: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𝑛</m:t>
                        </m:r>
                      </m:e>
                      <m:sub>
                        <m:r>
                          <a:rPr lang="en-US" sz="3200" b="0" i="1" smtClean="0">
                            <a:latin typeface="Cambria Math" panose="02040503050406030204" pitchFamily="18" charset="0"/>
                            <a:cs typeface="Times New Roman" panose="02020603050405020304" pitchFamily="18" charset="0"/>
                          </a:rPr>
                          <m:t>𝑑𝑎𝑦𝑠</m:t>
                        </m:r>
                      </m:sub>
                    </m:sSub>
                  </m:oMath>
                </a14:m>
                <a:r>
                  <a:rPr lang="en-US" sz="3200" dirty="0">
                    <a:latin typeface="Times New Roman" panose="02020603050405020304" pitchFamily="18" charset="0"/>
                    <a:cs typeface="Times New Roman" panose="02020603050405020304" pitchFamily="18" charset="0"/>
                  </a:rPr>
                  <a:t> = the number of days in the given month</a:t>
                </a:r>
              </a:p>
              <a:p>
                <a:endParaRPr lang="en-US"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blipFill>
                <a:blip r:embed="rId3"/>
                <a:stretch>
                  <a:fillRect t="-1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DAFEB4A-E1E1-4A09-A072-1C72FDF49214}"/>
              </a:ext>
            </a:extLst>
          </p:cNvPr>
          <p:cNvSpPr>
            <a:spLocks noGrp="1"/>
          </p:cNvSpPr>
          <p:nvPr>
            <p:ph type="sldNum" sz="quarter" idx="12"/>
          </p:nvPr>
        </p:nvSpPr>
        <p:spPr/>
        <p:txBody>
          <a:bodyPr/>
          <a:lstStyle/>
          <a:p>
            <a:fld id="{A92677F8-A8A8-4C1D-9CE8-6D1D5A049A13}" type="slidenum">
              <a:rPr lang="en-US" smtClean="0"/>
              <a:t>20</a:t>
            </a:fld>
            <a:endParaRPr lang="en-US"/>
          </a:p>
        </p:txBody>
      </p:sp>
      <p:sp>
        <p:nvSpPr>
          <p:cNvPr id="5" name="Title 1">
            <a:extLst>
              <a:ext uri="{FF2B5EF4-FFF2-40B4-BE49-F238E27FC236}">
                <a16:creationId xmlns:a16="http://schemas.microsoft.com/office/drawing/2014/main" id="{CB6890FA-6AB2-48D6-991D-97BC28538E25}"/>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cs typeface="Times New Roman" panose="02020603050405020304" pitchFamily="18" charset="0"/>
              </a:rPr>
              <a:t>Monthly Rainfall for a Single Station</a:t>
            </a:r>
            <a:endParaRPr lang="en-US" sz="4800" b="1" dirty="0"/>
          </a:p>
        </p:txBody>
      </p:sp>
    </p:spTree>
    <p:extLst>
      <p:ext uri="{BB962C8B-B14F-4D97-AF65-F5344CB8AC3E}">
        <p14:creationId xmlns:p14="http://schemas.microsoft.com/office/powerpoint/2010/main" val="3179455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𝑅</m:t>
                          </m:r>
                        </m:e>
                        <m:sub>
                          <m:r>
                            <a:rPr lang="en-US" sz="3600" i="1">
                              <a:latin typeface="Cambria Math" panose="02040503050406030204" pitchFamily="18" charset="0"/>
                            </a:rPr>
                            <m:t>𝑚𝑜𝑛𝑡h𝑙𝑦</m:t>
                          </m:r>
                        </m:sub>
                      </m:sSub>
                      <m:r>
                        <a:rPr lang="en-US" sz="3600">
                          <a:latin typeface="Cambria Math" panose="02040503050406030204" pitchFamily="18" charset="0"/>
                        </a:rPr>
                        <m:t>=</m:t>
                      </m:r>
                      <m:nary>
                        <m:naryPr>
                          <m:chr m:val="∑"/>
                          <m:limLoc m:val="undOvr"/>
                          <m:ctrlPr>
                            <a:rPr lang="en-US" sz="3600" i="1">
                              <a:latin typeface="Cambria Math" panose="02040503050406030204" pitchFamily="18" charset="0"/>
                            </a:rPr>
                          </m:ctrlPr>
                        </m:naryPr>
                        <m:sub>
                          <m:r>
                            <a:rPr lang="en-US" sz="3600" i="1">
                              <a:latin typeface="Cambria Math" panose="02040503050406030204" pitchFamily="18" charset="0"/>
                            </a:rPr>
                            <m:t>𝑖</m:t>
                          </m:r>
                          <m:r>
                            <a:rPr lang="en-US" sz="3600">
                              <a:latin typeface="Cambria Math" panose="02040503050406030204" pitchFamily="18" charset="0"/>
                            </a:rPr>
                            <m:t>=1</m:t>
                          </m:r>
                        </m:sub>
                        <m:sup>
                          <m:sSub>
                            <m:sSubPr>
                              <m:ctrlPr>
                                <a:rPr lang="en-US" sz="3600" i="1">
                                  <a:latin typeface="Cambria Math" panose="02040503050406030204" pitchFamily="18" charset="0"/>
                                </a:rPr>
                              </m:ctrlPr>
                            </m:sSubPr>
                            <m:e>
                              <m:r>
                                <a:rPr lang="en-US" sz="3600" i="1">
                                  <a:latin typeface="Cambria Math" panose="02040503050406030204" pitchFamily="18" charset="0"/>
                                </a:rPr>
                                <m:t>𝑛</m:t>
                              </m:r>
                            </m:e>
                            <m:sub>
                              <m:r>
                                <a:rPr lang="en-US" sz="3600" i="1">
                                  <a:latin typeface="Cambria Math" panose="02040503050406030204" pitchFamily="18" charset="0"/>
                                </a:rPr>
                                <m:t>𝑠𝑡𝑎𝑡𝑖𝑜𝑛𝑠</m:t>
                              </m:r>
                            </m:sub>
                          </m:sSub>
                        </m:sup>
                        <m:e>
                          <m:sSub>
                            <m:sSubPr>
                              <m:ctrlPr>
                                <a:rPr lang="en-US" sz="3600" i="1">
                                  <a:latin typeface="Cambria Math" panose="02040503050406030204" pitchFamily="18" charset="0"/>
                                </a:rPr>
                              </m:ctrlPr>
                            </m:sSubPr>
                            <m:e>
                              <m:r>
                                <a:rPr lang="en-US" sz="3600" i="1">
                                  <a:latin typeface="Cambria Math" panose="02040503050406030204" pitchFamily="18" charset="0"/>
                                </a:rPr>
                                <m:t>𝑅</m:t>
                              </m:r>
                            </m:e>
                            <m:sub>
                              <m:r>
                                <a:rPr lang="en-US" sz="3600" i="1">
                                  <a:latin typeface="Cambria Math" panose="02040503050406030204" pitchFamily="18" charset="0"/>
                                </a:rPr>
                                <m:t>𝑠𝑡𝑎𝑡𝑖𝑜𝑛</m:t>
                              </m:r>
                            </m:sub>
                          </m:sSub>
                          <m:d>
                            <m:dPr>
                              <m:ctrlPr>
                                <a:rPr lang="en-US" sz="3600" i="1">
                                  <a:latin typeface="Cambria Math" panose="02040503050406030204" pitchFamily="18" charset="0"/>
                                </a:rPr>
                              </m:ctrlPr>
                            </m:dPr>
                            <m:e>
                              <m:r>
                                <a:rPr lang="en-US" sz="3600" i="1">
                                  <a:latin typeface="Cambria Math" panose="02040503050406030204" pitchFamily="18" charset="0"/>
                                </a:rPr>
                                <m:t>𝑖</m:t>
                              </m:r>
                            </m:e>
                          </m:d>
                        </m:e>
                      </m:nary>
                    </m:oMath>
                  </m:oMathPara>
                </a14:m>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𝑅</m:t>
                        </m:r>
                      </m:e>
                      <m:sub>
                        <m:r>
                          <a:rPr lang="en-US" sz="3200" b="0" i="1" smtClean="0">
                            <a:latin typeface="Cambria Math" panose="02040503050406030204" pitchFamily="18" charset="0"/>
                            <a:cs typeface="Times New Roman" panose="02020603050405020304" pitchFamily="18" charset="0"/>
                          </a:rPr>
                          <m:t>𝑚𝑜𝑛𝑡h𝑙𝑦</m:t>
                        </m:r>
                      </m:sub>
                    </m:sSub>
                  </m:oMath>
                </a14:m>
                <a:r>
                  <a:rPr lang="en-US" sz="3200" dirty="0">
                    <a:latin typeface="Times New Roman" panose="02020603050405020304" pitchFamily="18" charset="0"/>
                    <a:cs typeface="Times New Roman" panose="02020603050405020304" pitchFamily="18" charset="0"/>
                  </a:rPr>
                  <a:t> = the total monthly rainfall</a:t>
                </a:r>
                <a:endParaRPr lang="en-US" sz="3200" i="1" dirty="0">
                  <a:latin typeface="Cambria Math" panose="02040503050406030204" pitchFamily="18" charset="0"/>
                </a:endParaRPr>
              </a:p>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𝑅</m:t>
                        </m:r>
                      </m:e>
                      <m:sub>
                        <m:r>
                          <a:rPr lang="en-US" sz="3200" b="0" i="1" smtClean="0">
                            <a:latin typeface="Cambria Math" panose="02040503050406030204" pitchFamily="18" charset="0"/>
                          </a:rPr>
                          <m:t>𝑠𝑡𝑎𝑡𝑖𝑜𝑛</m:t>
                        </m:r>
                      </m:sub>
                    </m:sSub>
                  </m:oMath>
                </a14:m>
                <a:r>
                  <a:rPr lang="en-US" sz="3200" dirty="0">
                    <a:latin typeface="Times New Roman" panose="02020603050405020304" pitchFamily="18" charset="0"/>
                    <a:cs typeface="Times New Roman" panose="02020603050405020304" pitchFamily="18" charset="0"/>
                  </a:rPr>
                  <a:t> = the calculated monthly rainfall for a given station</a:t>
                </a: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𝑛</m:t>
                        </m:r>
                      </m:e>
                      <m:sub>
                        <m:r>
                          <a:rPr lang="en-US" sz="3200" b="0" i="1" smtClean="0">
                            <a:latin typeface="Cambria Math" panose="02040503050406030204" pitchFamily="18" charset="0"/>
                            <a:cs typeface="Times New Roman" panose="02020603050405020304" pitchFamily="18" charset="0"/>
                          </a:rPr>
                          <m:t>𝑠𝑡𝑎𝑡𝑖𝑜𝑛</m:t>
                        </m:r>
                      </m:sub>
                    </m:sSub>
                  </m:oMath>
                </a14:m>
                <a:r>
                  <a:rPr lang="en-US" sz="3200" dirty="0">
                    <a:latin typeface="Times New Roman" panose="02020603050405020304" pitchFamily="18" charset="0"/>
                    <a:cs typeface="Times New Roman" panose="02020603050405020304" pitchFamily="18" charset="0"/>
                  </a:rPr>
                  <a:t> = the number of stations in the given month</a:t>
                </a:r>
              </a:p>
              <a:p>
                <a:endParaRPr lang="en-US"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blipFill>
                <a:blip r:embed="rId3"/>
                <a:stretch>
                  <a:fillRect t="-1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D791280-493A-48E7-BCCB-4B294A969D48}"/>
              </a:ext>
            </a:extLst>
          </p:cNvPr>
          <p:cNvSpPr>
            <a:spLocks noGrp="1"/>
          </p:cNvSpPr>
          <p:nvPr>
            <p:ph type="sldNum" sz="quarter" idx="12"/>
          </p:nvPr>
        </p:nvSpPr>
        <p:spPr/>
        <p:txBody>
          <a:bodyPr/>
          <a:lstStyle/>
          <a:p>
            <a:fld id="{A92677F8-A8A8-4C1D-9CE8-6D1D5A049A13}" type="slidenum">
              <a:rPr lang="en-US" smtClean="0"/>
              <a:t>21</a:t>
            </a:fld>
            <a:endParaRPr lang="en-US"/>
          </a:p>
        </p:txBody>
      </p:sp>
      <p:sp>
        <p:nvSpPr>
          <p:cNvPr id="5" name="Title 1">
            <a:extLst>
              <a:ext uri="{FF2B5EF4-FFF2-40B4-BE49-F238E27FC236}">
                <a16:creationId xmlns:a16="http://schemas.microsoft.com/office/drawing/2014/main" id="{3FFF83CC-3FF3-4C99-BD7B-3A8ADF031379}"/>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Monthly Rainfall for an Area</a:t>
            </a:r>
            <a:endParaRPr lang="en-US" sz="4800" b="1" dirty="0"/>
          </a:p>
        </p:txBody>
      </p:sp>
    </p:spTree>
    <p:extLst>
      <p:ext uri="{BB962C8B-B14F-4D97-AF65-F5344CB8AC3E}">
        <p14:creationId xmlns:p14="http://schemas.microsoft.com/office/powerpoint/2010/main" val="4006893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𝑅</m:t>
                          </m:r>
                        </m:e>
                        <m:sub>
                          <m:r>
                            <a:rPr lang="en-US" sz="3600" b="0" i="1" smtClean="0">
                              <a:latin typeface="Cambria Math" panose="02040503050406030204" pitchFamily="18" charset="0"/>
                            </a:rPr>
                            <m:t>𝑠𝑒𝑎𝑠𝑜𝑛𝑎𝑙</m:t>
                          </m:r>
                        </m:sub>
                      </m:sSub>
                      <m:r>
                        <a:rPr lang="en-US" sz="3600" i="1" smtClean="0">
                          <a:latin typeface="Cambria Math" panose="02040503050406030204" pitchFamily="18" charset="0"/>
                        </a:rPr>
                        <m:t>=</m:t>
                      </m:r>
                      <m:nary>
                        <m:naryPr>
                          <m:chr m:val="∑"/>
                          <m:limLoc m:val="undOvr"/>
                          <m:ctrlPr>
                            <a:rPr lang="en-US" sz="3600" i="1" smtClean="0">
                              <a:latin typeface="Cambria Math" panose="02040503050406030204" pitchFamily="18" charset="0"/>
                            </a:rPr>
                          </m:ctrlPr>
                        </m:naryPr>
                        <m:sub>
                          <m:r>
                            <a:rPr lang="en-US" sz="3600" i="1">
                              <a:latin typeface="Cambria Math" panose="02040503050406030204" pitchFamily="18" charset="0"/>
                            </a:rPr>
                            <m:t>𝑖</m:t>
                          </m:r>
                          <m:r>
                            <a:rPr lang="en-US" sz="3600" i="1">
                              <a:latin typeface="Cambria Math" panose="02040503050406030204" pitchFamily="18" charset="0"/>
                            </a:rPr>
                            <m:t>=1</m:t>
                          </m:r>
                        </m:sub>
                        <m:sup>
                          <m:sSub>
                            <m:sSubPr>
                              <m:ctrlPr>
                                <a:rPr lang="en-US" sz="3600" i="1" smtClean="0">
                                  <a:latin typeface="Cambria Math" panose="02040503050406030204" pitchFamily="18" charset="0"/>
                                </a:rPr>
                              </m:ctrlPr>
                            </m:sSubPr>
                            <m:e>
                              <m:r>
                                <a:rPr lang="en-US" sz="3600" i="1">
                                  <a:latin typeface="Cambria Math" panose="02040503050406030204" pitchFamily="18" charset="0"/>
                                </a:rPr>
                                <m:t>𝑛</m:t>
                              </m:r>
                            </m:e>
                            <m:sub>
                              <m:r>
                                <a:rPr lang="en-US" sz="3600" b="0" i="1" smtClean="0">
                                  <a:latin typeface="Cambria Math" panose="02040503050406030204" pitchFamily="18" charset="0"/>
                                </a:rPr>
                                <m:t>𝑚𝑜𝑛𝑡h𝑠</m:t>
                              </m:r>
                            </m:sub>
                          </m:sSub>
                        </m:sup>
                        <m:e>
                          <m:sSub>
                            <m:sSubPr>
                              <m:ctrlPr>
                                <a:rPr lang="en-US" sz="3600" i="1">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𝑅</m:t>
                                  </m:r>
                                </m:e>
                              </m:acc>
                            </m:e>
                            <m:sub>
                              <m:r>
                                <a:rPr lang="en-US" sz="3600" i="1">
                                  <a:latin typeface="Cambria Math" panose="02040503050406030204" pitchFamily="18" charset="0"/>
                                </a:rPr>
                                <m:t>𝑚𝑜𝑛𝑡h𝑙𝑦</m:t>
                              </m:r>
                            </m:sub>
                          </m:sSub>
                          <m:d>
                            <m:dPr>
                              <m:ctrlPr>
                                <a:rPr lang="en-US" sz="3600" i="1">
                                  <a:latin typeface="Cambria Math" panose="02040503050406030204" pitchFamily="18" charset="0"/>
                                </a:rPr>
                              </m:ctrlPr>
                            </m:dPr>
                            <m:e>
                              <m:r>
                                <a:rPr lang="en-US" sz="3600" i="1">
                                  <a:latin typeface="Cambria Math" panose="02040503050406030204" pitchFamily="18" charset="0"/>
                                </a:rPr>
                                <m:t>𝑖</m:t>
                              </m:r>
                            </m:e>
                          </m:d>
                        </m:e>
                      </m:nary>
                    </m:oMath>
                  </m:oMathPara>
                </a14:m>
                <a:endParaRPr lang="en-US" sz="3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𝑅</m:t>
                        </m:r>
                      </m:e>
                      <m:sub>
                        <m:r>
                          <a:rPr lang="en-US" sz="3200" b="0" i="1" smtClean="0">
                            <a:latin typeface="Cambria Math" panose="02040503050406030204" pitchFamily="18" charset="0"/>
                            <a:cs typeface="Times New Roman" panose="02020603050405020304" pitchFamily="18" charset="0"/>
                          </a:rPr>
                          <m:t>𝑠𝑒𝑎𝑠𝑜𝑛𝑎𝑙</m:t>
                        </m:r>
                      </m:sub>
                    </m:sSub>
                  </m:oMath>
                </a14:m>
                <a:r>
                  <a:rPr lang="en-US" sz="3200" dirty="0">
                    <a:latin typeface="Times New Roman" panose="02020603050405020304" pitchFamily="18" charset="0"/>
                    <a:cs typeface="Times New Roman" panose="02020603050405020304" pitchFamily="18" charset="0"/>
                  </a:rPr>
                  <a:t> = the sum of the average monthly rainfall</a:t>
                </a:r>
                <a:endParaRPr lang="en-US" sz="3200" i="1" dirty="0">
                  <a:latin typeface="Cambria Math" panose="02040503050406030204" pitchFamily="18" charset="0"/>
                </a:endParaRPr>
              </a:p>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𝑅</m:t>
                        </m:r>
                      </m:e>
                      <m:sub>
                        <m:r>
                          <a:rPr lang="en-US" sz="3200" b="0" i="1" smtClean="0">
                            <a:latin typeface="Cambria Math" panose="02040503050406030204" pitchFamily="18" charset="0"/>
                          </a:rPr>
                          <m:t>𝑚𝑜𝑛𝑡h𝑙𝑦</m:t>
                        </m:r>
                      </m:sub>
                    </m:sSub>
                  </m:oMath>
                </a14:m>
                <a:r>
                  <a:rPr lang="en-US" sz="3200" dirty="0">
                    <a:latin typeface="Times New Roman" panose="02020603050405020304" pitchFamily="18" charset="0"/>
                    <a:cs typeface="Times New Roman" panose="02020603050405020304" pitchFamily="18" charset="0"/>
                  </a:rPr>
                  <a:t> = the calculated average monthly rainfall for June, July and August</a:t>
                </a:r>
              </a:p>
              <a:p>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US" sz="3200" b="0" i="1" smtClean="0">
                            <a:latin typeface="Cambria Math" panose="02040503050406030204" pitchFamily="18" charset="0"/>
                            <a:cs typeface="Times New Roman" panose="02020603050405020304" pitchFamily="18" charset="0"/>
                          </a:rPr>
                          <m:t>𝑛</m:t>
                        </m:r>
                      </m:e>
                      <m:sub>
                        <m:r>
                          <a:rPr lang="en-US" sz="3200" b="0" i="1" smtClean="0">
                            <a:latin typeface="Cambria Math" panose="02040503050406030204" pitchFamily="18" charset="0"/>
                            <a:cs typeface="Times New Roman" panose="02020603050405020304" pitchFamily="18" charset="0"/>
                          </a:rPr>
                          <m:t>𝑚𝑜𝑛𝑡h𝑠</m:t>
                        </m:r>
                      </m:sub>
                    </m:sSub>
                  </m:oMath>
                </a14:m>
                <a:r>
                  <a:rPr lang="en-US" sz="3200" dirty="0">
                    <a:latin typeface="Times New Roman" panose="02020603050405020304" pitchFamily="18" charset="0"/>
                    <a:cs typeface="Times New Roman" panose="02020603050405020304" pitchFamily="18" charset="0"/>
                  </a:rPr>
                  <a:t> = the number of months in the season</a:t>
                </a:r>
              </a:p>
              <a:p>
                <a:endParaRPr lang="en-US"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blipFill>
                <a:blip r:embed="rId3"/>
                <a:stretch>
                  <a:fillRect t="-1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22</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Seasonal Rainfall</a:t>
            </a:r>
            <a:endParaRPr lang="en-US" sz="4800" b="1" dirty="0"/>
          </a:p>
        </p:txBody>
      </p:sp>
    </p:spTree>
    <p:extLst>
      <p:ext uri="{BB962C8B-B14F-4D97-AF65-F5344CB8AC3E}">
        <p14:creationId xmlns:p14="http://schemas.microsoft.com/office/powerpoint/2010/main" val="3744680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r>
              <a:rPr lang="en-US" sz="3200" dirty="0"/>
              <a:t>This was done to create specific areas to analyze and a way to weight the rain gauge data to a specific point within that circle. </a:t>
            </a:r>
          </a:p>
          <a:p>
            <a:r>
              <a:rPr lang="en-US" sz="3200" dirty="0"/>
              <a:t>Circles with radii of 40 km, centered on a given point for each county are overlaid on the target and control region. </a:t>
            </a:r>
          </a:p>
          <a:p>
            <a:r>
              <a:rPr lang="en-US" sz="3200" dirty="0"/>
              <a:t>The radius of 40 km was chosen to avoid overlap between target and control areas and to keep rain gauge observations to a centralized location within the county, but also to encompass as many rain gauges as possible. </a:t>
            </a:r>
          </a:p>
          <a:p>
            <a:endParaRPr lang="en-US" sz="3200" dirty="0"/>
          </a:p>
        </p:txBody>
      </p:sp>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23</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Circles Method</a:t>
            </a:r>
            <a:endParaRPr lang="en-US" sz="4800" b="1" dirty="0"/>
          </a:p>
        </p:txBody>
      </p:sp>
    </p:spTree>
    <p:extLst>
      <p:ext uri="{BB962C8B-B14F-4D97-AF65-F5344CB8AC3E}">
        <p14:creationId xmlns:p14="http://schemas.microsoft.com/office/powerpoint/2010/main" val="206006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0AB2B3C9-776F-4107-BA17-4B1EB53E2E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946662"/>
          </a:xfrm>
        </p:spPr>
      </p:pic>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b="1" smtClean="0">
                <a:solidFill>
                  <a:schemeClr val="tx1"/>
                </a:solidFill>
              </a:rPr>
              <a:t>24</a:t>
            </a:fld>
            <a:endParaRPr lang="en-US" b="1" dirty="0">
              <a:solidFill>
                <a:schemeClr val="tx1"/>
              </a:solidFill>
            </a:endParaRPr>
          </a:p>
        </p:txBody>
      </p:sp>
      <p:sp>
        <p:nvSpPr>
          <p:cNvPr id="6" name="TextBox 5">
            <a:extLst>
              <a:ext uri="{FF2B5EF4-FFF2-40B4-BE49-F238E27FC236}">
                <a16:creationId xmlns:a16="http://schemas.microsoft.com/office/drawing/2014/main" id="{C6805099-3F7F-4E0A-95E5-9E7A200A6BEF}"/>
              </a:ext>
            </a:extLst>
          </p:cNvPr>
          <p:cNvSpPr txBox="1"/>
          <p:nvPr/>
        </p:nvSpPr>
        <p:spPr>
          <a:xfrm>
            <a:off x="3714749" y="6013589"/>
            <a:ext cx="3867151" cy="707886"/>
          </a:xfrm>
          <a:prstGeom prst="rect">
            <a:avLst/>
          </a:prstGeom>
          <a:noFill/>
        </p:spPr>
        <p:txBody>
          <a:bodyPr wrap="square" rtlCol="0">
            <a:spAutoFit/>
          </a:bodyPr>
          <a:lstStyle/>
          <a:p>
            <a:r>
              <a:rPr lang="en-US" sz="4000" b="1" dirty="0"/>
              <a:t>South Dakota</a:t>
            </a:r>
          </a:p>
        </p:txBody>
      </p:sp>
      <p:sp>
        <p:nvSpPr>
          <p:cNvPr id="9" name="TextBox 8">
            <a:extLst>
              <a:ext uri="{FF2B5EF4-FFF2-40B4-BE49-F238E27FC236}">
                <a16:creationId xmlns:a16="http://schemas.microsoft.com/office/drawing/2014/main" id="{B74F8FA1-3930-49AC-92BC-102FAE91CD98}"/>
              </a:ext>
            </a:extLst>
          </p:cNvPr>
          <p:cNvSpPr txBox="1"/>
          <p:nvPr/>
        </p:nvSpPr>
        <p:spPr>
          <a:xfrm>
            <a:off x="8477249" y="4692531"/>
            <a:ext cx="3867151" cy="707886"/>
          </a:xfrm>
          <a:prstGeom prst="rect">
            <a:avLst/>
          </a:prstGeom>
          <a:noFill/>
        </p:spPr>
        <p:txBody>
          <a:bodyPr wrap="square" rtlCol="0">
            <a:spAutoFit/>
          </a:bodyPr>
          <a:lstStyle/>
          <a:p>
            <a:r>
              <a:rPr lang="en-US" sz="4000" b="1" dirty="0"/>
              <a:t>North Dakota</a:t>
            </a:r>
          </a:p>
        </p:txBody>
      </p:sp>
      <p:sp>
        <p:nvSpPr>
          <p:cNvPr id="10" name="TextBox 9">
            <a:extLst>
              <a:ext uri="{FF2B5EF4-FFF2-40B4-BE49-F238E27FC236}">
                <a16:creationId xmlns:a16="http://schemas.microsoft.com/office/drawing/2014/main" id="{84DE73C7-6FB0-4E0A-969E-6EC84ED8A1B8}"/>
              </a:ext>
            </a:extLst>
          </p:cNvPr>
          <p:cNvSpPr txBox="1"/>
          <p:nvPr/>
        </p:nvSpPr>
        <p:spPr>
          <a:xfrm>
            <a:off x="228600" y="6013589"/>
            <a:ext cx="3867151" cy="707886"/>
          </a:xfrm>
          <a:prstGeom prst="rect">
            <a:avLst/>
          </a:prstGeom>
          <a:noFill/>
        </p:spPr>
        <p:txBody>
          <a:bodyPr wrap="square" rtlCol="0">
            <a:spAutoFit/>
          </a:bodyPr>
          <a:lstStyle/>
          <a:p>
            <a:r>
              <a:rPr lang="en-US" sz="4000" b="1" dirty="0"/>
              <a:t>Montana</a:t>
            </a:r>
          </a:p>
        </p:txBody>
      </p:sp>
    </p:spTree>
    <p:extLst>
      <p:ext uri="{BB962C8B-B14F-4D97-AF65-F5344CB8AC3E}">
        <p14:creationId xmlns:p14="http://schemas.microsoft.com/office/powerpoint/2010/main" val="195513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pPr marL="0" lvl="0" indent="0">
                  <a:buNone/>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rPr>
                        <m:t>𝑤</m:t>
                      </m:r>
                      <m:r>
                        <a:rPr lang="en-US" sz="3600">
                          <a:latin typeface="Cambria Math" panose="02040503050406030204" pitchFamily="18" charset="0"/>
                        </a:rPr>
                        <m:t>=</m:t>
                      </m:r>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𝑅</m:t>
                              </m:r>
                            </m:e>
                            <m:sup>
                              <m:r>
                                <a:rPr lang="en-US" sz="3600">
                                  <a:latin typeface="Cambria Math" panose="02040503050406030204" pitchFamily="18" charset="0"/>
                                </a:rPr>
                                <m:t>2</m:t>
                              </m:r>
                            </m:sup>
                          </m:sSup>
                          <m:r>
                            <a:rPr lang="en-US" sz="3600">
                              <a:latin typeface="Cambria Math" panose="02040503050406030204" pitchFamily="18" charset="0"/>
                            </a:rPr>
                            <m:t>−</m:t>
                          </m:r>
                          <m:sSup>
                            <m:sSupPr>
                              <m:ctrlPr>
                                <a:rPr lang="en-US" sz="3600" i="1">
                                  <a:latin typeface="Cambria Math" panose="02040503050406030204" pitchFamily="18" charset="0"/>
                                </a:rPr>
                              </m:ctrlPr>
                            </m:sSupPr>
                            <m:e>
                              <m:r>
                                <a:rPr lang="en-US" sz="3600" i="1">
                                  <a:latin typeface="Cambria Math" panose="02040503050406030204" pitchFamily="18" charset="0"/>
                                </a:rPr>
                                <m:t>𝑑</m:t>
                              </m:r>
                            </m:e>
                            <m:sup>
                              <m:r>
                                <a:rPr lang="en-US" sz="3600">
                                  <a:latin typeface="Cambria Math" panose="02040503050406030204" pitchFamily="18" charset="0"/>
                                </a:rPr>
                                <m:t>2</m:t>
                              </m:r>
                            </m:sup>
                          </m:sSup>
                        </m:num>
                        <m:den>
                          <m:sSup>
                            <m:sSupPr>
                              <m:ctrlPr>
                                <a:rPr lang="en-US" sz="3600" i="1">
                                  <a:latin typeface="Cambria Math" panose="02040503050406030204" pitchFamily="18" charset="0"/>
                                </a:rPr>
                              </m:ctrlPr>
                            </m:sSupPr>
                            <m:e>
                              <m:r>
                                <a:rPr lang="en-US" sz="3600" i="1">
                                  <a:latin typeface="Cambria Math" panose="02040503050406030204" pitchFamily="18" charset="0"/>
                                </a:rPr>
                                <m:t>𝑅</m:t>
                              </m:r>
                            </m:e>
                            <m:sup>
                              <m:r>
                                <a:rPr lang="en-US" sz="3600">
                                  <a:latin typeface="Cambria Math" panose="02040503050406030204" pitchFamily="18" charset="0"/>
                                </a:rPr>
                                <m:t>2</m:t>
                              </m:r>
                            </m:sup>
                          </m:sSup>
                          <m:r>
                            <a:rPr lang="en-US" sz="3600">
                              <a:latin typeface="Cambria Math" panose="02040503050406030204" pitchFamily="18" charset="0"/>
                            </a:rPr>
                            <m:t>+</m:t>
                          </m:r>
                          <m:sSup>
                            <m:sSupPr>
                              <m:ctrlPr>
                                <a:rPr lang="en-US" sz="3600" i="1">
                                  <a:latin typeface="Cambria Math" panose="02040503050406030204" pitchFamily="18" charset="0"/>
                                </a:rPr>
                              </m:ctrlPr>
                            </m:sSupPr>
                            <m:e>
                              <m:r>
                                <a:rPr lang="en-US" sz="3600" i="1">
                                  <a:latin typeface="Cambria Math" panose="02040503050406030204" pitchFamily="18" charset="0"/>
                                </a:rPr>
                                <m:t>𝑑</m:t>
                              </m:r>
                            </m:e>
                            <m:sup>
                              <m:r>
                                <a:rPr lang="en-US" sz="3600">
                                  <a:latin typeface="Cambria Math" panose="02040503050406030204" pitchFamily="18" charset="0"/>
                                </a:rPr>
                                <m:t>2</m:t>
                              </m:r>
                            </m:sup>
                          </m:sSup>
                        </m:den>
                      </m:f>
                    </m:oMath>
                  </m:oMathPara>
                </a14:m>
                <a:endParaRPr lang="en-US" sz="3600" dirty="0">
                  <a:latin typeface="Times New Roman" panose="02020603050405020304" pitchFamily="18" charset="0"/>
                  <a:cs typeface="Times New Roman" panose="02020603050405020304" pitchFamily="18" charset="0"/>
                </a:endParaRPr>
              </a:p>
              <a:p>
                <a:pPr marL="0" lv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 = Weight of rain gauge to central location</a:t>
                </a:r>
              </a:p>
              <a:p>
                <a:r>
                  <a:rPr lang="en-US" sz="3200" dirty="0">
                    <a:latin typeface="Times New Roman" panose="02020603050405020304" pitchFamily="18" charset="0"/>
                    <a:cs typeface="Times New Roman" panose="02020603050405020304" pitchFamily="18" charset="0"/>
                  </a:rPr>
                  <a:t>R = Radius of influence (40 km)</a:t>
                </a:r>
              </a:p>
              <a:p>
                <a:r>
                  <a:rPr lang="en-US" sz="3200" dirty="0">
                    <a:latin typeface="Times New Roman" panose="02020603050405020304" pitchFamily="18" charset="0"/>
                    <a:cs typeface="Times New Roman" panose="02020603050405020304" pitchFamily="18" charset="0"/>
                  </a:rPr>
                  <a:t>d = Distance of the gauge from grid point</a:t>
                </a:r>
              </a:p>
              <a:p>
                <a:r>
                  <a:rPr lang="en-US" sz="2400" dirty="0">
                    <a:latin typeface="Times New Roman" panose="02020603050405020304" pitchFamily="18" charset="0"/>
                    <a:cs typeface="Times New Roman" panose="02020603050405020304" pitchFamily="18" charset="0"/>
                  </a:rPr>
                  <a:t>Reference: Wise 2005</a:t>
                </a:r>
              </a:p>
              <a:p>
                <a:endParaRPr lang="en-US" sz="3200"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xfrm>
                <a:off x="0" y="1665287"/>
                <a:ext cx="12192000" cy="4351338"/>
              </a:xfrm>
              <a:blipFill>
                <a:blip r:embed="rId3"/>
                <a:stretch>
                  <a:fillRect l="-11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25</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Circles</a:t>
            </a:r>
            <a:endParaRPr lang="en-US" sz="4800" b="1" dirty="0"/>
          </a:p>
        </p:txBody>
      </p:sp>
    </p:spTree>
    <p:extLst>
      <p:ext uri="{BB962C8B-B14F-4D97-AF65-F5344CB8AC3E}">
        <p14:creationId xmlns:p14="http://schemas.microsoft.com/office/powerpoint/2010/main" val="84088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lnSpcReduction="10000"/>
              </a:bodyPr>
              <a:lstStyle/>
              <a:p>
                <a:pPr marL="0" lvl="0" indent="0">
                  <a:buNone/>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𝑓</m:t>
                          </m:r>
                        </m:e>
                        <m:sub>
                          <m:r>
                            <a:rPr lang="en-US" sz="3600" i="1">
                              <a:latin typeface="Cambria Math" panose="02040503050406030204" pitchFamily="18" charset="0"/>
                            </a:rPr>
                            <m:t>𝑑</m:t>
                          </m:r>
                        </m:sub>
                      </m:sSub>
                      <m:r>
                        <a:rPr lang="en-US" sz="3600">
                          <a:latin typeface="Cambria Math" panose="02040503050406030204" pitchFamily="18" charset="0"/>
                        </a:rPr>
                        <m:t>=</m:t>
                      </m:r>
                      <m:nary>
                        <m:naryPr>
                          <m:chr m:val="∑"/>
                          <m:ctrlPr>
                            <a:rPr lang="en-US" sz="3600" i="1">
                              <a:latin typeface="Cambria Math" panose="02040503050406030204" pitchFamily="18" charset="0"/>
                            </a:rPr>
                          </m:ctrlPr>
                        </m:naryPr>
                        <m:sub>
                          <m:r>
                            <a:rPr lang="en-US" sz="3600" i="1">
                              <a:latin typeface="Cambria Math" panose="02040503050406030204" pitchFamily="18" charset="0"/>
                            </a:rPr>
                            <m:t>𝑖</m:t>
                          </m:r>
                          <m:r>
                            <a:rPr lang="en-US" sz="3600">
                              <a:latin typeface="Cambria Math" panose="02040503050406030204" pitchFamily="18" charset="0"/>
                            </a:rPr>
                            <m:t>=1</m:t>
                          </m:r>
                        </m:sub>
                        <m:sup>
                          <m:r>
                            <a:rPr lang="en-US" sz="3600" i="1">
                              <a:latin typeface="Cambria Math" panose="02040503050406030204" pitchFamily="18" charset="0"/>
                            </a:rPr>
                            <m:t>𝑛</m:t>
                          </m:r>
                        </m:sup>
                        <m:e>
                          <m:r>
                            <a:rPr lang="en-US" sz="3600" i="1">
                              <a:latin typeface="Cambria Math" panose="02040503050406030204" pitchFamily="18" charset="0"/>
                            </a:rPr>
                            <m:t>𝑤</m:t>
                          </m:r>
                          <m:d>
                            <m:dPr>
                              <m:ctrlPr>
                                <a:rPr lang="en-US" sz="3600" i="1">
                                  <a:latin typeface="Cambria Math" panose="02040503050406030204" pitchFamily="18" charset="0"/>
                                </a:rPr>
                              </m:ctrlPr>
                            </m:dPr>
                            <m:e>
                              <m:r>
                                <a:rPr lang="en-US" sz="3600" i="1">
                                  <a:latin typeface="Cambria Math" panose="02040503050406030204" pitchFamily="18" charset="0"/>
                                </a:rPr>
                                <m:t>𝑖</m:t>
                              </m:r>
                            </m:e>
                          </m:d>
                          <m:r>
                            <a:rPr lang="en-US" sz="360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𝑓</m:t>
                              </m:r>
                            </m:e>
                            <m:sub>
                              <m:r>
                                <a:rPr lang="en-US" sz="3600" i="1">
                                  <a:latin typeface="Cambria Math" panose="02040503050406030204" pitchFamily="18" charset="0"/>
                                </a:rPr>
                                <m:t>𝑜</m:t>
                              </m:r>
                            </m:sub>
                          </m:sSub>
                          <m:r>
                            <a:rPr lang="en-US" sz="3600">
                              <a:latin typeface="Cambria Math" panose="02040503050406030204" pitchFamily="18" charset="0"/>
                            </a:rPr>
                            <m:t>(</m:t>
                          </m:r>
                          <m:r>
                            <a:rPr lang="en-US" sz="3600" i="1">
                              <a:latin typeface="Cambria Math" panose="02040503050406030204" pitchFamily="18" charset="0"/>
                            </a:rPr>
                            <m:t>𝑖</m:t>
                          </m:r>
                          <m:r>
                            <a:rPr lang="en-US" sz="3600">
                              <a:latin typeface="Cambria Math" panose="02040503050406030204" pitchFamily="18" charset="0"/>
                            </a:rPr>
                            <m:t>)</m:t>
                          </m:r>
                        </m:e>
                      </m:nary>
                    </m:oMath>
                  </m:oMathPara>
                </a14:m>
                <a:endParaRPr lang="en-US" sz="4800" dirty="0">
                  <a:latin typeface="Times New Roman" pitchFamily="18"/>
                  <a:cs typeface="Times New Roman" pitchFamily="18"/>
                </a:endParaRPr>
              </a:p>
              <a:p>
                <a14:m>
                  <m:oMath xmlns:m="http://schemas.openxmlformats.org/officeDocument/2006/math">
                    <m:sSub>
                      <m:sSubPr>
                        <m:ctrlPr>
                          <a:rPr lang="en-US" sz="3800" i="1">
                            <a:latin typeface="Cambria Math" panose="02040503050406030204" pitchFamily="18" charset="0"/>
                          </a:rPr>
                        </m:ctrlPr>
                      </m:sSubPr>
                      <m:e>
                        <m:r>
                          <a:rPr lang="en-US" sz="3800" i="1">
                            <a:latin typeface="Cambria Math" panose="02040503050406030204" pitchFamily="18" charset="0"/>
                          </a:rPr>
                          <m:t>𝑓</m:t>
                        </m:r>
                      </m:e>
                      <m:sub>
                        <m:r>
                          <a:rPr lang="en-US" sz="3800" i="1">
                            <a:latin typeface="Cambria Math" panose="02040503050406030204" pitchFamily="18" charset="0"/>
                          </a:rPr>
                          <m:t>𝑑</m:t>
                        </m:r>
                      </m:sub>
                    </m:sSub>
                  </m:oMath>
                </a14:m>
                <a:r>
                  <a:rPr lang="en-US" sz="3800" dirty="0">
                    <a:solidFill>
                      <a:srgbClr val="000000"/>
                    </a:solidFill>
                    <a:latin typeface="Times New Roman" panose="02020603050405020304" pitchFamily="18" charset="0"/>
                    <a:cs typeface="Times New Roman" panose="02020603050405020304" pitchFamily="18" charset="0"/>
                  </a:rPr>
                  <a:t> = Calculated rainfall at grid point</a:t>
                </a:r>
              </a:p>
              <a:p>
                <a14:m>
                  <m:oMath xmlns:m="http://schemas.openxmlformats.org/officeDocument/2006/math">
                    <m:sSub>
                      <m:sSubPr>
                        <m:ctrlPr>
                          <a:rPr lang="en-US" sz="3800" i="1">
                            <a:latin typeface="Cambria Math" panose="02040503050406030204" pitchFamily="18" charset="0"/>
                          </a:rPr>
                        </m:ctrlPr>
                      </m:sSubPr>
                      <m:e>
                        <m:r>
                          <a:rPr lang="en-US" sz="3800" i="1">
                            <a:latin typeface="Cambria Math" panose="02040503050406030204" pitchFamily="18" charset="0"/>
                          </a:rPr>
                          <m:t>𝑓</m:t>
                        </m:r>
                      </m:e>
                      <m:sub>
                        <m:r>
                          <a:rPr lang="en-US" sz="3800" i="1">
                            <a:latin typeface="Cambria Math" panose="02040503050406030204" pitchFamily="18" charset="0"/>
                          </a:rPr>
                          <m:t>𝑜</m:t>
                        </m:r>
                      </m:sub>
                    </m:sSub>
                  </m:oMath>
                </a14:m>
                <a:r>
                  <a:rPr lang="en-US" sz="3800" dirty="0">
                    <a:latin typeface="Times New Roman" panose="02020603050405020304" pitchFamily="18" charset="0"/>
                    <a:cs typeface="Times New Roman" panose="02020603050405020304" pitchFamily="18" charset="0"/>
                  </a:rPr>
                  <a:t> </a:t>
                </a:r>
                <a:r>
                  <a:rPr lang="en-US" sz="3800" dirty="0">
                    <a:solidFill>
                      <a:srgbClr val="000000"/>
                    </a:solidFill>
                    <a:latin typeface="Times New Roman" panose="02020603050405020304" pitchFamily="18" charset="0"/>
                    <a:cs typeface="Times New Roman" panose="02020603050405020304" pitchFamily="18" charset="0"/>
                  </a:rPr>
                  <a:t>= Monthly rainfall for a given station</a:t>
                </a:r>
              </a:p>
              <a:p>
                <a:r>
                  <a:rPr lang="en-US" sz="3800" dirty="0">
                    <a:latin typeface="Times New Roman" panose="02020603050405020304" pitchFamily="18" charset="0"/>
                    <a:cs typeface="Times New Roman" panose="02020603050405020304" pitchFamily="18" charset="0"/>
                  </a:rPr>
                  <a:t>w = Weight of the given rain gauge</a:t>
                </a:r>
              </a:p>
              <a:p>
                <a:r>
                  <a:rPr lang="en-US" sz="3800" dirty="0">
                    <a:latin typeface="Times New Roman" panose="02020603050405020304" pitchFamily="18" charset="0"/>
                    <a:cs typeface="Times New Roman" panose="02020603050405020304" pitchFamily="18" charset="0"/>
                  </a:rPr>
                  <a:t>n = Number of gauges within radius of influence</a:t>
                </a:r>
              </a:p>
              <a:p>
                <a:r>
                  <a:rPr lang="en-US" dirty="0">
                    <a:latin typeface="Times New Roman" panose="02020603050405020304" pitchFamily="18" charset="0"/>
                    <a:cs typeface="Times New Roman" panose="02020603050405020304" pitchFamily="18" charset="0"/>
                  </a:rPr>
                  <a:t>Reference: Wise 2005</a:t>
                </a:r>
              </a:p>
              <a:p>
                <a:endParaRPr lang="en-US" sz="3200"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xfrm>
                <a:off x="0" y="1665287"/>
                <a:ext cx="12192000" cy="4351338"/>
              </a:xfrm>
              <a:blipFill>
                <a:blip r:embed="rId3"/>
                <a:stretch>
                  <a:fillRect l="-1500" t="-140" b="-21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26</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Circles Weighted Rainfall</a:t>
            </a:r>
            <a:endParaRPr lang="en-US" sz="4800" b="1" dirty="0"/>
          </a:p>
        </p:txBody>
      </p:sp>
    </p:spTree>
    <p:extLst>
      <p:ext uri="{BB962C8B-B14F-4D97-AF65-F5344CB8AC3E}">
        <p14:creationId xmlns:p14="http://schemas.microsoft.com/office/powerpoint/2010/main" val="50522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pPr marL="0" lvl="0" indent="0">
                  <a:buNone/>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𝑓</m:t>
                          </m:r>
                        </m:e>
                        <m:sub>
                          <m:r>
                            <a:rPr lang="en-US" sz="3600" i="1">
                              <a:latin typeface="Cambria Math" panose="02040503050406030204" pitchFamily="18" charset="0"/>
                            </a:rPr>
                            <m:t>𝑑</m:t>
                          </m:r>
                          <m:r>
                            <a:rPr lang="en-US" sz="3600" i="1">
                              <a:latin typeface="Cambria Math" panose="02040503050406030204" pitchFamily="18" charset="0"/>
                            </a:rPr>
                            <m:t> </m:t>
                          </m:r>
                          <m:r>
                            <a:rPr lang="en-US" sz="3600" i="1">
                              <a:latin typeface="Cambria Math" panose="02040503050406030204" pitchFamily="18" charset="0"/>
                            </a:rPr>
                            <m:t>𝑛𝑜𝑟𝑚𝑎𝑙𝑖𝑧𝑒𝑑</m:t>
                          </m:r>
                        </m:sub>
                      </m:sSub>
                      <m:r>
                        <a:rPr lang="en-US" sz="3600">
                          <a:latin typeface="Cambria Math" panose="02040503050406030204" pitchFamily="18" charset="0"/>
                        </a:rPr>
                        <m:t>=</m:t>
                      </m:r>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𝑓</m:t>
                              </m:r>
                            </m:e>
                            <m:sub>
                              <m:r>
                                <a:rPr lang="en-US" sz="3600" i="1">
                                  <a:latin typeface="Cambria Math" panose="02040503050406030204" pitchFamily="18" charset="0"/>
                                </a:rPr>
                                <m:t>𝑑</m:t>
                              </m:r>
                            </m:sub>
                          </m:sSub>
                        </m:num>
                        <m:den>
                          <m:nary>
                            <m:naryPr>
                              <m:chr m:val="∑"/>
                              <m:ctrlPr>
                                <a:rPr lang="en-US" sz="3600" i="1">
                                  <a:latin typeface="Cambria Math" panose="02040503050406030204" pitchFamily="18" charset="0"/>
                                </a:rPr>
                              </m:ctrlPr>
                            </m:naryPr>
                            <m:sub>
                              <m:r>
                                <m:rPr>
                                  <m:brk m:alnAt="23"/>
                                </m:rPr>
                                <a:rPr lang="en-US" sz="3600" i="1">
                                  <a:latin typeface="Cambria Math" panose="02040503050406030204" pitchFamily="18" charset="0"/>
                                </a:rPr>
                                <m:t>𝑖</m:t>
                              </m:r>
                              <m:r>
                                <a:rPr lang="en-US" sz="3600" i="1">
                                  <a:latin typeface="Cambria Math" panose="02040503050406030204" pitchFamily="18" charset="0"/>
                                </a:rPr>
                                <m:t>=1</m:t>
                              </m:r>
                            </m:sub>
                            <m:sup>
                              <m:r>
                                <a:rPr lang="en-US" sz="3600" i="1">
                                  <a:latin typeface="Cambria Math" panose="02040503050406030204" pitchFamily="18" charset="0"/>
                                </a:rPr>
                                <m:t>𝑛</m:t>
                              </m:r>
                            </m:sup>
                            <m:e>
                              <m:sSub>
                                <m:sSubPr>
                                  <m:ctrlPr>
                                    <a:rPr lang="en-US" sz="3600" i="1">
                                      <a:latin typeface="Cambria Math" panose="02040503050406030204" pitchFamily="18" charset="0"/>
                                    </a:rPr>
                                  </m:ctrlPr>
                                </m:sSubPr>
                                <m:e>
                                  <m:r>
                                    <a:rPr lang="en-US" sz="3600" i="1">
                                      <a:latin typeface="Cambria Math" panose="02040503050406030204" pitchFamily="18" charset="0"/>
                                    </a:rPr>
                                    <m:t>𝑤</m:t>
                                  </m:r>
                                  <m:r>
                                    <a:rPr lang="en-US" sz="3600" i="1">
                                      <a:latin typeface="Cambria Math" panose="02040503050406030204" pitchFamily="18" charset="0"/>
                                    </a:rPr>
                                    <m:t>(</m:t>
                                  </m:r>
                                  <m:r>
                                    <a:rPr lang="en-US" sz="3600" i="1">
                                      <a:latin typeface="Cambria Math" panose="02040503050406030204" pitchFamily="18" charset="0"/>
                                    </a:rPr>
                                    <m:t>𝑖</m:t>
                                  </m:r>
                                  <m:r>
                                    <a:rPr lang="en-US" sz="3600" i="1">
                                      <a:latin typeface="Cambria Math" panose="02040503050406030204" pitchFamily="18" charset="0"/>
                                    </a:rPr>
                                    <m:t>)</m:t>
                                  </m:r>
                                </m:e>
                                <m:sub>
                                  <m:r>
                                    <a:rPr lang="en-US" sz="3600" i="1">
                                      <a:latin typeface="Cambria Math" panose="02040503050406030204" pitchFamily="18" charset="0"/>
                                    </a:rPr>
                                    <m:t>𝑦𝑒𝑎𝑟</m:t>
                                  </m:r>
                                </m:sub>
                              </m:sSub>
                            </m:e>
                          </m:nary>
                        </m:den>
                      </m:f>
                    </m:oMath>
                  </m:oMathPara>
                </a14:m>
                <a:endParaRPr lang="en-US" sz="360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𝑑</m:t>
                        </m:r>
                        <m:r>
                          <a:rPr lang="en-US" sz="3200" i="1">
                            <a:latin typeface="Cambria Math" panose="02040503050406030204" pitchFamily="18" charset="0"/>
                          </a:rPr>
                          <m:t> </m:t>
                        </m:r>
                        <m:r>
                          <a:rPr lang="en-US" sz="3200" i="1">
                            <a:latin typeface="Cambria Math" panose="02040503050406030204" pitchFamily="18" charset="0"/>
                          </a:rPr>
                          <m:t>𝑛𝑜𝑟𝑚𝑎𝑙𝑖𝑧𝑒𝑑</m:t>
                        </m:r>
                      </m:sub>
                    </m:sSub>
                  </m:oMath>
                </a14:m>
                <a:r>
                  <a:rPr lang="en-US" sz="3600" dirty="0">
                    <a:solidFill>
                      <a:srgbClr val="000000"/>
                    </a:solidFill>
                    <a:latin typeface="Times New Roman" panose="02020603050405020304" pitchFamily="18" charset="0"/>
                    <a:cs typeface="Times New Roman" panose="02020603050405020304" pitchFamily="18" charset="0"/>
                  </a:rPr>
                  <a:t> = Monthly average rainfall averaged by the sum of the weights at a central point</a:t>
                </a:r>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𝑑</m:t>
                        </m:r>
                      </m:sub>
                    </m:sSub>
                  </m:oMath>
                </a14:m>
                <a:r>
                  <a:rPr lang="en-US" sz="3600" dirty="0">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 Calculated rainfall at grid point </a:t>
                </a:r>
              </a:p>
              <a:p>
                <a:r>
                  <a:rPr lang="en-US" sz="3600" dirty="0">
                    <a:latin typeface="Times New Roman" panose="02020603050405020304" pitchFamily="18" charset="0"/>
                    <a:cs typeface="Times New Roman" panose="02020603050405020304" pitchFamily="18" charset="0"/>
                  </a:rPr>
                  <a:t>w = Sum of the weights</a:t>
                </a:r>
              </a:p>
              <a:p>
                <a:r>
                  <a:rPr lang="en-US" sz="3600" dirty="0">
                    <a:latin typeface="Times New Roman" panose="02020603050405020304" pitchFamily="18" charset="0"/>
                    <a:cs typeface="Times New Roman" panose="02020603050405020304" pitchFamily="18" charset="0"/>
                  </a:rPr>
                  <a:t>n = Number of gauges within radius of influence</a:t>
                </a:r>
              </a:p>
              <a:p>
                <a:endParaRPr lang="en-US" sz="3200" dirty="0"/>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xfrm>
                <a:off x="0" y="1665287"/>
                <a:ext cx="12192000" cy="4351338"/>
              </a:xfrm>
              <a:blipFill>
                <a:blip r:embed="rId3"/>
                <a:stretch>
                  <a:fillRect l="-1350" r="-700" b="-42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27</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Circles Monthly Weighted Rainfall</a:t>
            </a:r>
            <a:endParaRPr lang="en-US" sz="4800" b="1" dirty="0"/>
          </a:p>
        </p:txBody>
      </p:sp>
    </p:spTree>
    <p:extLst>
      <p:ext uri="{BB962C8B-B14F-4D97-AF65-F5344CB8AC3E}">
        <p14:creationId xmlns:p14="http://schemas.microsoft.com/office/powerpoint/2010/main" val="219340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r>
              <a:rPr lang="en-US" sz="3200" dirty="0"/>
              <a:t>To account for all possible rain gauges within a county, a county-based evaluation of rain gauges were done. </a:t>
            </a:r>
          </a:p>
          <a:p>
            <a:r>
              <a:rPr lang="en-US" sz="3200" dirty="0"/>
              <a:t>Some counties were combined to create a larger county area than were within the given political county borders. </a:t>
            </a:r>
          </a:p>
          <a:p>
            <a:r>
              <a:rPr lang="en-US" sz="3200" dirty="0"/>
              <a:t>The inclusion of more rain gauges could provide a better insight into the observed average rainfall over the entire county.</a:t>
            </a:r>
          </a:p>
          <a:p>
            <a:r>
              <a:rPr lang="en-US" sz="3200" dirty="0"/>
              <a:t>Using the circle-based method may remove any visible effects seen on the outer edges of the circle.</a:t>
            </a:r>
          </a:p>
          <a:p>
            <a:endParaRPr lang="en-US" sz="3200" dirty="0"/>
          </a:p>
        </p:txBody>
      </p:sp>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28</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Based Method</a:t>
            </a:r>
            <a:endParaRPr lang="en-US" sz="4800" b="1" dirty="0"/>
          </a:p>
        </p:txBody>
      </p:sp>
    </p:spTree>
    <p:extLst>
      <p:ext uri="{BB962C8B-B14F-4D97-AF65-F5344CB8AC3E}">
        <p14:creationId xmlns:p14="http://schemas.microsoft.com/office/powerpoint/2010/main" val="2556481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B7E1AE-9AD7-410D-A142-91A2DB78C6B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80" cy="6857988"/>
          </a:xfrm>
          <a:prstGeom prst="rect">
            <a:avLst/>
          </a:prstGeom>
        </p:spPr>
      </p:pic>
      <p:sp>
        <p:nvSpPr>
          <p:cNvPr id="6" name="Slide Number Placeholder 5">
            <a:extLst>
              <a:ext uri="{FF2B5EF4-FFF2-40B4-BE49-F238E27FC236}">
                <a16:creationId xmlns:a16="http://schemas.microsoft.com/office/drawing/2014/main" id="{DED44797-E8AD-4BDB-89AD-25BA21DF81DB}"/>
              </a:ext>
            </a:extLst>
          </p:cNvPr>
          <p:cNvSpPr>
            <a:spLocks noGrp="1"/>
          </p:cNvSpPr>
          <p:nvPr>
            <p:ph type="sldNum" sz="quarter" idx="12"/>
          </p:nvPr>
        </p:nvSpPr>
        <p:spPr/>
        <p:txBody>
          <a:bodyPr/>
          <a:lstStyle/>
          <a:p>
            <a:fld id="{A92677F8-A8A8-4C1D-9CE8-6D1D5A049A13}" type="slidenum">
              <a:rPr lang="en-US" smtClean="0">
                <a:solidFill>
                  <a:schemeClr val="bg1"/>
                </a:solidFill>
              </a:rPr>
              <a:t>29</a:t>
            </a:fld>
            <a:endParaRPr lang="en-US" dirty="0">
              <a:solidFill>
                <a:schemeClr val="bg1"/>
              </a:solidFill>
            </a:endParaRPr>
          </a:p>
        </p:txBody>
      </p:sp>
      <p:sp>
        <p:nvSpPr>
          <p:cNvPr id="2" name="TextBox 1">
            <a:extLst>
              <a:ext uri="{FF2B5EF4-FFF2-40B4-BE49-F238E27FC236}">
                <a16:creationId xmlns:a16="http://schemas.microsoft.com/office/drawing/2014/main" id="{9E1C8DCE-542E-40C3-B473-9A6149D15AD4}"/>
              </a:ext>
            </a:extLst>
          </p:cNvPr>
          <p:cNvSpPr txBox="1"/>
          <p:nvPr/>
        </p:nvSpPr>
        <p:spPr>
          <a:xfrm>
            <a:off x="2565918" y="2052733"/>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McKenzie</a:t>
            </a:r>
          </a:p>
        </p:txBody>
      </p:sp>
      <p:sp>
        <p:nvSpPr>
          <p:cNvPr id="7" name="TextBox 6">
            <a:extLst>
              <a:ext uri="{FF2B5EF4-FFF2-40B4-BE49-F238E27FC236}">
                <a16:creationId xmlns:a16="http://schemas.microsoft.com/office/drawing/2014/main" id="{62A2E795-6BC3-4EE8-91B6-CE8EDD163D11}"/>
              </a:ext>
            </a:extLst>
          </p:cNvPr>
          <p:cNvSpPr txBox="1"/>
          <p:nvPr/>
        </p:nvSpPr>
        <p:spPr>
          <a:xfrm>
            <a:off x="5209592" y="1449355"/>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Ward</a:t>
            </a:r>
          </a:p>
        </p:txBody>
      </p:sp>
      <p:sp>
        <p:nvSpPr>
          <p:cNvPr id="8" name="TextBox 7">
            <a:extLst>
              <a:ext uri="{FF2B5EF4-FFF2-40B4-BE49-F238E27FC236}">
                <a16:creationId xmlns:a16="http://schemas.microsoft.com/office/drawing/2014/main" id="{309BB08D-0E45-4593-9D75-44425AD19742}"/>
              </a:ext>
            </a:extLst>
          </p:cNvPr>
          <p:cNvSpPr txBox="1"/>
          <p:nvPr/>
        </p:nvSpPr>
        <p:spPr>
          <a:xfrm>
            <a:off x="5209592" y="2514398"/>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Mercer</a:t>
            </a:r>
          </a:p>
        </p:txBody>
      </p:sp>
      <p:sp>
        <p:nvSpPr>
          <p:cNvPr id="9" name="TextBox 8">
            <a:extLst>
              <a:ext uri="{FF2B5EF4-FFF2-40B4-BE49-F238E27FC236}">
                <a16:creationId xmlns:a16="http://schemas.microsoft.com/office/drawing/2014/main" id="{A0C8D66C-ADC0-44C4-AC3F-EF99625D4A8B}"/>
              </a:ext>
            </a:extLst>
          </p:cNvPr>
          <p:cNvSpPr txBox="1"/>
          <p:nvPr/>
        </p:nvSpPr>
        <p:spPr>
          <a:xfrm>
            <a:off x="2475722" y="3362129"/>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Billings</a:t>
            </a:r>
          </a:p>
        </p:txBody>
      </p:sp>
      <p:sp>
        <p:nvSpPr>
          <p:cNvPr id="10" name="TextBox 9">
            <a:extLst>
              <a:ext uri="{FF2B5EF4-FFF2-40B4-BE49-F238E27FC236}">
                <a16:creationId xmlns:a16="http://schemas.microsoft.com/office/drawing/2014/main" id="{8FF574C6-814B-4923-9675-AB758017CB1B}"/>
              </a:ext>
            </a:extLst>
          </p:cNvPr>
          <p:cNvSpPr txBox="1"/>
          <p:nvPr/>
        </p:nvSpPr>
        <p:spPr>
          <a:xfrm>
            <a:off x="2475721" y="4757053"/>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Bowman</a:t>
            </a:r>
          </a:p>
        </p:txBody>
      </p:sp>
      <p:sp>
        <p:nvSpPr>
          <p:cNvPr id="11" name="TextBox 10">
            <a:extLst>
              <a:ext uri="{FF2B5EF4-FFF2-40B4-BE49-F238E27FC236}">
                <a16:creationId xmlns:a16="http://schemas.microsoft.com/office/drawing/2014/main" id="{D3A63BA4-FD72-48A6-8743-D64B4F16EE1C}"/>
              </a:ext>
            </a:extLst>
          </p:cNvPr>
          <p:cNvSpPr txBox="1"/>
          <p:nvPr/>
        </p:nvSpPr>
        <p:spPr>
          <a:xfrm>
            <a:off x="1281403" y="5807526"/>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Carter</a:t>
            </a:r>
          </a:p>
        </p:txBody>
      </p:sp>
      <p:sp>
        <p:nvSpPr>
          <p:cNvPr id="12" name="TextBox 11">
            <a:extLst>
              <a:ext uri="{FF2B5EF4-FFF2-40B4-BE49-F238E27FC236}">
                <a16:creationId xmlns:a16="http://schemas.microsoft.com/office/drawing/2014/main" id="{78FEE375-BB56-432F-AF13-284EC6EC4409}"/>
              </a:ext>
            </a:extLst>
          </p:cNvPr>
          <p:cNvSpPr txBox="1"/>
          <p:nvPr/>
        </p:nvSpPr>
        <p:spPr>
          <a:xfrm>
            <a:off x="1430692" y="4671525"/>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Fallon</a:t>
            </a:r>
          </a:p>
        </p:txBody>
      </p:sp>
      <p:sp>
        <p:nvSpPr>
          <p:cNvPr id="13" name="TextBox 12">
            <a:extLst>
              <a:ext uri="{FF2B5EF4-FFF2-40B4-BE49-F238E27FC236}">
                <a16:creationId xmlns:a16="http://schemas.microsoft.com/office/drawing/2014/main" id="{934AB82D-94DF-40CD-A534-E28C0AF47E8E}"/>
              </a:ext>
            </a:extLst>
          </p:cNvPr>
          <p:cNvSpPr txBox="1"/>
          <p:nvPr/>
        </p:nvSpPr>
        <p:spPr>
          <a:xfrm>
            <a:off x="1365377" y="3342112"/>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Wibaux</a:t>
            </a:r>
          </a:p>
        </p:txBody>
      </p:sp>
      <p:sp>
        <p:nvSpPr>
          <p:cNvPr id="14" name="TextBox 13">
            <a:extLst>
              <a:ext uri="{FF2B5EF4-FFF2-40B4-BE49-F238E27FC236}">
                <a16:creationId xmlns:a16="http://schemas.microsoft.com/office/drawing/2014/main" id="{615A8735-8254-4855-BFFE-2F565227A7DE}"/>
              </a:ext>
            </a:extLst>
          </p:cNvPr>
          <p:cNvSpPr txBox="1"/>
          <p:nvPr/>
        </p:nvSpPr>
        <p:spPr>
          <a:xfrm>
            <a:off x="1054359" y="2178020"/>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Richland</a:t>
            </a:r>
          </a:p>
        </p:txBody>
      </p:sp>
      <p:sp>
        <p:nvSpPr>
          <p:cNvPr id="15" name="TextBox 14">
            <a:extLst>
              <a:ext uri="{FF2B5EF4-FFF2-40B4-BE49-F238E27FC236}">
                <a16:creationId xmlns:a16="http://schemas.microsoft.com/office/drawing/2014/main" id="{FBD8DB21-7270-41A3-ABC6-459112470B0A}"/>
              </a:ext>
            </a:extLst>
          </p:cNvPr>
          <p:cNvSpPr txBox="1"/>
          <p:nvPr/>
        </p:nvSpPr>
        <p:spPr>
          <a:xfrm>
            <a:off x="1066797" y="848607"/>
            <a:ext cx="1511559" cy="461665"/>
          </a:xfrm>
          <a:prstGeom prst="rect">
            <a:avLst/>
          </a:prstGeom>
          <a:noFill/>
        </p:spPr>
        <p:txBody>
          <a:bodyPr wrap="square" rtlCol="0">
            <a:spAutoFit/>
          </a:bodyPr>
          <a:lstStyle/>
          <a:p>
            <a:r>
              <a:rPr lang="en-US" sz="2400" dirty="0">
                <a:ln w="12700">
                  <a:solidFill>
                    <a:schemeClr val="tx1">
                      <a:alpha val="46000"/>
                    </a:schemeClr>
                  </a:solidFill>
                </a:ln>
                <a:solidFill>
                  <a:schemeClr val="bg1"/>
                </a:solidFill>
                <a:effectLst>
                  <a:outerShdw blurRad="63500" sx="102000" sy="102000" algn="ctr" rotWithShape="0">
                    <a:prstClr val="black"/>
                  </a:outerShdw>
                </a:effectLst>
              </a:rPr>
              <a:t>Roosevelt</a:t>
            </a:r>
          </a:p>
        </p:txBody>
      </p:sp>
    </p:spTree>
    <p:extLst>
      <p:ext uri="{BB962C8B-B14F-4D97-AF65-F5344CB8AC3E}">
        <p14:creationId xmlns:p14="http://schemas.microsoft.com/office/powerpoint/2010/main" val="757675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EAAAB-7CF2-4887-B36B-15CE01B0BEA7}"/>
              </a:ext>
            </a:extLst>
          </p:cNvPr>
          <p:cNvSpPr>
            <a:spLocks noGrp="1"/>
          </p:cNvSpPr>
          <p:nvPr>
            <p:ph sz="half" idx="1"/>
          </p:nvPr>
        </p:nvSpPr>
        <p:spPr>
          <a:xfrm>
            <a:off x="89528" y="1318078"/>
            <a:ext cx="5181600" cy="5539921"/>
          </a:xfrm>
        </p:spPr>
        <p:txBody>
          <a:bodyPr>
            <a:normAutofit fontScale="85000" lnSpcReduction="10000"/>
          </a:bodyPr>
          <a:lstStyle/>
          <a:p>
            <a:r>
              <a:rPr lang="en-US" sz="3300" dirty="0"/>
              <a:t>The NDCMP has ran a non-randomized cloud seeding operation in ND since 1976.</a:t>
            </a:r>
          </a:p>
          <a:p>
            <a:pPr lvl="1"/>
            <a:r>
              <a:rPr lang="en-US" dirty="0"/>
              <a:t>(Schneider and </a:t>
            </a:r>
            <a:r>
              <a:rPr lang="en-US" dirty="0" err="1"/>
              <a:t>Langerud</a:t>
            </a:r>
            <a:r>
              <a:rPr lang="en-US" dirty="0"/>
              <a:t> 2011)</a:t>
            </a:r>
            <a:br>
              <a:rPr lang="en-US" sz="2800" dirty="0"/>
            </a:br>
            <a:endParaRPr lang="en-US" sz="2800" dirty="0"/>
          </a:p>
          <a:p>
            <a:r>
              <a:rPr lang="en-US" sz="3300" dirty="0"/>
              <a:t>Primary goal of the program is hail suppression to reduce crop loss, but precipitation enhancement was quickly added.</a:t>
            </a:r>
            <a:br>
              <a:rPr lang="en-US" sz="3200" dirty="0"/>
            </a:br>
            <a:endParaRPr lang="en-US" sz="3200" dirty="0"/>
          </a:p>
          <a:p>
            <a:r>
              <a:rPr lang="en-US" sz="3300" dirty="0"/>
              <a:t>Operations are conducted in two districts during June, July, August and occasionally early September.</a:t>
            </a:r>
          </a:p>
          <a:p>
            <a:pPr lvl="1"/>
            <a:r>
              <a:rPr lang="en-US" dirty="0"/>
              <a:t>(NDARB 2018)</a:t>
            </a:r>
            <a:r>
              <a:rPr lang="en-US" sz="2800" dirty="0"/>
              <a:t> </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71128" y="1919429"/>
            <a:ext cx="6920872" cy="3892989"/>
          </a:xfrm>
        </p:spPr>
      </p:pic>
      <p:sp>
        <p:nvSpPr>
          <p:cNvPr id="4" name="Slide Number Placeholder 3">
            <a:extLst>
              <a:ext uri="{FF2B5EF4-FFF2-40B4-BE49-F238E27FC236}">
                <a16:creationId xmlns:a16="http://schemas.microsoft.com/office/drawing/2014/main" id="{A477A1B3-3A13-4522-A8EF-2F0B7F374AFC}"/>
              </a:ext>
            </a:extLst>
          </p:cNvPr>
          <p:cNvSpPr>
            <a:spLocks noGrp="1"/>
          </p:cNvSpPr>
          <p:nvPr>
            <p:ph type="sldNum" sz="quarter" idx="12"/>
          </p:nvPr>
        </p:nvSpPr>
        <p:spPr/>
        <p:txBody>
          <a:bodyPr/>
          <a:lstStyle/>
          <a:p>
            <a:fld id="{A92677F8-A8A8-4C1D-9CE8-6D1D5A049A13}" type="slidenum">
              <a:rPr lang="en-US" smtClean="0"/>
              <a:t>3</a:t>
            </a:fld>
            <a:endParaRPr lang="en-US"/>
          </a:p>
        </p:txBody>
      </p:sp>
      <p:sp>
        <p:nvSpPr>
          <p:cNvPr id="9" name="Title 1">
            <a:extLst>
              <a:ext uri="{FF2B5EF4-FFF2-40B4-BE49-F238E27FC236}">
                <a16:creationId xmlns:a16="http://schemas.microsoft.com/office/drawing/2014/main" id="{6340607E-CD04-48BC-A6E9-B14444ED8898}"/>
              </a:ext>
            </a:extLst>
          </p:cNvPr>
          <p:cNvSpPr>
            <a:spLocks noGrp="1"/>
          </p:cNvSpPr>
          <p:nvPr>
            <p:ph type="title"/>
          </p:nvPr>
        </p:nvSpPr>
        <p:spPr>
          <a:xfrm>
            <a:off x="838200" y="0"/>
            <a:ext cx="10515600" cy="1045582"/>
          </a:xfrm>
        </p:spPr>
        <p:txBody>
          <a:bodyPr>
            <a:normAutofit/>
          </a:bodyPr>
          <a:lstStyle/>
          <a:p>
            <a:pPr algn="ctr"/>
            <a:r>
              <a:rPr lang="en-US" sz="4800" b="1" dirty="0"/>
              <a:t>Project Background</a:t>
            </a:r>
          </a:p>
        </p:txBody>
      </p:sp>
    </p:spTree>
    <p:extLst>
      <p:ext uri="{BB962C8B-B14F-4D97-AF65-F5344CB8AC3E}">
        <p14:creationId xmlns:p14="http://schemas.microsoft.com/office/powerpoint/2010/main" val="71677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7"/>
                <a:ext cx="12192000" cy="435133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acc>
                            <m:accPr>
                              <m:chr m:val="̅"/>
                              <m:ctrlPr>
                                <a:rPr lang="en-US" sz="3600" i="1" smtClean="0">
                                  <a:latin typeface="Cambria Math" panose="02040503050406030204" pitchFamily="18" charset="0"/>
                                </a:rPr>
                              </m:ctrlPr>
                            </m:accPr>
                            <m:e>
                              <m:r>
                                <a:rPr lang="en-US" sz="3600" b="0" i="1" smtClean="0">
                                  <a:latin typeface="Cambria Math" panose="02040503050406030204" pitchFamily="18" charset="0"/>
                                </a:rPr>
                                <m:t>𝑅</m:t>
                              </m:r>
                            </m:e>
                          </m:acc>
                        </m:e>
                        <m:sub>
                          <m:r>
                            <a:rPr lang="en-US" sz="3600" b="0" i="1" smtClean="0">
                              <a:latin typeface="Cambria Math" panose="02040503050406030204" pitchFamily="18" charset="0"/>
                            </a:rPr>
                            <m:t>𝑚𝑜𝑛𝑡h𝑙𝑦</m:t>
                          </m:r>
                        </m:sub>
                      </m:sSub>
                      <m:r>
                        <a:rPr lang="en-US" sz="3600">
                          <a:latin typeface="Cambria Math" panose="02040503050406030204" pitchFamily="18" charset="0"/>
                        </a:rPr>
                        <m:t>=</m:t>
                      </m:r>
                      <m:f>
                        <m:fPr>
                          <m:ctrlPr>
                            <a:rPr lang="en-US" sz="3600" i="1">
                              <a:latin typeface="Cambria Math" panose="02040503050406030204" pitchFamily="18" charset="0"/>
                            </a:rPr>
                          </m:ctrlPr>
                        </m:fPr>
                        <m:num>
                          <m:nary>
                            <m:naryPr>
                              <m:chr m:val="∑"/>
                              <m:limLoc m:val="undOvr"/>
                              <m:ctrlPr>
                                <a:rPr lang="en-US" sz="3600" i="1">
                                  <a:latin typeface="Cambria Math" panose="02040503050406030204" pitchFamily="18" charset="0"/>
                                </a:rPr>
                              </m:ctrlPr>
                            </m:naryPr>
                            <m:sub>
                              <m:r>
                                <a:rPr lang="en-US" sz="3600" i="1">
                                  <a:latin typeface="Cambria Math" panose="02040503050406030204" pitchFamily="18" charset="0"/>
                                </a:rPr>
                                <m:t>𝑖</m:t>
                              </m:r>
                              <m:r>
                                <a:rPr lang="en-US" sz="3600">
                                  <a:latin typeface="Cambria Math" panose="02040503050406030204" pitchFamily="18" charset="0"/>
                                </a:rPr>
                                <m:t>=1</m:t>
                              </m:r>
                            </m:sub>
                            <m:sup>
                              <m:sSub>
                                <m:sSubPr>
                                  <m:ctrlPr>
                                    <a:rPr lang="en-US" sz="3600" i="1">
                                      <a:latin typeface="Cambria Math" panose="02040503050406030204" pitchFamily="18" charset="0"/>
                                    </a:rPr>
                                  </m:ctrlPr>
                                </m:sSubPr>
                                <m:e>
                                  <m:r>
                                    <a:rPr lang="en-US" sz="3600" i="1">
                                      <a:latin typeface="Cambria Math" panose="02040503050406030204" pitchFamily="18" charset="0"/>
                                    </a:rPr>
                                    <m:t>𝑛</m:t>
                                  </m:r>
                                </m:e>
                                <m:sub>
                                  <m:r>
                                    <a:rPr lang="en-US" sz="3600" i="1">
                                      <a:latin typeface="Cambria Math" panose="02040503050406030204" pitchFamily="18" charset="0"/>
                                    </a:rPr>
                                    <m:t>𝑠𝑡𝑎𝑡𝑖𝑜𝑛𝑠</m:t>
                                  </m:r>
                                </m:sub>
                              </m:sSub>
                            </m:sup>
                            <m:e>
                              <m:sSub>
                                <m:sSubPr>
                                  <m:ctrlPr>
                                    <a:rPr lang="en-US" sz="3600" i="1">
                                      <a:latin typeface="Cambria Math" panose="02040503050406030204" pitchFamily="18" charset="0"/>
                                    </a:rPr>
                                  </m:ctrlPr>
                                </m:sSubPr>
                                <m:e>
                                  <m:r>
                                    <a:rPr lang="en-US" sz="3600" i="1">
                                      <a:latin typeface="Cambria Math" panose="02040503050406030204" pitchFamily="18" charset="0"/>
                                    </a:rPr>
                                    <m:t>𝑅</m:t>
                                  </m:r>
                                </m:e>
                                <m:sub>
                                  <m:r>
                                    <a:rPr lang="en-US" sz="3600" i="1">
                                      <a:latin typeface="Cambria Math" panose="02040503050406030204" pitchFamily="18" charset="0"/>
                                    </a:rPr>
                                    <m:t>𝑠𝑡𝑎𝑡𝑖𝑜𝑛</m:t>
                                  </m:r>
                                </m:sub>
                              </m:sSub>
                              <m:d>
                                <m:dPr>
                                  <m:ctrlPr>
                                    <a:rPr lang="en-US" sz="3600" i="1">
                                      <a:latin typeface="Cambria Math" panose="02040503050406030204" pitchFamily="18" charset="0"/>
                                    </a:rPr>
                                  </m:ctrlPr>
                                </m:dPr>
                                <m:e>
                                  <m:r>
                                    <a:rPr lang="en-US" sz="3600" i="1">
                                      <a:latin typeface="Cambria Math" panose="02040503050406030204" pitchFamily="18" charset="0"/>
                                    </a:rPr>
                                    <m:t>𝑖</m:t>
                                  </m:r>
                                </m:e>
                              </m:d>
                            </m:e>
                          </m:nary>
                        </m:num>
                        <m:den>
                          <m:sSub>
                            <m:sSubPr>
                              <m:ctrlPr>
                                <a:rPr lang="en-US" sz="3600" i="1">
                                  <a:latin typeface="Cambria Math" panose="02040503050406030204" pitchFamily="18" charset="0"/>
                                </a:rPr>
                              </m:ctrlPr>
                            </m:sSubPr>
                            <m:e>
                              <m:r>
                                <a:rPr lang="en-US" sz="3600" i="1">
                                  <a:latin typeface="Cambria Math" panose="02040503050406030204" pitchFamily="18" charset="0"/>
                                </a:rPr>
                                <m:t>𝑛</m:t>
                              </m:r>
                            </m:e>
                            <m:sub>
                              <m:r>
                                <a:rPr lang="en-US" sz="3600" i="1">
                                  <a:latin typeface="Cambria Math" panose="02040503050406030204" pitchFamily="18" charset="0"/>
                                </a:rPr>
                                <m:t>𝑠𝑡𝑎𝑡𝑖𝑜𝑛𝑠</m:t>
                              </m:r>
                            </m:sub>
                          </m:sSub>
                        </m:den>
                      </m:f>
                      <m:r>
                        <a:rPr lang="en-US" sz="3600">
                          <a:latin typeface="Cambria Math" panose="02040503050406030204" pitchFamily="18" charset="0"/>
                        </a:rPr>
                        <m:t> </m:t>
                      </m:r>
                    </m:oMath>
                  </m:oMathPara>
                </a14:m>
                <a:endParaRPr lang="en-US" sz="3600" dirty="0"/>
              </a:p>
              <a:p>
                <a14:m>
                  <m:oMath xmlns:m="http://schemas.openxmlformats.org/officeDocument/2006/math">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𝑅</m:t>
                            </m:r>
                          </m:e>
                        </m:acc>
                      </m:e>
                      <m:sub>
                        <m:r>
                          <a:rPr lang="en-US" sz="3200" i="1">
                            <a:latin typeface="Cambria Math" panose="02040503050406030204" pitchFamily="18" charset="0"/>
                          </a:rPr>
                          <m:t>𝑚𝑜𝑛𝑡h𝑙𝑦</m:t>
                        </m:r>
                      </m:sub>
                    </m:sSub>
                  </m:oMath>
                </a14:m>
                <a:r>
                  <a:rPr lang="en-US" sz="3200" dirty="0"/>
                  <a:t> = the average monthly rainfall for the entire county</a:t>
                </a:r>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𝑅</m:t>
                        </m:r>
                      </m:e>
                      <m:sub>
                        <m:r>
                          <a:rPr lang="en-US" sz="3200" i="1">
                            <a:latin typeface="Cambria Math" panose="02040503050406030204" pitchFamily="18" charset="0"/>
                          </a:rPr>
                          <m:t>𝑠𝑡𝑎𝑡𝑖𝑜𝑛</m:t>
                        </m:r>
                      </m:sub>
                    </m:sSub>
                  </m:oMath>
                </a14:m>
                <a:r>
                  <a:rPr lang="en-US" sz="3200" dirty="0"/>
                  <a:t> = the monthly rainfall for each station</a:t>
                </a:r>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𝑛</m:t>
                        </m:r>
                      </m:e>
                      <m:sub>
                        <m:r>
                          <a:rPr lang="en-US" sz="3200" i="1">
                            <a:latin typeface="Cambria Math" panose="02040503050406030204" pitchFamily="18" charset="0"/>
                          </a:rPr>
                          <m:t>𝑠𝑡𝑎𝑡𝑖𝑜𝑛𝑠</m:t>
                        </m:r>
                      </m:sub>
                    </m:sSub>
                  </m:oMath>
                </a14:m>
                <a:r>
                  <a:rPr lang="en-US" sz="3200" dirty="0"/>
                  <a:t> = the number of rain gauges within the county for the given month</a:t>
                </a:r>
              </a:p>
            </p:txBody>
          </p:sp>
        </mc:Choice>
        <mc:Fallback xmlns="">
          <p:sp>
            <p:nvSpPr>
              <p:cNvPr id="3" name="Content Placeholder 2">
                <a:extLst>
                  <a:ext uri="{FF2B5EF4-FFF2-40B4-BE49-F238E27FC236}">
                    <a16:creationId xmlns:a16="http://schemas.microsoft.com/office/drawing/2014/main" id="{EF4048E4-6C0D-4E84-B93F-379DA6AA1635}"/>
                  </a:ext>
                </a:extLst>
              </p:cNvPr>
              <p:cNvSpPr>
                <a:spLocks noGrp="1" noRot="1" noChangeAspect="1" noMove="1" noResize="1" noEditPoints="1" noAdjustHandles="1" noChangeArrowheads="1" noChangeShapeType="1" noTextEdit="1"/>
              </p:cNvSpPr>
              <p:nvPr>
                <p:ph idx="1"/>
              </p:nvPr>
            </p:nvSpPr>
            <p:spPr>
              <a:xfrm>
                <a:off x="0" y="1665287"/>
                <a:ext cx="12192000" cy="4351338"/>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30</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County Based Monthly Rainfall</a:t>
            </a:r>
            <a:endParaRPr lang="en-US" sz="4800" b="1" dirty="0"/>
          </a:p>
        </p:txBody>
      </p:sp>
    </p:spTree>
    <p:extLst>
      <p:ext uri="{BB962C8B-B14F-4D97-AF65-F5344CB8AC3E}">
        <p14:creationId xmlns:p14="http://schemas.microsoft.com/office/powerpoint/2010/main" val="2524155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B2B3C9-776F-4107-BA17-4B1EB53E2EA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 y="-72063"/>
            <a:ext cx="12259575" cy="7130087"/>
          </a:xfrm>
        </p:spPr>
      </p:pic>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b="1" smtClean="0">
                <a:solidFill>
                  <a:schemeClr val="tx1"/>
                </a:solidFill>
              </a:rPr>
              <a:t>31</a:t>
            </a:fld>
            <a:endParaRPr lang="en-US" b="1" dirty="0">
              <a:solidFill>
                <a:schemeClr val="tx1"/>
              </a:solidFill>
            </a:endParaRPr>
          </a:p>
        </p:txBody>
      </p:sp>
      <p:sp>
        <p:nvSpPr>
          <p:cNvPr id="6" name="TextBox 5">
            <a:extLst>
              <a:ext uri="{FF2B5EF4-FFF2-40B4-BE49-F238E27FC236}">
                <a16:creationId xmlns:a16="http://schemas.microsoft.com/office/drawing/2014/main" id="{C6805099-3F7F-4E0A-95E5-9E7A200A6BEF}"/>
              </a:ext>
            </a:extLst>
          </p:cNvPr>
          <p:cNvSpPr txBox="1"/>
          <p:nvPr/>
        </p:nvSpPr>
        <p:spPr>
          <a:xfrm>
            <a:off x="3619499" y="5376735"/>
            <a:ext cx="3867151" cy="707886"/>
          </a:xfrm>
          <a:prstGeom prst="rect">
            <a:avLst/>
          </a:prstGeom>
          <a:noFill/>
        </p:spPr>
        <p:txBody>
          <a:bodyPr wrap="square" rtlCol="0">
            <a:spAutoFit/>
          </a:bodyPr>
          <a:lstStyle/>
          <a:p>
            <a:r>
              <a:rPr lang="en-US" sz="4000" b="1" dirty="0"/>
              <a:t>South Dakota</a:t>
            </a:r>
          </a:p>
        </p:txBody>
      </p:sp>
      <p:sp>
        <p:nvSpPr>
          <p:cNvPr id="9" name="TextBox 8">
            <a:extLst>
              <a:ext uri="{FF2B5EF4-FFF2-40B4-BE49-F238E27FC236}">
                <a16:creationId xmlns:a16="http://schemas.microsoft.com/office/drawing/2014/main" id="{B74F8FA1-3930-49AC-92BC-102FAE91CD98}"/>
              </a:ext>
            </a:extLst>
          </p:cNvPr>
          <p:cNvSpPr txBox="1"/>
          <p:nvPr/>
        </p:nvSpPr>
        <p:spPr>
          <a:xfrm>
            <a:off x="7629524" y="2549406"/>
            <a:ext cx="3867151" cy="707886"/>
          </a:xfrm>
          <a:prstGeom prst="rect">
            <a:avLst/>
          </a:prstGeom>
          <a:noFill/>
        </p:spPr>
        <p:txBody>
          <a:bodyPr wrap="square" rtlCol="0">
            <a:spAutoFit/>
          </a:bodyPr>
          <a:lstStyle/>
          <a:p>
            <a:r>
              <a:rPr lang="en-US" sz="4000" b="1" dirty="0"/>
              <a:t>North Dakota</a:t>
            </a:r>
          </a:p>
        </p:txBody>
      </p:sp>
      <p:sp>
        <p:nvSpPr>
          <p:cNvPr id="10" name="TextBox 9">
            <a:extLst>
              <a:ext uri="{FF2B5EF4-FFF2-40B4-BE49-F238E27FC236}">
                <a16:creationId xmlns:a16="http://schemas.microsoft.com/office/drawing/2014/main" id="{84DE73C7-6FB0-4E0A-969E-6EC84ED8A1B8}"/>
              </a:ext>
            </a:extLst>
          </p:cNvPr>
          <p:cNvSpPr txBox="1"/>
          <p:nvPr/>
        </p:nvSpPr>
        <p:spPr>
          <a:xfrm>
            <a:off x="752473" y="5984727"/>
            <a:ext cx="3867151" cy="707886"/>
          </a:xfrm>
          <a:prstGeom prst="rect">
            <a:avLst/>
          </a:prstGeom>
          <a:noFill/>
        </p:spPr>
        <p:txBody>
          <a:bodyPr wrap="square" rtlCol="0">
            <a:spAutoFit/>
          </a:bodyPr>
          <a:lstStyle/>
          <a:p>
            <a:r>
              <a:rPr lang="en-US" sz="4000" b="1" dirty="0"/>
              <a:t>Montana</a:t>
            </a:r>
          </a:p>
        </p:txBody>
      </p:sp>
    </p:spTree>
    <p:extLst>
      <p:ext uri="{BB962C8B-B14F-4D97-AF65-F5344CB8AC3E}">
        <p14:creationId xmlns:p14="http://schemas.microsoft.com/office/powerpoint/2010/main" val="21937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77CF7-8DC3-4305-B871-85964B042BC8}"/>
              </a:ext>
            </a:extLst>
          </p:cNvPr>
          <p:cNvSpPr>
            <a:spLocks noGrp="1"/>
          </p:cNvSpPr>
          <p:nvPr>
            <p:ph type="title"/>
          </p:nvPr>
        </p:nvSpPr>
        <p:spPr>
          <a:xfrm>
            <a:off x="838200" y="0"/>
            <a:ext cx="10515600" cy="1325563"/>
          </a:xfrm>
        </p:spPr>
        <p:txBody>
          <a:bodyPr>
            <a:normAutofit/>
          </a:bodyPr>
          <a:lstStyle/>
          <a:p>
            <a:pPr algn="ctr"/>
            <a:r>
              <a:rPr lang="en-US" sz="4800" b="1" dirty="0"/>
              <a:t>Statistical Methods</a:t>
            </a:r>
          </a:p>
        </p:txBody>
      </p:sp>
      <p:sp>
        <p:nvSpPr>
          <p:cNvPr id="3" name="Content Placeholder 2">
            <a:extLst>
              <a:ext uri="{FF2B5EF4-FFF2-40B4-BE49-F238E27FC236}">
                <a16:creationId xmlns:a16="http://schemas.microsoft.com/office/drawing/2014/main" id="{896C82CF-04FE-4334-B9B5-BDE906723847}"/>
              </a:ext>
            </a:extLst>
          </p:cNvPr>
          <p:cNvSpPr>
            <a:spLocks noGrp="1"/>
          </p:cNvSpPr>
          <p:nvPr>
            <p:ph idx="1"/>
          </p:nvPr>
        </p:nvSpPr>
        <p:spPr>
          <a:xfrm>
            <a:off x="0" y="1665287"/>
            <a:ext cx="12192000" cy="4351338"/>
          </a:xfrm>
        </p:spPr>
        <p:txBody>
          <a:bodyPr/>
          <a:lstStyle/>
          <a:p>
            <a:r>
              <a:rPr lang="en-US" sz="3200" dirty="0"/>
              <a:t>To analyze the target and control rainfall differences, the following statistical methods were used:</a:t>
            </a:r>
          </a:p>
          <a:p>
            <a:pPr lvl="1"/>
            <a:r>
              <a:rPr lang="en-US" sz="2800" dirty="0"/>
              <a:t>Single ratio</a:t>
            </a:r>
          </a:p>
          <a:p>
            <a:pPr lvl="1"/>
            <a:r>
              <a:rPr lang="en-US" sz="2800" dirty="0"/>
              <a:t>Double Ratio</a:t>
            </a:r>
          </a:p>
          <a:p>
            <a:pPr lvl="1"/>
            <a:r>
              <a:rPr lang="en-US" sz="2800" dirty="0"/>
              <a:t>Single and Multiple Linear Regression</a:t>
            </a:r>
          </a:p>
        </p:txBody>
      </p:sp>
      <p:sp>
        <p:nvSpPr>
          <p:cNvPr id="4" name="Slide Number Placeholder 3">
            <a:extLst>
              <a:ext uri="{FF2B5EF4-FFF2-40B4-BE49-F238E27FC236}">
                <a16:creationId xmlns:a16="http://schemas.microsoft.com/office/drawing/2014/main" id="{5AE1AF84-7EE6-4E37-BAD0-26D383FFE851}"/>
              </a:ext>
            </a:extLst>
          </p:cNvPr>
          <p:cNvSpPr>
            <a:spLocks noGrp="1"/>
          </p:cNvSpPr>
          <p:nvPr>
            <p:ph type="sldNum" sz="quarter" idx="12"/>
          </p:nvPr>
        </p:nvSpPr>
        <p:spPr/>
        <p:txBody>
          <a:bodyPr/>
          <a:lstStyle/>
          <a:p>
            <a:fld id="{A92677F8-A8A8-4C1D-9CE8-6D1D5A049A13}" type="slidenum">
              <a:rPr lang="en-US" smtClean="0"/>
              <a:pPr/>
              <a:t>32</a:t>
            </a:fld>
            <a:endParaRPr lang="en-US" dirty="0"/>
          </a:p>
        </p:txBody>
      </p:sp>
    </p:spTree>
    <p:extLst>
      <p:ext uri="{BB962C8B-B14F-4D97-AF65-F5344CB8AC3E}">
        <p14:creationId xmlns:p14="http://schemas.microsoft.com/office/powerpoint/2010/main" val="1067584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6"/>
            <a:ext cx="12192000" cy="4906963"/>
          </a:xfrm>
        </p:spPr>
        <p:txBody>
          <a:bodyPr>
            <a:normAutofit/>
          </a:bodyPr>
          <a:lstStyle/>
          <a:p>
            <a:r>
              <a:rPr lang="en-US" sz="3200" dirty="0"/>
              <a:t>Once the rainfall for a given evaluation was completed, a single ratio between target and control were calculated for the pre-NDCMP and NDCMP periods.</a:t>
            </a:r>
          </a:p>
          <a:p>
            <a:r>
              <a:rPr lang="en-US" sz="3200" dirty="0"/>
              <a:t>Each target was assigned to different control areas based on the proximity of their location. </a:t>
            </a:r>
          </a:p>
          <a:p>
            <a:r>
              <a:rPr lang="en-US" sz="3200" dirty="0"/>
              <a:t>McKenzie was paired with:</a:t>
            </a:r>
          </a:p>
          <a:p>
            <a:pPr lvl="1"/>
            <a:r>
              <a:rPr lang="en-US" sz="2800" dirty="0"/>
              <a:t>Richland, Roosevelt, Wibaux, and Billings</a:t>
            </a:r>
          </a:p>
          <a:p>
            <a:r>
              <a:rPr lang="en-US" sz="3200" dirty="0"/>
              <a:t>Bowman was paired with:</a:t>
            </a:r>
          </a:p>
          <a:p>
            <a:pPr lvl="1"/>
            <a:r>
              <a:rPr lang="en-US" sz="2800" dirty="0"/>
              <a:t>Carter, Fallon, Wibaux and Billings</a:t>
            </a:r>
          </a:p>
          <a:p>
            <a:endParaRPr lang="en-US" sz="3200" dirty="0"/>
          </a:p>
        </p:txBody>
      </p:sp>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33</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Single Ratio</a:t>
            </a:r>
            <a:endParaRPr lang="en-US" sz="4800" b="1" dirty="0"/>
          </a:p>
        </p:txBody>
      </p:sp>
    </p:spTree>
    <p:extLst>
      <p:ext uri="{BB962C8B-B14F-4D97-AF65-F5344CB8AC3E}">
        <p14:creationId xmlns:p14="http://schemas.microsoft.com/office/powerpoint/2010/main" val="1828831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txBox="1">
                <a:spLocks noGrp="1"/>
              </p:cNvSpPr>
              <p:nvPr>
                <p:ph idx="1"/>
              </p:nvPr>
            </p:nvSpPr>
            <p:spPr>
              <a:xfrm>
                <a:off x="0" y="1754863"/>
                <a:ext cx="12191999" cy="4966612"/>
              </a:xfrm>
            </p:spPr>
            <p:txBody>
              <a:bodyPr>
                <a:normAutofit fontScale="92500"/>
              </a:bodyPr>
              <a:lstStyle/>
              <a:p>
                <a:pPr marL="457200" lvl="2" indent="0">
                  <a:lnSpc>
                    <a:spcPct val="150000"/>
                  </a:lnSpc>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𝑆𝑅</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nary>
                            <m:naryPr>
                              <m:chr m:val="∑"/>
                              <m:ctrlPr>
                                <a:rPr lang="en-US" sz="3200" i="1">
                                  <a:latin typeface="Cambria Math" panose="02040503050406030204" pitchFamily="18" charset="0"/>
                                </a:rPr>
                              </m:ctrlPr>
                            </m:naryPr>
                            <m:sub>
                              <m:r>
                                <a:rPr lang="en-US" sz="3200" i="1">
                                  <a:latin typeface="Cambria Math" panose="02040503050406030204" pitchFamily="18" charset="0"/>
                                </a:rPr>
                                <m:t>𝑛</m:t>
                              </m:r>
                              <m:r>
                                <a:rPr lang="en-US" sz="3200">
                                  <a:latin typeface="Cambria Math" panose="02040503050406030204" pitchFamily="18" charset="0"/>
                                </a:rPr>
                                <m:t>=1</m:t>
                              </m:r>
                            </m:sub>
                            <m:sup>
                              <m:r>
                                <a:rPr lang="en-US" sz="3200">
                                  <a:latin typeface="Cambria Math" panose="02040503050406030204" pitchFamily="18" charset="0"/>
                                </a:rPr>
                                <m:t>(</m:t>
                              </m:r>
                              <m:r>
                                <a:rPr lang="en-US" sz="3200" i="1">
                                  <a:latin typeface="Cambria Math" panose="02040503050406030204" pitchFamily="18" charset="0"/>
                                </a:rPr>
                                <m:t>𝑦𝑒𝑎𝑟𝑠</m:t>
                              </m:r>
                              <m:r>
                                <a:rPr lang="en-US" sz="3200">
                                  <a:latin typeface="Cambria Math" panose="02040503050406030204" pitchFamily="18" charset="0"/>
                                </a:rPr>
                                <m:t>)</m:t>
                              </m:r>
                            </m:sup>
                            <m:e>
                              <m:r>
                                <a:rPr lang="en-US" sz="3200">
                                  <a:latin typeface="Cambria Math" panose="02040503050406030204" pitchFamily="18" charset="0"/>
                                </a:rPr>
                                <m:t> </m:t>
                              </m:r>
                              <m:sSubSup>
                                <m:sSubSupPr>
                                  <m:ctrlPr>
                                    <a:rPr lang="en-US" sz="3200" i="1">
                                      <a:latin typeface="Cambria Math" panose="02040503050406030204" pitchFamily="18" charset="0"/>
                                    </a:rPr>
                                  </m:ctrlPr>
                                </m:sSubSupPr>
                                <m:e>
                                  <m:r>
                                    <a:rPr lang="en-US" sz="3200" i="1">
                                      <a:latin typeface="Cambria Math" panose="02040503050406030204" pitchFamily="18" charset="0"/>
                                    </a:rPr>
                                    <m:t>𝑓</m:t>
                                  </m:r>
                                </m:e>
                                <m:sub>
                                  <m:r>
                                    <a:rPr lang="en-US" sz="3200" i="1">
                                      <a:latin typeface="Cambria Math" panose="02040503050406030204" pitchFamily="18" charset="0"/>
                                    </a:rPr>
                                    <m:t>𝑑</m:t>
                                  </m:r>
                                </m:sub>
                                <m:sup>
                                  <m:r>
                                    <a:rPr lang="en-US" sz="3200" i="1">
                                      <a:latin typeface="Cambria Math" panose="02040503050406030204" pitchFamily="18" charset="0"/>
                                    </a:rPr>
                                    <m:t>𝐽𝑢𝑛𝑒</m:t>
                                  </m:r>
                                  <m:r>
                                    <a:rPr lang="en-US" sz="3200">
                                      <a:latin typeface="Cambria Math" panose="02040503050406030204" pitchFamily="18" charset="0"/>
                                    </a:rPr>
                                    <m:t>, </m:t>
                                  </m:r>
                                  <m:r>
                                    <a:rPr lang="en-US" sz="3200" i="1">
                                      <a:latin typeface="Cambria Math" panose="02040503050406030204" pitchFamily="18" charset="0"/>
                                    </a:rPr>
                                    <m:t>𝐽𝑢𝑙𝑦</m:t>
                                  </m:r>
                                  <m:r>
                                    <a:rPr lang="en-US" sz="3200">
                                      <a:latin typeface="Cambria Math" panose="02040503050406030204" pitchFamily="18" charset="0"/>
                                    </a:rPr>
                                    <m:t>, </m:t>
                                  </m:r>
                                  <m:r>
                                    <a:rPr lang="en-US" sz="3200" i="1">
                                      <a:latin typeface="Cambria Math" panose="02040503050406030204" pitchFamily="18" charset="0"/>
                                    </a:rPr>
                                    <m:t>𝐴𝑢𝑔𝑢𝑠𝑡</m:t>
                                  </m:r>
                                  <m:r>
                                    <a:rPr lang="en-US" sz="3200">
                                      <a:latin typeface="Cambria Math" panose="02040503050406030204" pitchFamily="18" charset="0"/>
                                    </a:rPr>
                                    <m:t>, </m:t>
                                  </m:r>
                                  <m:r>
                                    <a:rPr lang="en-US" sz="3200" i="1">
                                      <a:latin typeface="Cambria Math" panose="02040503050406030204" pitchFamily="18" charset="0"/>
                                    </a:rPr>
                                    <m:t>𝑎𝑛𝑑</m:t>
                                  </m:r>
                                  <m:r>
                                    <a:rPr lang="en-US" sz="3200">
                                      <a:latin typeface="Cambria Math" panose="02040503050406030204" pitchFamily="18" charset="0"/>
                                    </a:rPr>
                                    <m:t> </m:t>
                                  </m:r>
                                  <m:r>
                                    <a:rPr lang="en-US" sz="3200" i="1">
                                      <a:latin typeface="Cambria Math" panose="02040503050406030204" pitchFamily="18" charset="0"/>
                                    </a:rPr>
                                    <m:t>𝑎𝑙𝑙</m:t>
                                  </m:r>
                                </m:sup>
                              </m:sSubSup>
                              <m:r>
                                <a:rPr lang="en-US" sz="3200">
                                  <a:latin typeface="Cambria Math" panose="02040503050406030204" pitchFamily="18" charset="0"/>
                                </a:rPr>
                                <m:t>(</m:t>
                              </m:r>
                              <m:r>
                                <a:rPr lang="en-US" sz="3200" i="1">
                                  <a:latin typeface="Cambria Math" panose="02040503050406030204" pitchFamily="18" charset="0"/>
                                </a:rPr>
                                <m:t>𝑠𝑒𝑒𝑑𝑒𝑑</m:t>
                              </m:r>
                              <m:r>
                                <a:rPr lang="en-US" sz="3200">
                                  <a:latin typeface="Cambria Math" panose="02040503050406030204" pitchFamily="18" charset="0"/>
                                </a:rPr>
                                <m:t> </m:t>
                              </m:r>
                              <m:r>
                                <a:rPr lang="en-US" sz="3200" i="1">
                                  <a:latin typeface="Cambria Math" panose="02040503050406030204" pitchFamily="18" charset="0"/>
                                </a:rPr>
                                <m:t>𝑐𝑖𝑟𝑐𝑙𝑒</m:t>
                              </m:r>
                              <m:r>
                                <a:rPr lang="en-US" sz="3200">
                                  <a:latin typeface="Cambria Math" panose="02040503050406030204" pitchFamily="18" charset="0"/>
                                </a:rPr>
                                <m:t>)</m:t>
                              </m:r>
                            </m:e>
                          </m:nary>
                        </m:num>
                        <m:den>
                          <m:nary>
                            <m:naryPr>
                              <m:chr m:val="∑"/>
                              <m:ctrlPr>
                                <a:rPr lang="en-US" sz="3200" i="1">
                                  <a:latin typeface="Cambria Math" panose="02040503050406030204" pitchFamily="18" charset="0"/>
                                </a:rPr>
                              </m:ctrlPr>
                            </m:naryPr>
                            <m:sub>
                              <m:r>
                                <a:rPr lang="en-US" sz="3200" i="1">
                                  <a:latin typeface="Cambria Math" panose="02040503050406030204" pitchFamily="18" charset="0"/>
                                </a:rPr>
                                <m:t>𝑛</m:t>
                              </m:r>
                              <m:r>
                                <a:rPr lang="en-US" sz="3200">
                                  <a:latin typeface="Cambria Math" panose="02040503050406030204" pitchFamily="18" charset="0"/>
                                </a:rPr>
                                <m:t>=1</m:t>
                              </m:r>
                            </m:sub>
                            <m:sup>
                              <m:r>
                                <a:rPr lang="en-US" sz="3200">
                                  <a:latin typeface="Cambria Math" panose="02040503050406030204" pitchFamily="18" charset="0"/>
                                </a:rPr>
                                <m:t> (</m:t>
                              </m:r>
                              <m:r>
                                <a:rPr lang="en-US" sz="3200" i="1">
                                  <a:latin typeface="Cambria Math" panose="02040503050406030204" pitchFamily="18" charset="0"/>
                                </a:rPr>
                                <m:t>𝑦𝑒𝑎𝑟𝑠</m:t>
                              </m:r>
                              <m:r>
                                <a:rPr lang="en-US" sz="3200">
                                  <a:latin typeface="Cambria Math" panose="02040503050406030204" pitchFamily="18" charset="0"/>
                                </a:rPr>
                                <m:t>)</m:t>
                              </m:r>
                            </m:sup>
                            <m:e>
                              <m:r>
                                <a:rPr lang="en-US" sz="3200">
                                  <a:latin typeface="Cambria Math" panose="02040503050406030204" pitchFamily="18" charset="0"/>
                                </a:rPr>
                                <m:t> </m:t>
                              </m:r>
                              <m:sSubSup>
                                <m:sSubSupPr>
                                  <m:ctrlPr>
                                    <a:rPr lang="en-US" sz="3200" i="1">
                                      <a:latin typeface="Cambria Math" panose="02040503050406030204" pitchFamily="18" charset="0"/>
                                    </a:rPr>
                                  </m:ctrlPr>
                                </m:sSubSupPr>
                                <m:e>
                                  <m:r>
                                    <a:rPr lang="en-US" sz="3200" i="1">
                                      <a:latin typeface="Cambria Math" panose="02040503050406030204" pitchFamily="18" charset="0"/>
                                    </a:rPr>
                                    <m:t>𝑓</m:t>
                                  </m:r>
                                </m:e>
                                <m:sub>
                                  <m:r>
                                    <a:rPr lang="en-US" sz="3200" i="1">
                                      <a:latin typeface="Cambria Math" panose="02040503050406030204" pitchFamily="18" charset="0"/>
                                    </a:rPr>
                                    <m:t>𝑑</m:t>
                                  </m:r>
                                </m:sub>
                                <m:sup>
                                  <m:r>
                                    <a:rPr lang="en-US" sz="3200" i="1">
                                      <a:latin typeface="Cambria Math" panose="02040503050406030204" pitchFamily="18" charset="0"/>
                                    </a:rPr>
                                    <m:t>𝐽𝑢𝑛𝑒</m:t>
                                  </m:r>
                                  <m:r>
                                    <a:rPr lang="en-US" sz="3200">
                                      <a:latin typeface="Cambria Math" panose="02040503050406030204" pitchFamily="18" charset="0"/>
                                    </a:rPr>
                                    <m:t>, </m:t>
                                  </m:r>
                                  <m:r>
                                    <a:rPr lang="en-US" sz="3200" i="1">
                                      <a:latin typeface="Cambria Math" panose="02040503050406030204" pitchFamily="18" charset="0"/>
                                    </a:rPr>
                                    <m:t>𝐽𝑢𝑙𝑦</m:t>
                                  </m:r>
                                  <m:r>
                                    <a:rPr lang="en-US" sz="3200">
                                      <a:latin typeface="Cambria Math" panose="02040503050406030204" pitchFamily="18" charset="0"/>
                                    </a:rPr>
                                    <m:t>, </m:t>
                                  </m:r>
                                  <m:r>
                                    <a:rPr lang="en-US" sz="3200" i="1">
                                      <a:latin typeface="Cambria Math" panose="02040503050406030204" pitchFamily="18" charset="0"/>
                                    </a:rPr>
                                    <m:t>𝐴𝑢𝑔𝑢𝑠𝑡</m:t>
                                  </m:r>
                                  <m:r>
                                    <a:rPr lang="en-US" sz="3200">
                                      <a:latin typeface="Cambria Math" panose="02040503050406030204" pitchFamily="18" charset="0"/>
                                    </a:rPr>
                                    <m:t>, </m:t>
                                  </m:r>
                                  <m:r>
                                    <a:rPr lang="en-US" sz="3200" i="1">
                                      <a:latin typeface="Cambria Math" panose="02040503050406030204" pitchFamily="18" charset="0"/>
                                    </a:rPr>
                                    <m:t>𝑎𝑛𝑑</m:t>
                                  </m:r>
                                  <m:r>
                                    <a:rPr lang="en-US" sz="3200">
                                      <a:latin typeface="Cambria Math" panose="02040503050406030204" pitchFamily="18" charset="0"/>
                                    </a:rPr>
                                    <m:t> </m:t>
                                  </m:r>
                                  <m:r>
                                    <a:rPr lang="en-US" sz="3200" i="1">
                                      <a:latin typeface="Cambria Math" panose="02040503050406030204" pitchFamily="18" charset="0"/>
                                    </a:rPr>
                                    <m:t>𝑎𝑙𝑙</m:t>
                                  </m:r>
                                </m:sup>
                              </m:sSubSup>
                              <m:r>
                                <a:rPr lang="en-US" sz="3200">
                                  <a:latin typeface="Cambria Math" panose="02040503050406030204" pitchFamily="18" charset="0"/>
                                </a:rPr>
                                <m:t>(</m:t>
                              </m:r>
                              <m:r>
                                <a:rPr lang="en-US" sz="3200" i="1">
                                  <a:latin typeface="Cambria Math" panose="02040503050406030204" pitchFamily="18" charset="0"/>
                                </a:rPr>
                                <m:t>𝑐𝑜𝑛𝑡𝑟𝑜𝑙</m:t>
                              </m:r>
                              <m:r>
                                <a:rPr lang="en-US" sz="3200">
                                  <a:latin typeface="Cambria Math" panose="02040503050406030204" pitchFamily="18" charset="0"/>
                                </a:rPr>
                                <m:t> </m:t>
                              </m:r>
                              <m:r>
                                <a:rPr lang="en-US" sz="3200" i="1">
                                  <a:latin typeface="Cambria Math" panose="02040503050406030204" pitchFamily="18" charset="0"/>
                                </a:rPr>
                                <m:t>𝑐𝑖𝑟𝑐𝑙𝑒</m:t>
                              </m:r>
                              <m:r>
                                <a:rPr lang="en-US" sz="3200">
                                  <a:latin typeface="Cambria Math" panose="02040503050406030204" pitchFamily="18" charset="0"/>
                                </a:rPr>
                                <m:t>)</m:t>
                              </m:r>
                            </m:e>
                          </m:nary>
                        </m:den>
                      </m:f>
                    </m:oMath>
                  </m:oMathPara>
                </a14:m>
                <a:endParaRPr lang="en-US" sz="3600" i="1" dirty="0">
                  <a:latin typeface="Cambria Math" panose="02040503050406030204" pitchFamily="18" charset="0"/>
                  <a:cs typeface="Times New Roman" panose="02020603050405020304" pitchFamily="18" charset="0"/>
                </a:endParaRPr>
              </a:p>
              <a:p>
                <a:pPr marL="457200" lvl="1" indent="-457200">
                  <a:lnSpc>
                    <a:spcPct val="150000"/>
                  </a:lnSpc>
                </a:pPr>
                <a:r>
                  <a:rPr lang="en-US" sz="3600" dirty="0">
                    <a:latin typeface="Times New Roman" panose="02020603050405020304" pitchFamily="18" charset="0"/>
                    <a:cs typeface="Times New Roman" panose="02020603050405020304" pitchFamily="18" charset="0"/>
                  </a:rPr>
                  <a:t>SR = a single ratio from the sum of the target and control ratios</a:t>
                </a:r>
                <a:endParaRPr lang="en-US" sz="3600" i="1" dirty="0">
                  <a:latin typeface="Cambria Math" panose="02040503050406030204" pitchFamily="18" charset="0"/>
                  <a:cs typeface="Times New Roman" panose="02020603050405020304" pitchFamily="18" charset="0"/>
                </a:endParaRPr>
              </a:p>
              <a:p>
                <a:pPr marL="457200" lvl="1" indent="-457200">
                  <a:lnSpc>
                    <a:spcPct val="150000"/>
                  </a:lnSpc>
                </a:pPr>
                <a14:m>
                  <m:oMath xmlns:m="http://schemas.openxmlformats.org/officeDocument/2006/math">
                    <m:sSub>
                      <m:sSubPr>
                        <m:ctrlPr>
                          <a:rPr lang="en-US" sz="3600" i="1" smtClean="0">
                            <a:latin typeface="Cambria Math" panose="02040503050406030204" pitchFamily="18" charset="0"/>
                            <a:cs typeface="Times New Roman" panose="02020603050405020304" pitchFamily="18" charset="0"/>
                          </a:rPr>
                        </m:ctrlPr>
                      </m:sSubPr>
                      <m:e>
                        <m:r>
                          <a:rPr lang="en-US" sz="3600" b="0" i="1" smtClean="0">
                            <a:latin typeface="Cambria Math" panose="02040503050406030204" pitchFamily="18" charset="0"/>
                            <a:cs typeface="Times New Roman" panose="02020603050405020304" pitchFamily="18" charset="0"/>
                          </a:rPr>
                          <m:t>𝑓</m:t>
                        </m:r>
                      </m:e>
                      <m:sub>
                        <m:r>
                          <a:rPr lang="en-US" sz="3600" b="0" i="1" smtClean="0">
                            <a:latin typeface="Cambria Math" panose="02040503050406030204" pitchFamily="18" charset="0"/>
                            <a:cs typeface="Times New Roman" panose="02020603050405020304" pitchFamily="18" charset="0"/>
                          </a:rPr>
                          <m:t>𝑑</m:t>
                        </m:r>
                      </m:sub>
                    </m:sSub>
                  </m:oMath>
                </a14:m>
                <a:r>
                  <a:rPr lang="en-US" sz="3600" dirty="0">
                    <a:latin typeface="Times New Roman" panose="02020603050405020304" pitchFamily="18" charset="0"/>
                    <a:cs typeface="Times New Roman" panose="02020603050405020304" pitchFamily="18" charset="0"/>
                  </a:rPr>
                  <a:t> = the weighted average or county-based average rainfall</a:t>
                </a:r>
              </a:p>
              <a:p>
                <a:pPr marL="457200" lvl="1" indent="-457200">
                  <a:lnSpc>
                    <a:spcPct val="150000"/>
                  </a:lnSpc>
                </a:pPr>
                <a:r>
                  <a:rPr lang="en-US" sz="3600" dirty="0">
                    <a:latin typeface="Times New Roman" panose="02020603050405020304" pitchFamily="18" charset="0"/>
                    <a:cs typeface="Times New Roman" panose="02020603050405020304" pitchFamily="18" charset="0"/>
                  </a:rPr>
                  <a:t>years = either 1950-1975 or 1977 to 2018</a:t>
                </a:r>
              </a:p>
            </p:txBody>
          </p:sp>
        </mc:Choice>
        <mc:Fallback xmlns="">
          <p:sp>
            <p:nvSpPr>
              <p:cNvPr id="3" name="Content Placeholder 2"/>
              <p:cNvSpPr txBox="1">
                <a:spLocks noGrp="1" noRot="1" noChangeAspect="1" noMove="1" noResize="1" noEditPoints="1" noAdjustHandles="1" noChangeArrowheads="1" noChangeShapeType="1" noTextEdit="1"/>
              </p:cNvSpPr>
              <p:nvPr>
                <p:ph idx="1"/>
              </p:nvPr>
            </p:nvSpPr>
            <p:spPr>
              <a:xfrm>
                <a:off x="0" y="1754863"/>
                <a:ext cx="12191999" cy="4966612"/>
              </a:xfrm>
              <a:blipFill>
                <a:blip r:embed="rId3"/>
                <a:stretch>
                  <a:fillRect l="-12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29AE3C1-26CA-4340-A37A-40D34F416F00}"/>
              </a:ext>
            </a:extLst>
          </p:cNvPr>
          <p:cNvSpPr>
            <a:spLocks noGrp="1"/>
          </p:cNvSpPr>
          <p:nvPr>
            <p:ph type="sldNum" sz="quarter" idx="12"/>
          </p:nvPr>
        </p:nvSpPr>
        <p:spPr/>
        <p:txBody>
          <a:bodyPr/>
          <a:lstStyle/>
          <a:p>
            <a:fld id="{A92677F8-A8A8-4C1D-9CE8-6D1D5A049A13}" type="slidenum">
              <a:rPr lang="en-US" smtClean="0"/>
              <a:t>34</a:t>
            </a:fld>
            <a:endParaRPr lang="en-US"/>
          </a:p>
        </p:txBody>
      </p:sp>
      <p:sp>
        <p:nvSpPr>
          <p:cNvPr id="7" name="Title 1">
            <a:extLst>
              <a:ext uri="{FF2B5EF4-FFF2-40B4-BE49-F238E27FC236}">
                <a16:creationId xmlns:a16="http://schemas.microsoft.com/office/drawing/2014/main" id="{90E8DF48-CDB0-40BD-8F89-E77CB3709496}"/>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Single Ratio</a:t>
            </a:r>
            <a:endParaRPr lang="en-US" sz="4800" b="1" dirty="0"/>
          </a:p>
        </p:txBody>
      </p:sp>
    </p:spTree>
    <p:extLst>
      <p:ext uri="{BB962C8B-B14F-4D97-AF65-F5344CB8AC3E}">
        <p14:creationId xmlns:p14="http://schemas.microsoft.com/office/powerpoint/2010/main" val="216896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txBox="1">
                <a:spLocks noGrp="1"/>
              </p:cNvSpPr>
              <p:nvPr>
                <p:ph idx="1"/>
              </p:nvPr>
            </p:nvSpPr>
            <p:spPr>
              <a:xfrm>
                <a:off x="0" y="1325562"/>
                <a:ext cx="12192000" cy="5151437"/>
              </a:xfrm>
            </p:spPr>
            <p:txBody>
              <a:bodyPr>
                <a:normAutofit fontScale="47500" lnSpcReduction="20000"/>
              </a:bodyPr>
              <a:lstStyle/>
              <a:p>
                <a:pPr marL="0" indent="-457200">
                  <a:lnSpc>
                    <a:spcPct val="150000"/>
                  </a:lnSpc>
                  <a:buNone/>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cs typeface="Times New Roman" panose="02020603050405020304" pitchFamily="18" charset="0"/>
                        </a:rPr>
                        <m:t>𝐷𝑅</m:t>
                      </m:r>
                      <m:r>
                        <a:rPr lang="en-US" sz="4000" b="0" i="1" smtClean="0">
                          <a:latin typeface="Cambria Math" panose="02040503050406030204" pitchFamily="18" charset="0"/>
                          <a:cs typeface="Times New Roman" panose="02020603050405020304" pitchFamily="18" charset="0"/>
                        </a:rPr>
                        <m:t>=</m:t>
                      </m:r>
                      <m:f>
                        <m:fPr>
                          <m:type m:val="skw"/>
                          <m:ctrlPr>
                            <a:rPr lang="en-US" sz="4000" i="1" smtClean="0">
                              <a:latin typeface="Cambria Math" panose="02040503050406030204" pitchFamily="18" charset="0"/>
                              <a:cs typeface="Times New Roman" panose="02020603050405020304" pitchFamily="18" charset="0"/>
                            </a:rPr>
                          </m:ctrlPr>
                        </m:fPr>
                        <m:num>
                          <m:f>
                            <m:fPr>
                              <m:ctrlPr>
                                <a:rPr lang="en-US" sz="4000" i="1">
                                  <a:latin typeface="Cambria Math" panose="02040503050406030204" pitchFamily="18" charset="0"/>
                                </a:rPr>
                              </m:ctrlPr>
                            </m:fPr>
                            <m:num>
                              <m:nary>
                                <m:naryPr>
                                  <m:chr m:val="∑"/>
                                  <m:ctrlPr>
                                    <a:rPr lang="en-US" sz="4000" i="1">
                                      <a:latin typeface="Cambria Math" panose="02040503050406030204" pitchFamily="18" charset="0"/>
                                    </a:rPr>
                                  </m:ctrlPr>
                                </m:naryPr>
                                <m:sub>
                                  <m:r>
                                    <a:rPr lang="en-US" sz="4000" i="1">
                                      <a:latin typeface="Cambria Math" panose="02040503050406030204" pitchFamily="18" charset="0"/>
                                    </a:rPr>
                                    <m:t>𝑛</m:t>
                                  </m:r>
                                  <m:r>
                                    <a:rPr lang="en-US" sz="4000">
                                      <a:latin typeface="Cambria Math" panose="02040503050406030204" pitchFamily="18" charset="0"/>
                                    </a:rPr>
                                    <m:t>=1</m:t>
                                  </m:r>
                                </m:sub>
                                <m:sup>
                                  <m:r>
                                    <a:rPr lang="en-US" sz="4000" b="0" i="1" smtClean="0">
                                      <a:latin typeface="Cambria Math" panose="02040503050406030204" pitchFamily="18" charset="0"/>
                                    </a:rPr>
                                    <m:t>1977−2018</m:t>
                                  </m:r>
                                </m:sup>
                                <m:e>
                                  <m:r>
                                    <a:rPr lang="en-US" sz="4000">
                                      <a:latin typeface="Cambria Math" panose="02040503050406030204" pitchFamily="18" charset="0"/>
                                    </a:rPr>
                                    <m:t> </m:t>
                                  </m:r>
                                  <m:sSubSup>
                                    <m:sSubSupPr>
                                      <m:ctrlPr>
                                        <a:rPr lang="en-US" sz="4000" i="1">
                                          <a:latin typeface="Cambria Math" panose="02040503050406030204" pitchFamily="18" charset="0"/>
                                        </a:rPr>
                                      </m:ctrlPr>
                                    </m:sSubSupPr>
                                    <m:e>
                                      <m:r>
                                        <a:rPr lang="en-US" sz="4000" i="1">
                                          <a:latin typeface="Cambria Math" panose="02040503050406030204" pitchFamily="18" charset="0"/>
                                        </a:rPr>
                                        <m:t>𝑓</m:t>
                                      </m:r>
                                    </m:e>
                                    <m:sub>
                                      <m:r>
                                        <a:rPr lang="en-US" sz="4000" i="1">
                                          <a:latin typeface="Cambria Math" panose="02040503050406030204" pitchFamily="18" charset="0"/>
                                        </a:rPr>
                                        <m:t>𝑑</m:t>
                                      </m:r>
                                    </m:sub>
                                    <m:sup>
                                      <m:r>
                                        <a:rPr lang="en-US" sz="4000" i="1">
                                          <a:latin typeface="Cambria Math" panose="02040503050406030204" pitchFamily="18" charset="0"/>
                                        </a:rPr>
                                        <m:t>𝐽𝑢𝑛𝑒</m:t>
                                      </m:r>
                                      <m:r>
                                        <a:rPr lang="en-US" sz="4000">
                                          <a:latin typeface="Cambria Math" panose="02040503050406030204" pitchFamily="18" charset="0"/>
                                        </a:rPr>
                                        <m:t>, </m:t>
                                      </m:r>
                                      <m:r>
                                        <a:rPr lang="en-US" sz="4000" i="1">
                                          <a:latin typeface="Cambria Math" panose="02040503050406030204" pitchFamily="18" charset="0"/>
                                        </a:rPr>
                                        <m:t>𝐽𝑢𝑙𝑦</m:t>
                                      </m:r>
                                      <m:r>
                                        <a:rPr lang="en-US" sz="4000">
                                          <a:latin typeface="Cambria Math" panose="02040503050406030204" pitchFamily="18" charset="0"/>
                                        </a:rPr>
                                        <m:t>, </m:t>
                                      </m:r>
                                      <m:r>
                                        <a:rPr lang="en-US" sz="4000" i="1">
                                          <a:latin typeface="Cambria Math" panose="02040503050406030204" pitchFamily="18" charset="0"/>
                                        </a:rPr>
                                        <m:t>𝐴𝑢𝑔𝑢𝑠𝑡</m:t>
                                      </m:r>
                                      <m:r>
                                        <a:rPr lang="en-US" sz="4000">
                                          <a:latin typeface="Cambria Math" panose="02040503050406030204" pitchFamily="18" charset="0"/>
                                        </a:rPr>
                                        <m:t>, </m:t>
                                      </m:r>
                                      <m:r>
                                        <a:rPr lang="en-US" sz="4000" i="1">
                                          <a:latin typeface="Cambria Math" panose="02040503050406030204" pitchFamily="18" charset="0"/>
                                        </a:rPr>
                                        <m:t>𝑎𝑛𝑑</m:t>
                                      </m:r>
                                      <m:r>
                                        <a:rPr lang="en-US" sz="4000">
                                          <a:latin typeface="Cambria Math" panose="02040503050406030204" pitchFamily="18" charset="0"/>
                                        </a:rPr>
                                        <m:t> </m:t>
                                      </m:r>
                                      <m:r>
                                        <a:rPr lang="en-US" sz="4000" i="1">
                                          <a:latin typeface="Cambria Math" panose="02040503050406030204" pitchFamily="18" charset="0"/>
                                        </a:rPr>
                                        <m:t>𝑎𝑙𝑙</m:t>
                                      </m:r>
                                    </m:sup>
                                  </m:sSubSup>
                                  <m:r>
                                    <a:rPr lang="en-US" sz="4000">
                                      <a:latin typeface="Cambria Math" panose="02040503050406030204" pitchFamily="18" charset="0"/>
                                    </a:rPr>
                                    <m:t>(</m:t>
                                  </m:r>
                                  <m:r>
                                    <a:rPr lang="en-US" sz="4000" i="1">
                                      <a:latin typeface="Cambria Math" panose="02040503050406030204" pitchFamily="18" charset="0"/>
                                    </a:rPr>
                                    <m:t>𝑠𝑒𝑒𝑑𝑒𝑑</m:t>
                                  </m:r>
                                  <m:r>
                                    <a:rPr lang="en-US" sz="4000">
                                      <a:latin typeface="Cambria Math" panose="02040503050406030204" pitchFamily="18" charset="0"/>
                                    </a:rPr>
                                    <m:t> </m:t>
                                  </m:r>
                                  <m:r>
                                    <a:rPr lang="en-US" sz="4000" i="1">
                                      <a:latin typeface="Cambria Math" panose="02040503050406030204" pitchFamily="18" charset="0"/>
                                    </a:rPr>
                                    <m:t>𝑐𝑖𝑟𝑐𝑙𝑒</m:t>
                                  </m:r>
                                  <m:r>
                                    <a:rPr lang="en-US" sz="4000">
                                      <a:latin typeface="Cambria Math" panose="02040503050406030204" pitchFamily="18" charset="0"/>
                                    </a:rPr>
                                    <m:t>)</m:t>
                                  </m:r>
                                </m:e>
                              </m:nary>
                            </m:num>
                            <m:den>
                              <m:nary>
                                <m:naryPr>
                                  <m:chr m:val="∑"/>
                                  <m:ctrlPr>
                                    <a:rPr lang="en-US" sz="4000" i="1">
                                      <a:latin typeface="Cambria Math" panose="02040503050406030204" pitchFamily="18" charset="0"/>
                                    </a:rPr>
                                  </m:ctrlPr>
                                </m:naryPr>
                                <m:sub>
                                  <m:r>
                                    <a:rPr lang="en-US" sz="4000" i="1">
                                      <a:latin typeface="Cambria Math" panose="02040503050406030204" pitchFamily="18" charset="0"/>
                                    </a:rPr>
                                    <m:t>𝑛</m:t>
                                  </m:r>
                                  <m:r>
                                    <a:rPr lang="en-US" sz="4000" smtClean="0">
                                      <a:latin typeface="Cambria Math" panose="02040503050406030204" pitchFamily="18" charset="0"/>
                                    </a:rPr>
                                    <m:t>=1</m:t>
                                  </m:r>
                                </m:sub>
                                <m:sup>
                                  <m:r>
                                    <a:rPr lang="en-US" sz="4000" b="0" i="0" smtClean="0">
                                      <a:latin typeface="Cambria Math" panose="02040503050406030204" pitchFamily="18" charset="0"/>
                                    </a:rPr>
                                    <m:t>19</m:t>
                                  </m:r>
                                  <m:r>
                                    <a:rPr lang="en-US" sz="4000" b="0" i="1" smtClean="0">
                                      <a:latin typeface="Cambria Math" panose="02040503050406030204" pitchFamily="18" charset="0"/>
                                    </a:rPr>
                                    <m:t>77−2018</m:t>
                                  </m:r>
                                </m:sup>
                                <m:e>
                                  <m:r>
                                    <a:rPr lang="en-US" sz="4000">
                                      <a:latin typeface="Cambria Math" panose="02040503050406030204" pitchFamily="18" charset="0"/>
                                    </a:rPr>
                                    <m:t> </m:t>
                                  </m:r>
                                  <m:sSubSup>
                                    <m:sSubSupPr>
                                      <m:ctrlPr>
                                        <a:rPr lang="en-US" sz="4000" i="1">
                                          <a:latin typeface="Cambria Math" panose="02040503050406030204" pitchFamily="18" charset="0"/>
                                        </a:rPr>
                                      </m:ctrlPr>
                                    </m:sSubSupPr>
                                    <m:e>
                                      <m:r>
                                        <a:rPr lang="en-US" sz="4000" i="1">
                                          <a:latin typeface="Cambria Math" panose="02040503050406030204" pitchFamily="18" charset="0"/>
                                        </a:rPr>
                                        <m:t>𝑓</m:t>
                                      </m:r>
                                    </m:e>
                                    <m:sub>
                                      <m:r>
                                        <a:rPr lang="en-US" sz="4000" i="1">
                                          <a:latin typeface="Cambria Math" panose="02040503050406030204" pitchFamily="18" charset="0"/>
                                        </a:rPr>
                                        <m:t>𝑑</m:t>
                                      </m:r>
                                    </m:sub>
                                    <m:sup>
                                      <m:r>
                                        <a:rPr lang="en-US" sz="4000" i="1">
                                          <a:latin typeface="Cambria Math" panose="02040503050406030204" pitchFamily="18" charset="0"/>
                                        </a:rPr>
                                        <m:t>𝐽𝑢𝑛𝑒</m:t>
                                      </m:r>
                                      <m:r>
                                        <a:rPr lang="en-US" sz="4000">
                                          <a:latin typeface="Cambria Math" panose="02040503050406030204" pitchFamily="18" charset="0"/>
                                        </a:rPr>
                                        <m:t>, </m:t>
                                      </m:r>
                                      <m:r>
                                        <a:rPr lang="en-US" sz="4000" i="1">
                                          <a:latin typeface="Cambria Math" panose="02040503050406030204" pitchFamily="18" charset="0"/>
                                        </a:rPr>
                                        <m:t>𝐽𝑢𝑙𝑦</m:t>
                                      </m:r>
                                      <m:r>
                                        <a:rPr lang="en-US" sz="4000">
                                          <a:latin typeface="Cambria Math" panose="02040503050406030204" pitchFamily="18" charset="0"/>
                                        </a:rPr>
                                        <m:t>, </m:t>
                                      </m:r>
                                      <m:r>
                                        <a:rPr lang="en-US" sz="4000" i="1">
                                          <a:latin typeface="Cambria Math" panose="02040503050406030204" pitchFamily="18" charset="0"/>
                                        </a:rPr>
                                        <m:t>𝐴𝑢𝑔𝑢𝑠𝑡</m:t>
                                      </m:r>
                                      <m:r>
                                        <a:rPr lang="en-US" sz="4000">
                                          <a:latin typeface="Cambria Math" panose="02040503050406030204" pitchFamily="18" charset="0"/>
                                        </a:rPr>
                                        <m:t>, </m:t>
                                      </m:r>
                                      <m:r>
                                        <a:rPr lang="en-US" sz="4000" i="1">
                                          <a:latin typeface="Cambria Math" panose="02040503050406030204" pitchFamily="18" charset="0"/>
                                        </a:rPr>
                                        <m:t>𝑎𝑛𝑑</m:t>
                                      </m:r>
                                      <m:r>
                                        <a:rPr lang="en-US" sz="4000">
                                          <a:latin typeface="Cambria Math" panose="02040503050406030204" pitchFamily="18" charset="0"/>
                                        </a:rPr>
                                        <m:t> </m:t>
                                      </m:r>
                                      <m:r>
                                        <a:rPr lang="en-US" sz="4000" i="1">
                                          <a:latin typeface="Cambria Math" panose="02040503050406030204" pitchFamily="18" charset="0"/>
                                        </a:rPr>
                                        <m:t>𝑎𝑙𝑙</m:t>
                                      </m:r>
                                    </m:sup>
                                  </m:sSubSup>
                                  <m:r>
                                    <a:rPr lang="en-US" sz="4000">
                                      <a:latin typeface="Cambria Math" panose="02040503050406030204" pitchFamily="18" charset="0"/>
                                    </a:rPr>
                                    <m:t>(</m:t>
                                  </m:r>
                                  <m:r>
                                    <a:rPr lang="en-US" sz="4000" i="1">
                                      <a:latin typeface="Cambria Math" panose="02040503050406030204" pitchFamily="18" charset="0"/>
                                    </a:rPr>
                                    <m:t>𝑐𝑜𝑛𝑡𝑟𝑜𝑙</m:t>
                                  </m:r>
                                  <m:r>
                                    <a:rPr lang="en-US" sz="4000">
                                      <a:latin typeface="Cambria Math" panose="02040503050406030204" pitchFamily="18" charset="0"/>
                                    </a:rPr>
                                    <m:t> </m:t>
                                  </m:r>
                                  <m:r>
                                    <a:rPr lang="en-US" sz="4000" i="1">
                                      <a:latin typeface="Cambria Math" panose="02040503050406030204" pitchFamily="18" charset="0"/>
                                    </a:rPr>
                                    <m:t>𝑐𝑖𝑟𝑐𝑙𝑒</m:t>
                                  </m:r>
                                  <m:r>
                                    <a:rPr lang="en-US" sz="4000">
                                      <a:latin typeface="Cambria Math" panose="02040503050406030204" pitchFamily="18" charset="0"/>
                                    </a:rPr>
                                    <m:t>)</m:t>
                                  </m:r>
                                </m:e>
                              </m:nary>
                            </m:den>
                          </m:f>
                        </m:num>
                        <m:den>
                          <m:f>
                            <m:fPr>
                              <m:ctrlPr>
                                <a:rPr lang="en-US" sz="4000" i="1">
                                  <a:latin typeface="Cambria Math" panose="02040503050406030204" pitchFamily="18" charset="0"/>
                                </a:rPr>
                              </m:ctrlPr>
                            </m:fPr>
                            <m:num>
                              <m:nary>
                                <m:naryPr>
                                  <m:chr m:val="∑"/>
                                  <m:ctrlPr>
                                    <a:rPr lang="en-US" sz="4000" i="1">
                                      <a:latin typeface="Cambria Math" panose="02040503050406030204" pitchFamily="18" charset="0"/>
                                    </a:rPr>
                                  </m:ctrlPr>
                                </m:naryPr>
                                <m:sub>
                                  <m:r>
                                    <a:rPr lang="en-US" sz="4000" i="1">
                                      <a:latin typeface="Cambria Math" panose="02040503050406030204" pitchFamily="18" charset="0"/>
                                    </a:rPr>
                                    <m:t>𝑛</m:t>
                                  </m:r>
                                  <m:r>
                                    <a:rPr lang="en-US" sz="4000">
                                      <a:latin typeface="Cambria Math" panose="02040503050406030204" pitchFamily="18" charset="0"/>
                                    </a:rPr>
                                    <m:t>=1</m:t>
                                  </m:r>
                                </m:sub>
                                <m:sup>
                                  <m:r>
                                    <a:rPr lang="en-US" sz="4000" b="0" i="1" smtClean="0">
                                      <a:latin typeface="Cambria Math" panose="02040503050406030204" pitchFamily="18" charset="0"/>
                                    </a:rPr>
                                    <m:t>1950−1975</m:t>
                                  </m:r>
                                </m:sup>
                                <m:e>
                                  <m:r>
                                    <a:rPr lang="en-US" sz="4000">
                                      <a:latin typeface="Cambria Math" panose="02040503050406030204" pitchFamily="18" charset="0"/>
                                    </a:rPr>
                                    <m:t> </m:t>
                                  </m:r>
                                  <m:sSubSup>
                                    <m:sSubSupPr>
                                      <m:ctrlPr>
                                        <a:rPr lang="en-US" sz="4000" i="1">
                                          <a:latin typeface="Cambria Math" panose="02040503050406030204" pitchFamily="18" charset="0"/>
                                        </a:rPr>
                                      </m:ctrlPr>
                                    </m:sSubSupPr>
                                    <m:e>
                                      <m:r>
                                        <a:rPr lang="en-US" sz="4000" i="1">
                                          <a:latin typeface="Cambria Math" panose="02040503050406030204" pitchFamily="18" charset="0"/>
                                        </a:rPr>
                                        <m:t>𝑓</m:t>
                                      </m:r>
                                    </m:e>
                                    <m:sub>
                                      <m:r>
                                        <a:rPr lang="en-US" sz="4000" i="1">
                                          <a:latin typeface="Cambria Math" panose="02040503050406030204" pitchFamily="18" charset="0"/>
                                        </a:rPr>
                                        <m:t>𝑑</m:t>
                                      </m:r>
                                    </m:sub>
                                    <m:sup>
                                      <m:r>
                                        <a:rPr lang="en-US" sz="4000" i="1">
                                          <a:latin typeface="Cambria Math" panose="02040503050406030204" pitchFamily="18" charset="0"/>
                                        </a:rPr>
                                        <m:t>𝐽𝑢𝑛𝑒</m:t>
                                      </m:r>
                                      <m:r>
                                        <a:rPr lang="en-US" sz="4000">
                                          <a:latin typeface="Cambria Math" panose="02040503050406030204" pitchFamily="18" charset="0"/>
                                        </a:rPr>
                                        <m:t>, </m:t>
                                      </m:r>
                                      <m:r>
                                        <a:rPr lang="en-US" sz="4000" i="1">
                                          <a:latin typeface="Cambria Math" panose="02040503050406030204" pitchFamily="18" charset="0"/>
                                        </a:rPr>
                                        <m:t>𝐽𝑢𝑙𝑦</m:t>
                                      </m:r>
                                      <m:r>
                                        <a:rPr lang="en-US" sz="4000">
                                          <a:latin typeface="Cambria Math" panose="02040503050406030204" pitchFamily="18" charset="0"/>
                                        </a:rPr>
                                        <m:t>, </m:t>
                                      </m:r>
                                      <m:r>
                                        <a:rPr lang="en-US" sz="4000" i="1">
                                          <a:latin typeface="Cambria Math" panose="02040503050406030204" pitchFamily="18" charset="0"/>
                                        </a:rPr>
                                        <m:t>𝐴𝑢𝑔𝑢𝑠𝑡</m:t>
                                      </m:r>
                                      <m:r>
                                        <a:rPr lang="en-US" sz="4000">
                                          <a:latin typeface="Cambria Math" panose="02040503050406030204" pitchFamily="18" charset="0"/>
                                        </a:rPr>
                                        <m:t>, </m:t>
                                      </m:r>
                                      <m:r>
                                        <a:rPr lang="en-US" sz="4000" i="1">
                                          <a:latin typeface="Cambria Math" panose="02040503050406030204" pitchFamily="18" charset="0"/>
                                        </a:rPr>
                                        <m:t>𝑎𝑛𝑑</m:t>
                                      </m:r>
                                      <m:r>
                                        <a:rPr lang="en-US" sz="4000">
                                          <a:latin typeface="Cambria Math" panose="02040503050406030204" pitchFamily="18" charset="0"/>
                                        </a:rPr>
                                        <m:t> </m:t>
                                      </m:r>
                                      <m:r>
                                        <a:rPr lang="en-US" sz="4000" i="1">
                                          <a:latin typeface="Cambria Math" panose="02040503050406030204" pitchFamily="18" charset="0"/>
                                        </a:rPr>
                                        <m:t>𝑎𝑙𝑙</m:t>
                                      </m:r>
                                    </m:sup>
                                  </m:sSubSup>
                                  <m:r>
                                    <a:rPr lang="en-US" sz="4000">
                                      <a:latin typeface="Cambria Math" panose="02040503050406030204" pitchFamily="18" charset="0"/>
                                    </a:rPr>
                                    <m:t>(</m:t>
                                  </m:r>
                                  <m:r>
                                    <a:rPr lang="en-US" sz="4000" i="1">
                                      <a:latin typeface="Cambria Math" panose="02040503050406030204" pitchFamily="18" charset="0"/>
                                    </a:rPr>
                                    <m:t>𝑠𝑒𝑒𝑑𝑒𝑑</m:t>
                                  </m:r>
                                  <m:r>
                                    <a:rPr lang="en-US" sz="4000">
                                      <a:latin typeface="Cambria Math" panose="02040503050406030204" pitchFamily="18" charset="0"/>
                                    </a:rPr>
                                    <m:t> </m:t>
                                  </m:r>
                                  <m:r>
                                    <a:rPr lang="en-US" sz="4000" i="1">
                                      <a:latin typeface="Cambria Math" panose="02040503050406030204" pitchFamily="18" charset="0"/>
                                    </a:rPr>
                                    <m:t>𝑐𝑖𝑟𝑐𝑙𝑒</m:t>
                                  </m:r>
                                  <m:r>
                                    <a:rPr lang="en-US" sz="4000">
                                      <a:latin typeface="Cambria Math" panose="02040503050406030204" pitchFamily="18" charset="0"/>
                                    </a:rPr>
                                    <m:t>)</m:t>
                                  </m:r>
                                </m:e>
                              </m:nary>
                            </m:num>
                            <m:den>
                              <m:nary>
                                <m:naryPr>
                                  <m:chr m:val="∑"/>
                                  <m:ctrlPr>
                                    <a:rPr lang="en-US" sz="4000" i="1">
                                      <a:latin typeface="Cambria Math" panose="02040503050406030204" pitchFamily="18" charset="0"/>
                                    </a:rPr>
                                  </m:ctrlPr>
                                </m:naryPr>
                                <m:sub>
                                  <m:r>
                                    <a:rPr lang="en-US" sz="4000" i="1">
                                      <a:latin typeface="Cambria Math" panose="02040503050406030204" pitchFamily="18" charset="0"/>
                                    </a:rPr>
                                    <m:t>𝑛</m:t>
                                  </m:r>
                                  <m:r>
                                    <a:rPr lang="en-US" sz="4000">
                                      <a:latin typeface="Cambria Math" panose="02040503050406030204" pitchFamily="18" charset="0"/>
                                    </a:rPr>
                                    <m:t>=1</m:t>
                                  </m:r>
                                </m:sub>
                                <m:sup>
                                  <m:r>
                                    <a:rPr lang="en-US" sz="4000" b="0" i="1" smtClean="0">
                                      <a:latin typeface="Cambria Math" panose="02040503050406030204" pitchFamily="18" charset="0"/>
                                    </a:rPr>
                                    <m:t>1950−1975</m:t>
                                  </m:r>
                                </m:sup>
                                <m:e>
                                  <m:r>
                                    <a:rPr lang="en-US" sz="4000">
                                      <a:latin typeface="Cambria Math" panose="02040503050406030204" pitchFamily="18" charset="0"/>
                                    </a:rPr>
                                    <m:t> </m:t>
                                  </m:r>
                                  <m:sSubSup>
                                    <m:sSubSupPr>
                                      <m:ctrlPr>
                                        <a:rPr lang="en-US" sz="4000" i="1">
                                          <a:latin typeface="Cambria Math" panose="02040503050406030204" pitchFamily="18" charset="0"/>
                                        </a:rPr>
                                      </m:ctrlPr>
                                    </m:sSubSupPr>
                                    <m:e>
                                      <m:r>
                                        <a:rPr lang="en-US" sz="4000" i="1">
                                          <a:latin typeface="Cambria Math" panose="02040503050406030204" pitchFamily="18" charset="0"/>
                                        </a:rPr>
                                        <m:t>𝑓</m:t>
                                      </m:r>
                                    </m:e>
                                    <m:sub>
                                      <m:r>
                                        <a:rPr lang="en-US" sz="4000" i="1">
                                          <a:latin typeface="Cambria Math" panose="02040503050406030204" pitchFamily="18" charset="0"/>
                                        </a:rPr>
                                        <m:t>𝑑</m:t>
                                      </m:r>
                                    </m:sub>
                                    <m:sup>
                                      <m:r>
                                        <a:rPr lang="en-US" sz="4000" i="1">
                                          <a:latin typeface="Cambria Math" panose="02040503050406030204" pitchFamily="18" charset="0"/>
                                        </a:rPr>
                                        <m:t>𝐽𝑢𝑛𝑒</m:t>
                                      </m:r>
                                      <m:r>
                                        <a:rPr lang="en-US" sz="4000">
                                          <a:latin typeface="Cambria Math" panose="02040503050406030204" pitchFamily="18" charset="0"/>
                                        </a:rPr>
                                        <m:t>, </m:t>
                                      </m:r>
                                      <m:r>
                                        <a:rPr lang="en-US" sz="4000" i="1">
                                          <a:latin typeface="Cambria Math" panose="02040503050406030204" pitchFamily="18" charset="0"/>
                                        </a:rPr>
                                        <m:t>𝐽𝑢𝑙𝑦</m:t>
                                      </m:r>
                                      <m:r>
                                        <a:rPr lang="en-US" sz="4000">
                                          <a:latin typeface="Cambria Math" panose="02040503050406030204" pitchFamily="18" charset="0"/>
                                        </a:rPr>
                                        <m:t>, </m:t>
                                      </m:r>
                                      <m:r>
                                        <a:rPr lang="en-US" sz="4000" i="1">
                                          <a:latin typeface="Cambria Math" panose="02040503050406030204" pitchFamily="18" charset="0"/>
                                        </a:rPr>
                                        <m:t>𝐴𝑢𝑔𝑢𝑠𝑡</m:t>
                                      </m:r>
                                      <m:r>
                                        <a:rPr lang="en-US" sz="4000">
                                          <a:latin typeface="Cambria Math" panose="02040503050406030204" pitchFamily="18" charset="0"/>
                                        </a:rPr>
                                        <m:t>, </m:t>
                                      </m:r>
                                      <m:r>
                                        <a:rPr lang="en-US" sz="4000" i="1">
                                          <a:latin typeface="Cambria Math" panose="02040503050406030204" pitchFamily="18" charset="0"/>
                                        </a:rPr>
                                        <m:t>𝑎𝑛𝑑</m:t>
                                      </m:r>
                                      <m:r>
                                        <a:rPr lang="en-US" sz="4000">
                                          <a:latin typeface="Cambria Math" panose="02040503050406030204" pitchFamily="18" charset="0"/>
                                        </a:rPr>
                                        <m:t> </m:t>
                                      </m:r>
                                      <m:r>
                                        <a:rPr lang="en-US" sz="4000" i="1">
                                          <a:latin typeface="Cambria Math" panose="02040503050406030204" pitchFamily="18" charset="0"/>
                                        </a:rPr>
                                        <m:t>𝑎𝑙𝑙</m:t>
                                      </m:r>
                                    </m:sup>
                                  </m:sSubSup>
                                  <m:r>
                                    <a:rPr lang="en-US" sz="4000">
                                      <a:latin typeface="Cambria Math" panose="02040503050406030204" pitchFamily="18" charset="0"/>
                                    </a:rPr>
                                    <m:t>(</m:t>
                                  </m:r>
                                  <m:r>
                                    <a:rPr lang="en-US" sz="4000" i="1">
                                      <a:latin typeface="Cambria Math" panose="02040503050406030204" pitchFamily="18" charset="0"/>
                                    </a:rPr>
                                    <m:t>𝑐𝑜𝑛𝑡𝑟𝑜𝑙</m:t>
                                  </m:r>
                                  <m:r>
                                    <a:rPr lang="en-US" sz="4000">
                                      <a:latin typeface="Cambria Math" panose="02040503050406030204" pitchFamily="18" charset="0"/>
                                    </a:rPr>
                                    <m:t> </m:t>
                                  </m:r>
                                  <m:r>
                                    <a:rPr lang="en-US" sz="4000" i="1">
                                      <a:latin typeface="Cambria Math" panose="02040503050406030204" pitchFamily="18" charset="0"/>
                                    </a:rPr>
                                    <m:t>𝑐𝑖𝑟𝑐𝑙𝑒</m:t>
                                  </m:r>
                                  <m:r>
                                    <a:rPr lang="en-US" sz="4000">
                                      <a:latin typeface="Cambria Math" panose="02040503050406030204" pitchFamily="18" charset="0"/>
                                    </a:rPr>
                                    <m:t>)</m:t>
                                  </m:r>
                                </m:e>
                              </m:nary>
                            </m:den>
                          </m:f>
                        </m:den>
                      </m:f>
                    </m:oMath>
                  </m:oMathPara>
                </a14:m>
                <a:endParaRPr lang="en-US" sz="4000" dirty="0">
                  <a:latin typeface="Times New Roman" panose="02020603050405020304" pitchFamily="18" charset="0"/>
                  <a:cs typeface="Times New Roman" panose="02020603050405020304" pitchFamily="18" charset="0"/>
                </a:endParaRPr>
              </a:p>
              <a:p>
                <a:pPr marL="457200" lvl="2" indent="0">
                  <a:lnSpc>
                    <a:spcPct val="150000"/>
                  </a:lnSpc>
                  <a:buNone/>
                </a:pPr>
                <a:endParaRPr lang="en-US" sz="3200" dirty="0">
                  <a:latin typeface="Times New Roman" panose="02020603050405020304" pitchFamily="18" charset="0"/>
                  <a:cs typeface="Times New Roman" panose="02020603050405020304" pitchFamily="18" charset="0"/>
                </a:endParaRPr>
              </a:p>
              <a:p>
                <a:pPr lvl="0"/>
                <a:r>
                  <a:rPr lang="en-US" sz="5900" dirty="0"/>
                  <a:t>DR = a single value calculated from the single ratios from NDCMP and pre-NDCMP time periods</a:t>
                </a:r>
              </a:p>
            </p:txBody>
          </p:sp>
        </mc:Choice>
        <mc:Fallback xmlns="">
          <p:sp>
            <p:nvSpPr>
              <p:cNvPr id="3" name="Content Placeholder 2"/>
              <p:cNvSpPr txBox="1">
                <a:spLocks noGrp="1" noRot="1" noChangeAspect="1" noMove="1" noResize="1" noEditPoints="1" noAdjustHandles="1" noChangeArrowheads="1" noChangeShapeType="1" noTextEdit="1"/>
              </p:cNvSpPr>
              <p:nvPr>
                <p:ph idx="1"/>
              </p:nvPr>
            </p:nvSpPr>
            <p:spPr>
              <a:xfrm>
                <a:off x="0" y="1325562"/>
                <a:ext cx="12192000" cy="5151437"/>
              </a:xfrm>
              <a:blipFill>
                <a:blip r:embed="rId3"/>
                <a:stretch>
                  <a:fillRect l="-9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140D28-1A35-4D5B-8B67-7245ABFC7D21}"/>
              </a:ext>
            </a:extLst>
          </p:cNvPr>
          <p:cNvSpPr>
            <a:spLocks noGrp="1"/>
          </p:cNvSpPr>
          <p:nvPr>
            <p:ph type="sldNum" sz="quarter" idx="12"/>
          </p:nvPr>
        </p:nvSpPr>
        <p:spPr/>
        <p:txBody>
          <a:bodyPr/>
          <a:lstStyle/>
          <a:p>
            <a:fld id="{A92677F8-A8A8-4C1D-9CE8-6D1D5A049A13}" type="slidenum">
              <a:rPr lang="en-US" smtClean="0"/>
              <a:t>35</a:t>
            </a:fld>
            <a:endParaRPr lang="en-US"/>
          </a:p>
        </p:txBody>
      </p:sp>
      <p:sp>
        <p:nvSpPr>
          <p:cNvPr id="7" name="Title 1">
            <a:extLst>
              <a:ext uri="{FF2B5EF4-FFF2-40B4-BE49-F238E27FC236}">
                <a16:creationId xmlns:a16="http://schemas.microsoft.com/office/drawing/2014/main" id="{3964731D-8CCD-4060-9CD2-0AD4D272339F}"/>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Double Ratio</a:t>
            </a:r>
            <a:endParaRPr lang="en-US" sz="4800" b="1" dirty="0"/>
          </a:p>
        </p:txBody>
      </p:sp>
    </p:spTree>
    <p:extLst>
      <p:ext uri="{BB962C8B-B14F-4D97-AF65-F5344CB8AC3E}">
        <p14:creationId xmlns:p14="http://schemas.microsoft.com/office/powerpoint/2010/main" val="186192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5563"/>
            <a:ext cx="12192000" cy="5395912"/>
          </a:xfrm>
        </p:spPr>
        <p:txBody>
          <a:bodyPr>
            <a:normAutofit/>
          </a:bodyPr>
          <a:lstStyle/>
          <a:p>
            <a:r>
              <a:rPr lang="en-US" sz="3200" dirty="0"/>
              <a:t>Bootstrapping randomly resamples data to create a new data set from observed data. </a:t>
            </a:r>
          </a:p>
          <a:p>
            <a:endParaRPr lang="en-US" sz="3200" dirty="0"/>
          </a:p>
          <a:p>
            <a:endParaRPr lang="en-US" sz="3200" dirty="0"/>
          </a:p>
          <a:p>
            <a:endParaRPr lang="en-US" sz="3200" dirty="0"/>
          </a:p>
          <a:p>
            <a:endParaRPr lang="en-US" sz="3200" dirty="0"/>
          </a:p>
          <a:p>
            <a:endParaRPr lang="en-US" sz="3200" dirty="0"/>
          </a:p>
          <a:p>
            <a:endParaRPr lang="en-US" sz="3200" dirty="0"/>
          </a:p>
          <a:p>
            <a:r>
              <a:rPr lang="en-US" sz="3200" dirty="0"/>
              <a:t>Sampling with replacement was used in this study.</a:t>
            </a:r>
          </a:p>
        </p:txBody>
      </p:sp>
      <p:sp>
        <p:nvSpPr>
          <p:cNvPr id="4" name="Slide Number Placeholder 3"/>
          <p:cNvSpPr>
            <a:spLocks noGrp="1"/>
          </p:cNvSpPr>
          <p:nvPr>
            <p:ph type="sldNum" sz="quarter" idx="12"/>
          </p:nvPr>
        </p:nvSpPr>
        <p:spPr/>
        <p:txBody>
          <a:bodyPr/>
          <a:lstStyle/>
          <a:p>
            <a:fld id="{A92677F8-A8A8-4C1D-9CE8-6D1D5A049A13}" type="slidenum">
              <a:rPr lang="en-US" smtClean="0"/>
              <a:pPr/>
              <a:t>36</a:t>
            </a:fld>
            <a:endParaRPr lang="en-US" dirty="0"/>
          </a:p>
        </p:txBody>
      </p:sp>
      <p:sp>
        <p:nvSpPr>
          <p:cNvPr id="5" name="Title 1">
            <a:extLst>
              <a:ext uri="{FF2B5EF4-FFF2-40B4-BE49-F238E27FC236}">
                <a16:creationId xmlns:a16="http://schemas.microsoft.com/office/drawing/2014/main" id="{8691BC60-57CD-4583-B6DC-E3B40E897C67}"/>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Bootstrapping</a:t>
            </a:r>
            <a:endParaRPr lang="en-US" sz="4800" b="1" dirty="0"/>
          </a:p>
        </p:txBody>
      </p:sp>
      <p:sp>
        <p:nvSpPr>
          <p:cNvPr id="2" name="Smiley Face 1"/>
          <p:cNvSpPr/>
          <p:nvPr/>
        </p:nvSpPr>
        <p:spPr>
          <a:xfrm>
            <a:off x="417635" y="2469356"/>
            <a:ext cx="914400" cy="914400"/>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Heart 5"/>
          <p:cNvSpPr/>
          <p:nvPr/>
        </p:nvSpPr>
        <p:spPr>
          <a:xfrm>
            <a:off x="1518872" y="2469356"/>
            <a:ext cx="914400" cy="914400"/>
          </a:xfrm>
          <a:prstGeom prst="hear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Lightning Bolt 6"/>
          <p:cNvSpPr/>
          <p:nvPr/>
        </p:nvSpPr>
        <p:spPr>
          <a:xfrm>
            <a:off x="2620109" y="2469356"/>
            <a:ext cx="914400" cy="9144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Cloud 7"/>
          <p:cNvSpPr/>
          <p:nvPr/>
        </p:nvSpPr>
        <p:spPr>
          <a:xfrm>
            <a:off x="3721346" y="2459281"/>
            <a:ext cx="914400" cy="914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ight Arrow 8"/>
          <p:cNvSpPr/>
          <p:nvPr/>
        </p:nvSpPr>
        <p:spPr>
          <a:xfrm>
            <a:off x="5638540" y="26511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ightning Bolt 22"/>
          <p:cNvSpPr/>
          <p:nvPr/>
        </p:nvSpPr>
        <p:spPr>
          <a:xfrm>
            <a:off x="9029694" y="2459281"/>
            <a:ext cx="914400" cy="9144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Heart 23"/>
          <p:cNvSpPr/>
          <p:nvPr/>
        </p:nvSpPr>
        <p:spPr>
          <a:xfrm>
            <a:off x="10092829" y="2482300"/>
            <a:ext cx="914400" cy="914400"/>
          </a:xfrm>
          <a:prstGeom prst="hear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Smiley Face 24"/>
          <p:cNvSpPr/>
          <p:nvPr/>
        </p:nvSpPr>
        <p:spPr>
          <a:xfrm>
            <a:off x="6905618" y="2469356"/>
            <a:ext cx="914400" cy="914400"/>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Smiley Face 26"/>
          <p:cNvSpPr/>
          <p:nvPr/>
        </p:nvSpPr>
        <p:spPr>
          <a:xfrm>
            <a:off x="8006855" y="2459281"/>
            <a:ext cx="914400" cy="914400"/>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Down Arrow 27"/>
          <p:cNvSpPr/>
          <p:nvPr/>
        </p:nvSpPr>
        <p:spPr>
          <a:xfrm>
            <a:off x="2377793" y="3396700"/>
            <a:ext cx="484632" cy="542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art 28"/>
          <p:cNvSpPr/>
          <p:nvPr/>
        </p:nvSpPr>
        <p:spPr>
          <a:xfrm>
            <a:off x="417635" y="4138215"/>
            <a:ext cx="914400" cy="914400"/>
          </a:xfrm>
          <a:prstGeom prst="hear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Cloud 29"/>
          <p:cNvSpPr/>
          <p:nvPr/>
        </p:nvSpPr>
        <p:spPr>
          <a:xfrm>
            <a:off x="1518872" y="4138215"/>
            <a:ext cx="914400" cy="914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Lightning Bolt 30"/>
          <p:cNvSpPr/>
          <p:nvPr/>
        </p:nvSpPr>
        <p:spPr>
          <a:xfrm>
            <a:off x="2621944" y="4138215"/>
            <a:ext cx="914400" cy="9144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Moon 33"/>
          <p:cNvSpPr/>
          <p:nvPr/>
        </p:nvSpPr>
        <p:spPr>
          <a:xfrm>
            <a:off x="4892671" y="2469356"/>
            <a:ext cx="457200" cy="9144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a:off x="11196264" y="2482300"/>
            <a:ext cx="457200" cy="914400"/>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a:off x="3721346" y="4138215"/>
            <a:ext cx="914400" cy="914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Cloud 36"/>
          <p:cNvSpPr/>
          <p:nvPr/>
        </p:nvSpPr>
        <p:spPr>
          <a:xfrm>
            <a:off x="4820748" y="4138215"/>
            <a:ext cx="914400" cy="914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154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23" grpId="0" animBg="1"/>
      <p:bldP spid="24" grpId="0" animBg="1"/>
      <p:bldP spid="25" grpId="0" animBg="1"/>
      <p:bldP spid="27" grpId="0" animBg="1"/>
      <p:bldP spid="28" grpId="0" animBg="1"/>
      <p:bldP spid="29" grpId="0" animBg="1"/>
      <p:bldP spid="30" grpId="0" animBg="1"/>
      <p:bldP spid="31" grpId="0" animBg="1"/>
      <p:bldP spid="34" grpId="0" animBg="1"/>
      <p:bldP spid="35" grpId="0" animBg="1"/>
      <p:bldP spid="36"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5287"/>
            <a:ext cx="12192000" cy="4351338"/>
          </a:xfrm>
        </p:spPr>
        <p:txBody>
          <a:bodyPr/>
          <a:lstStyle/>
          <a:p>
            <a:r>
              <a:rPr lang="en-US" sz="3200" dirty="0"/>
              <a:t>A Bootstrapping method was used in two different ways in this study.</a:t>
            </a:r>
          </a:p>
          <a:p>
            <a:pPr lvl="1"/>
            <a:r>
              <a:rPr lang="en-US" sz="2800" dirty="0"/>
              <a:t>The first way was to examine the natural variation of the single and double ratios.</a:t>
            </a:r>
          </a:p>
          <a:p>
            <a:pPr lvl="1"/>
            <a:r>
              <a:rPr lang="en-US" sz="2800" dirty="0"/>
              <a:t>The second way was to determine how many rain gauges were needed to get an adequate measurement in rainfall.  </a:t>
            </a:r>
          </a:p>
          <a:p>
            <a:pPr marL="0" indent="0">
              <a:buNone/>
            </a:pPr>
            <a:endParaRPr lang="en-US" dirty="0"/>
          </a:p>
        </p:txBody>
      </p:sp>
      <p:sp>
        <p:nvSpPr>
          <p:cNvPr id="4" name="Slide Number Placeholder 3"/>
          <p:cNvSpPr>
            <a:spLocks noGrp="1"/>
          </p:cNvSpPr>
          <p:nvPr>
            <p:ph type="sldNum" sz="quarter" idx="12"/>
          </p:nvPr>
        </p:nvSpPr>
        <p:spPr/>
        <p:txBody>
          <a:bodyPr/>
          <a:lstStyle/>
          <a:p>
            <a:fld id="{A92677F8-A8A8-4C1D-9CE8-6D1D5A049A13}" type="slidenum">
              <a:rPr lang="en-US" smtClean="0"/>
              <a:pPr/>
              <a:t>37</a:t>
            </a:fld>
            <a:endParaRPr lang="en-US" dirty="0"/>
          </a:p>
        </p:txBody>
      </p:sp>
      <p:sp>
        <p:nvSpPr>
          <p:cNvPr id="5" name="Title 1">
            <a:extLst>
              <a:ext uri="{FF2B5EF4-FFF2-40B4-BE49-F238E27FC236}">
                <a16:creationId xmlns:a16="http://schemas.microsoft.com/office/drawing/2014/main" id="{8691BC60-57CD-4583-B6DC-E3B40E897C67}"/>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Times New Roman" panose="02020603050405020304" pitchFamily="18" charset="0"/>
                <a:cs typeface="Times New Roman" panose="02020603050405020304" pitchFamily="18" charset="0"/>
              </a:rPr>
              <a:t>Bootstrapping</a:t>
            </a:r>
            <a:endParaRPr lang="en-US" sz="4800" b="1" dirty="0"/>
          </a:p>
        </p:txBody>
      </p:sp>
    </p:spTree>
    <p:extLst>
      <p:ext uri="{BB962C8B-B14F-4D97-AF65-F5344CB8AC3E}">
        <p14:creationId xmlns:p14="http://schemas.microsoft.com/office/powerpoint/2010/main" val="3714631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45D1-DF10-4CB8-93CD-D2C781137E43}"/>
              </a:ext>
            </a:extLst>
          </p:cNvPr>
          <p:cNvSpPr>
            <a:spLocks noGrp="1"/>
          </p:cNvSpPr>
          <p:nvPr>
            <p:ph type="title"/>
          </p:nvPr>
        </p:nvSpPr>
        <p:spPr>
          <a:xfrm>
            <a:off x="838200" y="1"/>
            <a:ext cx="10515600" cy="776189"/>
          </a:xfrm>
        </p:spPr>
        <p:txBody>
          <a:bodyPr>
            <a:normAutofit/>
          </a:bodyPr>
          <a:lstStyle/>
          <a:p>
            <a:pPr algn="ctr"/>
            <a:r>
              <a:rPr lang="en-US" sz="4800" b="1" dirty="0"/>
              <a:t>1950 - 1975 Single Ratios</a:t>
            </a:r>
          </a:p>
        </p:txBody>
      </p:sp>
      <p:sp>
        <p:nvSpPr>
          <p:cNvPr id="4" name="Slide Number Placeholder 3">
            <a:extLst>
              <a:ext uri="{FF2B5EF4-FFF2-40B4-BE49-F238E27FC236}">
                <a16:creationId xmlns:a16="http://schemas.microsoft.com/office/drawing/2014/main" id="{E2490F24-E253-486F-9AD5-62928403B07B}"/>
              </a:ext>
            </a:extLst>
          </p:cNvPr>
          <p:cNvSpPr>
            <a:spLocks noGrp="1"/>
          </p:cNvSpPr>
          <p:nvPr>
            <p:ph type="sldNum" sz="quarter" idx="12"/>
          </p:nvPr>
        </p:nvSpPr>
        <p:spPr>
          <a:xfrm>
            <a:off x="8610600" y="6356350"/>
            <a:ext cx="2743200" cy="365125"/>
          </a:xfrm>
        </p:spPr>
        <p:txBody>
          <a:bodyPr>
            <a:normAutofit/>
          </a:bodyPr>
          <a:lstStyle/>
          <a:p>
            <a:pPr>
              <a:spcAft>
                <a:spcPts val="600"/>
              </a:spcAft>
            </a:pPr>
            <a:fld id="{A92677F8-A8A8-4C1D-9CE8-6D1D5A049A13}" type="slidenum">
              <a:rPr lang="en-US" smtClean="0"/>
              <a:pPr>
                <a:spcAft>
                  <a:spcPts val="600"/>
                </a:spcAft>
              </a:pPr>
              <a:t>38</a:t>
            </a:fld>
            <a:endParaRPr lang="en-US"/>
          </a:p>
        </p:txBody>
      </p:sp>
      <p:graphicFrame>
        <p:nvGraphicFramePr>
          <p:cNvPr id="5" name="Content Placeholder 4">
            <a:extLst>
              <a:ext uri="{FF2B5EF4-FFF2-40B4-BE49-F238E27FC236}">
                <a16:creationId xmlns:a16="http://schemas.microsoft.com/office/drawing/2014/main" id="{399D3017-1AF0-4CB8-89B1-5E039ACFC80B}"/>
              </a:ext>
            </a:extLst>
          </p:cNvPr>
          <p:cNvGraphicFramePr>
            <a:graphicFrameLocks noGrp="1"/>
          </p:cNvGraphicFramePr>
          <p:nvPr>
            <p:ph idx="1"/>
            <p:extLst>
              <p:ext uri="{D42A27DB-BD31-4B8C-83A1-F6EECF244321}">
                <p14:modId xmlns:p14="http://schemas.microsoft.com/office/powerpoint/2010/main" val="2335815907"/>
              </p:ext>
            </p:extLst>
          </p:nvPr>
        </p:nvGraphicFramePr>
        <p:xfrm>
          <a:off x="1598482" y="776190"/>
          <a:ext cx="8995035" cy="5528233"/>
        </p:xfrm>
        <a:graphic>
          <a:graphicData uri="http://schemas.openxmlformats.org/drawingml/2006/table">
            <a:tbl>
              <a:tblPr firstRow="1" firstCol="1" bandRow="1"/>
              <a:tblGrid>
                <a:gridCol w="3136236">
                  <a:extLst>
                    <a:ext uri="{9D8B030D-6E8A-4147-A177-3AD203B41FA5}">
                      <a16:colId xmlns:a16="http://schemas.microsoft.com/office/drawing/2014/main" val="71137731"/>
                    </a:ext>
                  </a:extLst>
                </a:gridCol>
                <a:gridCol w="1346205">
                  <a:extLst>
                    <a:ext uri="{9D8B030D-6E8A-4147-A177-3AD203B41FA5}">
                      <a16:colId xmlns:a16="http://schemas.microsoft.com/office/drawing/2014/main" val="828144121"/>
                    </a:ext>
                  </a:extLst>
                </a:gridCol>
                <a:gridCol w="1346205">
                  <a:extLst>
                    <a:ext uri="{9D8B030D-6E8A-4147-A177-3AD203B41FA5}">
                      <a16:colId xmlns:a16="http://schemas.microsoft.com/office/drawing/2014/main" val="811722971"/>
                    </a:ext>
                  </a:extLst>
                </a:gridCol>
                <a:gridCol w="1481528">
                  <a:extLst>
                    <a:ext uri="{9D8B030D-6E8A-4147-A177-3AD203B41FA5}">
                      <a16:colId xmlns:a16="http://schemas.microsoft.com/office/drawing/2014/main" val="2752291125"/>
                    </a:ext>
                  </a:extLst>
                </a:gridCol>
                <a:gridCol w="1684861">
                  <a:extLst>
                    <a:ext uri="{9D8B030D-6E8A-4147-A177-3AD203B41FA5}">
                      <a16:colId xmlns:a16="http://schemas.microsoft.com/office/drawing/2014/main" val="2468543383"/>
                    </a:ext>
                  </a:extLst>
                </a:gridCol>
              </a:tblGrid>
              <a:tr h="435134">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County Pair</a:t>
                      </a:r>
                    </a:p>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rPr>
                        <a:t>(</a:t>
                      </a:r>
                      <a:r>
                        <a:rPr lang="en-US" sz="2400" b="1" i="0" u="none" strike="noStrike" dirty="0">
                          <a:solidFill>
                            <a:srgbClr val="FF0000"/>
                          </a:solidFill>
                          <a:effectLst/>
                          <a:latin typeface="Times New Roman" panose="02020603050405020304" pitchFamily="18" charset="0"/>
                        </a:rPr>
                        <a:t>Target</a:t>
                      </a:r>
                      <a:r>
                        <a:rPr lang="en-US" sz="2400" b="1" i="0" u="none" strike="noStrike" dirty="0">
                          <a:solidFill>
                            <a:srgbClr val="000000"/>
                          </a:solidFill>
                          <a:effectLst/>
                          <a:latin typeface="Times New Roman" panose="02020603050405020304" pitchFamily="18" charset="0"/>
                        </a:rPr>
                        <a:t>/Control)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June</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July</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August</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Seasonal</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18788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0.84</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0.95</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0.92</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0.89</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830459"/>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/Richland</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1.13</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1.04</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1.09</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423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0.88</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0.98</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0.92</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1763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/Roosevelt</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1.21</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1.09</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1.02</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1.12</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99204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0.89</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0.84</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0.90</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838321"/>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0.99</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0.88</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0.94</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356363"/>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/Carter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0.94</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0.95</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1.01</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19810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/Fallon</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1.20</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1.20</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1.25</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1.21</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7293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Ward</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/Mercer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0.99</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1.04</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0.99</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843587"/>
                  </a:ext>
                </a:extLst>
              </a:tr>
              <a:tr h="435134">
                <a:tc>
                  <a:txBody>
                    <a:bodyPr/>
                    <a:lstStyle/>
                    <a:p>
                      <a:pPr algn="ctr" fontAlgn="b"/>
                      <a:r>
                        <a:rPr lang="en-US" sz="2400" b="0" i="0" u="none" strike="noStrike" dirty="0">
                          <a:solidFill>
                            <a:srgbClr val="000000"/>
                          </a:solidFill>
                          <a:effectLst/>
                          <a:latin typeface="+mj-lt"/>
                        </a:rPr>
                        <a:t>Average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1.02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j-lt"/>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007445"/>
                  </a:ext>
                </a:extLst>
              </a:tr>
              <a:tr h="435134">
                <a:tc>
                  <a:txBody>
                    <a:bodyPr/>
                    <a:lstStyle/>
                    <a:p>
                      <a:pPr algn="ctr" fontAlgn="b"/>
                      <a:r>
                        <a:rPr lang="en-US" sz="2400" b="0" i="0" u="none" strike="noStrike" dirty="0">
                          <a:solidFill>
                            <a:srgbClr val="000000"/>
                          </a:solidFill>
                          <a:effectLst/>
                          <a:latin typeface="+mj-lt"/>
                        </a:rPr>
                        <a:t>Standard Deviation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0.14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j-lt"/>
                        </a:rPr>
                        <a:t>0.09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0.12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j-lt"/>
                        </a:rPr>
                        <a:t>0.11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011662"/>
                  </a:ext>
                </a:extLst>
              </a:tr>
            </a:tbl>
          </a:graphicData>
        </a:graphic>
      </p:graphicFrame>
    </p:spTree>
    <p:extLst>
      <p:ext uri="{BB962C8B-B14F-4D97-AF65-F5344CB8AC3E}">
        <p14:creationId xmlns:p14="http://schemas.microsoft.com/office/powerpoint/2010/main" val="4106727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45D1-DF10-4CB8-93CD-D2C781137E43}"/>
              </a:ext>
            </a:extLst>
          </p:cNvPr>
          <p:cNvSpPr>
            <a:spLocks noGrp="1"/>
          </p:cNvSpPr>
          <p:nvPr>
            <p:ph type="title"/>
          </p:nvPr>
        </p:nvSpPr>
        <p:spPr>
          <a:xfrm>
            <a:off x="838200" y="1"/>
            <a:ext cx="10515600" cy="852854"/>
          </a:xfrm>
        </p:spPr>
        <p:txBody>
          <a:bodyPr>
            <a:normAutofit/>
          </a:bodyPr>
          <a:lstStyle/>
          <a:p>
            <a:pPr algn="ctr"/>
            <a:r>
              <a:rPr lang="en-US" sz="4800" b="1" dirty="0"/>
              <a:t>1977 - 2018 Single Ratios</a:t>
            </a:r>
          </a:p>
        </p:txBody>
      </p:sp>
      <p:sp>
        <p:nvSpPr>
          <p:cNvPr id="4" name="Slide Number Placeholder 3">
            <a:extLst>
              <a:ext uri="{FF2B5EF4-FFF2-40B4-BE49-F238E27FC236}">
                <a16:creationId xmlns:a16="http://schemas.microsoft.com/office/drawing/2014/main" id="{E2490F24-E253-486F-9AD5-62928403B07B}"/>
              </a:ext>
            </a:extLst>
          </p:cNvPr>
          <p:cNvSpPr>
            <a:spLocks noGrp="1"/>
          </p:cNvSpPr>
          <p:nvPr>
            <p:ph type="sldNum" sz="quarter" idx="12"/>
          </p:nvPr>
        </p:nvSpPr>
        <p:spPr>
          <a:xfrm>
            <a:off x="8610600" y="6356350"/>
            <a:ext cx="2743200" cy="365125"/>
          </a:xfrm>
        </p:spPr>
        <p:txBody>
          <a:bodyPr>
            <a:normAutofit/>
          </a:bodyPr>
          <a:lstStyle/>
          <a:p>
            <a:pPr>
              <a:spcAft>
                <a:spcPts val="600"/>
              </a:spcAft>
            </a:pPr>
            <a:fld id="{A92677F8-A8A8-4C1D-9CE8-6D1D5A049A13}" type="slidenum">
              <a:rPr lang="en-US" smtClean="0"/>
              <a:pPr>
                <a:spcAft>
                  <a:spcPts val="600"/>
                </a:spcAft>
              </a:pPr>
              <a:t>39</a:t>
            </a:fld>
            <a:endParaRPr lang="en-US"/>
          </a:p>
        </p:txBody>
      </p:sp>
      <p:graphicFrame>
        <p:nvGraphicFramePr>
          <p:cNvPr id="5" name="Content Placeholder 4">
            <a:extLst>
              <a:ext uri="{FF2B5EF4-FFF2-40B4-BE49-F238E27FC236}">
                <a16:creationId xmlns:a16="http://schemas.microsoft.com/office/drawing/2014/main" id="{399D3017-1AF0-4CB8-89B1-5E039ACFC80B}"/>
              </a:ext>
            </a:extLst>
          </p:cNvPr>
          <p:cNvGraphicFramePr>
            <a:graphicFrameLocks noGrp="1"/>
          </p:cNvGraphicFramePr>
          <p:nvPr>
            <p:ph idx="1"/>
            <p:extLst>
              <p:ext uri="{D42A27DB-BD31-4B8C-83A1-F6EECF244321}">
                <p14:modId xmlns:p14="http://schemas.microsoft.com/office/powerpoint/2010/main" val="3891720726"/>
              </p:ext>
            </p:extLst>
          </p:nvPr>
        </p:nvGraphicFramePr>
        <p:xfrm>
          <a:off x="1598482" y="766141"/>
          <a:ext cx="8995035" cy="5528233"/>
        </p:xfrm>
        <a:graphic>
          <a:graphicData uri="http://schemas.openxmlformats.org/drawingml/2006/table">
            <a:tbl>
              <a:tblPr firstRow="1" firstCol="1" bandRow="1"/>
              <a:tblGrid>
                <a:gridCol w="3136236">
                  <a:extLst>
                    <a:ext uri="{9D8B030D-6E8A-4147-A177-3AD203B41FA5}">
                      <a16:colId xmlns:a16="http://schemas.microsoft.com/office/drawing/2014/main" val="71137731"/>
                    </a:ext>
                  </a:extLst>
                </a:gridCol>
                <a:gridCol w="1346205">
                  <a:extLst>
                    <a:ext uri="{9D8B030D-6E8A-4147-A177-3AD203B41FA5}">
                      <a16:colId xmlns:a16="http://schemas.microsoft.com/office/drawing/2014/main" val="828144121"/>
                    </a:ext>
                  </a:extLst>
                </a:gridCol>
                <a:gridCol w="1346205">
                  <a:extLst>
                    <a:ext uri="{9D8B030D-6E8A-4147-A177-3AD203B41FA5}">
                      <a16:colId xmlns:a16="http://schemas.microsoft.com/office/drawing/2014/main" val="811722971"/>
                    </a:ext>
                  </a:extLst>
                </a:gridCol>
                <a:gridCol w="1481528">
                  <a:extLst>
                    <a:ext uri="{9D8B030D-6E8A-4147-A177-3AD203B41FA5}">
                      <a16:colId xmlns:a16="http://schemas.microsoft.com/office/drawing/2014/main" val="2752291125"/>
                    </a:ext>
                  </a:extLst>
                </a:gridCol>
                <a:gridCol w="1684861">
                  <a:extLst>
                    <a:ext uri="{9D8B030D-6E8A-4147-A177-3AD203B41FA5}">
                      <a16:colId xmlns:a16="http://schemas.microsoft.com/office/drawing/2014/main" val="2468543383"/>
                    </a:ext>
                  </a:extLst>
                </a:gridCol>
              </a:tblGrid>
              <a:tr h="435134">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County Pair</a:t>
                      </a:r>
                    </a:p>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rPr>
                        <a:t>(</a:t>
                      </a:r>
                      <a:r>
                        <a:rPr lang="en-US" sz="2400" b="1" i="0" u="none" strike="noStrike" dirty="0">
                          <a:solidFill>
                            <a:srgbClr val="FF0000"/>
                          </a:solidFill>
                          <a:effectLst/>
                          <a:latin typeface="Times New Roman" panose="02020603050405020304" pitchFamily="18" charset="0"/>
                        </a:rPr>
                        <a:t>Target</a:t>
                      </a:r>
                      <a:r>
                        <a:rPr lang="en-US" sz="2400" b="1" i="0" u="none" strike="noStrike" dirty="0">
                          <a:solidFill>
                            <a:srgbClr val="000000"/>
                          </a:solidFill>
                          <a:effectLst/>
                          <a:latin typeface="Times New Roman" panose="02020603050405020304" pitchFamily="18" charset="0"/>
                        </a:rPr>
                        <a:t>/Control)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June</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July</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August</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Seasonal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18788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1.00</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0.89</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0.98</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830459"/>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/Richland</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1.12</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423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1.09</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1763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/Roosevelt</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1.20</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99204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1.01</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0.89</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0.88</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838321"/>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0.99</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356363"/>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/Carter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0.91</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0.88</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0.92</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19810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/Fallon</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1.19</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1.28</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7293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Ward</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/Mercer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1.01</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843587"/>
                  </a:ext>
                </a:extLst>
              </a:tr>
              <a:tr h="435134">
                <a:tc>
                  <a:txBody>
                    <a:bodyPr/>
                    <a:lstStyle/>
                    <a:p>
                      <a:pPr algn="ctr" fontAlgn="b"/>
                      <a:r>
                        <a:rPr lang="en-US" sz="2400" b="0" i="0" u="none" strike="noStrike" dirty="0">
                          <a:solidFill>
                            <a:srgbClr val="000000"/>
                          </a:solidFill>
                          <a:effectLst/>
                          <a:latin typeface="+mj-lt"/>
                        </a:rPr>
                        <a:t>Average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328105"/>
                  </a:ext>
                </a:extLst>
              </a:tr>
              <a:tr h="435134">
                <a:tc>
                  <a:txBody>
                    <a:bodyPr/>
                    <a:lstStyle/>
                    <a:p>
                      <a:pPr algn="ctr" fontAlgn="b"/>
                      <a:r>
                        <a:rPr lang="en-US" sz="2400" b="0" i="0" u="none" strike="noStrike" dirty="0">
                          <a:solidFill>
                            <a:srgbClr val="000000"/>
                          </a:solidFill>
                          <a:effectLst/>
                          <a:latin typeface="+mj-lt"/>
                        </a:rPr>
                        <a:t>Standard Deviation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0.09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0.12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0.15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0.11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6631"/>
                  </a:ext>
                </a:extLst>
              </a:tr>
            </a:tbl>
          </a:graphicData>
        </a:graphic>
      </p:graphicFrame>
    </p:spTree>
    <p:extLst>
      <p:ext uri="{BB962C8B-B14F-4D97-AF65-F5344CB8AC3E}">
        <p14:creationId xmlns:p14="http://schemas.microsoft.com/office/powerpoint/2010/main" val="269180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A0E9-52A0-44A9-A043-DA329737EFE0}"/>
              </a:ext>
            </a:extLst>
          </p:cNvPr>
          <p:cNvSpPr>
            <a:spLocks noGrp="1"/>
          </p:cNvSpPr>
          <p:nvPr>
            <p:ph type="title"/>
          </p:nvPr>
        </p:nvSpPr>
        <p:spPr>
          <a:xfrm>
            <a:off x="337459" y="0"/>
            <a:ext cx="10515600" cy="1045582"/>
          </a:xfrm>
        </p:spPr>
        <p:txBody>
          <a:bodyPr>
            <a:normAutofit/>
          </a:bodyPr>
          <a:lstStyle/>
          <a:p>
            <a:r>
              <a:rPr lang="en-US" sz="4800" b="1" dirty="0"/>
              <a:t>Radar and Aircraft</a:t>
            </a:r>
          </a:p>
        </p:txBody>
      </p:sp>
      <p:sp>
        <p:nvSpPr>
          <p:cNvPr id="3" name="Content Placeholder 2">
            <a:extLst>
              <a:ext uri="{FF2B5EF4-FFF2-40B4-BE49-F238E27FC236}">
                <a16:creationId xmlns:a16="http://schemas.microsoft.com/office/drawing/2014/main" id="{757EAAAB-7CF2-4887-B36B-15CE01B0BEA7}"/>
              </a:ext>
            </a:extLst>
          </p:cNvPr>
          <p:cNvSpPr>
            <a:spLocks noGrp="1"/>
          </p:cNvSpPr>
          <p:nvPr>
            <p:ph sz="half" idx="1"/>
          </p:nvPr>
        </p:nvSpPr>
        <p:spPr>
          <a:xfrm>
            <a:off x="89528" y="1325563"/>
            <a:ext cx="5181600" cy="5532437"/>
          </a:xfrm>
        </p:spPr>
        <p:txBody>
          <a:bodyPr>
            <a:normAutofit lnSpcReduction="10000"/>
          </a:bodyPr>
          <a:lstStyle/>
          <a:p>
            <a:r>
              <a:rPr lang="en-US" sz="3200" dirty="0"/>
              <a:t>Two C-Band Radars are located in Bowman and Stanley, ND.</a:t>
            </a:r>
            <a:br>
              <a:rPr lang="en-US" sz="2800" dirty="0"/>
            </a:br>
            <a:endParaRPr lang="en-US" sz="2800" dirty="0"/>
          </a:p>
          <a:p>
            <a:r>
              <a:rPr lang="en-US" sz="3200" dirty="0"/>
              <a:t>Eight aircrafts have been used in recent years, with planes located in Bowman, McKenzie, Williams, Mountrail and Ward County.</a:t>
            </a:r>
          </a:p>
          <a:p>
            <a:endParaRPr lang="en-US" sz="3200" dirty="0"/>
          </a:p>
          <a:p>
            <a:r>
              <a:rPr lang="en-US" sz="2200" dirty="0"/>
              <a:t>Source: (NDARB 2018)</a:t>
            </a:r>
            <a:br>
              <a:rPr lang="en-US" sz="3200" dirty="0"/>
            </a:br>
            <a:endParaRPr lang="en-US" sz="3200" dirty="0"/>
          </a:p>
        </p:txBody>
      </p:sp>
      <p:sp>
        <p:nvSpPr>
          <p:cNvPr id="4" name="Slide Number Placeholder 3">
            <a:extLst>
              <a:ext uri="{FF2B5EF4-FFF2-40B4-BE49-F238E27FC236}">
                <a16:creationId xmlns:a16="http://schemas.microsoft.com/office/drawing/2014/main" id="{A477A1B3-3A13-4522-A8EF-2F0B7F374AFC}"/>
              </a:ext>
            </a:extLst>
          </p:cNvPr>
          <p:cNvSpPr>
            <a:spLocks noGrp="1"/>
          </p:cNvSpPr>
          <p:nvPr>
            <p:ph type="sldNum" sz="quarter" idx="12"/>
          </p:nvPr>
        </p:nvSpPr>
        <p:spPr/>
        <p:txBody>
          <a:bodyPr/>
          <a:lstStyle/>
          <a:p>
            <a:fld id="{A92677F8-A8A8-4C1D-9CE8-6D1D5A049A13}" type="slidenum">
              <a:rPr lang="en-US" smtClean="0"/>
              <a:t>4</a:t>
            </a:fld>
            <a:endParaRPr lang="en-US"/>
          </a:p>
        </p:txBody>
      </p:sp>
      <p:pic>
        <p:nvPicPr>
          <p:cNvPr id="11" name="Picture 10" descr="A small plane parked on a runway at an airport&#10;&#10;Description automatically generated">
            <a:extLst>
              <a:ext uri="{FF2B5EF4-FFF2-40B4-BE49-F238E27FC236}">
                <a16:creationId xmlns:a16="http://schemas.microsoft.com/office/drawing/2014/main" id="{808B942F-A381-4953-9129-4310ED602A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2271" b="10300"/>
          <a:stretch/>
        </p:blipFill>
        <p:spPr>
          <a:xfrm>
            <a:off x="5919697" y="3024265"/>
            <a:ext cx="6272303" cy="3237722"/>
          </a:xfrm>
          <a:prstGeom prst="rect">
            <a:avLst/>
          </a:prstGeom>
        </p:spPr>
      </p:pic>
      <p:pic>
        <p:nvPicPr>
          <p:cNvPr id="13" name="Picture 12" descr="A large white building with a grassy field&#10;&#10;Description automatically generated">
            <a:extLst>
              <a:ext uri="{FF2B5EF4-FFF2-40B4-BE49-F238E27FC236}">
                <a16:creationId xmlns:a16="http://schemas.microsoft.com/office/drawing/2014/main" id="{9D768920-C234-417C-B72A-D23FCBF4AB0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870" b="18002"/>
          <a:stretch/>
        </p:blipFill>
        <p:spPr>
          <a:xfrm>
            <a:off x="6920874" y="384174"/>
            <a:ext cx="5271126" cy="2640091"/>
          </a:xfrm>
          <a:prstGeom prst="rect">
            <a:avLst/>
          </a:prstGeom>
        </p:spPr>
      </p:pic>
      <p:pic>
        <p:nvPicPr>
          <p:cNvPr id="9" name="Content Placeholder 8" descr="A picture containing grass, sky, outdoor, building&#10;&#10;Description automatically generated">
            <a:extLst>
              <a:ext uri="{FF2B5EF4-FFF2-40B4-BE49-F238E27FC236}">
                <a16:creationId xmlns:a16="http://schemas.microsoft.com/office/drawing/2014/main" id="{A983BCBA-87DC-4168-B152-1DB5B9CDB09E}"/>
              </a:ext>
            </a:extLst>
          </p:cNvPr>
          <p:cNvPicPr>
            <a:picLocks noGrp="1" noChangeAspect="1"/>
          </p:cNvPicPr>
          <p:nvPr>
            <p:ph sz="half" idx="2"/>
          </p:nvPr>
        </p:nvPicPr>
        <p:blipFill>
          <a:blip r:embed="rId5" cstate="hqprint">
            <a:extLst>
              <a:ext uri="{28A0092B-C50C-407E-A947-70E740481C1C}">
                <a14:useLocalDpi xmlns:a14="http://schemas.microsoft.com/office/drawing/2010/main" val="0"/>
              </a:ext>
            </a:extLst>
          </a:blip>
          <a:stretch>
            <a:fillRect/>
          </a:stretch>
        </p:blipFill>
        <p:spPr>
          <a:xfrm>
            <a:off x="5919697" y="371119"/>
            <a:ext cx="1989859" cy="2653146"/>
          </a:xfrm>
        </p:spPr>
      </p:pic>
      <p:sp>
        <p:nvSpPr>
          <p:cNvPr id="14" name="TextBox 13">
            <a:extLst>
              <a:ext uri="{FF2B5EF4-FFF2-40B4-BE49-F238E27FC236}">
                <a16:creationId xmlns:a16="http://schemas.microsoft.com/office/drawing/2014/main" id="{6D7CFF23-3479-48C7-8A6F-E7A6D982940B}"/>
              </a:ext>
            </a:extLst>
          </p:cNvPr>
          <p:cNvSpPr txBox="1"/>
          <p:nvPr/>
        </p:nvSpPr>
        <p:spPr>
          <a:xfrm>
            <a:off x="8406122" y="6261987"/>
            <a:ext cx="2300630" cy="369332"/>
          </a:xfrm>
          <a:prstGeom prst="rect">
            <a:avLst/>
          </a:prstGeom>
          <a:noFill/>
        </p:spPr>
        <p:txBody>
          <a:bodyPr wrap="none" rtlCol="0">
            <a:spAutoFit/>
          </a:bodyPr>
          <a:lstStyle/>
          <a:p>
            <a:r>
              <a:rPr lang="en-US" dirty="0"/>
              <a:t>Photo Credit: NDCMP</a:t>
            </a:r>
          </a:p>
        </p:txBody>
      </p:sp>
    </p:spTree>
    <p:extLst>
      <p:ext uri="{BB962C8B-B14F-4D97-AF65-F5344CB8AC3E}">
        <p14:creationId xmlns:p14="http://schemas.microsoft.com/office/powerpoint/2010/main" val="1617912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45D1-DF10-4CB8-93CD-D2C781137E43}"/>
              </a:ext>
            </a:extLst>
          </p:cNvPr>
          <p:cNvSpPr>
            <a:spLocks noGrp="1"/>
          </p:cNvSpPr>
          <p:nvPr>
            <p:ph type="title"/>
          </p:nvPr>
        </p:nvSpPr>
        <p:spPr>
          <a:xfrm>
            <a:off x="838200" y="1"/>
            <a:ext cx="10515600" cy="808892"/>
          </a:xfrm>
        </p:spPr>
        <p:txBody>
          <a:bodyPr>
            <a:normAutofit/>
          </a:bodyPr>
          <a:lstStyle/>
          <a:p>
            <a:pPr algn="ctr"/>
            <a:r>
              <a:rPr lang="en-US" sz="4800" b="1" dirty="0"/>
              <a:t>Double Ratios</a:t>
            </a:r>
          </a:p>
        </p:txBody>
      </p:sp>
      <p:sp>
        <p:nvSpPr>
          <p:cNvPr id="4" name="Slide Number Placeholder 3">
            <a:extLst>
              <a:ext uri="{FF2B5EF4-FFF2-40B4-BE49-F238E27FC236}">
                <a16:creationId xmlns:a16="http://schemas.microsoft.com/office/drawing/2014/main" id="{E2490F24-E253-486F-9AD5-62928403B07B}"/>
              </a:ext>
            </a:extLst>
          </p:cNvPr>
          <p:cNvSpPr>
            <a:spLocks noGrp="1"/>
          </p:cNvSpPr>
          <p:nvPr>
            <p:ph type="sldNum" sz="quarter" idx="12"/>
          </p:nvPr>
        </p:nvSpPr>
        <p:spPr>
          <a:xfrm>
            <a:off x="8610600" y="6356350"/>
            <a:ext cx="2743200" cy="365125"/>
          </a:xfrm>
        </p:spPr>
        <p:txBody>
          <a:bodyPr>
            <a:normAutofit/>
          </a:bodyPr>
          <a:lstStyle/>
          <a:p>
            <a:pPr>
              <a:spcAft>
                <a:spcPts val="600"/>
              </a:spcAft>
            </a:pPr>
            <a:fld id="{A92677F8-A8A8-4C1D-9CE8-6D1D5A049A13}" type="slidenum">
              <a:rPr lang="en-US" smtClean="0"/>
              <a:pPr>
                <a:spcAft>
                  <a:spcPts val="600"/>
                </a:spcAft>
              </a:pPr>
              <a:t>40</a:t>
            </a:fld>
            <a:endParaRPr lang="en-US"/>
          </a:p>
        </p:txBody>
      </p:sp>
      <p:graphicFrame>
        <p:nvGraphicFramePr>
          <p:cNvPr id="5" name="Content Placeholder 4">
            <a:extLst>
              <a:ext uri="{FF2B5EF4-FFF2-40B4-BE49-F238E27FC236}">
                <a16:creationId xmlns:a16="http://schemas.microsoft.com/office/drawing/2014/main" id="{399D3017-1AF0-4CB8-89B1-5E039ACFC80B}"/>
              </a:ext>
            </a:extLst>
          </p:cNvPr>
          <p:cNvGraphicFramePr>
            <a:graphicFrameLocks noGrp="1"/>
          </p:cNvGraphicFramePr>
          <p:nvPr>
            <p:ph idx="1"/>
            <p:extLst>
              <p:ext uri="{D42A27DB-BD31-4B8C-83A1-F6EECF244321}">
                <p14:modId xmlns:p14="http://schemas.microsoft.com/office/powerpoint/2010/main" val="2353980812"/>
              </p:ext>
            </p:extLst>
          </p:nvPr>
        </p:nvGraphicFramePr>
        <p:xfrm>
          <a:off x="1598482" y="766141"/>
          <a:ext cx="8995035" cy="5528233"/>
        </p:xfrm>
        <a:graphic>
          <a:graphicData uri="http://schemas.openxmlformats.org/drawingml/2006/table">
            <a:tbl>
              <a:tblPr firstRow="1" firstCol="1" bandRow="1"/>
              <a:tblGrid>
                <a:gridCol w="3136236">
                  <a:extLst>
                    <a:ext uri="{9D8B030D-6E8A-4147-A177-3AD203B41FA5}">
                      <a16:colId xmlns:a16="http://schemas.microsoft.com/office/drawing/2014/main" val="71137731"/>
                    </a:ext>
                  </a:extLst>
                </a:gridCol>
                <a:gridCol w="1346205">
                  <a:extLst>
                    <a:ext uri="{9D8B030D-6E8A-4147-A177-3AD203B41FA5}">
                      <a16:colId xmlns:a16="http://schemas.microsoft.com/office/drawing/2014/main" val="828144121"/>
                    </a:ext>
                  </a:extLst>
                </a:gridCol>
                <a:gridCol w="1346205">
                  <a:extLst>
                    <a:ext uri="{9D8B030D-6E8A-4147-A177-3AD203B41FA5}">
                      <a16:colId xmlns:a16="http://schemas.microsoft.com/office/drawing/2014/main" val="811722971"/>
                    </a:ext>
                  </a:extLst>
                </a:gridCol>
                <a:gridCol w="1481528">
                  <a:extLst>
                    <a:ext uri="{9D8B030D-6E8A-4147-A177-3AD203B41FA5}">
                      <a16:colId xmlns:a16="http://schemas.microsoft.com/office/drawing/2014/main" val="2752291125"/>
                    </a:ext>
                  </a:extLst>
                </a:gridCol>
                <a:gridCol w="1684861">
                  <a:extLst>
                    <a:ext uri="{9D8B030D-6E8A-4147-A177-3AD203B41FA5}">
                      <a16:colId xmlns:a16="http://schemas.microsoft.com/office/drawing/2014/main" val="2468543383"/>
                    </a:ext>
                  </a:extLst>
                </a:gridCol>
              </a:tblGrid>
              <a:tr h="435134">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County Pair</a:t>
                      </a:r>
                    </a:p>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rPr>
                        <a:t>(</a:t>
                      </a:r>
                      <a:r>
                        <a:rPr lang="en-US" sz="2400" b="1" i="0" u="none" strike="noStrike" dirty="0">
                          <a:solidFill>
                            <a:srgbClr val="FF0000"/>
                          </a:solidFill>
                          <a:effectLst/>
                          <a:latin typeface="Times New Roman" panose="02020603050405020304" pitchFamily="18" charset="0"/>
                        </a:rPr>
                        <a:t>Target</a:t>
                      </a:r>
                      <a:r>
                        <a:rPr lang="en-US" sz="2400" b="1" i="0" u="none" strike="noStrike" dirty="0">
                          <a:solidFill>
                            <a:srgbClr val="000000"/>
                          </a:solidFill>
                          <a:effectLst/>
                          <a:latin typeface="Times New Roman" panose="02020603050405020304" pitchFamily="18" charset="0"/>
                        </a:rPr>
                        <a:t>/Control)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June</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July</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August</a:t>
                      </a:r>
                      <a:endParaRPr lang="en-US" sz="4000" b="0" i="0" u="none" strike="noStrike">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Seasonal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18788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1.19</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1.08</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1.10</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830459"/>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/Richland</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423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1.19</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1.24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17634"/>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/Roosevelt</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1.18</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1.00</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992048"/>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838321"/>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1.14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356363"/>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/Carter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1.01</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19810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/Fallon</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0.99</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0.98</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72932"/>
                  </a:ext>
                </a:extLst>
              </a:tr>
              <a:tr h="435134">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Ward</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/Mercer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0.89</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0.97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843587"/>
                  </a:ext>
                </a:extLst>
              </a:tr>
              <a:tr h="435134">
                <a:tc>
                  <a:txBody>
                    <a:bodyPr/>
                    <a:lstStyle/>
                    <a:p>
                      <a:pPr algn="ctr" fontAlgn="b"/>
                      <a:r>
                        <a:rPr lang="en-US" sz="2400" b="0" i="0" u="none" strike="noStrike" dirty="0">
                          <a:solidFill>
                            <a:srgbClr val="000000"/>
                          </a:solidFill>
                          <a:effectLst/>
                          <a:latin typeface="+mn-lt"/>
                        </a:rPr>
                        <a:t>Average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1.07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8657370"/>
                  </a:ext>
                </a:extLst>
              </a:tr>
              <a:tr h="435134">
                <a:tc>
                  <a:txBody>
                    <a:bodyPr/>
                    <a:lstStyle/>
                    <a:p>
                      <a:pPr algn="ctr" fontAlgn="b"/>
                      <a:r>
                        <a:rPr lang="en-US" sz="2400" b="0" i="0" u="none" strike="noStrike" dirty="0">
                          <a:solidFill>
                            <a:srgbClr val="000000"/>
                          </a:solidFill>
                          <a:effectLst/>
                          <a:latin typeface="+mn-lt"/>
                        </a:rPr>
                        <a:t>Standard Deviation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0.10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0.10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0.10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0.05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943578"/>
                  </a:ext>
                </a:extLst>
              </a:tr>
            </a:tbl>
          </a:graphicData>
        </a:graphic>
      </p:graphicFrame>
      <p:sp>
        <p:nvSpPr>
          <p:cNvPr id="3" name="Rectangle 2">
            <a:extLst>
              <a:ext uri="{FF2B5EF4-FFF2-40B4-BE49-F238E27FC236}">
                <a16:creationId xmlns:a16="http://schemas.microsoft.com/office/drawing/2014/main" id="{F44D661B-7C94-473A-A0C9-BD006BE0CBB7}"/>
              </a:ext>
            </a:extLst>
          </p:cNvPr>
          <p:cNvSpPr/>
          <p:nvPr/>
        </p:nvSpPr>
        <p:spPr>
          <a:xfrm>
            <a:off x="8908023" y="1491057"/>
            <a:ext cx="1685491" cy="4277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E01B3AD-3C39-41E1-BA84-B1AA10FC59F7}"/>
              </a:ext>
            </a:extLst>
          </p:cNvPr>
          <p:cNvSpPr/>
          <p:nvPr/>
        </p:nvSpPr>
        <p:spPr>
          <a:xfrm>
            <a:off x="8908023" y="2387072"/>
            <a:ext cx="1685491" cy="4277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8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45D1-DF10-4CB8-93CD-D2C781137E43}"/>
              </a:ext>
            </a:extLst>
          </p:cNvPr>
          <p:cNvSpPr>
            <a:spLocks noGrp="1"/>
          </p:cNvSpPr>
          <p:nvPr>
            <p:ph type="title"/>
          </p:nvPr>
        </p:nvSpPr>
        <p:spPr>
          <a:xfrm>
            <a:off x="838200" y="0"/>
            <a:ext cx="10515600" cy="1055077"/>
          </a:xfrm>
        </p:spPr>
        <p:txBody>
          <a:bodyPr>
            <a:normAutofit/>
          </a:bodyPr>
          <a:lstStyle/>
          <a:p>
            <a:pPr algn="ctr"/>
            <a:r>
              <a:rPr lang="en-US" sz="4800" b="1" dirty="0"/>
              <a:t>Bootstrapped Double Ratios</a:t>
            </a:r>
          </a:p>
        </p:txBody>
      </p:sp>
      <p:sp>
        <p:nvSpPr>
          <p:cNvPr id="4" name="Slide Number Placeholder 3">
            <a:extLst>
              <a:ext uri="{FF2B5EF4-FFF2-40B4-BE49-F238E27FC236}">
                <a16:creationId xmlns:a16="http://schemas.microsoft.com/office/drawing/2014/main" id="{E2490F24-E253-486F-9AD5-62928403B07B}"/>
              </a:ext>
            </a:extLst>
          </p:cNvPr>
          <p:cNvSpPr>
            <a:spLocks noGrp="1"/>
          </p:cNvSpPr>
          <p:nvPr>
            <p:ph type="sldNum" sz="quarter" idx="12"/>
          </p:nvPr>
        </p:nvSpPr>
        <p:spPr>
          <a:xfrm>
            <a:off x="8610600" y="6356350"/>
            <a:ext cx="2743200" cy="365125"/>
          </a:xfrm>
        </p:spPr>
        <p:txBody>
          <a:bodyPr>
            <a:normAutofit/>
          </a:bodyPr>
          <a:lstStyle/>
          <a:p>
            <a:pPr>
              <a:spcAft>
                <a:spcPts val="600"/>
              </a:spcAft>
            </a:pPr>
            <a:fld id="{A92677F8-A8A8-4C1D-9CE8-6D1D5A049A13}" type="slidenum">
              <a:rPr lang="en-US" smtClean="0"/>
              <a:pPr>
                <a:spcAft>
                  <a:spcPts val="600"/>
                </a:spcAft>
              </a:pPr>
              <a:t>41</a:t>
            </a:fld>
            <a:endParaRPr lang="en-US"/>
          </a:p>
        </p:txBody>
      </p:sp>
      <p:graphicFrame>
        <p:nvGraphicFramePr>
          <p:cNvPr id="5" name="Content Placeholder 4">
            <a:extLst>
              <a:ext uri="{FF2B5EF4-FFF2-40B4-BE49-F238E27FC236}">
                <a16:creationId xmlns:a16="http://schemas.microsoft.com/office/drawing/2014/main" id="{399D3017-1AF0-4CB8-89B1-5E039ACFC80B}"/>
              </a:ext>
            </a:extLst>
          </p:cNvPr>
          <p:cNvGraphicFramePr>
            <a:graphicFrameLocks noGrp="1"/>
          </p:cNvGraphicFramePr>
          <p:nvPr>
            <p:ph idx="1"/>
            <p:extLst>
              <p:ext uri="{D42A27DB-BD31-4B8C-83A1-F6EECF244321}">
                <p14:modId xmlns:p14="http://schemas.microsoft.com/office/powerpoint/2010/main" val="285521594"/>
              </p:ext>
            </p:extLst>
          </p:nvPr>
        </p:nvGraphicFramePr>
        <p:xfrm>
          <a:off x="671512" y="1055077"/>
          <a:ext cx="10848975" cy="4928729"/>
        </p:xfrm>
        <a:graphic>
          <a:graphicData uri="http://schemas.openxmlformats.org/drawingml/2006/table">
            <a:tbl>
              <a:tblPr firstRow="1" firstCol="1" bandRow="1"/>
              <a:tblGrid>
                <a:gridCol w="2991281">
                  <a:extLst>
                    <a:ext uri="{9D8B030D-6E8A-4147-A177-3AD203B41FA5}">
                      <a16:colId xmlns:a16="http://schemas.microsoft.com/office/drawing/2014/main" val="71137731"/>
                    </a:ext>
                  </a:extLst>
                </a:gridCol>
                <a:gridCol w="2723405">
                  <a:extLst>
                    <a:ext uri="{9D8B030D-6E8A-4147-A177-3AD203B41FA5}">
                      <a16:colId xmlns:a16="http://schemas.microsoft.com/office/drawing/2014/main" val="828144121"/>
                    </a:ext>
                  </a:extLst>
                </a:gridCol>
                <a:gridCol w="3553820">
                  <a:extLst>
                    <a:ext uri="{9D8B030D-6E8A-4147-A177-3AD203B41FA5}">
                      <a16:colId xmlns:a16="http://schemas.microsoft.com/office/drawing/2014/main" val="811722971"/>
                    </a:ext>
                  </a:extLst>
                </a:gridCol>
                <a:gridCol w="1580469">
                  <a:extLst>
                    <a:ext uri="{9D8B030D-6E8A-4147-A177-3AD203B41FA5}">
                      <a16:colId xmlns:a16="http://schemas.microsoft.com/office/drawing/2014/main" val="2468543383"/>
                    </a:ext>
                  </a:extLst>
                </a:gridCol>
              </a:tblGrid>
              <a:tr h="1192604">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County Pair</a:t>
                      </a:r>
                    </a:p>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rPr>
                        <a:t>(</a:t>
                      </a:r>
                      <a:r>
                        <a:rPr lang="en-US" sz="2400" b="1" i="0" u="none" strike="noStrike" dirty="0">
                          <a:solidFill>
                            <a:srgbClr val="FF0000"/>
                          </a:solidFill>
                          <a:effectLst/>
                          <a:latin typeface="Times New Roman" panose="02020603050405020304" pitchFamily="18" charset="0"/>
                        </a:rPr>
                        <a:t>Target</a:t>
                      </a:r>
                      <a:r>
                        <a:rPr lang="en-US" sz="2400" b="1" i="0" u="none" strike="noStrike" dirty="0">
                          <a:solidFill>
                            <a:srgbClr val="000000"/>
                          </a:solidFill>
                          <a:effectLst/>
                          <a:latin typeface="Times New Roman" panose="02020603050405020304" pitchFamily="18" charset="0"/>
                        </a:rPr>
                        <a:t>/Control)</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Observed Seasonal Double</a:t>
                      </a:r>
                      <a:r>
                        <a:rPr lang="en-US" sz="2400" b="1" i="0" u="none" strike="noStrike" baseline="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Ratio</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effectLst/>
                          <a:latin typeface="+mn-lt"/>
                        </a:rPr>
                        <a:t>95</a:t>
                      </a:r>
                      <a:r>
                        <a:rPr lang="en-US" sz="2400" b="1" i="0" u="none" strike="noStrike" baseline="0" dirty="0">
                          <a:effectLst/>
                          <a:latin typeface="+mn-lt"/>
                        </a:rPr>
                        <a:t> % confidence interval</a:t>
                      </a:r>
                      <a:endParaRPr lang="en-US" sz="2400" b="1" i="0" u="none" strike="noStrike" dirty="0">
                        <a:effectLst/>
                        <a:latin typeface="+mn-lt"/>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
                        <a:lnSpc>
                          <a:spcPct val="107000"/>
                        </a:lnSpc>
                        <a:spcBef>
                          <a:spcPts val="0"/>
                        </a:spcBef>
                        <a:spcAft>
                          <a:spcPts val="0"/>
                        </a:spcAft>
                      </a:pPr>
                      <a:r>
                        <a:rPr lang="en-US" sz="2400" b="1"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P-value</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187884"/>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1.10</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0.99</a:t>
                      </a: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1.22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0.07</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830459"/>
                  </a:ext>
                </a:extLst>
              </a:tr>
              <a:tr h="415125">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/Richland</a:t>
                      </a:r>
                      <a:endParaRPr lang="en-US" sz="24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0.98</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1.15</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0.14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17634"/>
                  </a:ext>
                </a:extLst>
              </a:tr>
              <a:tr h="415125">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1.00</a:t>
                      </a:r>
                      <a:r>
                        <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1.23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0.03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535885"/>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McKenzie</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/Roosevelt</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1.00</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0.90</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1.10</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0.93</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992048"/>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/Billings</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1.04</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0.93</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1.16</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0.48</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838321"/>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/Wibaux</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0.94</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0.35</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356363"/>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/Carter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1.01</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0.91</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1.12</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0.83</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198102"/>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Bowman</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/Fallon</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0.95</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0.86</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1.05</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0.37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72932"/>
                  </a:ext>
                </a:extLst>
              </a:tr>
              <a:tr h="415125">
                <a:tc>
                  <a:txBody>
                    <a:bodyPr/>
                    <a:lstStyle/>
                    <a:p>
                      <a:pPr marL="0" marR="0" algn="ctr" fontAlgn="b">
                        <a:lnSpc>
                          <a:spcPct val="107000"/>
                        </a:lnSpc>
                        <a:spcBef>
                          <a:spcPts val="0"/>
                        </a:spcBef>
                        <a:spcAft>
                          <a:spcPts val="0"/>
                        </a:spcAft>
                      </a:pPr>
                      <a:r>
                        <a:rPr lang="en-US" sz="2400" b="0" i="0" u="none" strike="noStrike"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Ward</a:t>
                      </a:r>
                      <a:r>
                        <a:rPr lang="en-US" sz="2400" b="0" i="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/Mercer</a:t>
                      </a:r>
                      <a:endParaRPr lang="en-US" sz="4000" b="0" i="0" u="none" strike="noStrike" dirty="0">
                        <a:effectLst/>
                        <a:latin typeface="Arial" panose="020B0604020202020204" pitchFamily="34" charset="0"/>
                      </a:endParaRPr>
                    </a:p>
                  </a:txBody>
                  <a:tcPr marL="151448" marR="151448" marT="210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0.96</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0.87</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1.07</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0.54</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843587"/>
                  </a:ext>
                </a:extLst>
              </a:tr>
            </a:tbl>
          </a:graphicData>
        </a:graphic>
      </p:graphicFrame>
    </p:spTree>
    <p:extLst>
      <p:ext uri="{BB962C8B-B14F-4D97-AF65-F5344CB8AC3E}">
        <p14:creationId xmlns:p14="http://schemas.microsoft.com/office/powerpoint/2010/main" val="1636134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800" b="1" dirty="0"/>
              <a:t>Rain Gauges Needed</a:t>
            </a:r>
          </a:p>
        </p:txBody>
      </p:sp>
      <p:sp>
        <p:nvSpPr>
          <p:cNvPr id="3" name="Content Placeholder 2"/>
          <p:cNvSpPr>
            <a:spLocks noGrp="1"/>
          </p:cNvSpPr>
          <p:nvPr>
            <p:ph idx="1"/>
          </p:nvPr>
        </p:nvSpPr>
        <p:spPr>
          <a:xfrm>
            <a:off x="0" y="1325563"/>
            <a:ext cx="12192000" cy="4851400"/>
          </a:xfrm>
        </p:spPr>
        <p:txBody>
          <a:bodyPr/>
          <a:lstStyle/>
          <a:p>
            <a:r>
              <a:rPr lang="en-US" sz="3200" dirty="0"/>
              <a:t>Rain gauges from McKenzie and Billings County for June 1977 were used to determine the minimum number of rain gauges needed to measure the average rainfall within a tenth of an inch and one hundredth of an inch. </a:t>
            </a:r>
          </a:p>
          <a:p>
            <a:r>
              <a:rPr lang="en-US" sz="3200" dirty="0"/>
              <a:t>95% confidence intervals were constructed around the average monthly rainfall for a varying number of rain gauges to determine the uncertainty in rainfall.</a:t>
            </a:r>
          </a:p>
          <a:p>
            <a:r>
              <a:rPr lang="en-US" sz="3200" dirty="0"/>
              <a:t>Each bootstrap sampled from the pool of 33 rain gauges 100,000 times. </a:t>
            </a:r>
          </a:p>
          <a:p>
            <a:pPr marL="0" indent="0">
              <a:buNone/>
            </a:pPr>
            <a:endParaRPr lang="en-US" dirty="0"/>
          </a:p>
        </p:txBody>
      </p:sp>
      <p:sp>
        <p:nvSpPr>
          <p:cNvPr id="4" name="Slide Number Placeholder 3"/>
          <p:cNvSpPr>
            <a:spLocks noGrp="1"/>
          </p:cNvSpPr>
          <p:nvPr>
            <p:ph type="sldNum" sz="quarter" idx="12"/>
          </p:nvPr>
        </p:nvSpPr>
        <p:spPr/>
        <p:txBody>
          <a:bodyPr/>
          <a:lstStyle/>
          <a:p>
            <a:fld id="{A92677F8-A8A8-4C1D-9CE8-6D1D5A049A13}" type="slidenum">
              <a:rPr lang="en-US" smtClean="0"/>
              <a:pPr/>
              <a:t>42</a:t>
            </a:fld>
            <a:endParaRPr lang="en-US" dirty="0"/>
          </a:p>
        </p:txBody>
      </p:sp>
    </p:spTree>
    <p:extLst>
      <p:ext uri="{BB962C8B-B14F-4D97-AF65-F5344CB8AC3E}">
        <p14:creationId xmlns:p14="http://schemas.microsoft.com/office/powerpoint/2010/main" val="630415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b="1" smtClean="0">
                <a:solidFill>
                  <a:schemeClr val="tx1"/>
                </a:solidFill>
              </a:rPr>
              <a:t>43</a:t>
            </a:fld>
            <a:endParaRPr lang="en-US" b="1" dirty="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 y="1681317"/>
            <a:ext cx="12191995" cy="3365695"/>
          </a:xfrm>
        </p:spPr>
      </p:pic>
    </p:spTree>
    <p:extLst>
      <p:ext uri="{BB962C8B-B14F-4D97-AF65-F5344CB8AC3E}">
        <p14:creationId xmlns:p14="http://schemas.microsoft.com/office/powerpoint/2010/main" val="1216495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EFDB-6DDB-40D3-8B55-3D65DD58E144}"/>
              </a:ext>
            </a:extLst>
          </p:cNvPr>
          <p:cNvSpPr>
            <a:spLocks noGrp="1"/>
          </p:cNvSpPr>
          <p:nvPr>
            <p:ph type="title"/>
          </p:nvPr>
        </p:nvSpPr>
        <p:spPr>
          <a:xfrm>
            <a:off x="838200" y="0"/>
            <a:ext cx="10515600" cy="1325563"/>
          </a:xfrm>
        </p:spPr>
        <p:txBody>
          <a:bodyPr>
            <a:normAutofit/>
          </a:bodyPr>
          <a:lstStyle/>
          <a:p>
            <a:pPr algn="ctr"/>
            <a:r>
              <a:rPr lang="en-US" sz="4800" b="1" dirty="0"/>
              <a:t>Conclusions</a:t>
            </a:r>
          </a:p>
        </p:txBody>
      </p:sp>
      <p:sp>
        <p:nvSpPr>
          <p:cNvPr id="3" name="Content Placeholder 2">
            <a:extLst>
              <a:ext uri="{FF2B5EF4-FFF2-40B4-BE49-F238E27FC236}">
                <a16:creationId xmlns:a16="http://schemas.microsoft.com/office/drawing/2014/main" id="{6F268373-62AA-4928-806A-234A0C4E682E}"/>
              </a:ext>
            </a:extLst>
          </p:cNvPr>
          <p:cNvSpPr>
            <a:spLocks noGrp="1"/>
          </p:cNvSpPr>
          <p:nvPr>
            <p:ph idx="1"/>
          </p:nvPr>
        </p:nvSpPr>
        <p:spPr>
          <a:xfrm>
            <a:off x="0" y="1665286"/>
            <a:ext cx="12192000" cy="4806765"/>
          </a:xfrm>
        </p:spPr>
        <p:txBody>
          <a:bodyPr>
            <a:normAutofit/>
          </a:bodyPr>
          <a:lstStyle/>
          <a:p>
            <a:r>
              <a:rPr lang="en-US" sz="3200" dirty="0"/>
              <a:t>To adequately sample rainfall, at least 15 rain gauges are needed in each county along with a proper spatial distribution of each rain gauge.</a:t>
            </a:r>
          </a:p>
          <a:p>
            <a:r>
              <a:rPr lang="en-US" sz="3200" dirty="0"/>
              <a:t>Six out of the nine target regions in the County-Based Method received at least 2% or more rainfall than the control region in the double ratio calculations.</a:t>
            </a:r>
          </a:p>
          <a:p>
            <a:r>
              <a:rPr lang="en-US" sz="3200" dirty="0"/>
              <a:t>The double ratio target/control pairs of McKenzie/Billings and McKenzie/Wibaux saw the largest increase of 10 to 12 % with p-values &lt; 0.10.</a:t>
            </a:r>
          </a:p>
        </p:txBody>
      </p:sp>
      <p:sp>
        <p:nvSpPr>
          <p:cNvPr id="4" name="Slide Number Placeholder 3">
            <a:extLst>
              <a:ext uri="{FF2B5EF4-FFF2-40B4-BE49-F238E27FC236}">
                <a16:creationId xmlns:a16="http://schemas.microsoft.com/office/drawing/2014/main" id="{0473D60C-FB65-4685-8B17-FFB09B08E6E3}"/>
              </a:ext>
            </a:extLst>
          </p:cNvPr>
          <p:cNvSpPr>
            <a:spLocks noGrp="1"/>
          </p:cNvSpPr>
          <p:nvPr>
            <p:ph type="sldNum" sz="quarter" idx="12"/>
          </p:nvPr>
        </p:nvSpPr>
        <p:spPr/>
        <p:txBody>
          <a:bodyPr/>
          <a:lstStyle/>
          <a:p>
            <a:fld id="{A92677F8-A8A8-4C1D-9CE8-6D1D5A049A13}" type="slidenum">
              <a:rPr lang="en-US" smtClean="0"/>
              <a:t>44</a:t>
            </a:fld>
            <a:endParaRPr lang="en-US"/>
          </a:p>
        </p:txBody>
      </p:sp>
    </p:spTree>
    <p:extLst>
      <p:ext uri="{BB962C8B-B14F-4D97-AF65-F5344CB8AC3E}">
        <p14:creationId xmlns:p14="http://schemas.microsoft.com/office/powerpoint/2010/main" val="1644013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EFDB-6DDB-40D3-8B55-3D65DD58E144}"/>
              </a:ext>
            </a:extLst>
          </p:cNvPr>
          <p:cNvSpPr>
            <a:spLocks noGrp="1"/>
          </p:cNvSpPr>
          <p:nvPr>
            <p:ph type="title"/>
          </p:nvPr>
        </p:nvSpPr>
        <p:spPr>
          <a:xfrm>
            <a:off x="838200" y="0"/>
            <a:ext cx="10515600" cy="1325563"/>
          </a:xfrm>
        </p:spPr>
        <p:txBody>
          <a:bodyPr>
            <a:normAutofit/>
          </a:bodyPr>
          <a:lstStyle/>
          <a:p>
            <a:pPr algn="ctr"/>
            <a:r>
              <a:rPr lang="en-US" sz="4800" b="1" dirty="0"/>
              <a:t>Conclusions</a:t>
            </a:r>
          </a:p>
        </p:txBody>
      </p:sp>
      <p:sp>
        <p:nvSpPr>
          <p:cNvPr id="3" name="Content Placeholder 2">
            <a:extLst>
              <a:ext uri="{FF2B5EF4-FFF2-40B4-BE49-F238E27FC236}">
                <a16:creationId xmlns:a16="http://schemas.microsoft.com/office/drawing/2014/main" id="{6F268373-62AA-4928-806A-234A0C4E682E}"/>
              </a:ext>
            </a:extLst>
          </p:cNvPr>
          <p:cNvSpPr>
            <a:spLocks noGrp="1"/>
          </p:cNvSpPr>
          <p:nvPr>
            <p:ph idx="1"/>
          </p:nvPr>
        </p:nvSpPr>
        <p:spPr>
          <a:xfrm>
            <a:off x="0" y="1665286"/>
            <a:ext cx="12192000" cy="4806765"/>
          </a:xfrm>
        </p:spPr>
        <p:txBody>
          <a:bodyPr>
            <a:normAutofit/>
          </a:bodyPr>
          <a:lstStyle/>
          <a:p>
            <a:r>
              <a:rPr lang="en-US" sz="3200" dirty="0"/>
              <a:t>Results for the Single Linear Regression showed an increase of 1 - 12 % in McKenzie and Bowman in cases with a standard error &lt; 6 %.</a:t>
            </a:r>
          </a:p>
          <a:p>
            <a:r>
              <a:rPr lang="en-US" sz="3200" dirty="0"/>
              <a:t>Multiple Linear Regression showed an increase 3 - 7 % in cases with a standard error &lt; 6 %. </a:t>
            </a:r>
          </a:p>
        </p:txBody>
      </p:sp>
      <p:sp>
        <p:nvSpPr>
          <p:cNvPr id="4" name="Slide Number Placeholder 3">
            <a:extLst>
              <a:ext uri="{FF2B5EF4-FFF2-40B4-BE49-F238E27FC236}">
                <a16:creationId xmlns:a16="http://schemas.microsoft.com/office/drawing/2014/main" id="{0473D60C-FB65-4685-8B17-FFB09B08E6E3}"/>
              </a:ext>
            </a:extLst>
          </p:cNvPr>
          <p:cNvSpPr>
            <a:spLocks noGrp="1"/>
          </p:cNvSpPr>
          <p:nvPr>
            <p:ph type="sldNum" sz="quarter" idx="12"/>
          </p:nvPr>
        </p:nvSpPr>
        <p:spPr/>
        <p:txBody>
          <a:bodyPr/>
          <a:lstStyle/>
          <a:p>
            <a:fld id="{A92677F8-A8A8-4C1D-9CE8-6D1D5A049A13}" type="slidenum">
              <a:rPr lang="en-US" smtClean="0"/>
              <a:t>45</a:t>
            </a:fld>
            <a:endParaRPr lang="en-US"/>
          </a:p>
        </p:txBody>
      </p:sp>
    </p:spTree>
    <p:extLst>
      <p:ext uri="{BB962C8B-B14F-4D97-AF65-F5344CB8AC3E}">
        <p14:creationId xmlns:p14="http://schemas.microsoft.com/office/powerpoint/2010/main" val="22643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9279-9518-40B9-A1AA-2F6F7EFEC5FB}"/>
              </a:ext>
            </a:extLst>
          </p:cNvPr>
          <p:cNvSpPr>
            <a:spLocks noGrp="1"/>
          </p:cNvSpPr>
          <p:nvPr>
            <p:ph type="title"/>
          </p:nvPr>
        </p:nvSpPr>
        <p:spPr>
          <a:xfrm>
            <a:off x="419100" y="0"/>
            <a:ext cx="4703915" cy="1325563"/>
          </a:xfrm>
        </p:spPr>
        <p:txBody>
          <a:bodyPr>
            <a:normAutofit/>
          </a:bodyPr>
          <a:lstStyle/>
          <a:p>
            <a:pPr algn="ctr"/>
            <a:r>
              <a:rPr lang="en-US" sz="4800" b="1" dirty="0"/>
              <a:t>Discussion</a:t>
            </a:r>
          </a:p>
        </p:txBody>
      </p:sp>
      <p:sp>
        <p:nvSpPr>
          <p:cNvPr id="3" name="Content Placeholder 2">
            <a:extLst>
              <a:ext uri="{FF2B5EF4-FFF2-40B4-BE49-F238E27FC236}">
                <a16:creationId xmlns:a16="http://schemas.microsoft.com/office/drawing/2014/main" id="{B37FBF48-902F-4851-A124-2432B7C6F88A}"/>
              </a:ext>
            </a:extLst>
          </p:cNvPr>
          <p:cNvSpPr>
            <a:spLocks noGrp="1"/>
          </p:cNvSpPr>
          <p:nvPr>
            <p:ph idx="1"/>
          </p:nvPr>
        </p:nvSpPr>
        <p:spPr>
          <a:xfrm>
            <a:off x="-1" y="1253330"/>
            <a:ext cx="5542115" cy="5604669"/>
          </a:xfrm>
        </p:spPr>
        <p:txBody>
          <a:bodyPr>
            <a:normAutofit fontScale="92500" lnSpcReduction="10000"/>
          </a:bodyPr>
          <a:lstStyle/>
          <a:p>
            <a:r>
              <a:rPr lang="en-US" dirty="0"/>
              <a:t>Differences in increases between McKenzie and Bowman could be caused by a lack of a southern buffer zone on Bowman County. </a:t>
            </a:r>
          </a:p>
          <a:p>
            <a:r>
              <a:rPr lang="en-US" dirty="0"/>
              <a:t>Depending on where storms are seeded, Bowman may not be large enough to see the full effect of the rainfall enhancement, where McKenzie can.</a:t>
            </a:r>
          </a:p>
          <a:p>
            <a:r>
              <a:rPr lang="en-US" dirty="0"/>
              <a:t>Rainfall in Bowman may be affected by using rain gauges within Slope County that do not actively participate in the NDCMP, but previously have. </a:t>
            </a:r>
          </a:p>
          <a:p>
            <a:r>
              <a:rPr lang="en-US" dirty="0"/>
              <a:t>Using 1950 -1975 as a pre-NDCMP period has limitations. </a:t>
            </a:r>
          </a:p>
        </p:txBody>
      </p:sp>
      <p:pic>
        <p:nvPicPr>
          <p:cNvPr id="5" name="Content Placeholder 5">
            <a:extLst>
              <a:ext uri="{FF2B5EF4-FFF2-40B4-BE49-F238E27FC236}">
                <a16:creationId xmlns:a16="http://schemas.microsoft.com/office/drawing/2014/main" id="{A725C706-4C45-42AB-B990-ABBB80F1D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115" y="0"/>
            <a:ext cx="6649885" cy="6857999"/>
          </a:xfrm>
          <a:prstGeom prst="rect">
            <a:avLst/>
          </a:prstGeom>
        </p:spPr>
      </p:pic>
      <p:sp>
        <p:nvSpPr>
          <p:cNvPr id="6" name="TextBox 5">
            <a:extLst>
              <a:ext uri="{FF2B5EF4-FFF2-40B4-BE49-F238E27FC236}">
                <a16:creationId xmlns:a16="http://schemas.microsoft.com/office/drawing/2014/main" id="{4342B10E-7436-4F41-B3F2-E5F5D10E898C}"/>
              </a:ext>
            </a:extLst>
          </p:cNvPr>
          <p:cNvSpPr txBox="1"/>
          <p:nvPr/>
        </p:nvSpPr>
        <p:spPr>
          <a:xfrm>
            <a:off x="9917018" y="5987018"/>
            <a:ext cx="2274982" cy="369332"/>
          </a:xfrm>
          <a:prstGeom prst="rect">
            <a:avLst/>
          </a:prstGeom>
          <a:noFill/>
        </p:spPr>
        <p:txBody>
          <a:bodyPr wrap="none" rtlCol="0">
            <a:spAutoFit/>
          </a:bodyPr>
          <a:lstStyle/>
          <a:p>
            <a:r>
              <a:rPr lang="en-US" dirty="0">
                <a:solidFill>
                  <a:schemeClr val="bg1"/>
                </a:solidFill>
              </a:rPr>
              <a:t>Source: NDARB 2018</a:t>
            </a:r>
          </a:p>
        </p:txBody>
      </p:sp>
      <p:sp>
        <p:nvSpPr>
          <p:cNvPr id="4" name="Slide Number Placeholder 3">
            <a:extLst>
              <a:ext uri="{FF2B5EF4-FFF2-40B4-BE49-F238E27FC236}">
                <a16:creationId xmlns:a16="http://schemas.microsoft.com/office/drawing/2014/main" id="{D1E8AAD0-B8EF-4470-B976-73C163881DB9}"/>
              </a:ext>
            </a:extLst>
          </p:cNvPr>
          <p:cNvSpPr>
            <a:spLocks noGrp="1"/>
          </p:cNvSpPr>
          <p:nvPr>
            <p:ph type="sldNum" sz="quarter" idx="12"/>
          </p:nvPr>
        </p:nvSpPr>
        <p:spPr/>
        <p:txBody>
          <a:bodyPr/>
          <a:lstStyle/>
          <a:p>
            <a:fld id="{A92677F8-A8A8-4C1D-9CE8-6D1D5A049A13}" type="slidenum">
              <a:rPr lang="en-US" smtClean="0">
                <a:solidFill>
                  <a:schemeClr val="bg1"/>
                </a:solidFill>
              </a:rPr>
              <a:pPr/>
              <a:t>46</a:t>
            </a:fld>
            <a:endParaRPr lang="en-US" dirty="0">
              <a:solidFill>
                <a:schemeClr val="bg1"/>
              </a:solidFill>
            </a:endParaRPr>
          </a:p>
        </p:txBody>
      </p:sp>
    </p:spTree>
    <p:extLst>
      <p:ext uri="{BB962C8B-B14F-4D97-AF65-F5344CB8AC3E}">
        <p14:creationId xmlns:p14="http://schemas.microsoft.com/office/powerpoint/2010/main" val="1068832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800" b="1" dirty="0"/>
              <a:t>Future Work</a:t>
            </a:r>
          </a:p>
        </p:txBody>
      </p:sp>
      <p:sp>
        <p:nvSpPr>
          <p:cNvPr id="3" name="Content Placeholder 2"/>
          <p:cNvSpPr>
            <a:spLocks noGrp="1"/>
          </p:cNvSpPr>
          <p:nvPr>
            <p:ph idx="1"/>
          </p:nvPr>
        </p:nvSpPr>
        <p:spPr>
          <a:xfrm>
            <a:off x="0" y="1665287"/>
            <a:ext cx="12192000" cy="4351338"/>
          </a:xfrm>
        </p:spPr>
        <p:txBody>
          <a:bodyPr>
            <a:normAutofit/>
          </a:bodyPr>
          <a:lstStyle/>
          <a:p>
            <a:r>
              <a:rPr lang="en-US" sz="3200" dirty="0"/>
              <a:t>Additional analysis needs to be conducted on the District I and II on differences in meteorology and project operations. </a:t>
            </a:r>
          </a:p>
          <a:p>
            <a:r>
              <a:rPr lang="en-US" sz="3200" dirty="0"/>
              <a:t>Incorporate radar observation into the analysis. </a:t>
            </a:r>
          </a:p>
          <a:p>
            <a:r>
              <a:rPr lang="en-US" sz="3200" dirty="0"/>
              <a:t>Analyzing the effects of cloud seeding in respect to wind direction, but using upwind controls, may provide a better target/control analysis than stationary controls. </a:t>
            </a:r>
          </a:p>
          <a:p>
            <a:pPr marL="0" indent="0">
              <a:buNone/>
            </a:pPr>
            <a:endParaRPr lang="en-US" sz="3200" dirty="0"/>
          </a:p>
        </p:txBody>
      </p:sp>
      <p:sp>
        <p:nvSpPr>
          <p:cNvPr id="4" name="Slide Number Placeholder 3"/>
          <p:cNvSpPr>
            <a:spLocks noGrp="1"/>
          </p:cNvSpPr>
          <p:nvPr>
            <p:ph type="sldNum" sz="quarter" idx="12"/>
          </p:nvPr>
        </p:nvSpPr>
        <p:spPr/>
        <p:txBody>
          <a:bodyPr/>
          <a:lstStyle/>
          <a:p>
            <a:fld id="{A92677F8-A8A8-4C1D-9CE8-6D1D5A049A13}" type="slidenum">
              <a:rPr lang="en-US" smtClean="0"/>
              <a:pPr/>
              <a:t>47</a:t>
            </a:fld>
            <a:endParaRPr lang="en-US" dirty="0"/>
          </a:p>
        </p:txBody>
      </p:sp>
    </p:spTree>
    <p:extLst>
      <p:ext uri="{BB962C8B-B14F-4D97-AF65-F5344CB8AC3E}">
        <p14:creationId xmlns:p14="http://schemas.microsoft.com/office/powerpoint/2010/main" val="3590377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Acknowledgements</a:t>
            </a:r>
          </a:p>
        </p:txBody>
      </p:sp>
      <p:sp>
        <p:nvSpPr>
          <p:cNvPr id="3" name="Content Placeholder 2"/>
          <p:cNvSpPr>
            <a:spLocks noGrp="1"/>
          </p:cNvSpPr>
          <p:nvPr>
            <p:ph idx="1"/>
          </p:nvPr>
        </p:nvSpPr>
        <p:spPr>
          <a:xfrm>
            <a:off x="0" y="1665287"/>
            <a:ext cx="12192000" cy="4351338"/>
          </a:xfrm>
        </p:spPr>
        <p:txBody>
          <a:bodyPr>
            <a:normAutofit/>
          </a:bodyPr>
          <a:lstStyle/>
          <a:p>
            <a:r>
              <a:rPr lang="en-US" sz="3200" dirty="0"/>
              <a:t>North Dakota Water Resources Research Institute</a:t>
            </a:r>
          </a:p>
          <a:p>
            <a:r>
              <a:rPr lang="en-US" sz="3200" dirty="0"/>
              <a:t>Darin </a:t>
            </a:r>
            <a:r>
              <a:rPr lang="en-US" sz="3200" dirty="0" err="1"/>
              <a:t>Langerud</a:t>
            </a:r>
            <a:r>
              <a:rPr lang="en-US" sz="3200" dirty="0"/>
              <a:t> </a:t>
            </a:r>
          </a:p>
          <a:p>
            <a:r>
              <a:rPr lang="en-US" sz="3200" dirty="0"/>
              <a:t>My Committee</a:t>
            </a:r>
          </a:p>
          <a:p>
            <a:r>
              <a:rPr lang="en-US" sz="3200" dirty="0"/>
              <a:t>My Brother, Kris</a:t>
            </a:r>
          </a:p>
          <a:p>
            <a:r>
              <a:rPr lang="en-US" sz="3200" dirty="0"/>
              <a:t>Chelsea Augustine</a:t>
            </a:r>
          </a:p>
          <a:p>
            <a:r>
              <a:rPr lang="en-US" sz="3200" dirty="0"/>
              <a:t>My Mom</a:t>
            </a:r>
          </a:p>
          <a:p>
            <a:r>
              <a:rPr lang="en-US" sz="3200" dirty="0"/>
              <a:t>Everyone here</a:t>
            </a:r>
          </a:p>
        </p:txBody>
      </p:sp>
      <p:sp>
        <p:nvSpPr>
          <p:cNvPr id="4" name="Slide Number Placeholder 3"/>
          <p:cNvSpPr>
            <a:spLocks noGrp="1"/>
          </p:cNvSpPr>
          <p:nvPr>
            <p:ph type="sldNum" sz="quarter" idx="12"/>
          </p:nvPr>
        </p:nvSpPr>
        <p:spPr/>
        <p:txBody>
          <a:bodyPr/>
          <a:lstStyle/>
          <a:p>
            <a:fld id="{A92677F8-A8A8-4C1D-9CE8-6D1D5A049A13}" type="slidenum">
              <a:rPr lang="en-US" smtClean="0"/>
              <a:pPr/>
              <a:t>48</a:t>
            </a:fld>
            <a:endParaRPr lang="en-US" dirty="0"/>
          </a:p>
        </p:txBody>
      </p:sp>
    </p:spTree>
    <p:extLst>
      <p:ext uri="{BB962C8B-B14F-4D97-AF65-F5344CB8AC3E}">
        <p14:creationId xmlns:p14="http://schemas.microsoft.com/office/powerpoint/2010/main" val="3565321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9D13-EFB8-49DD-9A09-89AEA138518F}"/>
              </a:ext>
            </a:extLst>
          </p:cNvPr>
          <p:cNvSpPr>
            <a:spLocks noGrp="1"/>
          </p:cNvSpPr>
          <p:nvPr>
            <p:ph type="title"/>
          </p:nvPr>
        </p:nvSpPr>
        <p:spPr>
          <a:xfrm>
            <a:off x="838200" y="0"/>
            <a:ext cx="10515600" cy="1325563"/>
          </a:xfrm>
        </p:spPr>
        <p:txBody>
          <a:bodyPr>
            <a:normAutofit/>
          </a:bodyPr>
          <a:lstStyle/>
          <a:p>
            <a:pPr algn="ctr"/>
            <a:r>
              <a:rPr lang="en-US" sz="4800" b="1" dirty="0"/>
              <a:t>References</a:t>
            </a:r>
          </a:p>
        </p:txBody>
      </p:sp>
      <p:sp>
        <p:nvSpPr>
          <p:cNvPr id="3" name="Content Placeholder 2">
            <a:extLst>
              <a:ext uri="{FF2B5EF4-FFF2-40B4-BE49-F238E27FC236}">
                <a16:creationId xmlns:a16="http://schemas.microsoft.com/office/drawing/2014/main" id="{534B49D5-48A2-4581-A401-1D6B5FF44976}"/>
              </a:ext>
            </a:extLst>
          </p:cNvPr>
          <p:cNvSpPr>
            <a:spLocks noGrp="1"/>
          </p:cNvSpPr>
          <p:nvPr>
            <p:ph idx="1"/>
          </p:nvPr>
        </p:nvSpPr>
        <p:spPr>
          <a:xfrm>
            <a:off x="0" y="1325562"/>
            <a:ext cx="12192000" cy="5532437"/>
          </a:xfrm>
        </p:spPr>
        <p:txBody>
          <a:bodyPr>
            <a:normAutofit fontScale="55000" lnSpcReduction="20000"/>
          </a:bodyPr>
          <a:lstStyle/>
          <a:p>
            <a:r>
              <a:rPr lang="en-US" dirty="0"/>
              <a:t>Bangsund, D. A., and F. L. </a:t>
            </a:r>
            <a:r>
              <a:rPr lang="en-US" dirty="0" err="1"/>
              <a:t>Leistritz</a:t>
            </a:r>
            <a:r>
              <a:rPr lang="en-US" dirty="0"/>
              <a:t>, 2009: </a:t>
            </a:r>
            <a:r>
              <a:rPr lang="en-US" i="1" dirty="0"/>
              <a:t>Economic Impacts of Cloud Seeding on Agricultural Crops in North Dakota</a:t>
            </a:r>
            <a:r>
              <a:rPr lang="en-US" dirty="0"/>
              <a:t>. North Dakota State University, Department of Agribusiness and Applied Economics, http://www.swc.nd.gov/arb/pdfs/SeedingEconImpact.pdf (Accessed January 28, 2016).</a:t>
            </a:r>
          </a:p>
          <a:p>
            <a:r>
              <a:rPr lang="en-US" dirty="0" err="1"/>
              <a:t>DeFelice</a:t>
            </a:r>
            <a:r>
              <a:rPr lang="en-US" dirty="0"/>
              <a:t>, T. P., J. Golden, D. Griffith, W. Woodley, D. Rosenfeld, D. Breed, M. </a:t>
            </a:r>
            <a:r>
              <a:rPr lang="en-US" dirty="0" err="1"/>
              <a:t>Solak</a:t>
            </a:r>
            <a:r>
              <a:rPr lang="en-US" dirty="0"/>
              <a:t>, and B. </a:t>
            </a:r>
            <a:r>
              <a:rPr lang="en-US" dirty="0" err="1"/>
              <a:t>Boe</a:t>
            </a:r>
            <a:r>
              <a:rPr lang="en-US" dirty="0"/>
              <a:t>, 2014: Extra area effects of cloud seeding — An updated assessment. </a:t>
            </a:r>
            <a:r>
              <a:rPr lang="en-US" i="1"/>
              <a:t>Atmospheric Research</a:t>
            </a:r>
            <a:r>
              <a:rPr lang="en-US"/>
              <a:t>, </a:t>
            </a:r>
            <a:r>
              <a:rPr lang="en-US" b="1"/>
              <a:t>135–136</a:t>
            </a:r>
            <a:r>
              <a:rPr lang="en-US"/>
              <a:t>, 193–203, https://doi.org/10.1016/j.atmosres.2013.08.014.</a:t>
            </a:r>
          </a:p>
          <a:p>
            <a:r>
              <a:rPr lang="en-US" dirty="0" err="1"/>
              <a:t>Delene</a:t>
            </a:r>
            <a:r>
              <a:rPr lang="en-US" dirty="0"/>
              <a:t>, D. J., 2016: Suitability of North Dakota For Conducting Effective Hygroscopic Seeding. </a:t>
            </a:r>
            <a:r>
              <a:rPr lang="en-US" i="1" dirty="0"/>
              <a:t>J. </a:t>
            </a:r>
            <a:r>
              <a:rPr lang="en-US" i="1" dirty="0" err="1"/>
              <a:t>Wea</a:t>
            </a:r>
            <a:r>
              <a:rPr lang="en-US" i="1" dirty="0"/>
              <a:t>. Modification</a:t>
            </a:r>
            <a:r>
              <a:rPr lang="en-US" dirty="0"/>
              <a:t>, </a:t>
            </a:r>
            <a:r>
              <a:rPr lang="en-US" b="1" dirty="0"/>
              <a:t>48</a:t>
            </a:r>
            <a:r>
              <a:rPr lang="en-US" dirty="0"/>
              <a:t>, 43–67.</a:t>
            </a:r>
          </a:p>
          <a:p>
            <a:r>
              <a:rPr lang="en-US" dirty="0"/>
              <a:t>Johnson, H. L., 1985: </a:t>
            </a:r>
            <a:r>
              <a:rPr lang="en-US" i="1" dirty="0"/>
              <a:t>An Evaluation of the North Dakota Cloud Modification Project: 1976-1982</a:t>
            </a:r>
            <a:r>
              <a:rPr lang="en-US" dirty="0"/>
              <a:t>.</a:t>
            </a:r>
          </a:p>
          <a:p>
            <a:r>
              <a:rPr lang="en-US" dirty="0"/>
              <a:t>NDARB, 2014: North Dakota Cloud Seeding Questions and Answers. </a:t>
            </a:r>
            <a:r>
              <a:rPr lang="en-US" i="1" dirty="0"/>
              <a:t>North Dakota Water Commission and State Engineer</a:t>
            </a:r>
            <a:r>
              <a:rPr lang="en-US" dirty="0"/>
              <a:t>,. http://www.swc.nd.gov/arb/ndcmp/pdfs/q_a.pdf (Accessed March 28, 2019).</a:t>
            </a:r>
          </a:p>
          <a:p>
            <a:r>
              <a:rPr lang="en-US" dirty="0"/>
              <a:t>——, 2018: </a:t>
            </a:r>
            <a:r>
              <a:rPr lang="en-US" i="1" dirty="0"/>
              <a:t>2018 Final Operations Report North Dakota Cloud Modification Project</a:t>
            </a:r>
            <a:r>
              <a:rPr lang="en-US" dirty="0"/>
              <a:t>. North Dakota Atmospheric Resource Board, http://www.swc.nd.gov/arb/ndcmp/pdfs/finalreport.pdf (Accessed January 15, 2019).</a:t>
            </a:r>
          </a:p>
          <a:p>
            <a:r>
              <a:rPr lang="en-US" dirty="0" err="1"/>
              <a:t>Schaffner</a:t>
            </a:r>
            <a:r>
              <a:rPr lang="en-US" dirty="0"/>
              <a:t>, L. W., J. E. Johnson, H. </a:t>
            </a:r>
            <a:r>
              <a:rPr lang="en-US" dirty="0" err="1"/>
              <a:t>Vruegdenhill</a:t>
            </a:r>
            <a:r>
              <a:rPr lang="en-US" dirty="0"/>
              <a:t>, and J. </a:t>
            </a:r>
            <a:r>
              <a:rPr lang="en-US" dirty="0" err="1"/>
              <a:t>Enz</a:t>
            </a:r>
            <a:r>
              <a:rPr lang="en-US" dirty="0"/>
              <a:t>, 1983: </a:t>
            </a:r>
            <a:r>
              <a:rPr lang="en-US" i="1" dirty="0"/>
              <a:t>Economic Effects of Added Growing Season Rainfall on North Dakota Agriculture</a:t>
            </a:r>
            <a:r>
              <a:rPr lang="en-US" dirty="0"/>
              <a:t>. Department of Agricultural </a:t>
            </a:r>
            <a:r>
              <a:rPr lang="en-US" dirty="0" err="1"/>
              <a:t>Econmics</a:t>
            </a:r>
            <a:r>
              <a:rPr lang="en-US" dirty="0"/>
              <a:t>, https://www.swc.nd.gov/arb/ndcmp/pdfs/EconEff_AddGrowRain_1983.pdf.</a:t>
            </a:r>
          </a:p>
          <a:p>
            <a:r>
              <a:rPr lang="en-US" dirty="0"/>
              <a:t>Schneider, M. D., and D. </a:t>
            </a:r>
            <a:r>
              <a:rPr lang="en-US" dirty="0" err="1"/>
              <a:t>Langerud</a:t>
            </a:r>
            <a:r>
              <a:rPr lang="en-US" dirty="0"/>
              <a:t>, 2011: Operational Improvements on the North Dakota Cloud Modification Project. </a:t>
            </a:r>
            <a:r>
              <a:rPr lang="en-US" i="1" dirty="0"/>
              <a:t>Journal of Weather Modification</a:t>
            </a:r>
            <a:r>
              <a:rPr lang="en-US" dirty="0"/>
              <a:t>, </a:t>
            </a:r>
            <a:r>
              <a:rPr lang="en-US" b="1" dirty="0"/>
              <a:t>43</a:t>
            </a:r>
            <a:r>
              <a:rPr lang="en-US" dirty="0"/>
              <a:t>, 84–88.</a:t>
            </a:r>
          </a:p>
          <a:p>
            <a:r>
              <a:rPr lang="en-US" dirty="0"/>
              <a:t>Smith, P. L., L. R. Johnson, D. L. </a:t>
            </a:r>
            <a:r>
              <a:rPr lang="en-US" dirty="0" err="1"/>
              <a:t>Priegnitz</a:t>
            </a:r>
            <a:r>
              <a:rPr lang="en-US" dirty="0"/>
              <a:t>, and J. Paul W </a:t>
            </a:r>
            <a:r>
              <a:rPr lang="en-US" dirty="0" err="1"/>
              <a:t>Mielke</a:t>
            </a:r>
            <a:r>
              <a:rPr lang="en-US" dirty="0"/>
              <a:t>, 1992: A Target-Control Analysis of Wheat Yield Data for the North Dakota Cloud Modification Project Region. </a:t>
            </a:r>
            <a:r>
              <a:rPr lang="en-US" i="1" dirty="0"/>
              <a:t>The Journal of Weather Modification</a:t>
            </a:r>
            <a:r>
              <a:rPr lang="en-US" dirty="0"/>
              <a:t>, </a:t>
            </a:r>
            <a:r>
              <a:rPr lang="en-US" b="1" dirty="0"/>
              <a:t>24</a:t>
            </a:r>
            <a:r>
              <a:rPr lang="en-US" dirty="0"/>
              <a:t>, 98–105.</a:t>
            </a:r>
          </a:p>
          <a:p>
            <a:r>
              <a:rPr lang="en-US" dirty="0"/>
              <a:t>——, ——, ——, B. </a:t>
            </a:r>
            <a:r>
              <a:rPr lang="en-US" dirty="0" err="1"/>
              <a:t>Boe</a:t>
            </a:r>
            <a:r>
              <a:rPr lang="en-US" dirty="0"/>
              <a:t>, and P. W. </a:t>
            </a:r>
            <a:r>
              <a:rPr lang="en-US" dirty="0" err="1"/>
              <a:t>Mielke</a:t>
            </a:r>
            <a:r>
              <a:rPr lang="en-US" dirty="0"/>
              <a:t>, Jr, 1997: An Exploratory Analysis of Crop Hail Insurance Data for Evidence of Cloud Seeding Effects in North Dakota. </a:t>
            </a:r>
            <a:r>
              <a:rPr lang="en-US" i="1" dirty="0"/>
              <a:t>J. Appl. Meteor.</a:t>
            </a:r>
            <a:r>
              <a:rPr lang="en-US" dirty="0"/>
              <a:t>, </a:t>
            </a:r>
            <a:r>
              <a:rPr lang="en-US" b="1" dirty="0"/>
              <a:t>36</a:t>
            </a:r>
            <a:r>
              <a:rPr lang="en-US" dirty="0"/>
              <a:t>, 463–473.</a:t>
            </a:r>
          </a:p>
          <a:p>
            <a:r>
              <a:rPr lang="en-US" dirty="0"/>
              <a:t>——, P. W. </a:t>
            </a:r>
            <a:r>
              <a:rPr lang="en-US" dirty="0" err="1"/>
              <a:t>Mielke</a:t>
            </a:r>
            <a:r>
              <a:rPr lang="en-US" dirty="0"/>
              <a:t>, Jr, and F. J. Kopp, 2004: </a:t>
            </a:r>
            <a:r>
              <a:rPr lang="en-US" i="1" dirty="0"/>
              <a:t>Exploratory Analysis of Climatic </a:t>
            </a:r>
            <a:r>
              <a:rPr lang="en-US" i="1" dirty="0" err="1"/>
              <a:t>Raingage</a:t>
            </a:r>
            <a:r>
              <a:rPr lang="en-US" i="1" dirty="0"/>
              <a:t> Data For Evidence of Effects of the North Dakota Cloud Modification Project on Rainfall in the Target Area</a:t>
            </a:r>
            <a:r>
              <a:rPr lang="en-US" dirty="0"/>
              <a:t>. North Dakota Atmospheric Resource Board, http://www.swc.nd.gov/arb/ndcmp/pdfs/ExplorAnalysisClimaticRainDataNDCMPEffects_2004.pdf.</a:t>
            </a:r>
          </a:p>
          <a:p>
            <a:r>
              <a:rPr lang="en-US" dirty="0"/>
              <a:t>Wise, E., 2005: Precipitation evaluation of the North Dakota Cloud Modification Project (NDCMP). University of North Dakota, 63 pp.</a:t>
            </a:r>
          </a:p>
        </p:txBody>
      </p:sp>
      <p:sp>
        <p:nvSpPr>
          <p:cNvPr id="4" name="Slide Number Placeholder 3">
            <a:extLst>
              <a:ext uri="{FF2B5EF4-FFF2-40B4-BE49-F238E27FC236}">
                <a16:creationId xmlns:a16="http://schemas.microsoft.com/office/drawing/2014/main" id="{BDD803EC-D425-48D9-9557-689E933B2590}"/>
              </a:ext>
            </a:extLst>
          </p:cNvPr>
          <p:cNvSpPr>
            <a:spLocks noGrp="1"/>
          </p:cNvSpPr>
          <p:nvPr>
            <p:ph type="sldNum" sz="quarter" idx="12"/>
          </p:nvPr>
        </p:nvSpPr>
        <p:spPr/>
        <p:txBody>
          <a:bodyPr/>
          <a:lstStyle/>
          <a:p>
            <a:fld id="{A92677F8-A8A8-4C1D-9CE8-6D1D5A049A13}" type="slidenum">
              <a:rPr lang="en-US" smtClean="0"/>
              <a:t>49</a:t>
            </a:fld>
            <a:endParaRPr lang="en-US"/>
          </a:p>
        </p:txBody>
      </p:sp>
    </p:spTree>
    <p:extLst>
      <p:ext uri="{BB962C8B-B14F-4D97-AF65-F5344CB8AC3E}">
        <p14:creationId xmlns:p14="http://schemas.microsoft.com/office/powerpoint/2010/main" val="162517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EAAAB-7CF2-4887-B36B-15CE01B0BEA7}"/>
              </a:ext>
            </a:extLst>
          </p:cNvPr>
          <p:cNvSpPr>
            <a:spLocks noGrp="1"/>
          </p:cNvSpPr>
          <p:nvPr>
            <p:ph sz="half" idx="1"/>
          </p:nvPr>
        </p:nvSpPr>
        <p:spPr>
          <a:xfrm>
            <a:off x="89528" y="1335874"/>
            <a:ext cx="5181600" cy="5522126"/>
          </a:xfrm>
        </p:spPr>
        <p:txBody>
          <a:bodyPr>
            <a:normAutofit fontScale="92500" lnSpcReduction="10000"/>
          </a:bodyPr>
          <a:lstStyle/>
          <a:p>
            <a:r>
              <a:rPr lang="en-US" sz="3500" dirty="0"/>
              <a:t>Seeding agents are released at cloud base and direct injection at the cloud top.</a:t>
            </a:r>
          </a:p>
          <a:p>
            <a:r>
              <a:rPr lang="en-US" sz="3500" dirty="0"/>
              <a:t>Cloud base seeding uses wing-mounted ice nucleus generators and burn-in-place flares.</a:t>
            </a:r>
          </a:p>
          <a:p>
            <a:r>
              <a:rPr lang="en-US" sz="3500" dirty="0"/>
              <a:t>Direct injection uses </a:t>
            </a:r>
            <a:r>
              <a:rPr lang="en-US" sz="3500" dirty="0" err="1"/>
              <a:t>ejectable</a:t>
            </a:r>
            <a:r>
              <a:rPr lang="en-US" sz="3500" dirty="0"/>
              <a:t> flares and dry ice.</a:t>
            </a:r>
          </a:p>
          <a:p>
            <a:endParaRPr lang="en-US" sz="3200" dirty="0"/>
          </a:p>
          <a:p>
            <a:r>
              <a:rPr lang="en-US" sz="2200" dirty="0"/>
              <a:t>Source: (NDARB 2014; </a:t>
            </a:r>
            <a:r>
              <a:rPr lang="en-US" sz="2200" dirty="0" err="1"/>
              <a:t>Delene</a:t>
            </a:r>
            <a:r>
              <a:rPr lang="en-US" sz="2200" dirty="0"/>
              <a:t> 2016)</a:t>
            </a:r>
            <a:br>
              <a:rPr lang="en-US" sz="3200" dirty="0"/>
            </a:br>
            <a:br>
              <a:rPr lang="en-US" sz="3200" dirty="0"/>
            </a:br>
            <a:endParaRPr lang="en-US" sz="32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211395" y="1465704"/>
            <a:ext cx="6980604" cy="3926590"/>
          </a:xfrm>
        </p:spPr>
      </p:pic>
      <p:sp>
        <p:nvSpPr>
          <p:cNvPr id="4" name="Slide Number Placeholder 3">
            <a:extLst>
              <a:ext uri="{FF2B5EF4-FFF2-40B4-BE49-F238E27FC236}">
                <a16:creationId xmlns:a16="http://schemas.microsoft.com/office/drawing/2014/main" id="{A477A1B3-3A13-4522-A8EF-2F0B7F374AFC}"/>
              </a:ext>
            </a:extLst>
          </p:cNvPr>
          <p:cNvSpPr>
            <a:spLocks noGrp="1"/>
          </p:cNvSpPr>
          <p:nvPr>
            <p:ph type="sldNum" sz="quarter" idx="12"/>
          </p:nvPr>
        </p:nvSpPr>
        <p:spPr/>
        <p:txBody>
          <a:bodyPr/>
          <a:lstStyle/>
          <a:p>
            <a:fld id="{A92677F8-A8A8-4C1D-9CE8-6D1D5A049A13}" type="slidenum">
              <a:rPr lang="en-US" smtClean="0"/>
              <a:t>5</a:t>
            </a:fld>
            <a:endParaRPr lang="en-US"/>
          </a:p>
        </p:txBody>
      </p:sp>
      <p:sp>
        <p:nvSpPr>
          <p:cNvPr id="8" name="Title 1">
            <a:extLst>
              <a:ext uri="{FF2B5EF4-FFF2-40B4-BE49-F238E27FC236}">
                <a16:creationId xmlns:a16="http://schemas.microsoft.com/office/drawing/2014/main" id="{8291C1EB-BA06-42D3-86FA-8484F22AD521}"/>
              </a:ext>
            </a:extLst>
          </p:cNvPr>
          <p:cNvSpPr>
            <a:spLocks noGrp="1"/>
          </p:cNvSpPr>
          <p:nvPr>
            <p:ph type="title"/>
          </p:nvPr>
        </p:nvSpPr>
        <p:spPr>
          <a:xfrm>
            <a:off x="838200" y="0"/>
            <a:ext cx="10515600" cy="1045582"/>
          </a:xfrm>
        </p:spPr>
        <p:txBody>
          <a:bodyPr>
            <a:normAutofit/>
          </a:bodyPr>
          <a:lstStyle/>
          <a:p>
            <a:pPr algn="ctr"/>
            <a:r>
              <a:rPr lang="en-US" sz="4800" b="1" dirty="0"/>
              <a:t>Cloud Seeding</a:t>
            </a:r>
          </a:p>
        </p:txBody>
      </p:sp>
    </p:spTree>
    <p:extLst>
      <p:ext uri="{BB962C8B-B14F-4D97-AF65-F5344CB8AC3E}">
        <p14:creationId xmlns:p14="http://schemas.microsoft.com/office/powerpoint/2010/main" val="4227799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1653-296F-4F9D-B184-E1308A19B8DD}"/>
              </a:ext>
            </a:extLst>
          </p:cNvPr>
          <p:cNvSpPr>
            <a:spLocks noGrp="1"/>
          </p:cNvSpPr>
          <p:nvPr>
            <p:ph type="title"/>
          </p:nvPr>
        </p:nvSpPr>
        <p:spPr>
          <a:xfrm>
            <a:off x="838200" y="2766218"/>
            <a:ext cx="10515600" cy="1325563"/>
          </a:xfrm>
        </p:spPr>
        <p:txBody>
          <a:bodyPr>
            <a:normAutofit/>
          </a:bodyPr>
          <a:lstStyle/>
          <a:p>
            <a:pPr algn="ctr"/>
            <a:r>
              <a:rPr lang="en-US" sz="6600" dirty="0"/>
              <a:t>Questions?</a:t>
            </a:r>
          </a:p>
        </p:txBody>
      </p:sp>
      <p:sp>
        <p:nvSpPr>
          <p:cNvPr id="4" name="Slide Number Placeholder 3">
            <a:extLst>
              <a:ext uri="{FF2B5EF4-FFF2-40B4-BE49-F238E27FC236}">
                <a16:creationId xmlns:a16="http://schemas.microsoft.com/office/drawing/2014/main" id="{4BE6D962-9CCB-46A5-8C50-FB6E91A93630}"/>
              </a:ext>
            </a:extLst>
          </p:cNvPr>
          <p:cNvSpPr>
            <a:spLocks noGrp="1"/>
          </p:cNvSpPr>
          <p:nvPr>
            <p:ph type="sldNum" sz="quarter" idx="12"/>
          </p:nvPr>
        </p:nvSpPr>
        <p:spPr/>
        <p:txBody>
          <a:bodyPr/>
          <a:lstStyle/>
          <a:p>
            <a:fld id="{A92677F8-A8A8-4C1D-9CE8-6D1D5A049A13}" type="slidenum">
              <a:rPr lang="en-US" smtClean="0"/>
              <a:t>50</a:t>
            </a:fld>
            <a:endParaRPr lang="en-US"/>
          </a:p>
        </p:txBody>
      </p:sp>
    </p:spTree>
    <p:extLst>
      <p:ext uri="{BB962C8B-B14F-4D97-AF65-F5344CB8AC3E}">
        <p14:creationId xmlns:p14="http://schemas.microsoft.com/office/powerpoint/2010/main" val="2610943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1653-296F-4F9D-B184-E1308A19B8DD}"/>
              </a:ext>
            </a:extLst>
          </p:cNvPr>
          <p:cNvSpPr>
            <a:spLocks noGrp="1"/>
          </p:cNvSpPr>
          <p:nvPr>
            <p:ph type="title"/>
          </p:nvPr>
        </p:nvSpPr>
        <p:spPr>
          <a:xfrm>
            <a:off x="838200" y="2766218"/>
            <a:ext cx="10515600" cy="1325563"/>
          </a:xfrm>
        </p:spPr>
        <p:txBody>
          <a:bodyPr>
            <a:normAutofit/>
          </a:bodyPr>
          <a:lstStyle/>
          <a:p>
            <a:pPr algn="ctr"/>
            <a:r>
              <a:rPr lang="en-US" sz="6600" dirty="0"/>
              <a:t>Extra Slides</a:t>
            </a:r>
          </a:p>
        </p:txBody>
      </p:sp>
      <p:sp>
        <p:nvSpPr>
          <p:cNvPr id="4" name="Slide Number Placeholder 3">
            <a:extLst>
              <a:ext uri="{FF2B5EF4-FFF2-40B4-BE49-F238E27FC236}">
                <a16:creationId xmlns:a16="http://schemas.microsoft.com/office/drawing/2014/main" id="{4BE6D962-9CCB-46A5-8C50-FB6E91A93630}"/>
              </a:ext>
            </a:extLst>
          </p:cNvPr>
          <p:cNvSpPr>
            <a:spLocks noGrp="1"/>
          </p:cNvSpPr>
          <p:nvPr>
            <p:ph type="sldNum" sz="quarter" idx="12"/>
          </p:nvPr>
        </p:nvSpPr>
        <p:spPr/>
        <p:txBody>
          <a:bodyPr/>
          <a:lstStyle/>
          <a:p>
            <a:fld id="{A92677F8-A8A8-4C1D-9CE8-6D1D5A049A13}" type="slidenum">
              <a:rPr lang="en-US" smtClean="0"/>
              <a:t>51</a:t>
            </a:fld>
            <a:endParaRPr lang="en-US"/>
          </a:p>
        </p:txBody>
      </p:sp>
    </p:spTree>
    <p:extLst>
      <p:ext uri="{BB962C8B-B14F-4D97-AF65-F5344CB8AC3E}">
        <p14:creationId xmlns:p14="http://schemas.microsoft.com/office/powerpoint/2010/main" val="1132545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E09E2-A0BF-4345-A569-D94DFBC74392}"/>
              </a:ext>
            </a:extLst>
          </p:cNvPr>
          <p:cNvSpPr>
            <a:spLocks noGrp="1"/>
          </p:cNvSpPr>
          <p:nvPr>
            <p:ph type="title"/>
          </p:nvPr>
        </p:nvSpPr>
        <p:spPr>
          <a:xfrm>
            <a:off x="0" y="0"/>
            <a:ext cx="12190901" cy="1188720"/>
          </a:xfrm>
        </p:spPr>
        <p:txBody>
          <a:bodyPr>
            <a:noAutofit/>
          </a:bodyPr>
          <a:lstStyle/>
          <a:p>
            <a:pPr algn="ctr"/>
            <a:r>
              <a:rPr lang="en-US" sz="4500" dirty="0">
                <a:latin typeface="Times New Roman" panose="02020603050405020304" pitchFamily="18" charset="0"/>
                <a:cs typeface="Times New Roman" panose="02020603050405020304" pitchFamily="18" charset="0"/>
              </a:rPr>
              <a:t>Weiss (2005) Target/Control Based on Storm Flow</a:t>
            </a:r>
          </a:p>
        </p:txBody>
      </p:sp>
      <p:pic>
        <p:nvPicPr>
          <p:cNvPr id="5" name="Content Placeholder 4">
            <a:extLst>
              <a:ext uri="{FF2B5EF4-FFF2-40B4-BE49-F238E27FC236}">
                <a16:creationId xmlns:a16="http://schemas.microsoft.com/office/drawing/2014/main" id="{C7E426EC-44D5-4259-BF8B-B57B6671AAFB}"/>
              </a:ext>
            </a:extLst>
          </p:cNvPr>
          <p:cNvPicPr>
            <a:picLocks noGrp="1" noChangeAspect="1"/>
          </p:cNvPicPr>
          <p:nvPr>
            <p:ph idx="1"/>
          </p:nvPr>
        </p:nvPicPr>
        <p:blipFill>
          <a:blip r:embed="rId3"/>
          <a:stretch>
            <a:fillRect/>
          </a:stretch>
        </p:blipFill>
        <p:spPr>
          <a:xfrm>
            <a:off x="6371542" y="1305290"/>
            <a:ext cx="5819359" cy="4752610"/>
          </a:xfrm>
        </p:spPr>
      </p:pic>
      <p:pic>
        <p:nvPicPr>
          <p:cNvPr id="7" name="Picture 6">
            <a:extLst>
              <a:ext uri="{FF2B5EF4-FFF2-40B4-BE49-F238E27FC236}">
                <a16:creationId xmlns:a16="http://schemas.microsoft.com/office/drawing/2014/main" id="{0428BE10-073C-47D9-86F7-7D83B6962E08}"/>
              </a:ext>
            </a:extLst>
          </p:cNvPr>
          <p:cNvPicPr>
            <a:picLocks noChangeAspect="1"/>
          </p:cNvPicPr>
          <p:nvPr/>
        </p:nvPicPr>
        <p:blipFill>
          <a:blip r:embed="rId4"/>
          <a:stretch>
            <a:fillRect/>
          </a:stretch>
        </p:blipFill>
        <p:spPr>
          <a:xfrm>
            <a:off x="0" y="1305290"/>
            <a:ext cx="6371543" cy="4752610"/>
          </a:xfrm>
          <a:prstGeom prst="rect">
            <a:avLst/>
          </a:prstGeom>
        </p:spPr>
      </p:pic>
      <p:sp>
        <p:nvSpPr>
          <p:cNvPr id="3" name="Slide Number Placeholder 2">
            <a:extLst>
              <a:ext uri="{FF2B5EF4-FFF2-40B4-BE49-F238E27FC236}">
                <a16:creationId xmlns:a16="http://schemas.microsoft.com/office/drawing/2014/main" id="{CD9313C9-3BDC-4408-AB85-2E323A9DFD7C}"/>
              </a:ext>
            </a:extLst>
          </p:cNvPr>
          <p:cNvSpPr>
            <a:spLocks noGrp="1"/>
          </p:cNvSpPr>
          <p:nvPr>
            <p:ph type="sldNum" sz="quarter" idx="12"/>
          </p:nvPr>
        </p:nvSpPr>
        <p:spPr/>
        <p:txBody>
          <a:bodyPr/>
          <a:lstStyle/>
          <a:p>
            <a:fld id="{A92677F8-A8A8-4C1D-9CE8-6D1D5A049A13}" type="slidenum">
              <a:rPr lang="en-US" smtClean="0"/>
              <a:t>52</a:t>
            </a:fld>
            <a:endParaRPr lang="en-US"/>
          </a:p>
        </p:txBody>
      </p:sp>
    </p:spTree>
    <p:extLst>
      <p:ext uri="{BB962C8B-B14F-4D97-AF65-F5344CB8AC3E}">
        <p14:creationId xmlns:p14="http://schemas.microsoft.com/office/powerpoint/2010/main" val="4276002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5451D5-CDC7-4C14-BB4A-030C8FABC852}"/>
              </a:ext>
            </a:extLst>
          </p:cNvPr>
          <p:cNvSpPr>
            <a:spLocks noGrp="1"/>
          </p:cNvSpPr>
          <p:nvPr>
            <p:ph sz="half" idx="1"/>
          </p:nvPr>
        </p:nvSpPr>
        <p:spPr>
          <a:xfrm>
            <a:off x="0" y="1685925"/>
            <a:ext cx="6172201" cy="5395912"/>
          </a:xfrm>
        </p:spPr>
        <p:txBody>
          <a:bodyPr/>
          <a:lstStyle/>
          <a:p>
            <a:r>
              <a:rPr lang="en-US" dirty="0"/>
              <a:t>For months with no rainfall reported by the station, a “</a:t>
            </a:r>
            <a:r>
              <a:rPr lang="en-US" dirty="0" err="1"/>
              <a:t>NaN</a:t>
            </a:r>
            <a:r>
              <a:rPr lang="en-US" dirty="0"/>
              <a:t>” was placed in the record.</a:t>
            </a:r>
          </a:p>
          <a:p>
            <a:r>
              <a:rPr lang="en-US" dirty="0"/>
              <a:t>Most stations had had years labeled as “</a:t>
            </a:r>
            <a:r>
              <a:rPr lang="en-US" dirty="0" err="1"/>
              <a:t>NaN</a:t>
            </a:r>
            <a:r>
              <a:rPr lang="en-US" dirty="0"/>
              <a:t>”, with less than 40 % of all stations reporting the full 41 years. </a:t>
            </a:r>
          </a:p>
        </p:txBody>
      </p:sp>
      <p:graphicFrame>
        <p:nvGraphicFramePr>
          <p:cNvPr id="6" name="Content Placeholder 5">
            <a:extLst>
              <a:ext uri="{FF2B5EF4-FFF2-40B4-BE49-F238E27FC236}">
                <a16:creationId xmlns:a16="http://schemas.microsoft.com/office/drawing/2014/main" id="{769ECA39-04F2-4951-B825-D015C25A5F4A}"/>
              </a:ext>
            </a:extLst>
          </p:cNvPr>
          <p:cNvGraphicFramePr>
            <a:graphicFrameLocks noGrp="1"/>
          </p:cNvGraphicFramePr>
          <p:nvPr>
            <p:ph sz="half" idx="2"/>
            <p:extLst>
              <p:ext uri="{D42A27DB-BD31-4B8C-83A1-F6EECF244321}">
                <p14:modId xmlns:p14="http://schemas.microsoft.com/office/powerpoint/2010/main" val="500494746"/>
              </p:ext>
            </p:extLst>
          </p:nvPr>
        </p:nvGraphicFramePr>
        <p:xfrm>
          <a:off x="6181727" y="1685925"/>
          <a:ext cx="5762625" cy="3486150"/>
        </p:xfrm>
        <a:graphic>
          <a:graphicData uri="http://schemas.openxmlformats.org/drawingml/2006/table">
            <a:tbl>
              <a:tblPr/>
              <a:tblGrid>
                <a:gridCol w="1152525">
                  <a:extLst>
                    <a:ext uri="{9D8B030D-6E8A-4147-A177-3AD203B41FA5}">
                      <a16:colId xmlns:a16="http://schemas.microsoft.com/office/drawing/2014/main" val="4084595029"/>
                    </a:ext>
                  </a:extLst>
                </a:gridCol>
                <a:gridCol w="1152525">
                  <a:extLst>
                    <a:ext uri="{9D8B030D-6E8A-4147-A177-3AD203B41FA5}">
                      <a16:colId xmlns:a16="http://schemas.microsoft.com/office/drawing/2014/main" val="1161555802"/>
                    </a:ext>
                  </a:extLst>
                </a:gridCol>
                <a:gridCol w="1152525">
                  <a:extLst>
                    <a:ext uri="{9D8B030D-6E8A-4147-A177-3AD203B41FA5}">
                      <a16:colId xmlns:a16="http://schemas.microsoft.com/office/drawing/2014/main" val="4203020853"/>
                    </a:ext>
                  </a:extLst>
                </a:gridCol>
                <a:gridCol w="1152525">
                  <a:extLst>
                    <a:ext uri="{9D8B030D-6E8A-4147-A177-3AD203B41FA5}">
                      <a16:colId xmlns:a16="http://schemas.microsoft.com/office/drawing/2014/main" val="1554921038"/>
                    </a:ext>
                  </a:extLst>
                </a:gridCol>
                <a:gridCol w="1152525">
                  <a:extLst>
                    <a:ext uri="{9D8B030D-6E8A-4147-A177-3AD203B41FA5}">
                      <a16:colId xmlns:a16="http://schemas.microsoft.com/office/drawing/2014/main" val="2720909836"/>
                    </a:ext>
                  </a:extLst>
                </a:gridCol>
              </a:tblGrid>
              <a:tr h="387350">
                <a:tc>
                  <a:txBody>
                    <a:bodyPr/>
                    <a:lstStyle/>
                    <a:p>
                      <a:pPr algn="ctr" fontAlgn="b"/>
                      <a:r>
                        <a:rPr lang="en-US" sz="2000" b="1" i="0" u="none" strike="noStrike" dirty="0">
                          <a:solidFill>
                            <a:srgbClr val="000000"/>
                          </a:solidFill>
                          <a:effectLst/>
                          <a:latin typeface="+mn-lt"/>
                        </a:rPr>
                        <a:t>Station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Year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June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July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August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3486913"/>
                  </a:ext>
                </a:extLst>
              </a:tr>
              <a:tr h="387350">
                <a:tc>
                  <a:txBody>
                    <a:bodyPr/>
                    <a:lstStyle/>
                    <a:p>
                      <a:pPr algn="ctr" fontAlgn="b"/>
                      <a:r>
                        <a:rPr lang="en-US" sz="2000" b="0" i="0" u="none" strike="noStrike" dirty="0">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1993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5.33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8.85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4.71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7467441"/>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nan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nan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7861706"/>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6.02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620923"/>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nan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8167759"/>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2.42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4.76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8763610"/>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3.90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1.91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mn-lt"/>
                        </a:rPr>
                        <a:t>nan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40430"/>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1999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2.89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2.15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1805265"/>
                  </a:ext>
                </a:extLst>
              </a:tr>
              <a:tr h="387350">
                <a:tc>
                  <a:txBody>
                    <a:bodyPr/>
                    <a:lstStyle/>
                    <a:p>
                      <a:pPr algn="ctr" fontAlgn="b"/>
                      <a:r>
                        <a:rPr lang="en-US" sz="2000" b="0" i="0" u="none" strike="noStrike">
                          <a:solidFill>
                            <a:srgbClr val="000000"/>
                          </a:solidFill>
                          <a:effectLst/>
                          <a:latin typeface="+mn-lt"/>
                        </a:rPr>
                        <a:t>451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2000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mn-lt"/>
                        </a:rPr>
                        <a:t>4.02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2.82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mn-lt"/>
                        </a:rPr>
                        <a:t>0.70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8559340"/>
                  </a:ext>
                </a:extLst>
              </a:tr>
            </a:tbl>
          </a:graphicData>
        </a:graphic>
      </p:graphicFrame>
      <p:sp>
        <p:nvSpPr>
          <p:cNvPr id="5" name="Slide Number Placeholder 4">
            <a:extLst>
              <a:ext uri="{FF2B5EF4-FFF2-40B4-BE49-F238E27FC236}">
                <a16:creationId xmlns:a16="http://schemas.microsoft.com/office/drawing/2014/main" id="{414F41D5-D7E2-4641-ABA4-36901B1CE4EC}"/>
              </a:ext>
            </a:extLst>
          </p:cNvPr>
          <p:cNvSpPr>
            <a:spLocks noGrp="1"/>
          </p:cNvSpPr>
          <p:nvPr>
            <p:ph type="sldNum" sz="quarter" idx="12"/>
          </p:nvPr>
        </p:nvSpPr>
        <p:spPr/>
        <p:txBody>
          <a:bodyPr/>
          <a:lstStyle/>
          <a:p>
            <a:fld id="{A92677F8-A8A8-4C1D-9CE8-6D1D5A049A13}" type="slidenum">
              <a:rPr lang="en-US" smtClean="0"/>
              <a:t>53</a:t>
            </a:fld>
            <a:endParaRPr lang="en-US" dirty="0"/>
          </a:p>
        </p:txBody>
      </p:sp>
      <p:sp>
        <p:nvSpPr>
          <p:cNvPr id="11" name="Title 1">
            <a:extLst>
              <a:ext uri="{FF2B5EF4-FFF2-40B4-BE49-F238E27FC236}">
                <a16:creationId xmlns:a16="http://schemas.microsoft.com/office/drawing/2014/main" id="{35A23263-6F9D-4742-9950-07EB89E5A551}"/>
              </a:ext>
            </a:extLst>
          </p:cNvPr>
          <p:cNvSpPr>
            <a:spLocks noGrp="1"/>
          </p:cNvSpPr>
          <p:nvPr>
            <p:ph type="title"/>
          </p:nvPr>
        </p:nvSpPr>
        <p:spPr>
          <a:xfrm>
            <a:off x="838200" y="0"/>
            <a:ext cx="10515600" cy="1325563"/>
          </a:xfrm>
        </p:spPr>
        <p:txBody>
          <a:bodyPr>
            <a:normAutofit/>
          </a:bodyPr>
          <a:lstStyle/>
          <a:p>
            <a:pPr algn="ctr"/>
            <a:r>
              <a:rPr lang="en-US" sz="6600" dirty="0"/>
              <a:t>Methodology: Missing Data</a:t>
            </a:r>
          </a:p>
        </p:txBody>
      </p:sp>
    </p:spTree>
    <p:extLst>
      <p:ext uri="{BB962C8B-B14F-4D97-AF65-F5344CB8AC3E}">
        <p14:creationId xmlns:p14="http://schemas.microsoft.com/office/powerpoint/2010/main" val="2300483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5625"/>
            <a:ext cx="12192000" cy="4351338"/>
          </a:xfrm>
        </p:spPr>
        <p:txBody>
          <a:bodyPr/>
          <a:lstStyle/>
          <a:p>
            <a:r>
              <a:rPr lang="en-US" dirty="0"/>
              <a:t>P-values were calculated using Microsoft Excel’s data analysis package through its t-test: Two-Sample Assuming Unequal Variance test as well as by hand calculating the p-values using the standard error and z-score. </a:t>
            </a:r>
          </a:p>
          <a:p>
            <a:r>
              <a:rPr lang="en-US" dirty="0"/>
              <a:t>P-values were calculated for the single and double ratios during pre-NDCMP and NDCMP time periods. </a:t>
            </a:r>
          </a:p>
          <a:p>
            <a:r>
              <a:rPr lang="en-US" dirty="0"/>
              <a:t>A predetermined p-value of 0.10 was used to determine if a result was statistically significant. </a:t>
            </a:r>
          </a:p>
        </p:txBody>
      </p:sp>
      <p:sp>
        <p:nvSpPr>
          <p:cNvPr id="4" name="Slide Number Placeholder 3"/>
          <p:cNvSpPr>
            <a:spLocks noGrp="1"/>
          </p:cNvSpPr>
          <p:nvPr>
            <p:ph type="sldNum" sz="quarter" idx="12"/>
          </p:nvPr>
        </p:nvSpPr>
        <p:spPr/>
        <p:txBody>
          <a:bodyPr/>
          <a:lstStyle/>
          <a:p>
            <a:fld id="{A92677F8-A8A8-4C1D-9CE8-6D1D5A049A13}" type="slidenum">
              <a:rPr lang="en-US" smtClean="0"/>
              <a:pPr/>
              <a:t>54</a:t>
            </a:fld>
            <a:endParaRPr lang="en-US" dirty="0"/>
          </a:p>
        </p:txBody>
      </p:sp>
      <p:sp>
        <p:nvSpPr>
          <p:cNvPr id="5" name="Title 1">
            <a:extLst>
              <a:ext uri="{FF2B5EF4-FFF2-40B4-BE49-F238E27FC236}">
                <a16:creationId xmlns:a16="http://schemas.microsoft.com/office/drawing/2014/main" id="{8691BC60-57CD-4583-B6DC-E3B40E897C67}"/>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t>Methodology:</a:t>
            </a:r>
            <a:r>
              <a:rPr lang="en-US" sz="6600" dirty="0">
                <a:latin typeface="Times New Roman" panose="02020603050405020304" pitchFamily="18" charset="0"/>
                <a:cs typeface="Times New Roman" panose="02020603050405020304" pitchFamily="18" charset="0"/>
              </a:rPr>
              <a:t> p-value</a:t>
            </a:r>
            <a:endParaRPr lang="en-US" sz="6600" dirty="0"/>
          </a:p>
        </p:txBody>
      </p:sp>
    </p:spTree>
    <p:extLst>
      <p:ext uri="{BB962C8B-B14F-4D97-AF65-F5344CB8AC3E}">
        <p14:creationId xmlns:p14="http://schemas.microsoft.com/office/powerpoint/2010/main" val="900414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2861-2219-4F56-BF81-4866D6521A5A}"/>
              </a:ext>
            </a:extLst>
          </p:cNvPr>
          <p:cNvSpPr>
            <a:spLocks noGrp="1"/>
          </p:cNvSpPr>
          <p:nvPr>
            <p:ph type="title"/>
          </p:nvPr>
        </p:nvSpPr>
        <p:spPr/>
        <p:txBody>
          <a:bodyPr>
            <a:normAutofit/>
          </a:bodyPr>
          <a:lstStyle/>
          <a:p>
            <a:pPr algn="ctr"/>
            <a:r>
              <a:rPr lang="en-US" sz="4800" b="1" dirty="0"/>
              <a:t>Weighted Rainfall With El Nino</a:t>
            </a:r>
          </a:p>
        </p:txBody>
      </p:sp>
      <p:pic>
        <p:nvPicPr>
          <p:cNvPr id="6" name="Content Placeholder 5">
            <a:extLst>
              <a:ext uri="{FF2B5EF4-FFF2-40B4-BE49-F238E27FC236}">
                <a16:creationId xmlns:a16="http://schemas.microsoft.com/office/drawing/2014/main" id="{D4199019-41A5-410B-A833-C077E66A4F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63" y="2295331"/>
            <a:ext cx="12252743" cy="3391667"/>
          </a:xfrm>
        </p:spPr>
      </p:pic>
      <p:sp>
        <p:nvSpPr>
          <p:cNvPr id="4" name="Slide Number Placeholder 3">
            <a:extLst>
              <a:ext uri="{FF2B5EF4-FFF2-40B4-BE49-F238E27FC236}">
                <a16:creationId xmlns:a16="http://schemas.microsoft.com/office/drawing/2014/main" id="{C0182569-1D6B-4DD4-A34D-4A2B682FC1B4}"/>
              </a:ext>
            </a:extLst>
          </p:cNvPr>
          <p:cNvSpPr>
            <a:spLocks noGrp="1"/>
          </p:cNvSpPr>
          <p:nvPr>
            <p:ph type="sldNum" sz="quarter" idx="12"/>
          </p:nvPr>
        </p:nvSpPr>
        <p:spPr/>
        <p:txBody>
          <a:bodyPr/>
          <a:lstStyle/>
          <a:p>
            <a:fld id="{A92677F8-A8A8-4C1D-9CE8-6D1D5A049A13}" type="slidenum">
              <a:rPr lang="en-US" smtClean="0"/>
              <a:pPr/>
              <a:t>55</a:t>
            </a:fld>
            <a:endParaRPr lang="en-US" dirty="0"/>
          </a:p>
        </p:txBody>
      </p:sp>
    </p:spTree>
    <p:extLst>
      <p:ext uri="{BB962C8B-B14F-4D97-AF65-F5344CB8AC3E}">
        <p14:creationId xmlns:p14="http://schemas.microsoft.com/office/powerpoint/2010/main" val="3732925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9B1-6B40-4216-B6BE-4A9066AE08C4}"/>
              </a:ext>
            </a:extLst>
          </p:cNvPr>
          <p:cNvSpPr>
            <a:spLocks noGrp="1"/>
          </p:cNvSpPr>
          <p:nvPr>
            <p:ph type="title"/>
          </p:nvPr>
        </p:nvSpPr>
        <p:spPr>
          <a:xfrm>
            <a:off x="838200" y="1"/>
            <a:ext cx="10515600" cy="1325562"/>
          </a:xfrm>
        </p:spPr>
        <p:txBody>
          <a:bodyPr>
            <a:normAutofit fontScale="90000"/>
          </a:bodyPr>
          <a:lstStyle/>
          <a:p>
            <a:pPr algn="ctr"/>
            <a:r>
              <a:rPr lang="en-US" sz="6600" dirty="0"/>
              <a:t>Methodology: Control Region</a:t>
            </a:r>
          </a:p>
        </p:txBody>
      </p:sp>
      <p:sp>
        <p:nvSpPr>
          <p:cNvPr id="5" name="Content Placeholder 4">
            <a:extLst>
              <a:ext uri="{FF2B5EF4-FFF2-40B4-BE49-F238E27FC236}">
                <a16:creationId xmlns:a16="http://schemas.microsoft.com/office/drawing/2014/main" id="{477E6B98-D3A4-4ADF-AB93-0DC8F420D93A}"/>
              </a:ext>
            </a:extLst>
          </p:cNvPr>
          <p:cNvSpPr>
            <a:spLocks noGrp="1"/>
          </p:cNvSpPr>
          <p:nvPr>
            <p:ph sz="half" idx="1"/>
          </p:nvPr>
        </p:nvSpPr>
        <p:spPr>
          <a:xfrm>
            <a:off x="0" y="1123950"/>
            <a:ext cx="12192000" cy="5734049"/>
          </a:xfrm>
        </p:spPr>
        <p:txBody>
          <a:bodyPr>
            <a:normAutofit/>
          </a:bodyPr>
          <a:lstStyle/>
          <a:p>
            <a:r>
              <a:rPr lang="en-US" sz="3200" dirty="0"/>
              <a:t>ND Controls</a:t>
            </a:r>
          </a:p>
          <a:p>
            <a:pPr lvl="1"/>
            <a:r>
              <a:rPr lang="en-US" sz="3200" dirty="0"/>
              <a:t>‘Billings’: Billings and Golden Valley Counties</a:t>
            </a:r>
          </a:p>
          <a:p>
            <a:pPr lvl="1"/>
            <a:r>
              <a:rPr lang="en-US" sz="3200" dirty="0"/>
              <a:t>‘Mercer’: McLean and Mercer Counties</a:t>
            </a:r>
          </a:p>
          <a:p>
            <a:r>
              <a:rPr lang="en-US" sz="3200" dirty="0"/>
              <a:t>MT Controls</a:t>
            </a:r>
          </a:p>
          <a:p>
            <a:pPr lvl="1"/>
            <a:r>
              <a:rPr lang="en-US" sz="3200" dirty="0"/>
              <a:t>‘Richland’: Richland and northern Dawson Counties</a:t>
            </a:r>
          </a:p>
          <a:p>
            <a:pPr lvl="1"/>
            <a:r>
              <a:rPr lang="en-US" sz="3200" dirty="0"/>
              <a:t>‘Roosevelt’: Roosevelt and Sheridan Counties</a:t>
            </a:r>
          </a:p>
          <a:p>
            <a:pPr lvl="1"/>
            <a:r>
              <a:rPr lang="en-US" sz="3200" dirty="0"/>
              <a:t>‘Wibaux’: Golden Valley County, ND., Wibaux, and southeast Dawson Counties</a:t>
            </a:r>
          </a:p>
          <a:p>
            <a:pPr lvl="1"/>
            <a:r>
              <a:rPr lang="en-US" sz="3200" dirty="0"/>
              <a:t>‘Fallon’: Fallon County</a:t>
            </a:r>
          </a:p>
          <a:p>
            <a:pPr lvl="1"/>
            <a:r>
              <a:rPr lang="en-US" sz="3200" dirty="0"/>
              <a:t>‘Carter’: Carter County </a:t>
            </a:r>
          </a:p>
        </p:txBody>
      </p:sp>
      <p:sp>
        <p:nvSpPr>
          <p:cNvPr id="4" name="Slide Number Placeholder 3">
            <a:extLst>
              <a:ext uri="{FF2B5EF4-FFF2-40B4-BE49-F238E27FC236}">
                <a16:creationId xmlns:a16="http://schemas.microsoft.com/office/drawing/2014/main" id="{9D22C26D-BB73-4346-9C8B-F16F0862FB56}"/>
              </a:ext>
            </a:extLst>
          </p:cNvPr>
          <p:cNvSpPr>
            <a:spLocks noGrp="1"/>
          </p:cNvSpPr>
          <p:nvPr>
            <p:ph type="sldNum" sz="quarter" idx="12"/>
          </p:nvPr>
        </p:nvSpPr>
        <p:spPr/>
        <p:txBody>
          <a:bodyPr/>
          <a:lstStyle/>
          <a:p>
            <a:fld id="{A92677F8-A8A8-4C1D-9CE8-6D1D5A049A13}" type="slidenum">
              <a:rPr lang="en-US" smtClean="0"/>
              <a:t>56</a:t>
            </a:fld>
            <a:endParaRPr lang="en-US" dirty="0"/>
          </a:p>
        </p:txBody>
      </p:sp>
    </p:spTree>
    <p:extLst>
      <p:ext uri="{BB962C8B-B14F-4D97-AF65-F5344CB8AC3E}">
        <p14:creationId xmlns:p14="http://schemas.microsoft.com/office/powerpoint/2010/main" val="1591676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81075"/>
          </a:xfrm>
        </p:spPr>
        <p:txBody>
          <a:bodyPr>
            <a:noAutofit/>
          </a:bodyPr>
          <a:lstStyle/>
          <a:p>
            <a:pPr algn="ctr"/>
            <a:r>
              <a:rPr lang="en-US" sz="6000" dirty="0"/>
              <a:t>Previous Evaluations of the NDCMP</a:t>
            </a:r>
          </a:p>
        </p:txBody>
      </p:sp>
      <p:sp>
        <p:nvSpPr>
          <p:cNvPr id="7" name="Content Placeholder 6"/>
          <p:cNvSpPr>
            <a:spLocks noGrp="1"/>
          </p:cNvSpPr>
          <p:nvPr>
            <p:ph idx="1"/>
          </p:nvPr>
        </p:nvSpPr>
        <p:spPr>
          <a:xfrm>
            <a:off x="1" y="1243012"/>
            <a:ext cx="12191999" cy="4851400"/>
          </a:xfrm>
        </p:spPr>
        <p:txBody>
          <a:bodyPr/>
          <a:lstStyle/>
          <a:p>
            <a:pPr algn="just"/>
            <a:r>
              <a:rPr lang="en-US" sz="3200" dirty="0" err="1"/>
              <a:t>Schaffner</a:t>
            </a:r>
            <a:r>
              <a:rPr lang="en-US" sz="3200" dirty="0"/>
              <a:t> et al. (1983) conducted a three-section study on the economic benefit of additional growing season rainfall.</a:t>
            </a:r>
          </a:p>
          <a:p>
            <a:pPr algn="just"/>
            <a:r>
              <a:rPr lang="en-US" sz="3200" dirty="0"/>
              <a:t>Results for western ND showed a gain of approx. $53.0 million or $3.63 per planted acre was found with 0.85-1.15 inches of additional rain from June-August.</a:t>
            </a:r>
          </a:p>
          <a:p>
            <a:endParaRPr lang="en-US" dirty="0"/>
          </a:p>
        </p:txBody>
      </p:sp>
      <p:sp>
        <p:nvSpPr>
          <p:cNvPr id="5" name="Slide Number Placeholder 4"/>
          <p:cNvSpPr>
            <a:spLocks noGrp="1"/>
          </p:cNvSpPr>
          <p:nvPr>
            <p:ph type="sldNum" sz="quarter" idx="12"/>
          </p:nvPr>
        </p:nvSpPr>
        <p:spPr/>
        <p:txBody>
          <a:bodyPr/>
          <a:lstStyle/>
          <a:p>
            <a:fld id="{A92677F8-A8A8-4C1D-9CE8-6D1D5A049A13}" type="slidenum">
              <a:rPr lang="en-US" smtClean="0"/>
              <a:t>57</a:t>
            </a:fld>
            <a:endParaRPr lang="en-US"/>
          </a:p>
        </p:txBody>
      </p:sp>
    </p:spTree>
    <p:extLst>
      <p:ext uri="{BB962C8B-B14F-4D97-AF65-F5344CB8AC3E}">
        <p14:creationId xmlns:p14="http://schemas.microsoft.com/office/powerpoint/2010/main" val="2402765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247774"/>
            <a:ext cx="12191999" cy="4851400"/>
          </a:xfrm>
        </p:spPr>
        <p:txBody>
          <a:bodyPr/>
          <a:lstStyle/>
          <a:p>
            <a:r>
              <a:rPr lang="en-US" sz="3200" dirty="0"/>
              <a:t>Bangsund and </a:t>
            </a:r>
            <a:r>
              <a:rPr lang="en-US" sz="3200" dirty="0" err="1"/>
              <a:t>Leistritz</a:t>
            </a:r>
            <a:r>
              <a:rPr lang="en-US" sz="3200" dirty="0"/>
              <a:t> (2009) used a 5 and 10 % increase in rainfall to estimate value of growing season rainfall. </a:t>
            </a:r>
          </a:p>
          <a:p>
            <a:r>
              <a:rPr lang="en-US" sz="3200" dirty="0"/>
              <a:t>With an increase of 5 % increase, an economic benefit of $8.4 million or $3.58 per planted acre would be seen annually. </a:t>
            </a:r>
          </a:p>
          <a:p>
            <a:r>
              <a:rPr lang="en-US" sz="3200" dirty="0"/>
              <a:t>A 10 % increase in rainfall would result in $16 million annually or $6.84 per planted acre.</a:t>
            </a:r>
          </a:p>
          <a:p>
            <a:endParaRPr lang="en-US" dirty="0"/>
          </a:p>
        </p:txBody>
      </p:sp>
      <p:sp>
        <p:nvSpPr>
          <p:cNvPr id="5" name="Slide Number Placeholder 4"/>
          <p:cNvSpPr>
            <a:spLocks noGrp="1"/>
          </p:cNvSpPr>
          <p:nvPr>
            <p:ph type="sldNum" sz="quarter" idx="12"/>
          </p:nvPr>
        </p:nvSpPr>
        <p:spPr/>
        <p:txBody>
          <a:bodyPr/>
          <a:lstStyle/>
          <a:p>
            <a:fld id="{A92677F8-A8A8-4C1D-9CE8-6D1D5A049A13}" type="slidenum">
              <a:rPr lang="en-US" smtClean="0"/>
              <a:t>58</a:t>
            </a:fld>
            <a:endParaRPr lang="en-US"/>
          </a:p>
        </p:txBody>
      </p:sp>
      <p:sp>
        <p:nvSpPr>
          <p:cNvPr id="8" name="Title 5">
            <a:extLst>
              <a:ext uri="{FF2B5EF4-FFF2-40B4-BE49-F238E27FC236}">
                <a16:creationId xmlns:a16="http://schemas.microsoft.com/office/drawing/2014/main" id="{F1D508C6-01D0-4E65-87A5-FD165B4B9331}"/>
              </a:ext>
            </a:extLst>
          </p:cNvPr>
          <p:cNvSpPr>
            <a:spLocks noGrp="1"/>
          </p:cNvSpPr>
          <p:nvPr>
            <p:ph type="title"/>
          </p:nvPr>
        </p:nvSpPr>
        <p:spPr>
          <a:xfrm>
            <a:off x="0" y="0"/>
            <a:ext cx="12192000" cy="981075"/>
          </a:xfrm>
        </p:spPr>
        <p:txBody>
          <a:bodyPr>
            <a:noAutofit/>
          </a:bodyPr>
          <a:lstStyle/>
          <a:p>
            <a:pPr algn="ctr"/>
            <a:r>
              <a:rPr lang="en-US" sz="6000" dirty="0"/>
              <a:t>Previous Evaluations of the NDCMP</a:t>
            </a:r>
          </a:p>
        </p:txBody>
      </p:sp>
    </p:spTree>
    <p:extLst>
      <p:ext uri="{BB962C8B-B14F-4D97-AF65-F5344CB8AC3E}">
        <p14:creationId xmlns:p14="http://schemas.microsoft.com/office/powerpoint/2010/main" val="819070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 y="1243012"/>
            <a:ext cx="12191999" cy="4851400"/>
          </a:xfrm>
        </p:spPr>
        <p:txBody>
          <a:bodyPr>
            <a:normAutofit/>
          </a:bodyPr>
          <a:lstStyle/>
          <a:p>
            <a:r>
              <a:rPr lang="en-US" sz="3200" dirty="0"/>
              <a:t>Johnson (1985) evaluated rainfall for 1976 to 1982 in the target, downwind of target, and control regions. </a:t>
            </a:r>
          </a:p>
          <a:p>
            <a:r>
              <a:rPr lang="en-US" sz="3200" dirty="0"/>
              <a:t>Results were found to not be statistically significant (p-value &gt; 0.05) but showed an overall increase in rainfall downwind of the target site. </a:t>
            </a:r>
          </a:p>
          <a:p>
            <a:r>
              <a:rPr lang="en-US" sz="3200" dirty="0"/>
              <a:t>Overall, there was no evidence for a rainfall increase in the target area.</a:t>
            </a:r>
          </a:p>
        </p:txBody>
      </p:sp>
      <p:sp>
        <p:nvSpPr>
          <p:cNvPr id="5" name="Slide Number Placeholder 4"/>
          <p:cNvSpPr>
            <a:spLocks noGrp="1"/>
          </p:cNvSpPr>
          <p:nvPr>
            <p:ph type="sldNum" sz="quarter" idx="12"/>
          </p:nvPr>
        </p:nvSpPr>
        <p:spPr/>
        <p:txBody>
          <a:bodyPr/>
          <a:lstStyle/>
          <a:p>
            <a:fld id="{A92677F8-A8A8-4C1D-9CE8-6D1D5A049A13}" type="slidenum">
              <a:rPr lang="en-US" smtClean="0"/>
              <a:t>59</a:t>
            </a:fld>
            <a:endParaRPr lang="en-US"/>
          </a:p>
        </p:txBody>
      </p:sp>
      <p:sp>
        <p:nvSpPr>
          <p:cNvPr id="8" name="Title 5">
            <a:extLst>
              <a:ext uri="{FF2B5EF4-FFF2-40B4-BE49-F238E27FC236}">
                <a16:creationId xmlns:a16="http://schemas.microsoft.com/office/drawing/2014/main" id="{ACC9DA60-E84E-439F-9D35-B9D4E46EAE0B}"/>
              </a:ext>
            </a:extLst>
          </p:cNvPr>
          <p:cNvSpPr>
            <a:spLocks noGrp="1"/>
          </p:cNvSpPr>
          <p:nvPr>
            <p:ph type="title"/>
          </p:nvPr>
        </p:nvSpPr>
        <p:spPr>
          <a:xfrm>
            <a:off x="0" y="0"/>
            <a:ext cx="12192000" cy="981075"/>
          </a:xfrm>
        </p:spPr>
        <p:txBody>
          <a:bodyPr>
            <a:noAutofit/>
          </a:bodyPr>
          <a:lstStyle/>
          <a:p>
            <a:pPr algn="ctr"/>
            <a:r>
              <a:rPr lang="en-US" sz="6000" dirty="0"/>
              <a:t>Previous Evaluations of the NDCMP</a:t>
            </a:r>
          </a:p>
        </p:txBody>
      </p:sp>
    </p:spTree>
    <p:extLst>
      <p:ext uri="{BB962C8B-B14F-4D97-AF65-F5344CB8AC3E}">
        <p14:creationId xmlns:p14="http://schemas.microsoft.com/office/powerpoint/2010/main" val="79019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243012"/>
            <a:ext cx="12191999" cy="4851400"/>
          </a:xfrm>
        </p:spPr>
        <p:txBody>
          <a:bodyPr>
            <a:normAutofit/>
          </a:bodyPr>
          <a:lstStyle/>
          <a:p>
            <a:r>
              <a:rPr lang="en-US" sz="3200" dirty="0"/>
              <a:t>By using National Weather Service (NWS) Cooperative Observer Program (COOP) rain gauges, Smith et al. (2004) studied whether a cloud seeding effect was present.</a:t>
            </a:r>
          </a:p>
          <a:p>
            <a:r>
              <a:rPr lang="en-US" sz="3200" dirty="0"/>
              <a:t>A target/control methodology consisting of 11 stations in the NDCMP target area and 25 stations in eastern Montana as the control was used. </a:t>
            </a:r>
          </a:p>
          <a:p>
            <a:r>
              <a:rPr lang="en-US" sz="3200" dirty="0"/>
              <a:t>Results showed little to no increase in rainfall in this analysis and a p-value of 0.32.</a:t>
            </a:r>
          </a:p>
          <a:p>
            <a:endParaRPr lang="en-US" sz="3200" dirty="0"/>
          </a:p>
        </p:txBody>
      </p:sp>
      <p:sp>
        <p:nvSpPr>
          <p:cNvPr id="5" name="Slide Number Placeholder 4"/>
          <p:cNvSpPr>
            <a:spLocks noGrp="1"/>
          </p:cNvSpPr>
          <p:nvPr>
            <p:ph type="sldNum" sz="quarter" idx="12"/>
          </p:nvPr>
        </p:nvSpPr>
        <p:spPr/>
        <p:txBody>
          <a:bodyPr/>
          <a:lstStyle/>
          <a:p>
            <a:fld id="{A92677F8-A8A8-4C1D-9CE8-6D1D5A049A13}" type="slidenum">
              <a:rPr lang="en-US" smtClean="0"/>
              <a:t>6</a:t>
            </a:fld>
            <a:endParaRPr lang="en-US"/>
          </a:p>
        </p:txBody>
      </p:sp>
      <p:sp>
        <p:nvSpPr>
          <p:cNvPr id="8" name="Title 5">
            <a:extLst>
              <a:ext uri="{FF2B5EF4-FFF2-40B4-BE49-F238E27FC236}">
                <a16:creationId xmlns:a16="http://schemas.microsoft.com/office/drawing/2014/main" id="{16659D9F-1A34-4A07-A7E1-0AED6381850D}"/>
              </a:ext>
            </a:extLst>
          </p:cNvPr>
          <p:cNvSpPr>
            <a:spLocks noGrp="1"/>
          </p:cNvSpPr>
          <p:nvPr>
            <p:ph type="title"/>
          </p:nvPr>
        </p:nvSpPr>
        <p:spPr>
          <a:xfrm>
            <a:off x="0" y="0"/>
            <a:ext cx="12192000" cy="981075"/>
          </a:xfrm>
        </p:spPr>
        <p:txBody>
          <a:bodyPr>
            <a:noAutofit/>
          </a:bodyPr>
          <a:lstStyle/>
          <a:p>
            <a:pPr algn="ctr"/>
            <a:r>
              <a:rPr lang="en-US" sz="4800" b="1" dirty="0"/>
              <a:t>Previous Evaluations of the NDCMP</a:t>
            </a:r>
          </a:p>
        </p:txBody>
      </p:sp>
    </p:spTree>
    <p:extLst>
      <p:ext uri="{BB962C8B-B14F-4D97-AF65-F5344CB8AC3E}">
        <p14:creationId xmlns:p14="http://schemas.microsoft.com/office/powerpoint/2010/main" val="3883993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 y="1243012"/>
            <a:ext cx="12191999" cy="4851400"/>
          </a:xfrm>
        </p:spPr>
        <p:txBody>
          <a:bodyPr>
            <a:normAutofit/>
          </a:bodyPr>
          <a:lstStyle/>
          <a:p>
            <a:r>
              <a:rPr lang="en-US" sz="3200" dirty="0"/>
              <a:t>Smith et al. (1992) compared wheat yields for seeded and non-seeded counties before 1961 to wheats after 1975.</a:t>
            </a:r>
          </a:p>
          <a:p>
            <a:r>
              <a:rPr lang="en-US" sz="3200" dirty="0"/>
              <a:t>Results found a 6% increase in wheat yields; however no statistical significance was found suggestion NDCMP was the cause.</a:t>
            </a:r>
          </a:p>
          <a:p>
            <a:endParaRPr lang="en-US" sz="3200" dirty="0"/>
          </a:p>
          <a:p>
            <a:endParaRPr lang="en-US" sz="3200" dirty="0"/>
          </a:p>
        </p:txBody>
      </p:sp>
      <p:sp>
        <p:nvSpPr>
          <p:cNvPr id="5" name="Slide Number Placeholder 4"/>
          <p:cNvSpPr>
            <a:spLocks noGrp="1"/>
          </p:cNvSpPr>
          <p:nvPr>
            <p:ph type="sldNum" sz="quarter" idx="12"/>
          </p:nvPr>
        </p:nvSpPr>
        <p:spPr/>
        <p:txBody>
          <a:bodyPr/>
          <a:lstStyle/>
          <a:p>
            <a:fld id="{A92677F8-A8A8-4C1D-9CE8-6D1D5A049A13}" type="slidenum">
              <a:rPr lang="en-US" smtClean="0"/>
              <a:t>60</a:t>
            </a:fld>
            <a:endParaRPr lang="en-US"/>
          </a:p>
        </p:txBody>
      </p:sp>
      <p:sp>
        <p:nvSpPr>
          <p:cNvPr id="8" name="Title 5">
            <a:extLst>
              <a:ext uri="{FF2B5EF4-FFF2-40B4-BE49-F238E27FC236}">
                <a16:creationId xmlns:a16="http://schemas.microsoft.com/office/drawing/2014/main" id="{9747DC0A-944C-400C-AD57-FE0711752F76}"/>
              </a:ext>
            </a:extLst>
          </p:cNvPr>
          <p:cNvSpPr txBox="1">
            <a:spLocks/>
          </p:cNvSpPr>
          <p:nvPr/>
        </p:nvSpPr>
        <p:spPr>
          <a:xfrm>
            <a:off x="0" y="0"/>
            <a:ext cx="12192000" cy="981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Previous Evaluations of the NDCMP</a:t>
            </a:r>
            <a:endParaRPr lang="en-US" sz="6000" dirty="0"/>
          </a:p>
        </p:txBody>
      </p:sp>
    </p:spTree>
    <p:extLst>
      <p:ext uri="{BB962C8B-B14F-4D97-AF65-F5344CB8AC3E}">
        <p14:creationId xmlns:p14="http://schemas.microsoft.com/office/powerpoint/2010/main" val="1915023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 y="1243012"/>
            <a:ext cx="12191999" cy="4851400"/>
          </a:xfrm>
        </p:spPr>
        <p:txBody>
          <a:bodyPr>
            <a:normAutofit/>
          </a:bodyPr>
          <a:lstStyle/>
          <a:p>
            <a:r>
              <a:rPr lang="en-US" sz="3200" dirty="0"/>
              <a:t>Smith et al. (1997) analyzed crop insurance claims from 1976 to 1988.</a:t>
            </a:r>
          </a:p>
          <a:p>
            <a:r>
              <a:rPr lang="en-US" sz="3200" dirty="0"/>
              <a:t>Results showed 11 out of 13 years experienced loss ratios below the mean loss ratio. </a:t>
            </a:r>
          </a:p>
          <a:p>
            <a:r>
              <a:rPr lang="en-US" sz="3200" dirty="0"/>
              <a:t>A multi-response permutation procedure two-sided p-values determined the 11 years were not due to random chance and likely a result of the NDCMP.</a:t>
            </a:r>
          </a:p>
          <a:p>
            <a:endParaRPr lang="en-US" sz="3200" dirty="0"/>
          </a:p>
        </p:txBody>
      </p:sp>
      <p:sp>
        <p:nvSpPr>
          <p:cNvPr id="5" name="Slide Number Placeholder 4"/>
          <p:cNvSpPr>
            <a:spLocks noGrp="1"/>
          </p:cNvSpPr>
          <p:nvPr>
            <p:ph type="sldNum" sz="quarter" idx="12"/>
          </p:nvPr>
        </p:nvSpPr>
        <p:spPr/>
        <p:txBody>
          <a:bodyPr/>
          <a:lstStyle/>
          <a:p>
            <a:fld id="{A92677F8-A8A8-4C1D-9CE8-6D1D5A049A13}" type="slidenum">
              <a:rPr lang="en-US" smtClean="0"/>
              <a:t>61</a:t>
            </a:fld>
            <a:endParaRPr lang="en-US"/>
          </a:p>
        </p:txBody>
      </p:sp>
      <p:sp>
        <p:nvSpPr>
          <p:cNvPr id="8" name="Title 5">
            <a:extLst>
              <a:ext uri="{FF2B5EF4-FFF2-40B4-BE49-F238E27FC236}">
                <a16:creationId xmlns:a16="http://schemas.microsoft.com/office/drawing/2014/main" id="{793B7065-2E71-47D5-81F3-BE724E017581}"/>
              </a:ext>
            </a:extLst>
          </p:cNvPr>
          <p:cNvSpPr>
            <a:spLocks noGrp="1"/>
          </p:cNvSpPr>
          <p:nvPr>
            <p:ph type="title"/>
          </p:nvPr>
        </p:nvSpPr>
        <p:spPr>
          <a:xfrm>
            <a:off x="0" y="0"/>
            <a:ext cx="12192000" cy="981075"/>
          </a:xfrm>
        </p:spPr>
        <p:txBody>
          <a:bodyPr>
            <a:noAutofit/>
          </a:bodyPr>
          <a:lstStyle/>
          <a:p>
            <a:pPr algn="ctr"/>
            <a:r>
              <a:rPr lang="en-US" sz="6000" dirty="0"/>
              <a:t>Previous Evaluations of the NDCMP</a:t>
            </a:r>
          </a:p>
        </p:txBody>
      </p:sp>
    </p:spTree>
    <p:extLst>
      <p:ext uri="{BB962C8B-B14F-4D97-AF65-F5344CB8AC3E}">
        <p14:creationId xmlns:p14="http://schemas.microsoft.com/office/powerpoint/2010/main" val="912906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048E4-6C0D-4E84-B93F-379DA6AA1635}"/>
              </a:ext>
            </a:extLst>
          </p:cNvPr>
          <p:cNvSpPr>
            <a:spLocks noGrp="1"/>
          </p:cNvSpPr>
          <p:nvPr>
            <p:ph idx="1"/>
          </p:nvPr>
        </p:nvSpPr>
        <p:spPr>
          <a:xfrm>
            <a:off x="0" y="1665286"/>
            <a:ext cx="12192000" cy="4906963"/>
          </a:xfrm>
        </p:spPr>
        <p:txBody>
          <a:bodyPr>
            <a:normAutofit/>
          </a:bodyPr>
          <a:lstStyle/>
          <a:p>
            <a:r>
              <a:rPr lang="en-US" sz="3200" dirty="0"/>
              <a:t>Single ratio values are given in a decimal range where a 1:1 ratio is given as 1.0. </a:t>
            </a:r>
          </a:p>
          <a:p>
            <a:r>
              <a:rPr lang="en-US" sz="3200" dirty="0"/>
              <a:t>Values such as 1.04 would suggest a positive 4 % difference in rainfall, which 0.96 would suggest a reduction 4 % difference in rainfall. </a:t>
            </a:r>
          </a:p>
        </p:txBody>
      </p:sp>
      <p:sp>
        <p:nvSpPr>
          <p:cNvPr id="4" name="Slide Number Placeholder 3">
            <a:extLst>
              <a:ext uri="{FF2B5EF4-FFF2-40B4-BE49-F238E27FC236}">
                <a16:creationId xmlns:a16="http://schemas.microsoft.com/office/drawing/2014/main" id="{83E2728E-E1AB-425E-B95A-9B6471C5CB8A}"/>
              </a:ext>
            </a:extLst>
          </p:cNvPr>
          <p:cNvSpPr>
            <a:spLocks noGrp="1"/>
          </p:cNvSpPr>
          <p:nvPr>
            <p:ph type="sldNum" sz="quarter" idx="12"/>
          </p:nvPr>
        </p:nvSpPr>
        <p:spPr/>
        <p:txBody>
          <a:bodyPr/>
          <a:lstStyle/>
          <a:p>
            <a:fld id="{A92677F8-A8A8-4C1D-9CE8-6D1D5A049A13}" type="slidenum">
              <a:rPr lang="en-US" smtClean="0"/>
              <a:t>62</a:t>
            </a:fld>
            <a:endParaRPr lang="en-US"/>
          </a:p>
        </p:txBody>
      </p:sp>
      <p:sp>
        <p:nvSpPr>
          <p:cNvPr id="7" name="Title 1">
            <a:extLst>
              <a:ext uri="{FF2B5EF4-FFF2-40B4-BE49-F238E27FC236}">
                <a16:creationId xmlns:a16="http://schemas.microsoft.com/office/drawing/2014/main" id="{E5B554FD-1B63-4435-9B13-1F219968185A}"/>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t>Methodology: </a:t>
            </a:r>
            <a:r>
              <a:rPr lang="en-US" sz="6600" dirty="0">
                <a:latin typeface="Times New Roman" panose="02020603050405020304" pitchFamily="18" charset="0"/>
                <a:cs typeface="Times New Roman" panose="02020603050405020304" pitchFamily="18" charset="0"/>
              </a:rPr>
              <a:t>Single Ratio</a:t>
            </a:r>
            <a:endParaRPr lang="en-US" sz="6600" dirty="0"/>
          </a:p>
        </p:txBody>
      </p:sp>
    </p:spTree>
    <p:extLst>
      <p:ext uri="{BB962C8B-B14F-4D97-AF65-F5344CB8AC3E}">
        <p14:creationId xmlns:p14="http://schemas.microsoft.com/office/powerpoint/2010/main" val="3203934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243012"/>
            <a:ext cx="12191999" cy="4851400"/>
          </a:xfrm>
        </p:spPr>
        <p:txBody>
          <a:bodyPr>
            <a:normAutofit lnSpcReduction="10000"/>
          </a:bodyPr>
          <a:lstStyle/>
          <a:p>
            <a:pPr algn="just"/>
            <a:r>
              <a:rPr lang="en-US" sz="3200" dirty="0"/>
              <a:t>Wise (2005) analyzed the effects of the NDCMP using a target, downwind and control approach. </a:t>
            </a:r>
          </a:p>
          <a:p>
            <a:pPr algn="just"/>
            <a:r>
              <a:rPr lang="en-US" sz="3200" dirty="0"/>
              <a:t>The control/downwind region was determined by daily storm motion from 1999 to 2002. </a:t>
            </a:r>
          </a:p>
          <a:p>
            <a:pPr algn="just"/>
            <a:r>
              <a:rPr lang="en-US" sz="3200" dirty="0"/>
              <a:t>North Dakota Atmospheric Resource Board Cooperative Observer Network (NDARBCON) rain gauges were used for 1977 to 2003.</a:t>
            </a:r>
          </a:p>
          <a:p>
            <a:pPr algn="just"/>
            <a:r>
              <a:rPr lang="en-US" sz="3200" dirty="0"/>
              <a:t>Results found an increase in rainfall of at least 5 % in four out of seven cases.</a:t>
            </a:r>
          </a:p>
          <a:p>
            <a:pPr lvl="1" algn="just"/>
            <a:r>
              <a:rPr lang="en-US" sz="2800" dirty="0"/>
              <a:t>Of those four, only two were determined statistically significant </a:t>
            </a:r>
          </a:p>
          <a:p>
            <a:pPr marL="457200" lvl="1" indent="0" algn="just">
              <a:buNone/>
            </a:pPr>
            <a:r>
              <a:rPr lang="en-US" sz="2800" dirty="0"/>
              <a:t>  (p-value &lt; 0.05)</a:t>
            </a:r>
          </a:p>
          <a:p>
            <a:endParaRPr lang="en-US" sz="3200" dirty="0"/>
          </a:p>
        </p:txBody>
      </p:sp>
      <p:sp>
        <p:nvSpPr>
          <p:cNvPr id="5" name="Slide Number Placeholder 4"/>
          <p:cNvSpPr>
            <a:spLocks noGrp="1"/>
          </p:cNvSpPr>
          <p:nvPr>
            <p:ph type="sldNum" sz="quarter" idx="12"/>
          </p:nvPr>
        </p:nvSpPr>
        <p:spPr/>
        <p:txBody>
          <a:bodyPr/>
          <a:lstStyle/>
          <a:p>
            <a:fld id="{A92677F8-A8A8-4C1D-9CE8-6D1D5A049A13}" type="slidenum">
              <a:rPr lang="en-US" smtClean="0"/>
              <a:t>7</a:t>
            </a:fld>
            <a:endParaRPr lang="en-US"/>
          </a:p>
        </p:txBody>
      </p:sp>
      <p:sp>
        <p:nvSpPr>
          <p:cNvPr id="8" name="Title 5">
            <a:extLst>
              <a:ext uri="{FF2B5EF4-FFF2-40B4-BE49-F238E27FC236}">
                <a16:creationId xmlns:a16="http://schemas.microsoft.com/office/drawing/2014/main" id="{CA06498A-8366-4CA0-A017-BAB93B106D03}"/>
              </a:ext>
            </a:extLst>
          </p:cNvPr>
          <p:cNvSpPr>
            <a:spLocks noGrp="1"/>
          </p:cNvSpPr>
          <p:nvPr>
            <p:ph type="title"/>
          </p:nvPr>
        </p:nvSpPr>
        <p:spPr>
          <a:xfrm>
            <a:off x="0" y="0"/>
            <a:ext cx="12192000" cy="981075"/>
          </a:xfrm>
        </p:spPr>
        <p:txBody>
          <a:bodyPr>
            <a:noAutofit/>
          </a:bodyPr>
          <a:lstStyle/>
          <a:p>
            <a:pPr algn="ctr"/>
            <a:r>
              <a:rPr lang="en-US" sz="4800" b="1" dirty="0"/>
              <a:t>Previous Evaluations of the NDCMP</a:t>
            </a:r>
          </a:p>
        </p:txBody>
      </p:sp>
    </p:spTree>
    <p:extLst>
      <p:ext uri="{BB962C8B-B14F-4D97-AF65-F5344CB8AC3E}">
        <p14:creationId xmlns:p14="http://schemas.microsoft.com/office/powerpoint/2010/main" val="4193803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7D27-8E14-4D97-A610-1B32FD619B4E}"/>
              </a:ext>
            </a:extLst>
          </p:cNvPr>
          <p:cNvSpPr>
            <a:spLocks noGrp="1"/>
          </p:cNvSpPr>
          <p:nvPr>
            <p:ph type="title"/>
          </p:nvPr>
        </p:nvSpPr>
        <p:spPr>
          <a:xfrm>
            <a:off x="838200" y="0"/>
            <a:ext cx="10515600" cy="1325563"/>
          </a:xfrm>
        </p:spPr>
        <p:txBody>
          <a:bodyPr>
            <a:normAutofit/>
          </a:bodyPr>
          <a:lstStyle/>
          <a:p>
            <a:r>
              <a:rPr lang="en-US" dirty="0"/>
              <a:t>NDARBCON Data</a:t>
            </a:r>
          </a:p>
        </p:txBody>
      </p:sp>
      <p:sp>
        <p:nvSpPr>
          <p:cNvPr id="6" name="Content Placeholder 5">
            <a:extLst>
              <a:ext uri="{FF2B5EF4-FFF2-40B4-BE49-F238E27FC236}">
                <a16:creationId xmlns:a16="http://schemas.microsoft.com/office/drawing/2014/main" id="{26137325-86A5-49F1-A152-2DEA496764CC}"/>
              </a:ext>
            </a:extLst>
          </p:cNvPr>
          <p:cNvSpPr>
            <a:spLocks noGrp="1"/>
          </p:cNvSpPr>
          <p:nvPr>
            <p:ph sz="half" idx="1"/>
          </p:nvPr>
        </p:nvSpPr>
        <p:spPr>
          <a:xfrm>
            <a:off x="17913" y="1325562"/>
            <a:ext cx="7658013" cy="5532437"/>
          </a:xfrm>
        </p:spPr>
        <p:txBody>
          <a:bodyPr/>
          <a:lstStyle/>
          <a:p>
            <a:r>
              <a:rPr lang="en-US" dirty="0"/>
              <a:t>NDARBCON uses a “</a:t>
            </a:r>
            <a:r>
              <a:rPr lang="en-US" dirty="0" err="1"/>
              <a:t>Tru-Chek</a:t>
            </a:r>
            <a:r>
              <a:rPr lang="en-US" dirty="0"/>
              <a:t>” wedge-shaped rain gauge. </a:t>
            </a:r>
          </a:p>
          <a:p>
            <a:r>
              <a:rPr lang="en-US" dirty="0"/>
              <a:t>NDARBCON rain gauges measure rainfall to the nearest hundredth of an inch. </a:t>
            </a:r>
          </a:p>
          <a:p>
            <a:r>
              <a:rPr lang="en-US" dirty="0"/>
              <a:t>Rainfall measurements are taken at 0800 AM everyday. </a:t>
            </a:r>
          </a:p>
          <a:p>
            <a:r>
              <a:rPr lang="en-US" dirty="0"/>
              <a:t>The observational period for the NDARBCON observers is April 1</a:t>
            </a:r>
            <a:r>
              <a:rPr lang="en-US" baseline="30000" dirty="0"/>
              <a:t>st</a:t>
            </a:r>
            <a:r>
              <a:rPr lang="en-US" dirty="0"/>
              <a:t> through September 30</a:t>
            </a:r>
            <a:r>
              <a:rPr lang="en-US" baseline="30000" dirty="0"/>
              <a:t>th</a:t>
            </a:r>
            <a:r>
              <a:rPr lang="en-US" dirty="0"/>
              <a:t> each year. </a:t>
            </a:r>
          </a:p>
          <a:p>
            <a:pPr marL="0" indent="0">
              <a:buNone/>
            </a:pPr>
            <a:endParaRPr lang="en-US" dirty="0"/>
          </a:p>
        </p:txBody>
      </p:sp>
      <p:sp>
        <p:nvSpPr>
          <p:cNvPr id="4" name="Slide Number Placeholder 3">
            <a:extLst>
              <a:ext uri="{FF2B5EF4-FFF2-40B4-BE49-F238E27FC236}">
                <a16:creationId xmlns:a16="http://schemas.microsoft.com/office/drawing/2014/main" id="{1E509DF3-C950-422F-A66F-472F75DA8817}"/>
              </a:ext>
            </a:extLst>
          </p:cNvPr>
          <p:cNvSpPr>
            <a:spLocks noGrp="1"/>
          </p:cNvSpPr>
          <p:nvPr>
            <p:ph type="sldNum" sz="quarter" idx="12"/>
          </p:nvPr>
        </p:nvSpPr>
        <p:spPr/>
        <p:txBody>
          <a:bodyPr/>
          <a:lstStyle/>
          <a:p>
            <a:fld id="{A92677F8-A8A8-4C1D-9CE8-6D1D5A049A13}" type="slidenum">
              <a:rPr lang="en-US" smtClean="0"/>
              <a:t>8</a:t>
            </a:fld>
            <a:endParaRPr lang="en-US"/>
          </a:p>
        </p:txBody>
      </p:sp>
      <p:pic>
        <p:nvPicPr>
          <p:cNvPr id="8" name="Content Placeholder 4" descr="A picture containing indoor&#10;&#10;Description automatically generated">
            <a:extLst>
              <a:ext uri="{FF2B5EF4-FFF2-40B4-BE49-F238E27FC236}">
                <a16:creationId xmlns:a16="http://schemas.microsoft.com/office/drawing/2014/main" id="{36226C3F-591A-4F26-B53C-E0254BA9106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6084" b="7091"/>
          <a:stretch/>
        </p:blipFill>
        <p:spPr>
          <a:xfrm>
            <a:off x="9019607" y="662781"/>
            <a:ext cx="1925186" cy="5532437"/>
          </a:xfrm>
        </p:spPr>
      </p:pic>
    </p:spTree>
    <p:extLst>
      <p:ext uri="{BB962C8B-B14F-4D97-AF65-F5344CB8AC3E}">
        <p14:creationId xmlns:p14="http://schemas.microsoft.com/office/powerpoint/2010/main" val="43431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7D27-8E14-4D97-A610-1B32FD619B4E}"/>
              </a:ext>
            </a:extLst>
          </p:cNvPr>
          <p:cNvSpPr>
            <a:spLocks noGrp="1"/>
          </p:cNvSpPr>
          <p:nvPr>
            <p:ph type="title"/>
          </p:nvPr>
        </p:nvSpPr>
        <p:spPr>
          <a:xfrm>
            <a:off x="838200" y="0"/>
            <a:ext cx="10515600" cy="1325563"/>
          </a:xfrm>
        </p:spPr>
        <p:txBody>
          <a:bodyPr>
            <a:normAutofit/>
          </a:bodyPr>
          <a:lstStyle/>
          <a:p>
            <a:r>
              <a:rPr lang="en-US" dirty="0"/>
              <a:t>NWS COOP Data</a:t>
            </a:r>
          </a:p>
        </p:txBody>
      </p:sp>
      <p:sp>
        <p:nvSpPr>
          <p:cNvPr id="6" name="Content Placeholder 5">
            <a:extLst>
              <a:ext uri="{FF2B5EF4-FFF2-40B4-BE49-F238E27FC236}">
                <a16:creationId xmlns:a16="http://schemas.microsoft.com/office/drawing/2014/main" id="{26137325-86A5-49F1-A152-2DEA496764CC}"/>
              </a:ext>
            </a:extLst>
          </p:cNvPr>
          <p:cNvSpPr>
            <a:spLocks noGrp="1"/>
          </p:cNvSpPr>
          <p:nvPr>
            <p:ph sz="half" idx="1"/>
          </p:nvPr>
        </p:nvSpPr>
        <p:spPr>
          <a:xfrm>
            <a:off x="128106" y="1025750"/>
            <a:ext cx="7658013" cy="5532437"/>
          </a:xfrm>
        </p:spPr>
        <p:txBody>
          <a:bodyPr>
            <a:normAutofit/>
          </a:bodyPr>
          <a:lstStyle/>
          <a:p>
            <a:r>
              <a:rPr lang="en-US" sz="3200" dirty="0"/>
              <a:t>NWS COOP observers are supplied with an 8-inch rain gauge.</a:t>
            </a:r>
          </a:p>
          <a:p>
            <a:r>
              <a:rPr lang="en-US" sz="3200" dirty="0"/>
              <a:t>The 8-inch gauge is a simple non recording gauge consisting of four parts:</a:t>
            </a:r>
          </a:p>
          <a:p>
            <a:pPr lvl="1"/>
            <a:r>
              <a:rPr lang="en-US" sz="3200" dirty="0"/>
              <a:t>Measuring stick</a:t>
            </a:r>
          </a:p>
          <a:p>
            <a:pPr lvl="1"/>
            <a:r>
              <a:rPr lang="en-US" sz="3200" dirty="0"/>
              <a:t>Measuring tube</a:t>
            </a:r>
          </a:p>
          <a:p>
            <a:pPr lvl="1"/>
            <a:r>
              <a:rPr lang="en-US" sz="3200" dirty="0"/>
              <a:t>Collector funnel</a:t>
            </a:r>
          </a:p>
          <a:p>
            <a:pPr lvl="1"/>
            <a:r>
              <a:rPr lang="en-US" sz="3200" dirty="0"/>
              <a:t>Overflow can</a:t>
            </a:r>
          </a:p>
          <a:p>
            <a:r>
              <a:rPr lang="en-US" dirty="0"/>
              <a:t>Rainfall can be measured within a tenth of an inch and can hold 20 inches of rainfall. </a:t>
            </a:r>
          </a:p>
          <a:p>
            <a:r>
              <a:rPr lang="en-US" sz="1600" dirty="0"/>
              <a:t>Source: (NWS 1999)</a:t>
            </a:r>
          </a:p>
          <a:p>
            <a:pPr lvl="1"/>
            <a:endParaRPr lang="en-US" dirty="0"/>
          </a:p>
        </p:txBody>
      </p:sp>
      <p:sp>
        <p:nvSpPr>
          <p:cNvPr id="4" name="Slide Number Placeholder 3">
            <a:extLst>
              <a:ext uri="{FF2B5EF4-FFF2-40B4-BE49-F238E27FC236}">
                <a16:creationId xmlns:a16="http://schemas.microsoft.com/office/drawing/2014/main" id="{1E509DF3-C950-422F-A66F-472F75DA8817}"/>
              </a:ext>
            </a:extLst>
          </p:cNvPr>
          <p:cNvSpPr>
            <a:spLocks noGrp="1"/>
          </p:cNvSpPr>
          <p:nvPr>
            <p:ph type="sldNum" sz="quarter" idx="12"/>
          </p:nvPr>
        </p:nvSpPr>
        <p:spPr/>
        <p:txBody>
          <a:bodyPr/>
          <a:lstStyle/>
          <a:p>
            <a:fld id="{A92677F8-A8A8-4C1D-9CE8-6D1D5A049A13}" type="slidenum">
              <a:rPr lang="en-US" smtClean="0"/>
              <a:t>9</a:t>
            </a:fld>
            <a:endParaRPr lang="en-US"/>
          </a:p>
        </p:txBody>
      </p:sp>
      <p:pic>
        <p:nvPicPr>
          <p:cNvPr id="8" name="Content Placeholder 4">
            <a:extLst>
              <a:ext uri="{FF2B5EF4-FFF2-40B4-BE49-F238E27FC236}">
                <a16:creationId xmlns:a16="http://schemas.microsoft.com/office/drawing/2014/main" id="{36226C3F-591A-4F26-B53C-E0254BA9106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464"/>
          <a:stretch/>
        </p:blipFill>
        <p:spPr>
          <a:xfrm>
            <a:off x="7790314" y="1325561"/>
            <a:ext cx="4383772" cy="4586277"/>
          </a:xfrm>
        </p:spPr>
      </p:pic>
      <p:sp>
        <p:nvSpPr>
          <p:cNvPr id="3" name="Rectangle 2">
            <a:extLst>
              <a:ext uri="{FF2B5EF4-FFF2-40B4-BE49-F238E27FC236}">
                <a16:creationId xmlns:a16="http://schemas.microsoft.com/office/drawing/2014/main" id="{C7A70AD4-9532-47FB-B578-F0FF95D9488D}"/>
              </a:ext>
            </a:extLst>
          </p:cNvPr>
          <p:cNvSpPr/>
          <p:nvPr/>
        </p:nvSpPr>
        <p:spPr>
          <a:xfrm>
            <a:off x="9439275" y="1447800"/>
            <a:ext cx="1914525" cy="322275"/>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227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5714</Words>
  <Application>Microsoft Office PowerPoint</Application>
  <PresentationFormat>Widescreen</PresentationFormat>
  <Paragraphs>782</Paragraphs>
  <Slides>62</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Cambria Math</vt:lpstr>
      <vt:lpstr>Times New Roman</vt:lpstr>
      <vt:lpstr>Office Theme</vt:lpstr>
      <vt:lpstr>Precipitation Evaluation of the North Dakota Cloud Modification Project (NDCMP) Using Rain Gauge Observations</vt:lpstr>
      <vt:lpstr>Motivation and Objective</vt:lpstr>
      <vt:lpstr>Project Background</vt:lpstr>
      <vt:lpstr>Radar and Aircraft</vt:lpstr>
      <vt:lpstr>Cloud Seeding</vt:lpstr>
      <vt:lpstr>Previous Evaluations of the NDCMP</vt:lpstr>
      <vt:lpstr>Previous Evaluations of the NDCMP</vt:lpstr>
      <vt:lpstr>NDARBCON Data</vt:lpstr>
      <vt:lpstr>NWS COOP Data</vt:lpstr>
      <vt:lpstr>Data</vt:lpstr>
      <vt:lpstr>Project Evaluation</vt:lpstr>
      <vt:lpstr>Target Region</vt:lpstr>
      <vt:lpstr>Control Region</vt:lpstr>
      <vt:lpstr>PowerPoint Presentation</vt:lpstr>
      <vt:lpstr>Climatology Data</vt:lpstr>
      <vt:lpstr>Missing Data</vt:lpstr>
      <vt:lpstr>McKenzie County Rain Gauges 1950-2018</vt:lpstr>
      <vt:lpstr>McKenzie County Rain Fall 1950-2018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Methods</vt:lpstr>
      <vt:lpstr>PowerPoint Presentation</vt:lpstr>
      <vt:lpstr>PowerPoint Presentation</vt:lpstr>
      <vt:lpstr>PowerPoint Presentation</vt:lpstr>
      <vt:lpstr>PowerPoint Presentation</vt:lpstr>
      <vt:lpstr>PowerPoint Presentation</vt:lpstr>
      <vt:lpstr>1950 - 1975 Single Ratios</vt:lpstr>
      <vt:lpstr>1977 - 2018 Single Ratios</vt:lpstr>
      <vt:lpstr>Double Ratios</vt:lpstr>
      <vt:lpstr>Bootstrapped Double Ratios</vt:lpstr>
      <vt:lpstr>Rain Gauges Needed</vt:lpstr>
      <vt:lpstr>PowerPoint Presentation</vt:lpstr>
      <vt:lpstr>Conclusions</vt:lpstr>
      <vt:lpstr>Conclusions</vt:lpstr>
      <vt:lpstr>Discussion</vt:lpstr>
      <vt:lpstr>Future Work</vt:lpstr>
      <vt:lpstr>Acknowledgements</vt:lpstr>
      <vt:lpstr>References</vt:lpstr>
      <vt:lpstr>Questions?</vt:lpstr>
      <vt:lpstr>Extra Slides</vt:lpstr>
      <vt:lpstr>Weiss (2005) Target/Control Based on Storm Flow</vt:lpstr>
      <vt:lpstr>Methodology: Missing Data</vt:lpstr>
      <vt:lpstr>PowerPoint Presentation</vt:lpstr>
      <vt:lpstr>Weighted Rainfall With El Nino</vt:lpstr>
      <vt:lpstr>Methodology: Control Region</vt:lpstr>
      <vt:lpstr>Previous Evaluations of the NDCMP</vt:lpstr>
      <vt:lpstr>Previous Evaluations of the NDCMP</vt:lpstr>
      <vt:lpstr>Previous Evaluations of the NDCMP</vt:lpstr>
      <vt:lpstr>PowerPoint Presentation</vt:lpstr>
      <vt:lpstr>Previous Evaluations of the NDCMP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Precipitation Evaluation of the North Dakota Cloud Modification Project (NDCMP) Using Rain Gauge Observations</dc:title>
  <dc:creator>matt tuftedal</dc:creator>
  <cp:lastModifiedBy>matt tuftedal</cp:lastModifiedBy>
  <cp:revision>71</cp:revision>
  <dcterms:created xsi:type="dcterms:W3CDTF">2019-07-06T18:28:00Z</dcterms:created>
  <dcterms:modified xsi:type="dcterms:W3CDTF">2019-07-09T04:24:20Z</dcterms:modified>
</cp:coreProperties>
</file>