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9" r:id="rId4"/>
    <p:sldId id="258" r:id="rId5"/>
    <p:sldId id="260" r:id="rId6"/>
    <p:sldId id="315" r:id="rId7"/>
    <p:sldId id="314" r:id="rId8"/>
    <p:sldId id="313" r:id="rId9"/>
    <p:sldId id="261" r:id="rId10"/>
    <p:sldId id="262" r:id="rId11"/>
    <p:sldId id="319" r:id="rId12"/>
    <p:sldId id="263" r:id="rId13"/>
    <p:sldId id="264" r:id="rId14"/>
    <p:sldId id="266" r:id="rId15"/>
    <p:sldId id="265" r:id="rId16"/>
    <p:sldId id="270" r:id="rId17"/>
    <p:sldId id="267" r:id="rId18"/>
    <p:sldId id="268" r:id="rId19"/>
    <p:sldId id="281" r:id="rId20"/>
    <p:sldId id="272" r:id="rId21"/>
    <p:sldId id="316" r:id="rId22"/>
    <p:sldId id="269" r:id="rId23"/>
    <p:sldId id="317" r:id="rId24"/>
    <p:sldId id="274" r:id="rId25"/>
    <p:sldId id="318" r:id="rId26"/>
    <p:sldId id="275" r:id="rId27"/>
    <p:sldId id="293" r:id="rId28"/>
    <p:sldId id="278" r:id="rId29"/>
    <p:sldId id="309" r:id="rId30"/>
    <p:sldId id="297" r:id="rId31"/>
    <p:sldId id="282" r:id="rId32"/>
    <p:sldId id="292" r:id="rId33"/>
    <p:sldId id="311" r:id="rId34"/>
    <p:sldId id="312" r:id="rId35"/>
    <p:sldId id="279" r:id="rId36"/>
    <p:sldId id="303" r:id="rId37"/>
    <p:sldId id="284" r:id="rId38"/>
    <p:sldId id="300" r:id="rId39"/>
    <p:sldId id="301" r:id="rId40"/>
    <p:sldId id="302" r:id="rId41"/>
    <p:sldId id="280" r:id="rId42"/>
    <p:sldId id="285" r:id="rId43"/>
    <p:sldId id="298" r:id="rId44"/>
    <p:sldId id="299" r:id="rId45"/>
    <p:sldId id="291" r:id="rId46"/>
    <p:sldId id="304" r:id="rId47"/>
    <p:sldId id="305" r:id="rId48"/>
    <p:sldId id="306" r:id="rId49"/>
    <p:sldId id="307" r:id="rId50"/>
    <p:sldId id="310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50AD322D-AB09-4472-8234-5D752278ED61}">
          <p14:sldIdLst>
            <p14:sldId id="256"/>
            <p14:sldId id="257"/>
            <p14:sldId id="259"/>
            <p14:sldId id="258"/>
            <p14:sldId id="260"/>
            <p14:sldId id="315"/>
            <p14:sldId id="314"/>
            <p14:sldId id="313"/>
            <p14:sldId id="261"/>
          </p14:sldIdLst>
        </p14:section>
        <p14:section name="DATA" id="{E343161A-3F78-468F-9FF1-69214037F4D3}">
          <p14:sldIdLst>
            <p14:sldId id="262"/>
            <p14:sldId id="319"/>
            <p14:sldId id="263"/>
            <p14:sldId id="264"/>
          </p14:sldIdLst>
        </p14:section>
        <p14:section name="METHODOLOGY" id="{9031BA32-91AE-4832-8F67-C0ADFA623B8D}">
          <p14:sldIdLst>
            <p14:sldId id="266"/>
            <p14:sldId id="265"/>
            <p14:sldId id="270"/>
            <p14:sldId id="267"/>
          </p14:sldIdLst>
        </p14:section>
        <p14:section name="RESULTS" id="{11C1988C-C4C6-40D6-900B-5FA00384A511}">
          <p14:sldIdLst>
            <p14:sldId id="268"/>
            <p14:sldId id="281"/>
            <p14:sldId id="272"/>
            <p14:sldId id="316"/>
            <p14:sldId id="269"/>
            <p14:sldId id="317"/>
            <p14:sldId id="274"/>
            <p14:sldId id="318"/>
            <p14:sldId id="275"/>
            <p14:sldId id="293"/>
            <p14:sldId id="278"/>
            <p14:sldId id="309"/>
            <p14:sldId id="297"/>
            <p14:sldId id="282"/>
          </p14:sldIdLst>
        </p14:section>
        <p14:section name="CLOSING" id="{93F3AFB0-71F3-4208-B54D-71C9228D34FA}">
          <p14:sldIdLst>
            <p14:sldId id="292"/>
            <p14:sldId id="311"/>
            <p14:sldId id="312"/>
          </p14:sldIdLst>
        </p14:section>
        <p14:section name="EXTRA SLIDES" id="{79898EDD-C47B-4CF0-8627-6B635B8ED409}">
          <p14:sldIdLst>
            <p14:sldId id="279"/>
            <p14:sldId id="303"/>
            <p14:sldId id="284"/>
            <p14:sldId id="300"/>
            <p14:sldId id="301"/>
            <p14:sldId id="302"/>
            <p14:sldId id="280"/>
            <p14:sldId id="285"/>
            <p14:sldId id="298"/>
          </p14:sldIdLst>
        </p14:section>
        <p14:section name="ADDITIONAL CASES" id="{DF80E677-401D-40E8-BE19-099ABA6FED17}">
          <p14:sldIdLst>
            <p14:sldId id="299"/>
            <p14:sldId id="291"/>
            <p14:sldId id="304"/>
            <p14:sldId id="305"/>
            <p14:sldId id="306"/>
            <p14:sldId id="307"/>
            <p14:sldId id="31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E6DE"/>
    <a:srgbClr val="DCE7E8"/>
    <a:srgbClr val="E0E0D6"/>
    <a:srgbClr val="FFF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2C502F-FEA8-4A9B-BAFB-5B81113C6FC2}" v="2" dt="2022-07-19T12:21:10.1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9" autoAdjust="0"/>
    <p:restoredTop sz="67914" autoAdjust="0"/>
  </p:normalViewPr>
  <p:slideViewPr>
    <p:cSldViewPr snapToGrid="0">
      <p:cViewPr varScale="1">
        <p:scale>
          <a:sx n="61" d="100"/>
          <a:sy n="61" d="100"/>
        </p:scale>
        <p:origin x="72" y="104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wohey, Logan" userId="8f172e87-80a0-40d1-b97a-d69f2a22e870" providerId="ADAL" clId="{422C502F-FEA8-4A9B-BAFB-5B81113C6FC2}"/>
    <pc:docChg chg="custSel addSld modSld sldOrd modSection">
      <pc:chgData name="Twohey, Logan" userId="8f172e87-80a0-40d1-b97a-d69f2a22e870" providerId="ADAL" clId="{422C502F-FEA8-4A9B-BAFB-5B81113C6FC2}" dt="2022-07-19T12:22:30.946" v="51" actId="20577"/>
      <pc:docMkLst>
        <pc:docMk/>
      </pc:docMkLst>
      <pc:sldChg chg="modNotesTx">
        <pc:chgData name="Twohey, Logan" userId="8f172e87-80a0-40d1-b97a-d69f2a22e870" providerId="ADAL" clId="{422C502F-FEA8-4A9B-BAFB-5B81113C6FC2}" dt="2022-07-19T12:19:27.113" v="1" actId="6549"/>
        <pc:sldMkLst>
          <pc:docMk/>
          <pc:sldMk cId="3522127810" sldId="257"/>
        </pc:sldMkLst>
      </pc:sldChg>
      <pc:sldChg chg="modNotesTx">
        <pc:chgData name="Twohey, Logan" userId="8f172e87-80a0-40d1-b97a-d69f2a22e870" providerId="ADAL" clId="{422C502F-FEA8-4A9B-BAFB-5B81113C6FC2}" dt="2022-07-19T12:19:53.733" v="8" actId="20577"/>
        <pc:sldMkLst>
          <pc:docMk/>
          <pc:sldMk cId="4088763070" sldId="258"/>
        </pc:sldMkLst>
      </pc:sldChg>
      <pc:sldChg chg="modNotesTx">
        <pc:chgData name="Twohey, Logan" userId="8f172e87-80a0-40d1-b97a-d69f2a22e870" providerId="ADAL" clId="{422C502F-FEA8-4A9B-BAFB-5B81113C6FC2}" dt="2022-07-19T12:19:39.371" v="2" actId="20577"/>
        <pc:sldMkLst>
          <pc:docMk/>
          <pc:sldMk cId="3593412542" sldId="259"/>
        </pc:sldMkLst>
      </pc:sldChg>
      <pc:sldChg chg="modNotesTx">
        <pc:chgData name="Twohey, Logan" userId="8f172e87-80a0-40d1-b97a-d69f2a22e870" providerId="ADAL" clId="{422C502F-FEA8-4A9B-BAFB-5B81113C6FC2}" dt="2022-07-19T12:19:59.237" v="11" actId="20577"/>
        <pc:sldMkLst>
          <pc:docMk/>
          <pc:sldMk cId="826531574" sldId="260"/>
        </pc:sldMkLst>
      </pc:sldChg>
      <pc:sldChg chg="modNotesTx">
        <pc:chgData name="Twohey, Logan" userId="8f172e87-80a0-40d1-b97a-d69f2a22e870" providerId="ADAL" clId="{422C502F-FEA8-4A9B-BAFB-5B81113C6FC2}" dt="2022-07-19T12:20:24.467" v="22" actId="5793"/>
        <pc:sldMkLst>
          <pc:docMk/>
          <pc:sldMk cId="2701522544" sldId="262"/>
        </pc:sldMkLst>
      </pc:sldChg>
      <pc:sldChg chg="addSp delSp modSp mod delAnim modAnim modNotesTx">
        <pc:chgData name="Twohey, Logan" userId="8f172e87-80a0-40d1-b97a-d69f2a22e870" providerId="ADAL" clId="{422C502F-FEA8-4A9B-BAFB-5B81113C6FC2}" dt="2022-07-19T12:21:10.112" v="34"/>
        <pc:sldMkLst>
          <pc:docMk/>
          <pc:sldMk cId="161628721" sldId="263"/>
        </pc:sldMkLst>
        <pc:spChg chg="del">
          <ac:chgData name="Twohey, Logan" userId="8f172e87-80a0-40d1-b97a-d69f2a22e870" providerId="ADAL" clId="{422C502F-FEA8-4A9B-BAFB-5B81113C6FC2}" dt="2022-07-19T12:21:04.738" v="31" actId="478"/>
          <ac:spMkLst>
            <pc:docMk/>
            <pc:sldMk cId="161628721" sldId="263"/>
            <ac:spMk id="3" creationId="{62DAAE41-C0D3-1271-DD8E-F97F1002A8AC}"/>
          </ac:spMkLst>
        </pc:spChg>
        <pc:spChg chg="add del mod">
          <ac:chgData name="Twohey, Logan" userId="8f172e87-80a0-40d1-b97a-d69f2a22e870" providerId="ADAL" clId="{422C502F-FEA8-4A9B-BAFB-5B81113C6FC2}" dt="2022-07-19T12:21:06.598" v="32" actId="478"/>
          <ac:spMkLst>
            <pc:docMk/>
            <pc:sldMk cId="161628721" sldId="263"/>
            <ac:spMk id="9" creationId="{079C21BA-8677-B717-A048-B1F5992AC4C8}"/>
          </ac:spMkLst>
        </pc:spChg>
        <pc:picChg chg="del">
          <ac:chgData name="Twohey, Logan" userId="8f172e87-80a0-40d1-b97a-d69f2a22e870" providerId="ADAL" clId="{422C502F-FEA8-4A9B-BAFB-5B81113C6FC2}" dt="2022-07-19T12:21:03.749" v="30" actId="478"/>
          <ac:picMkLst>
            <pc:docMk/>
            <pc:sldMk cId="161628721" sldId="263"/>
            <ac:picMk id="6" creationId="{3D35424D-4938-DE43-9E91-C9A8BFC8E406}"/>
          </ac:picMkLst>
        </pc:picChg>
      </pc:sldChg>
      <pc:sldChg chg="modNotesTx">
        <pc:chgData name="Twohey, Logan" userId="8f172e87-80a0-40d1-b97a-d69f2a22e870" providerId="ADAL" clId="{422C502F-FEA8-4A9B-BAFB-5B81113C6FC2}" dt="2022-07-19T12:20:38.756" v="24" actId="20577"/>
        <pc:sldMkLst>
          <pc:docMk/>
          <pc:sldMk cId="1068733076" sldId="264"/>
        </pc:sldMkLst>
      </pc:sldChg>
      <pc:sldChg chg="modNotesTx">
        <pc:chgData name="Twohey, Logan" userId="8f172e87-80a0-40d1-b97a-d69f2a22e870" providerId="ADAL" clId="{422C502F-FEA8-4A9B-BAFB-5B81113C6FC2}" dt="2022-07-19T12:21:21.412" v="36" actId="20577"/>
        <pc:sldMkLst>
          <pc:docMk/>
          <pc:sldMk cId="3301870375" sldId="266"/>
        </pc:sldMkLst>
      </pc:sldChg>
      <pc:sldChg chg="modNotesTx">
        <pc:chgData name="Twohey, Logan" userId="8f172e87-80a0-40d1-b97a-d69f2a22e870" providerId="ADAL" clId="{422C502F-FEA8-4A9B-BAFB-5B81113C6FC2}" dt="2022-07-19T12:21:38.798" v="38" actId="6549"/>
        <pc:sldMkLst>
          <pc:docMk/>
          <pc:sldMk cId="236603563" sldId="269"/>
        </pc:sldMkLst>
      </pc:sldChg>
      <pc:sldChg chg="modNotesTx">
        <pc:chgData name="Twohey, Logan" userId="8f172e87-80a0-40d1-b97a-d69f2a22e870" providerId="ADAL" clId="{422C502F-FEA8-4A9B-BAFB-5B81113C6FC2}" dt="2022-07-19T12:21:25.767" v="37" actId="6549"/>
        <pc:sldMkLst>
          <pc:docMk/>
          <pc:sldMk cId="3388423865" sldId="270"/>
        </pc:sldMkLst>
      </pc:sldChg>
      <pc:sldChg chg="modNotesTx">
        <pc:chgData name="Twohey, Logan" userId="8f172e87-80a0-40d1-b97a-d69f2a22e870" providerId="ADAL" clId="{422C502F-FEA8-4A9B-BAFB-5B81113C6FC2}" dt="2022-07-19T12:21:42.829" v="40" actId="6549"/>
        <pc:sldMkLst>
          <pc:docMk/>
          <pc:sldMk cId="2675325908" sldId="274"/>
        </pc:sldMkLst>
      </pc:sldChg>
      <pc:sldChg chg="modNotesTx">
        <pc:chgData name="Twohey, Logan" userId="8f172e87-80a0-40d1-b97a-d69f2a22e870" providerId="ADAL" clId="{422C502F-FEA8-4A9B-BAFB-5B81113C6FC2}" dt="2022-07-19T12:21:48.958" v="43" actId="20577"/>
        <pc:sldMkLst>
          <pc:docMk/>
          <pc:sldMk cId="876426667" sldId="275"/>
        </pc:sldMkLst>
      </pc:sldChg>
      <pc:sldChg chg="modNotesTx">
        <pc:chgData name="Twohey, Logan" userId="8f172e87-80a0-40d1-b97a-d69f2a22e870" providerId="ADAL" clId="{422C502F-FEA8-4A9B-BAFB-5B81113C6FC2}" dt="2022-07-19T12:21:57.348" v="45" actId="6549"/>
        <pc:sldMkLst>
          <pc:docMk/>
          <pc:sldMk cId="3644568527" sldId="278"/>
        </pc:sldMkLst>
      </pc:sldChg>
      <pc:sldChg chg="modNotesTx">
        <pc:chgData name="Twohey, Logan" userId="8f172e87-80a0-40d1-b97a-d69f2a22e870" providerId="ADAL" clId="{422C502F-FEA8-4A9B-BAFB-5B81113C6FC2}" dt="2022-07-19T12:22:13.097" v="50" actId="20577"/>
        <pc:sldMkLst>
          <pc:docMk/>
          <pc:sldMk cId="2296019642" sldId="282"/>
        </pc:sldMkLst>
      </pc:sldChg>
      <pc:sldChg chg="modNotesTx">
        <pc:chgData name="Twohey, Logan" userId="8f172e87-80a0-40d1-b97a-d69f2a22e870" providerId="ADAL" clId="{422C502F-FEA8-4A9B-BAFB-5B81113C6FC2}" dt="2022-07-19T12:22:30.946" v="51" actId="20577"/>
        <pc:sldMkLst>
          <pc:docMk/>
          <pc:sldMk cId="1566552026" sldId="292"/>
        </pc:sldMkLst>
      </pc:sldChg>
      <pc:sldChg chg="modNotesTx">
        <pc:chgData name="Twohey, Logan" userId="8f172e87-80a0-40d1-b97a-d69f2a22e870" providerId="ADAL" clId="{422C502F-FEA8-4A9B-BAFB-5B81113C6FC2}" dt="2022-07-19T12:22:05.612" v="48" actId="20577"/>
        <pc:sldMkLst>
          <pc:docMk/>
          <pc:sldMk cId="251921824" sldId="297"/>
        </pc:sldMkLst>
      </pc:sldChg>
      <pc:sldChg chg="modNotesTx">
        <pc:chgData name="Twohey, Logan" userId="8f172e87-80a0-40d1-b97a-d69f2a22e870" providerId="ADAL" clId="{422C502F-FEA8-4A9B-BAFB-5B81113C6FC2}" dt="2022-07-19T12:22:01.013" v="47" actId="6549"/>
        <pc:sldMkLst>
          <pc:docMk/>
          <pc:sldMk cId="3969617647" sldId="309"/>
        </pc:sldMkLst>
      </pc:sldChg>
      <pc:sldChg chg="modNotesTx">
        <pc:chgData name="Twohey, Logan" userId="8f172e87-80a0-40d1-b97a-d69f2a22e870" providerId="ADAL" clId="{422C502F-FEA8-4A9B-BAFB-5B81113C6FC2}" dt="2022-07-19T12:20:11.982" v="18" actId="20577"/>
        <pc:sldMkLst>
          <pc:docMk/>
          <pc:sldMk cId="2400402723" sldId="313"/>
        </pc:sldMkLst>
      </pc:sldChg>
      <pc:sldChg chg="modNotesTx">
        <pc:chgData name="Twohey, Logan" userId="8f172e87-80a0-40d1-b97a-d69f2a22e870" providerId="ADAL" clId="{422C502F-FEA8-4A9B-BAFB-5B81113C6FC2}" dt="2022-07-19T12:20:06.958" v="15" actId="20577"/>
        <pc:sldMkLst>
          <pc:docMk/>
          <pc:sldMk cId="305343533" sldId="314"/>
        </pc:sldMkLst>
      </pc:sldChg>
      <pc:sldChg chg="modNotesTx">
        <pc:chgData name="Twohey, Logan" userId="8f172e87-80a0-40d1-b97a-d69f2a22e870" providerId="ADAL" clId="{422C502F-FEA8-4A9B-BAFB-5B81113C6FC2}" dt="2022-07-19T12:20:01.726" v="12" actId="20577"/>
        <pc:sldMkLst>
          <pc:docMk/>
          <pc:sldMk cId="3412422119" sldId="315"/>
        </pc:sldMkLst>
      </pc:sldChg>
      <pc:sldChg chg="modNotesTx">
        <pc:chgData name="Twohey, Logan" userId="8f172e87-80a0-40d1-b97a-d69f2a22e870" providerId="ADAL" clId="{422C502F-FEA8-4A9B-BAFB-5B81113C6FC2}" dt="2022-07-19T12:21:40.748" v="39" actId="6549"/>
        <pc:sldMkLst>
          <pc:docMk/>
          <pc:sldMk cId="2330312075" sldId="317"/>
        </pc:sldMkLst>
      </pc:sldChg>
      <pc:sldChg chg="modNotesTx">
        <pc:chgData name="Twohey, Logan" userId="8f172e87-80a0-40d1-b97a-d69f2a22e870" providerId="ADAL" clId="{422C502F-FEA8-4A9B-BAFB-5B81113C6FC2}" dt="2022-07-19T12:21:45.303" v="41" actId="20577"/>
        <pc:sldMkLst>
          <pc:docMk/>
          <pc:sldMk cId="374378045" sldId="318"/>
        </pc:sldMkLst>
      </pc:sldChg>
      <pc:sldChg chg="delSp add mod ord delAnim">
        <pc:chgData name="Twohey, Logan" userId="8f172e87-80a0-40d1-b97a-d69f2a22e870" providerId="ADAL" clId="{422C502F-FEA8-4A9B-BAFB-5B81113C6FC2}" dt="2022-07-19T12:20:57.183" v="29"/>
        <pc:sldMkLst>
          <pc:docMk/>
          <pc:sldMk cId="4014470884" sldId="319"/>
        </pc:sldMkLst>
        <pc:spChg chg="del">
          <ac:chgData name="Twohey, Logan" userId="8f172e87-80a0-40d1-b97a-d69f2a22e870" providerId="ADAL" clId="{422C502F-FEA8-4A9B-BAFB-5B81113C6FC2}" dt="2022-07-19T12:20:47.651" v="27" actId="478"/>
          <ac:spMkLst>
            <pc:docMk/>
            <pc:sldMk cId="4014470884" sldId="319"/>
            <ac:spMk id="7" creationId="{0F438870-C01F-B36E-E24C-060F0268EB9A}"/>
          </ac:spMkLst>
        </pc:spChg>
        <pc:picChg chg="del">
          <ac:chgData name="Twohey, Logan" userId="8f172e87-80a0-40d1-b97a-d69f2a22e870" providerId="ADAL" clId="{422C502F-FEA8-4A9B-BAFB-5B81113C6FC2}" dt="2022-07-19T12:20:42.435" v="26" actId="478"/>
          <ac:picMkLst>
            <pc:docMk/>
            <pc:sldMk cId="4014470884" sldId="319"/>
            <ac:picMk id="8" creationId="{C6E7B962-3BE7-49EC-D808-F33077225DAF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dirty="0">
                <a:solidFill>
                  <a:schemeClr val="tx1"/>
                </a:solidFill>
              </a:rPr>
              <a:t>Spirals</a:t>
            </a:r>
            <a:r>
              <a:rPr lang="en-US" sz="3600" b="1" baseline="0" dirty="0">
                <a:solidFill>
                  <a:schemeClr val="tx1"/>
                </a:solidFill>
              </a:rPr>
              <a:t> (18 Total)</a:t>
            </a:r>
            <a:endParaRPr lang="en-US" sz="36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7A2-4B5C-AB21-66C70CB8C90D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7A2-4B5C-AB21-66C70CB8C90D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C7A2-4B5C-AB21-66C70CB8C90D}"/>
              </c:ext>
            </c:extLst>
          </c:dPt>
          <c:dPt>
            <c:idx val="3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C7A2-4B5C-AB21-66C70CB8C90D}"/>
              </c:ext>
            </c:extLst>
          </c:dPt>
          <c:dPt>
            <c:idx val="4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E2A-4C35-A5B8-E3BAD00D09F7}"/>
              </c:ext>
            </c:extLst>
          </c:dPt>
          <c:dPt>
            <c:idx val="5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7A2-4B5C-AB21-66C70CB8C90D}"/>
              </c:ext>
            </c:extLst>
          </c:dPt>
          <c:cat>
            <c:strRef>
              <c:f>Sheet1!$A$2:$A$7</c:f>
              <c:strCache>
                <c:ptCount val="3"/>
                <c:pt idx="0">
                  <c:v>Low (≤ 90%) RH</c:v>
                </c:pt>
                <c:pt idx="1">
                  <c:v>High (&gt; 90%) RH</c:v>
                </c:pt>
                <c:pt idx="2">
                  <c:v>Saturated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</c:v>
                </c:pt>
                <c:pt idx="1">
                  <c:v>8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A2-4B5C-AB21-66C70CB8C9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dirty="0">
                <a:solidFill>
                  <a:schemeClr val="tx1"/>
                </a:solidFill>
              </a:rPr>
              <a:t>Ramps</a:t>
            </a:r>
            <a:r>
              <a:rPr lang="en-US" sz="3600" b="1" baseline="0" dirty="0">
                <a:solidFill>
                  <a:schemeClr val="tx1"/>
                </a:solidFill>
              </a:rPr>
              <a:t> (15 Total)</a:t>
            </a:r>
            <a:endParaRPr lang="en-US" sz="36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85C-42D3-AF73-FD587EF65B69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5C-42D3-AF73-FD587EF65B69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85C-42D3-AF73-FD587EF65B69}"/>
              </c:ext>
            </c:extLst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85C-42D3-AF73-FD587EF65B69}"/>
              </c:ext>
            </c:extLst>
          </c:dPt>
          <c:dPt>
            <c:idx val="4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85C-42D3-AF73-FD587EF65B69}"/>
              </c:ext>
            </c:extLst>
          </c:dPt>
          <c:dPt>
            <c:idx val="5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85C-42D3-AF73-FD587EF65B69}"/>
              </c:ext>
            </c:extLst>
          </c:dPt>
          <c:cat>
            <c:strRef>
              <c:f>Sheet1!$A$2:$A$7</c:f>
              <c:strCache>
                <c:ptCount val="3"/>
                <c:pt idx="0">
                  <c:v>Low RH</c:v>
                </c:pt>
                <c:pt idx="1">
                  <c:v>High RH</c:v>
                </c:pt>
                <c:pt idx="2">
                  <c:v>Saturated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</c:v>
                </c:pt>
                <c:pt idx="1">
                  <c:v>9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85C-42D3-AF73-FD587EF65B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5A01F-692D-4399-910C-C913F5E43B88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81856-522A-4871-9E08-8B2781B0B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49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slides: features of 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32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26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50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62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81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99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67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X-Distance: Longitudinal</a:t>
            </a:r>
          </a:p>
          <a:p>
            <a:r>
              <a:rPr lang="en-US" dirty="0"/>
              <a:t>Y-Distance: Latitudinal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Some previous studies made a distinction between Eulerian and Lagrangian spirals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17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95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OLYMPEX_Ram_Des_98RHa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33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OLYMPEX_Ram_Des_98RHa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56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C00000"/>
                </a:solidFill>
              </a:rPr>
              <a:t>Magnitude depends on precipitation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940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208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953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282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GCPEX_Lag_Des_84RH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717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GCPEX_Lag_Des_84RH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565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more case had isothermal layer, but that was solely above the melting layer, so not due to melting.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919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in order left to right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52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in order left to right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112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623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lower lapse rate would deepen the melting layer and better match results of previous studies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Why did we not see enhanced aggregation in the melting layer?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05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Kain et al. (2000) studied a case where melting-induced cooling led to an </a:t>
            </a:r>
            <a:r>
              <a:rPr lang="en-US" dirty="0" err="1"/>
              <a:t>unforecasted</a:t>
            </a:r>
            <a:r>
              <a:rPr lang="en-US" dirty="0"/>
              <a:t> transition from rain to heavy snow.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720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276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767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611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440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829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Lapse rate decreases at the onset of melting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15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Shaded in gray is the isothermal layer.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53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69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77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1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How objectives can help: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* Relative humidity effects can be incorporated into numerical models to improve weather forecasts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* Understanding the evolution of the size distribution can improve rainfall estimates from radar observations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28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Technically 2015-2016, but all of our melting layer cases from </a:t>
            </a:r>
            <a:r>
              <a:rPr lang="en-US" dirty="0" err="1"/>
              <a:t>olympex</a:t>
            </a:r>
            <a:r>
              <a:rPr lang="en-US" dirty="0"/>
              <a:t> are from 2015.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81856-522A-4871-9E08-8B2781B0B4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57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6C78C-8BAB-7F4A-8E4E-6F38F32F5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D6C39E-6C61-7037-F015-A94EAADA1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CB94E-A96B-3816-1139-52F79BC0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2FA6-522E-4D79-A989-990EF7C5E1FB}" type="datetime1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34F2E-7736-626C-5BB9-B6CB17DB3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DCFCE-82E3-BD70-9E35-B20E44690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54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7879F-0EB9-2E87-DDCF-0171CF303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7179"/>
          </a:xfrm>
        </p:spPr>
        <p:txBody>
          <a:bodyPr>
            <a:normAutofit/>
          </a:bodyPr>
          <a:lstStyle>
            <a:lvl1pPr algn="ctr">
              <a:defRPr sz="42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471DE-9938-38E0-E565-478EF35C1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" y="707666"/>
            <a:ext cx="11973339" cy="5648684"/>
          </a:xfrm>
        </p:spPr>
        <p:txBody>
          <a:bodyPr/>
          <a:lstStyle>
            <a:lvl1pPr>
              <a:defRPr sz="3200"/>
            </a:lvl1pPr>
            <a:lvl2pPr>
              <a:defRPr sz="3000"/>
            </a:lvl2pPr>
            <a:lvl3pPr>
              <a:defRPr sz="2800"/>
            </a:lvl3pPr>
            <a:lvl4pPr>
              <a:defRPr sz="2400"/>
            </a:lvl4pPr>
            <a:lvl5pPr>
              <a:defRPr sz="2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2E674-D3AB-C480-DBE5-2BBAEAF95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BA66-3F89-4026-AF7B-412D8BD6E9D7}" type="datetime1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1CC1D-6ACA-7D13-BEA4-D86D83D30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0785C-03F0-0632-D5ED-DE6B5070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3449"/>
            <a:ext cx="2743200" cy="365125"/>
          </a:xfrm>
        </p:spPr>
        <p:txBody>
          <a:bodyPr/>
          <a:lstStyle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89DCF24-8FC5-4B68-A197-0E8243A1DE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227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873802-4DAE-D5A6-8EC8-8B8B86B4C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D45E7-D513-5B90-0835-7B4726F09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DEC8A-9F02-2BAA-F750-B196F12537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2C9E2-37FA-4A3E-90F0-670E3AB71866}" type="datetime1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5C919-5608-42D2-B0A1-1E4662A3F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CE44A-D3CB-B8FE-6588-222FEEF79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DCF24-8FC5-4B68-A197-0E8243A1D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04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2EA34BF-0DA9-5294-5B17-3794525AC7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60000"/>
                    </a14:imgEffect>
                    <a14:imgEffect>
                      <a14:brightnessContrast bright="-26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C96346-CCAA-6ABD-70D9-3A9D8D25AF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460" y="1144134"/>
            <a:ext cx="1092708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MELTING LAYER ANALYSIS OF IN-SITU OBSERVATIONS OBTAINED FROM MULTIPLE FIELD PROJECTS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B307CF-C36F-F9F5-EEFD-DD09C74F2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30236"/>
            <a:ext cx="9144000" cy="2083630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Logan Twohey</a:t>
            </a:r>
          </a:p>
          <a:p>
            <a:r>
              <a:rPr lang="en-US" sz="3200" dirty="0">
                <a:solidFill>
                  <a:schemeClr val="bg1"/>
                </a:solidFill>
              </a:rPr>
              <a:t>Master’s Thesis Defense</a:t>
            </a:r>
          </a:p>
          <a:p>
            <a:r>
              <a:rPr lang="en-US" sz="3200" dirty="0">
                <a:solidFill>
                  <a:schemeClr val="bg1"/>
                </a:solidFill>
              </a:rPr>
              <a:t>University of North Dakota</a:t>
            </a:r>
          </a:p>
          <a:p>
            <a:r>
              <a:rPr lang="en-US" sz="3200" dirty="0">
                <a:solidFill>
                  <a:schemeClr val="bg1"/>
                </a:solidFill>
              </a:rPr>
              <a:t>July 15</a:t>
            </a:r>
            <a:r>
              <a:rPr lang="en-US" sz="3200" baseline="30000" dirty="0">
                <a:solidFill>
                  <a:schemeClr val="bg1"/>
                </a:solidFill>
              </a:rPr>
              <a:t>th</a:t>
            </a:r>
            <a:r>
              <a:rPr lang="en-US" sz="3200" dirty="0">
                <a:solidFill>
                  <a:schemeClr val="bg1"/>
                </a:solidFill>
              </a:rPr>
              <a:t>, 2022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254F598-CD38-04E4-9932-0B2847C94757}"/>
              </a:ext>
            </a:extLst>
          </p:cNvPr>
          <p:cNvSpPr txBox="1">
            <a:spLocks/>
          </p:cNvSpPr>
          <p:nvPr/>
        </p:nvSpPr>
        <p:spPr>
          <a:xfrm>
            <a:off x="5408796" y="5049295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EBEC21B-7383-F358-A6DB-0B3A1972A57E}"/>
              </a:ext>
            </a:extLst>
          </p:cNvPr>
          <p:cNvSpPr txBox="1">
            <a:spLocks/>
          </p:cNvSpPr>
          <p:nvPr/>
        </p:nvSpPr>
        <p:spPr>
          <a:xfrm>
            <a:off x="34681" y="4675868"/>
            <a:ext cx="3965819" cy="21821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Committee Chair: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Dr. David </a:t>
            </a:r>
            <a:r>
              <a:rPr lang="en-US" sz="2800" dirty="0" err="1">
                <a:solidFill>
                  <a:schemeClr val="bg1"/>
                </a:solidFill>
              </a:rPr>
              <a:t>Delene</a:t>
            </a:r>
            <a:r>
              <a:rPr lang="en-US" sz="2800" dirty="0">
                <a:solidFill>
                  <a:schemeClr val="bg1"/>
                </a:solidFill>
              </a:rPr>
              <a:t>, UND</a:t>
            </a:r>
          </a:p>
          <a:p>
            <a:pPr algn="l"/>
            <a:r>
              <a:rPr lang="en-US" sz="2800" b="1" dirty="0">
                <a:solidFill>
                  <a:schemeClr val="bg1"/>
                </a:solidFill>
              </a:rPr>
              <a:t>Committee Members: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Dr. Michael </a:t>
            </a:r>
            <a:r>
              <a:rPr lang="en-US" sz="2800" dirty="0" err="1">
                <a:solidFill>
                  <a:schemeClr val="bg1"/>
                </a:solidFill>
              </a:rPr>
              <a:t>Poellot</a:t>
            </a:r>
            <a:r>
              <a:rPr lang="en-US" sz="2800" dirty="0">
                <a:solidFill>
                  <a:schemeClr val="bg1"/>
                </a:solidFill>
              </a:rPr>
              <a:t>, UND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Dr. Andrew Heymsfield, NCAR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1FA0B3D-6568-3E3A-B1C1-4EA8F2182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86849" y="5124387"/>
            <a:ext cx="2989447" cy="165576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02253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114ED-81E9-C2EE-1F81-B47F4166B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NASA Field Campaigns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56374-DCA6-132F-32D4-7B893D587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908D4-74D4-4136-9AAE-32338090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4D4839-016D-1EAD-117A-6AED4D3E3D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94" b="34193"/>
          <a:stretch/>
        </p:blipFill>
        <p:spPr bwMode="auto">
          <a:xfrm>
            <a:off x="87030" y="4136174"/>
            <a:ext cx="11995639" cy="23672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E1C4D81-A637-0443-F9DB-11C21B16F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531778"/>
              </p:ext>
            </p:extLst>
          </p:nvPr>
        </p:nvGraphicFramePr>
        <p:xfrm>
          <a:off x="303212" y="1171567"/>
          <a:ext cx="11585573" cy="2554608"/>
        </p:xfrm>
        <a:graphic>
          <a:graphicData uri="http://schemas.openxmlformats.org/drawingml/2006/table">
            <a:tbl>
              <a:tblPr firstRow="1" firstCol="1" bandRow="1"/>
              <a:tblGrid>
                <a:gridCol w="1789475">
                  <a:extLst>
                    <a:ext uri="{9D8B030D-6E8A-4147-A177-3AD203B41FA5}">
                      <a16:colId xmlns:a16="http://schemas.microsoft.com/office/drawing/2014/main" val="511736055"/>
                    </a:ext>
                  </a:extLst>
                </a:gridCol>
                <a:gridCol w="1305031">
                  <a:extLst>
                    <a:ext uri="{9D8B030D-6E8A-4147-A177-3AD203B41FA5}">
                      <a16:colId xmlns:a16="http://schemas.microsoft.com/office/drawing/2014/main" val="752770276"/>
                    </a:ext>
                  </a:extLst>
                </a:gridCol>
                <a:gridCol w="1425895">
                  <a:extLst>
                    <a:ext uri="{9D8B030D-6E8A-4147-A177-3AD203B41FA5}">
                      <a16:colId xmlns:a16="http://schemas.microsoft.com/office/drawing/2014/main" val="110653082"/>
                    </a:ext>
                  </a:extLst>
                </a:gridCol>
                <a:gridCol w="3636993">
                  <a:extLst>
                    <a:ext uri="{9D8B030D-6E8A-4147-A177-3AD203B41FA5}">
                      <a16:colId xmlns:a16="http://schemas.microsoft.com/office/drawing/2014/main" val="2256135356"/>
                    </a:ext>
                  </a:extLst>
                </a:gridCol>
                <a:gridCol w="1450508">
                  <a:extLst>
                    <a:ext uri="{9D8B030D-6E8A-4147-A177-3AD203B41FA5}">
                      <a16:colId xmlns:a16="http://schemas.microsoft.com/office/drawing/2014/main" val="1502597091"/>
                    </a:ext>
                  </a:extLst>
                </a:gridCol>
                <a:gridCol w="1977671">
                  <a:extLst>
                    <a:ext uri="{9D8B030D-6E8A-4147-A177-3AD203B41FA5}">
                      <a16:colId xmlns:a16="http://schemas.microsoft.com/office/drawing/2014/main" val="698796440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0420" algn="r"/>
                        </a:tabLst>
                      </a:pPr>
                      <a:r>
                        <a:rPr lang="en-US" sz="2800" b="1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Project</a:t>
                      </a:r>
                      <a:endParaRPr lang="en-US" sz="2800" b="1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0420" algn="r"/>
                        </a:tabLst>
                      </a:pPr>
                      <a:r>
                        <a:rPr lang="en-US" sz="2800" b="1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Year</a:t>
                      </a:r>
                      <a:endParaRPr lang="en-US" sz="2800" b="1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0420" algn="r"/>
                        </a:tabLst>
                      </a:pPr>
                      <a:r>
                        <a:rPr lang="en-US" sz="2800" b="1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Season</a:t>
                      </a:r>
                      <a:endParaRPr lang="en-US" sz="2800" b="1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0420" algn="r"/>
                        </a:tabLst>
                      </a:pPr>
                      <a:r>
                        <a:rPr lang="en-US" sz="2800" b="1" kern="150" dirty="0"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Location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0420" algn="r"/>
                        </a:tabLst>
                      </a:pPr>
                      <a:r>
                        <a:rPr lang="en-US" sz="2800" b="1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Cloud</a:t>
                      </a:r>
                      <a:endParaRPr lang="en-US" sz="2800" b="1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0420" algn="r"/>
                        </a:tabLst>
                      </a:pPr>
                      <a:r>
                        <a:rPr lang="en-US" sz="2800" b="1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Precipitation</a:t>
                      </a:r>
                      <a:endParaRPr lang="en-US" sz="2800" b="1" kern="15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038367"/>
                  </a:ext>
                </a:extLst>
              </a:tr>
              <a:tr h="4031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MC3E</a:t>
                      </a:r>
                      <a:endParaRPr lang="en-US" sz="2800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2011</a:t>
                      </a:r>
                      <a:endParaRPr lang="en-US" sz="2800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Spring</a:t>
                      </a:r>
                      <a:endParaRPr lang="en-US" sz="2800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Great Plains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2D-C</a:t>
                      </a:r>
                      <a:endParaRPr lang="en-US" sz="2800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HVPS3</a:t>
                      </a:r>
                      <a:endParaRPr lang="en-US" sz="2800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652065"/>
                  </a:ext>
                </a:extLst>
              </a:tr>
              <a:tr h="4031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GCPEX</a:t>
                      </a:r>
                      <a:endParaRPr lang="en-US" sz="2800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2012</a:t>
                      </a:r>
                      <a:endParaRPr lang="en-US" sz="2800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Winter</a:t>
                      </a:r>
                      <a:endParaRPr lang="en-US" sz="2800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Georgian Bay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2D-C</a:t>
                      </a:r>
                      <a:endParaRPr lang="en-US" sz="2800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HVPS3</a:t>
                      </a:r>
                      <a:endParaRPr lang="en-US" sz="2800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477067"/>
                  </a:ext>
                </a:extLst>
              </a:tr>
              <a:tr h="4031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IPHEX</a:t>
                      </a:r>
                      <a:endParaRPr lang="en-US" sz="2800" kern="15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2014</a:t>
                      </a:r>
                      <a:endParaRPr lang="en-US" sz="2800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Spring</a:t>
                      </a:r>
                      <a:endParaRPr lang="en-US" sz="2800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Southeast US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2D-S</a:t>
                      </a:r>
                      <a:endParaRPr lang="en-US" sz="2800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HVPS3</a:t>
                      </a:r>
                      <a:endParaRPr lang="en-US" sz="2800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549407"/>
                  </a:ext>
                </a:extLst>
              </a:tr>
              <a:tr h="4031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OLYMPEX</a:t>
                      </a:r>
                      <a:endParaRPr lang="en-US" sz="2800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2015*</a:t>
                      </a:r>
                      <a:endParaRPr lang="en-US" sz="2800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Late Fall</a:t>
                      </a:r>
                      <a:endParaRPr lang="en-US" sz="2800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Western Washington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2D-S</a:t>
                      </a:r>
                      <a:endParaRPr lang="en-US" sz="2800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(2) HVPS3</a:t>
                      </a:r>
                      <a:endParaRPr lang="en-US" sz="2800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103149"/>
                  </a:ext>
                </a:extLst>
              </a:tr>
              <a:tr h="4031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IMPACTS</a:t>
                      </a:r>
                      <a:endParaRPr lang="en-US" sz="2800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2020</a:t>
                      </a:r>
                      <a:endParaRPr lang="en-US" sz="2800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Winter</a:t>
                      </a:r>
                      <a:endParaRPr lang="en-US" sz="2800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Northeast US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2D-S</a:t>
                      </a:r>
                      <a:endParaRPr lang="en-US" sz="2800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(2) HVPS3</a:t>
                      </a:r>
                      <a:endParaRPr lang="en-US" sz="2800" kern="150" dirty="0">
                        <a:effectLst/>
                        <a:latin typeface="Times New Roman" panose="0202060305040502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95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1522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76CBA-2F33-C5B7-063C-F8CAC68B1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Imaging Probes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AAE41-C0D3-1271-DD8E-F97F1002A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" y="707666"/>
            <a:ext cx="4996069" cy="615033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Two-Dimensional Stereo (2D-S) </a:t>
            </a:r>
            <a:r>
              <a:rPr lang="en-US" sz="3200" dirty="0"/>
              <a:t>probe has 10 µm pixel resolution</a:t>
            </a:r>
          </a:p>
          <a:p>
            <a:pPr marL="0" indent="0">
              <a:buNone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</a:rPr>
              <a:t>High Volume Precipitation Spectrometer Version 3 (HVPS3) </a:t>
            </a:r>
            <a:r>
              <a:rPr lang="en-US" sz="3200" dirty="0"/>
              <a:t>has 150 µm pixel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/>
            <a:r>
              <a:rPr lang="en-US" sz="3200" dirty="0"/>
              <a:t>Data processed with the </a:t>
            </a:r>
            <a:r>
              <a:rPr lang="en-US" sz="3200" b="1" dirty="0"/>
              <a:t>ADPAA </a:t>
            </a:r>
            <a:r>
              <a:rPr lang="en-US" sz="3200" dirty="0"/>
              <a:t>software package and utilizes the </a:t>
            </a:r>
            <a:r>
              <a:rPr lang="en-US" sz="3200" b="1" dirty="0"/>
              <a:t>SODA2</a:t>
            </a:r>
            <a:endParaRPr lang="en-US" dirty="0"/>
          </a:p>
        </p:txBody>
      </p:sp>
      <p:pic>
        <p:nvPicPr>
          <p:cNvPr id="6" name="Picture 5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3D35424D-4938-DE43-9E91-C9A8BFC8E4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t="3560" r="3209" b="3723"/>
          <a:stretch/>
        </p:blipFill>
        <p:spPr>
          <a:xfrm>
            <a:off x="5444067" y="707666"/>
            <a:ext cx="6070600" cy="60198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57840-283C-5EF5-0B3D-7CC027863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47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76CBA-2F33-C5B7-063C-F8CAC68B1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Imaging Probes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E7B962-3BE7-49EC-D808-F33077225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31" y="658177"/>
            <a:ext cx="11312536" cy="61591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57840-283C-5EF5-0B3D-7CC027863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438870-C01F-B36E-E24C-060F0268EB9A}"/>
              </a:ext>
            </a:extLst>
          </p:cNvPr>
          <p:cNvSpPr txBox="1"/>
          <p:nvPr/>
        </p:nvSpPr>
        <p:spPr>
          <a:xfrm>
            <a:off x="0" y="6445824"/>
            <a:ext cx="7176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Adapted from Wagner and </a:t>
            </a:r>
            <a:r>
              <a:rPr lang="en-US" sz="2400" i="1" dirty="0" err="1"/>
              <a:t>Delene</a:t>
            </a:r>
            <a:r>
              <a:rPr lang="en-US" sz="2400" i="1" dirty="0"/>
              <a:t> (2022) Figure 1</a:t>
            </a:r>
          </a:p>
        </p:txBody>
      </p:sp>
    </p:spTree>
    <p:extLst>
      <p:ext uri="{BB962C8B-B14F-4D97-AF65-F5344CB8AC3E}">
        <p14:creationId xmlns:p14="http://schemas.microsoft.com/office/powerpoint/2010/main" val="161628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">
            <a:extLst>
              <a:ext uri="{FF2B5EF4-FFF2-40B4-BE49-F238E27FC236}">
                <a16:creationId xmlns:a16="http://schemas.microsoft.com/office/drawing/2014/main" id="{CBACBD23-EAA6-1AC3-6B84-9F902096E3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183" t="19895" r="33171" b="13494"/>
          <a:stretch/>
        </p:blipFill>
        <p:spPr bwMode="auto">
          <a:xfrm>
            <a:off x="5727701" y="-4103"/>
            <a:ext cx="6464300" cy="68621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CC5245-743D-DBA4-7F03-F384A76BC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27701" cy="787179"/>
          </a:xfrm>
        </p:spPr>
        <p:txBody>
          <a:bodyPr/>
          <a:lstStyle/>
          <a:p>
            <a:r>
              <a:rPr lang="en-US" dirty="0"/>
              <a:t>Area Ratio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B09BC-6365-A06E-F576-196E40755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" y="3268134"/>
            <a:ext cx="5727701" cy="349673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Area ratio </a:t>
            </a:r>
            <a:r>
              <a:rPr lang="en-US" sz="3200" dirty="0"/>
              <a:t>is the ratio of the particle image area to the fast circle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Low resolution probes such as the HVPS3 have lower area ratio for circular hydrometeors.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9F3B4-7486-FA3F-5D5A-2CE1EDF3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66C91A6-0491-F09A-8CC4-FC65A6EEB7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743302"/>
              </p:ext>
            </p:extLst>
          </p:nvPr>
        </p:nvGraphicFramePr>
        <p:xfrm>
          <a:off x="95251" y="1080640"/>
          <a:ext cx="5537200" cy="1745236"/>
        </p:xfrm>
        <a:graphic>
          <a:graphicData uri="http://schemas.openxmlformats.org/drawingml/2006/table">
            <a:tbl>
              <a:tblPr firstRow="1" firstCol="1" bandRow="1"/>
              <a:tblGrid>
                <a:gridCol w="2711449">
                  <a:extLst>
                    <a:ext uri="{9D8B030D-6E8A-4147-A177-3AD203B41FA5}">
                      <a16:colId xmlns:a16="http://schemas.microsoft.com/office/drawing/2014/main" val="1795435899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2880629290"/>
                    </a:ext>
                  </a:extLst>
                </a:gridCol>
                <a:gridCol w="1358901">
                  <a:extLst>
                    <a:ext uri="{9D8B030D-6E8A-4147-A177-3AD203B41FA5}">
                      <a16:colId xmlns:a16="http://schemas.microsoft.com/office/drawing/2014/main" val="749309487"/>
                    </a:ext>
                  </a:extLst>
                </a:gridCol>
              </a:tblGrid>
              <a:tr h="7607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2D-S</a:t>
                      </a:r>
                      <a:endParaRPr lang="en-US" sz="2800" kern="150" dirty="0">
                        <a:effectLst/>
                        <a:latin typeface="+mn-lt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HVPS3</a:t>
                      </a:r>
                      <a:endParaRPr lang="en-US" sz="2800" kern="150">
                        <a:effectLst/>
                        <a:latin typeface="+mn-lt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4347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effectLst/>
                          <a:latin typeface="+mn-lt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Image Size [</a:t>
                      </a:r>
                      <a:r>
                        <a:rPr lang="en-US" sz="2800" i="1" kern="150" dirty="0">
                          <a:effectLst/>
                          <a:latin typeface="+mn-lt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µm</a:t>
                      </a:r>
                      <a:r>
                        <a:rPr lang="en-US" sz="2800" i="1" kern="150" baseline="30000" dirty="0">
                          <a:effectLst/>
                          <a:latin typeface="+mn-lt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2</a:t>
                      </a:r>
                      <a:r>
                        <a:rPr lang="en-US" sz="2800" kern="150" dirty="0">
                          <a:effectLst/>
                          <a:latin typeface="+mn-lt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]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effectLst/>
                          <a:latin typeface="+mn-lt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282,400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effectLst/>
                          <a:latin typeface="+mn-lt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270,000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205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effectLst/>
                          <a:latin typeface="+mn-lt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Fast Circle [</a:t>
                      </a:r>
                      <a:r>
                        <a:rPr lang="en-US" sz="2800" i="1" kern="150" dirty="0">
                          <a:effectLst/>
                          <a:latin typeface="+mn-lt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µm</a:t>
                      </a:r>
                      <a:r>
                        <a:rPr lang="en-US" sz="2800" i="1" kern="150" baseline="30000" dirty="0">
                          <a:effectLst/>
                          <a:latin typeface="+mn-lt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2</a:t>
                      </a:r>
                      <a:r>
                        <a:rPr lang="en-US" sz="2800" kern="150" dirty="0">
                          <a:effectLst/>
                          <a:latin typeface="+mn-lt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]</a:t>
                      </a:r>
                      <a:r>
                        <a:rPr lang="en-US" sz="1400" kern="150" dirty="0">
                          <a:effectLst/>
                          <a:latin typeface="+mn-lt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 </a:t>
                      </a:r>
                      <a:endParaRPr lang="en-US" sz="2800" kern="150" dirty="0">
                        <a:effectLst/>
                        <a:latin typeface="+mn-lt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effectLst/>
                          <a:latin typeface="+mn-lt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303,054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50" dirty="0">
                          <a:effectLst/>
                          <a:latin typeface="+mn-lt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368,212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9242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50">
                          <a:effectLst/>
                          <a:latin typeface="+mn-lt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Area Ratio</a:t>
                      </a:r>
                      <a:endParaRPr lang="en-US" sz="2800" kern="150">
                        <a:effectLst/>
                        <a:latin typeface="+mn-lt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50" dirty="0">
                          <a:effectLst/>
                          <a:latin typeface="+mn-lt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0.93</a:t>
                      </a:r>
                      <a:endParaRPr lang="en-US" sz="2800" kern="150" dirty="0">
                        <a:effectLst/>
                        <a:latin typeface="+mn-lt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50" dirty="0">
                          <a:effectLst/>
                          <a:latin typeface="+mn-lt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0.73</a:t>
                      </a:r>
                      <a:endParaRPr lang="en-US" sz="2800" kern="150" dirty="0">
                        <a:effectLst/>
                        <a:latin typeface="+mn-lt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516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8733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alendar&#10;&#10;Description automatically generated">
            <a:extLst>
              <a:ext uri="{FF2B5EF4-FFF2-40B4-BE49-F238E27FC236}">
                <a16:creationId xmlns:a16="http://schemas.microsoft.com/office/drawing/2014/main" id="{A16757CB-9BE2-4A4C-5607-909DB73D2F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6" r="1373" b="30989"/>
          <a:stretch/>
        </p:blipFill>
        <p:spPr bwMode="auto">
          <a:xfrm>
            <a:off x="1247665" y="2387600"/>
            <a:ext cx="10944334" cy="83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1D39455C-92AF-CD97-2A9D-3DA6C80D84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59" r="1373" b="20"/>
          <a:stretch/>
        </p:blipFill>
        <p:spPr bwMode="auto">
          <a:xfrm>
            <a:off x="1247665" y="3214227"/>
            <a:ext cx="10944334" cy="9361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6C5EA3-179A-96AE-91E7-68F3E3508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Melting Layer Depth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0FBEB-73F5-01C4-E907-629525AEB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" y="4431798"/>
            <a:ext cx="11973339" cy="211666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Top: </a:t>
            </a:r>
            <a:r>
              <a:rPr lang="en-US" sz="3200" dirty="0"/>
              <a:t>0 °C ice-bulb isotherm (frozen hydrometeors, typically aggregates)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Middle: </a:t>
            </a:r>
            <a:r>
              <a:rPr lang="en-US" sz="3200" dirty="0"/>
              <a:t>Mixed phase &amp; partially melted hydrometeors</a:t>
            </a:r>
            <a:endParaRPr lang="en-US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Bottom: </a:t>
            </a:r>
            <a:r>
              <a:rPr lang="en-US" sz="3200" dirty="0"/>
              <a:t>All hydrometeors melted – images appear fully round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EDBF8-09B4-1052-55A0-5382015A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94F4342B-669B-EDC8-75AF-238AD965A8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" b="58554"/>
          <a:stretch/>
        </p:blipFill>
        <p:spPr bwMode="auto">
          <a:xfrm>
            <a:off x="1247665" y="1136834"/>
            <a:ext cx="10944334" cy="12507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730B9B2-1F2C-F106-62CF-4427FC5E6CAE}"/>
              </a:ext>
            </a:extLst>
          </p:cNvPr>
          <p:cNvCxnSpPr>
            <a:cxnSpLocks/>
          </p:cNvCxnSpPr>
          <p:nvPr/>
        </p:nvCxnSpPr>
        <p:spPr>
          <a:xfrm flipH="1">
            <a:off x="1038116" y="1936371"/>
            <a:ext cx="41910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599E224-94C2-0B4A-24CF-1F2FCEBFF451}"/>
              </a:ext>
            </a:extLst>
          </p:cNvPr>
          <p:cNvSpPr txBox="1"/>
          <p:nvPr/>
        </p:nvSpPr>
        <p:spPr>
          <a:xfrm>
            <a:off x="421177" y="1676145"/>
            <a:ext cx="935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Top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10DEDBA-A71D-E560-8C3D-D5DECFBC5C24}"/>
              </a:ext>
            </a:extLst>
          </p:cNvPr>
          <p:cNvCxnSpPr>
            <a:cxnSpLocks/>
          </p:cNvCxnSpPr>
          <p:nvPr/>
        </p:nvCxnSpPr>
        <p:spPr>
          <a:xfrm flipH="1">
            <a:off x="1038116" y="2800913"/>
            <a:ext cx="41910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DAE23DC-A59B-0C64-3685-4A47D638799D}"/>
              </a:ext>
            </a:extLst>
          </p:cNvPr>
          <p:cNvSpPr txBox="1"/>
          <p:nvPr/>
        </p:nvSpPr>
        <p:spPr>
          <a:xfrm>
            <a:off x="-1" y="2570081"/>
            <a:ext cx="1194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Middle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F75898C-0B5B-45C2-91BF-E56051ACE4C4}"/>
              </a:ext>
            </a:extLst>
          </p:cNvPr>
          <p:cNvCxnSpPr>
            <a:cxnSpLocks/>
          </p:cNvCxnSpPr>
          <p:nvPr/>
        </p:nvCxnSpPr>
        <p:spPr>
          <a:xfrm flipH="1">
            <a:off x="1038116" y="3660844"/>
            <a:ext cx="41910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37BFB05-B816-972F-41B9-02670A13FBFF}"/>
              </a:ext>
            </a:extLst>
          </p:cNvPr>
          <p:cNvSpPr txBox="1"/>
          <p:nvPr/>
        </p:nvSpPr>
        <p:spPr>
          <a:xfrm>
            <a:off x="-51599" y="3430012"/>
            <a:ext cx="1194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Bottom</a:t>
            </a:r>
          </a:p>
        </p:txBody>
      </p:sp>
    </p:spTree>
    <p:extLst>
      <p:ext uri="{BB962C8B-B14F-4D97-AF65-F5344CB8AC3E}">
        <p14:creationId xmlns:p14="http://schemas.microsoft.com/office/powerpoint/2010/main" val="330187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606B2-772C-06EB-1BAE-0DB54CBCB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Ice-bulb </a:t>
            </a:r>
            <a:r>
              <a:rPr lang="en-US" dirty="0"/>
              <a:t>Temperature </a:t>
            </a:r>
            <a:r>
              <a:rPr lang="en-US" b="1" dirty="0">
                <a:latin typeface="+mn-lt"/>
              </a:rPr>
              <a:t>Calculation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8898B-351E-6374-DC87-2ACA84495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" y="707666"/>
            <a:ext cx="3504261" cy="564868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Ice-bulb temperature </a:t>
            </a:r>
            <a:r>
              <a:rPr lang="en-US" sz="3200" dirty="0"/>
              <a:t>(and wet-bulb) calculated with the new </a:t>
            </a:r>
            <a:r>
              <a:rPr lang="en-US" sz="3200" i="1" dirty="0"/>
              <a:t>bulbtemp</a:t>
            </a:r>
            <a:r>
              <a:rPr lang="en-US" sz="3200" dirty="0"/>
              <a:t> ADPAA module that inputs:</a:t>
            </a:r>
          </a:p>
          <a:p>
            <a:pPr marL="742950" lvl="1" indent="-285750"/>
            <a:r>
              <a:rPr lang="en-US" dirty="0"/>
              <a:t>Air temperature</a:t>
            </a:r>
          </a:p>
          <a:p>
            <a:pPr marL="742950" lvl="1" indent="-285750"/>
            <a:r>
              <a:rPr lang="en-US" dirty="0"/>
              <a:t>Dew point temperature</a:t>
            </a:r>
          </a:p>
          <a:p>
            <a:pPr marL="742950" lvl="1" indent="-285750"/>
            <a:r>
              <a:rPr lang="en-US" dirty="0"/>
              <a:t>Pressure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B058A-8D50-32CF-A82E-121479D9E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F8DB08-865D-0DAD-AED0-735466BC4C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" t="7750" r="8309" b="4594"/>
          <a:stretch/>
        </p:blipFill>
        <p:spPr bwMode="auto">
          <a:xfrm>
            <a:off x="3736477" y="782106"/>
            <a:ext cx="8346193" cy="5726416"/>
          </a:xfrm>
          <a:prstGeom prst="rect">
            <a:avLst/>
          </a:prstGeom>
          <a:noFill/>
          <a:ln w="4445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ECD2AE-7297-0107-673D-429DBB291385}"/>
              </a:ext>
            </a:extLst>
          </p:cNvPr>
          <p:cNvCxnSpPr>
            <a:cxnSpLocks/>
          </p:cNvCxnSpPr>
          <p:nvPr/>
        </p:nvCxnSpPr>
        <p:spPr>
          <a:xfrm flipV="1">
            <a:off x="5186905" y="1043275"/>
            <a:ext cx="0" cy="3958309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AFD920-36FE-0851-BEBF-593DA9F210C8}"/>
              </a:ext>
            </a:extLst>
          </p:cNvPr>
          <p:cNvCxnSpPr>
            <a:cxnSpLocks/>
          </p:cNvCxnSpPr>
          <p:nvPr/>
        </p:nvCxnSpPr>
        <p:spPr>
          <a:xfrm>
            <a:off x="4338797" y="1498836"/>
            <a:ext cx="3436671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1F797A8-AED4-5D99-0C29-E5ED29D613F9}"/>
              </a:ext>
            </a:extLst>
          </p:cNvPr>
          <p:cNvSpPr/>
          <p:nvPr/>
        </p:nvSpPr>
        <p:spPr>
          <a:xfrm>
            <a:off x="5296236" y="1569285"/>
            <a:ext cx="1104563" cy="47878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1.1 °C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1ADABC-EB42-E317-A2ED-D9109FBAB8F6}"/>
              </a:ext>
            </a:extLst>
          </p:cNvPr>
          <p:cNvSpPr/>
          <p:nvPr/>
        </p:nvSpPr>
        <p:spPr>
          <a:xfrm>
            <a:off x="9458607" y="1808675"/>
            <a:ext cx="1244339" cy="47878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1.8 °C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64DA4C-9BE9-2F55-6CAF-F5E9E2B176EA}"/>
              </a:ext>
            </a:extLst>
          </p:cNvPr>
          <p:cNvCxnSpPr>
            <a:cxnSpLocks/>
          </p:cNvCxnSpPr>
          <p:nvPr/>
        </p:nvCxnSpPr>
        <p:spPr>
          <a:xfrm flipV="1">
            <a:off x="9323222" y="1043275"/>
            <a:ext cx="0" cy="3958309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49AD405-DEE7-FC74-E093-64F4DC57C327}"/>
              </a:ext>
            </a:extLst>
          </p:cNvPr>
          <p:cNvCxnSpPr>
            <a:cxnSpLocks/>
          </p:cNvCxnSpPr>
          <p:nvPr/>
        </p:nvCxnSpPr>
        <p:spPr>
          <a:xfrm>
            <a:off x="8481213" y="1693500"/>
            <a:ext cx="344280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68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 with medium confidence">
            <a:extLst>
              <a:ext uri="{FF2B5EF4-FFF2-40B4-BE49-F238E27FC236}">
                <a16:creationId xmlns:a16="http://schemas.microsoft.com/office/drawing/2014/main" id="{2E518738-B37F-6113-650B-6349331CBD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" t="2113" r="2357" b="3162"/>
          <a:stretch/>
        </p:blipFill>
        <p:spPr bwMode="auto">
          <a:xfrm>
            <a:off x="5491843" y="776319"/>
            <a:ext cx="6700157" cy="60816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97183A-EAB2-54B9-C3C7-D52CAA0E2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Melting Layer Profile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E0863-DC32-E0A5-93F9-3690B11EF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1" y="707666"/>
            <a:ext cx="5382512" cy="5648684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Melting Layer 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Continuous vertical measurements of hydrometeors melting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Sampled during an ascent or descent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Minimum hydrometeor concentration threshold of 10</a:t>
            </a:r>
            <a:r>
              <a:rPr lang="en-US" sz="3200" baseline="30000" dirty="0"/>
              <a:t>3</a:t>
            </a:r>
            <a:r>
              <a:rPr lang="en-US" sz="3200" dirty="0"/>
              <a:t> #/m</a:t>
            </a:r>
            <a:r>
              <a:rPr lang="en-US" sz="3200" baseline="30000" dirty="0"/>
              <a:t>4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BA58D-2E21-2BCB-7321-6D98F2FB9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423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5F08B9-A37C-AA59-5518-169C1C41B2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t="1045" r="399" b="5211"/>
          <a:stretch/>
        </p:blipFill>
        <p:spPr bwMode="auto">
          <a:xfrm>
            <a:off x="53807" y="978514"/>
            <a:ext cx="12084383" cy="5402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42D2E7-CB65-2532-24AE-5272E9801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Penetration Type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9C163-5E2E-840B-FF78-CD9D2604D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FC5E3-A61D-6EEC-BCD8-966BCC037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B53B9A-D54E-9864-9EFB-E0E755F0270A}"/>
              </a:ext>
            </a:extLst>
          </p:cNvPr>
          <p:cNvSpPr txBox="1"/>
          <p:nvPr/>
        </p:nvSpPr>
        <p:spPr>
          <a:xfrm>
            <a:off x="391046" y="1100209"/>
            <a:ext cx="1382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Ramp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8A28EB-1E35-5AC7-AF83-9911FC07A92A}"/>
              </a:ext>
            </a:extLst>
          </p:cNvPr>
          <p:cNvSpPr txBox="1"/>
          <p:nvPr/>
        </p:nvSpPr>
        <p:spPr>
          <a:xfrm>
            <a:off x="6541316" y="1098693"/>
            <a:ext cx="1382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Spiral</a:t>
            </a:r>
          </a:p>
        </p:txBody>
      </p:sp>
    </p:spTree>
    <p:extLst>
      <p:ext uri="{BB962C8B-B14F-4D97-AF65-F5344CB8AC3E}">
        <p14:creationId xmlns:p14="http://schemas.microsoft.com/office/powerpoint/2010/main" val="3589318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505EC-73DF-007A-11CE-CBE790BE1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Melting Layer Cases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2CCAC-273D-41DA-F2DB-26DCCD5D2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B418C-FFFE-E641-61F7-1FB08514C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BAB339B-8F36-18E2-E34C-ECA57F8CF8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5140294"/>
              </p:ext>
            </p:extLst>
          </p:nvPr>
        </p:nvGraphicFramePr>
        <p:xfrm>
          <a:off x="4809057" y="460018"/>
          <a:ext cx="8461165" cy="5739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B2619AD-702F-A6C0-B0CE-A41B7A2A05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0701591"/>
              </p:ext>
            </p:extLst>
          </p:nvPr>
        </p:nvGraphicFramePr>
        <p:xfrm>
          <a:off x="-817155" y="495300"/>
          <a:ext cx="8018669" cy="5740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98AFC831-5097-60F8-D482-2DF0E9253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277" y="6239394"/>
            <a:ext cx="9587443" cy="4750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2B7A40-0689-EB02-D86E-AC05F3AF8E35}"/>
              </a:ext>
            </a:extLst>
          </p:cNvPr>
          <p:cNvSpPr txBox="1"/>
          <p:nvPr/>
        </p:nvSpPr>
        <p:spPr>
          <a:xfrm>
            <a:off x="2064720" y="4182201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B703D4-BDF1-B7C3-927E-82FCE3FDC660}"/>
              </a:ext>
            </a:extLst>
          </p:cNvPr>
          <p:cNvSpPr txBox="1"/>
          <p:nvPr/>
        </p:nvSpPr>
        <p:spPr>
          <a:xfrm>
            <a:off x="4033486" y="273334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9867D7-00A9-5528-868A-CFF2C5BCC989}"/>
              </a:ext>
            </a:extLst>
          </p:cNvPr>
          <p:cNvSpPr txBox="1"/>
          <p:nvPr/>
        </p:nvSpPr>
        <p:spPr>
          <a:xfrm>
            <a:off x="2661194" y="1862011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7B560D-2AC5-6A3F-7A60-6EA8A378C193}"/>
              </a:ext>
            </a:extLst>
          </p:cNvPr>
          <p:cNvSpPr txBox="1"/>
          <p:nvPr/>
        </p:nvSpPr>
        <p:spPr>
          <a:xfrm>
            <a:off x="9226861" y="445550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2AF516-C5F3-0862-744B-3744FAA6F910}"/>
              </a:ext>
            </a:extLst>
          </p:cNvPr>
          <p:cNvSpPr txBox="1"/>
          <p:nvPr/>
        </p:nvSpPr>
        <p:spPr>
          <a:xfrm>
            <a:off x="7734943" y="263444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88313E-0845-AA22-5B4E-A9E02B63FFB9}"/>
              </a:ext>
            </a:extLst>
          </p:cNvPr>
          <p:cNvSpPr txBox="1"/>
          <p:nvPr/>
        </p:nvSpPr>
        <p:spPr>
          <a:xfrm>
            <a:off x="9734224" y="222369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26723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7993F-15BC-2EBF-C077-0BCB3E963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Melting Layer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16707-CD51-3208-9CFA-732445464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461" y="2633869"/>
            <a:ext cx="11973339" cy="422413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High Relative Humidity - </a:t>
            </a:r>
            <a:r>
              <a:rPr lang="en-US" dirty="0"/>
              <a:t>OLYMPEX_Ram-Des_98RH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Saturated - </a:t>
            </a:r>
            <a:r>
              <a:rPr lang="en-US" dirty="0"/>
              <a:t>OLYMPEX_Ram-Des_100RH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Enhanced Aggregation</a:t>
            </a:r>
          </a:p>
          <a:p>
            <a:pPr lvl="1"/>
            <a:r>
              <a:rPr lang="en-US" dirty="0"/>
              <a:t>IMPACTS_Spi-Des_94RH</a:t>
            </a:r>
          </a:p>
          <a:p>
            <a:pPr lvl="1"/>
            <a:r>
              <a:rPr lang="en-US" dirty="0"/>
              <a:t>MC3E_Ram-Asc_83RHa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Low Relative Humidity</a:t>
            </a:r>
            <a:r>
              <a:rPr lang="en-US" dirty="0"/>
              <a:t> – GCPEX_Spi-Des_84RH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Isothermal Layer </a:t>
            </a:r>
            <a:r>
              <a:rPr lang="en-US" dirty="0"/>
              <a:t>– GCPEX_Spi-Asc_100RH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1D3BC-7E83-C87D-E28E-378F52A7E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059ADD-047E-F200-57D4-3CF47ADDCD0D}"/>
              </a:ext>
            </a:extLst>
          </p:cNvPr>
          <p:cNvSpPr/>
          <p:nvPr/>
        </p:nvSpPr>
        <p:spPr>
          <a:xfrm>
            <a:off x="426829" y="934278"/>
            <a:ext cx="4655932" cy="1436102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33 Total Cases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3B96BF-59B3-E026-DA18-5B88DB1A774F}"/>
              </a:ext>
            </a:extLst>
          </p:cNvPr>
          <p:cNvSpPr/>
          <p:nvPr/>
        </p:nvSpPr>
        <p:spPr>
          <a:xfrm>
            <a:off x="7310230" y="934278"/>
            <a:ext cx="4454941" cy="1436102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 Case Types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38F6F2C-5107-3B8C-2497-420EC92A2F5D}"/>
              </a:ext>
            </a:extLst>
          </p:cNvPr>
          <p:cNvSpPr/>
          <p:nvPr/>
        </p:nvSpPr>
        <p:spPr>
          <a:xfrm>
            <a:off x="5082761" y="1404679"/>
            <a:ext cx="2227469" cy="495300"/>
          </a:xfrm>
          <a:prstGeom prst="rightArrow">
            <a:avLst/>
          </a:prstGeom>
          <a:solidFill>
            <a:schemeClr val="accent4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51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61CE407-584F-C0DC-13B1-97A526F10F43}"/>
              </a:ext>
            </a:extLst>
          </p:cNvPr>
          <p:cNvSpPr/>
          <p:nvPr/>
        </p:nvSpPr>
        <p:spPr>
          <a:xfrm>
            <a:off x="7709461" y="9463"/>
            <a:ext cx="4466094" cy="685800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14648D-8731-6875-8623-B073A65FA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16808" cy="787179"/>
          </a:xfrm>
        </p:spPr>
        <p:txBody>
          <a:bodyPr/>
          <a:lstStyle/>
          <a:p>
            <a:r>
              <a:rPr lang="en-US" b="1" dirty="0">
                <a:latin typeface="+mn-lt"/>
              </a:rPr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81A82-6559-338E-55D3-CECCE5A58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1" y="707666"/>
            <a:ext cx="7258973" cy="5648684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 melting layer is the transition from ice to liquid in cold precipitating cloud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Most studies on the melting layer have been through remote sensing with radar, laboratory experiments, and numerical models.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Relatively few studies have used in-situ observations due to difficulties in direct measurements.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In-situ observations can improve the representation of melting layer microphysics.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F164D-49EE-B41B-2729-E031D4143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Graphic 5" descr="Water with solid fill">
            <a:extLst>
              <a:ext uri="{FF2B5EF4-FFF2-40B4-BE49-F238E27FC236}">
                <a16:creationId xmlns:a16="http://schemas.microsoft.com/office/drawing/2014/main" id="{7F74B68B-A2F5-DD60-5DED-C8BE5CE9B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04803" y="4930228"/>
            <a:ext cx="1755783" cy="1755783"/>
          </a:xfrm>
          <a:prstGeom prst="rect">
            <a:avLst/>
          </a:prstGeom>
        </p:spPr>
      </p:pic>
      <p:pic>
        <p:nvPicPr>
          <p:cNvPr id="10" name="Graphic 9" descr="Snowflake with solid fill">
            <a:extLst>
              <a:ext uri="{FF2B5EF4-FFF2-40B4-BE49-F238E27FC236}">
                <a16:creationId xmlns:a16="http://schemas.microsoft.com/office/drawing/2014/main" id="{558C5D1D-CE92-389E-9B46-DB348EB1F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45765" y="1412787"/>
            <a:ext cx="1755783" cy="1755783"/>
          </a:xfrm>
          <a:prstGeom prst="rect">
            <a:avLst/>
          </a:prstGeom>
        </p:spPr>
      </p:pic>
      <p:pic>
        <p:nvPicPr>
          <p:cNvPr id="16" name="Graphic 15" descr="Cloud with solid fill">
            <a:extLst>
              <a:ext uri="{FF2B5EF4-FFF2-40B4-BE49-F238E27FC236}">
                <a16:creationId xmlns:a16="http://schemas.microsoft.com/office/drawing/2014/main" id="{594397FF-97B5-2318-64D2-B4936805A1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10153" y="-356461"/>
            <a:ext cx="2476207" cy="2476207"/>
          </a:xfrm>
          <a:prstGeom prst="rect">
            <a:avLst/>
          </a:prstGeom>
        </p:spPr>
      </p:pic>
      <p:pic>
        <p:nvPicPr>
          <p:cNvPr id="20" name="Graphic 19" descr="Cloud with solid fill">
            <a:extLst>
              <a:ext uri="{FF2B5EF4-FFF2-40B4-BE49-F238E27FC236}">
                <a16:creationId xmlns:a16="http://schemas.microsoft.com/office/drawing/2014/main" id="{21369D91-E32A-D260-2839-48DD09103F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05385" y="-160690"/>
            <a:ext cx="2213188" cy="2213188"/>
          </a:xfrm>
          <a:prstGeom prst="rect">
            <a:avLst/>
          </a:prstGeom>
        </p:spPr>
      </p:pic>
      <p:pic>
        <p:nvPicPr>
          <p:cNvPr id="21" name="Graphic 20" descr="Cloud with solid fill">
            <a:extLst>
              <a:ext uri="{FF2B5EF4-FFF2-40B4-BE49-F238E27FC236}">
                <a16:creationId xmlns:a16="http://schemas.microsoft.com/office/drawing/2014/main" id="{DF5E1618-E9EE-3CAE-97EE-02243B5C27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78412" y="-449159"/>
            <a:ext cx="2598894" cy="2598894"/>
          </a:xfrm>
          <a:prstGeom prst="rect">
            <a:avLst/>
          </a:prstGeom>
        </p:spPr>
      </p:pic>
      <p:pic>
        <p:nvPicPr>
          <p:cNvPr id="23" name="Graphic 22" descr="Snowflake with solid fill">
            <a:extLst>
              <a:ext uri="{FF2B5EF4-FFF2-40B4-BE49-F238E27FC236}">
                <a16:creationId xmlns:a16="http://schemas.microsoft.com/office/drawing/2014/main" id="{08E33290-5179-6EB0-0663-F60FA886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48029" y="1552238"/>
            <a:ext cx="1755783" cy="1755783"/>
          </a:xfrm>
          <a:prstGeom prst="rect">
            <a:avLst/>
          </a:prstGeom>
        </p:spPr>
      </p:pic>
      <p:pic>
        <p:nvPicPr>
          <p:cNvPr id="24" name="Graphic 23" descr="Water with solid fill">
            <a:extLst>
              <a:ext uri="{FF2B5EF4-FFF2-40B4-BE49-F238E27FC236}">
                <a16:creationId xmlns:a16="http://schemas.microsoft.com/office/drawing/2014/main" id="{BABBDDA9-9608-666B-3E20-2EFA0B242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4617" y="4688931"/>
            <a:ext cx="1755783" cy="1755783"/>
          </a:xfrm>
          <a:prstGeom prst="rect">
            <a:avLst/>
          </a:prstGeom>
        </p:spPr>
      </p:pic>
      <p:pic>
        <p:nvPicPr>
          <p:cNvPr id="28" name="Graphic 27" descr="Snowflake with solid fill">
            <a:extLst>
              <a:ext uri="{FF2B5EF4-FFF2-40B4-BE49-F238E27FC236}">
                <a16:creationId xmlns:a16="http://schemas.microsoft.com/office/drawing/2014/main" id="{598CC6FD-0A82-6B41-59E8-3D0C6CC21B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85329" y="1297297"/>
            <a:ext cx="1755783" cy="1755783"/>
          </a:xfrm>
          <a:prstGeom prst="rect">
            <a:avLst/>
          </a:prstGeom>
        </p:spPr>
      </p:pic>
      <p:pic>
        <p:nvPicPr>
          <p:cNvPr id="29" name="Graphic 28" descr="Water with solid fill">
            <a:extLst>
              <a:ext uri="{FF2B5EF4-FFF2-40B4-BE49-F238E27FC236}">
                <a16:creationId xmlns:a16="http://schemas.microsoft.com/office/drawing/2014/main" id="{43328580-83E0-E49D-40C3-98C7BC552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55888" y="5102217"/>
            <a:ext cx="1755783" cy="175578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E066207-FD92-7847-C36D-55F16C9009D0}"/>
              </a:ext>
            </a:extLst>
          </p:cNvPr>
          <p:cNvSpPr/>
          <p:nvPr/>
        </p:nvSpPr>
        <p:spPr>
          <a:xfrm>
            <a:off x="7716808" y="3111814"/>
            <a:ext cx="4475192" cy="1716567"/>
          </a:xfrm>
          <a:prstGeom prst="rect">
            <a:avLst/>
          </a:prstGeom>
          <a:solidFill>
            <a:srgbClr val="C00000">
              <a:alpha val="21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MELTING LAYER</a:t>
            </a:r>
          </a:p>
        </p:txBody>
      </p:sp>
    </p:spTree>
    <p:extLst>
      <p:ext uri="{BB962C8B-B14F-4D97-AF65-F5344CB8AC3E}">
        <p14:creationId xmlns:p14="http://schemas.microsoft.com/office/powerpoint/2010/main" val="3522127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B3921E6-291B-CF34-A4B7-FD0EA0D86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87179"/>
            <a:ext cx="12194374" cy="58535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4BB1C-9F59-902B-D32B-D6CB3D9BF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</a:t>
            </a:r>
            <a:r>
              <a:rPr lang="en-US"/>
              <a:t>Relative Humidity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B8EFB-BEDA-4C92-E7F1-E7C59B36C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058E999-3ED9-958F-30C7-2C65AA52F326}"/>
              </a:ext>
            </a:extLst>
          </p:cNvPr>
          <p:cNvCxnSpPr>
            <a:cxnSpLocks/>
          </p:cNvCxnSpPr>
          <p:nvPr/>
        </p:nvCxnSpPr>
        <p:spPr>
          <a:xfrm flipH="1">
            <a:off x="2489337" y="2891519"/>
            <a:ext cx="1261534" cy="186674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3E1C95-C929-1905-843B-9989A4B93C0A}"/>
              </a:ext>
            </a:extLst>
          </p:cNvPr>
          <p:cNvCxnSpPr>
            <a:cxnSpLocks/>
          </p:cNvCxnSpPr>
          <p:nvPr/>
        </p:nvCxnSpPr>
        <p:spPr>
          <a:xfrm>
            <a:off x="8551197" y="2303666"/>
            <a:ext cx="0" cy="191939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F9B8C-147E-76A1-8587-E40348961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8BBC95B-4A1B-4F0E-F57C-BF6283F94D46}"/>
              </a:ext>
            </a:extLst>
          </p:cNvPr>
          <p:cNvSpPr txBox="1">
            <a:spLocks/>
          </p:cNvSpPr>
          <p:nvPr/>
        </p:nvSpPr>
        <p:spPr>
          <a:xfrm>
            <a:off x="0" y="6407543"/>
            <a:ext cx="3759200" cy="450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2400" b="0" dirty="0"/>
              <a:t>OLYMPEX_Ram_Des_98RHa</a:t>
            </a:r>
          </a:p>
        </p:txBody>
      </p:sp>
    </p:spTree>
    <p:extLst>
      <p:ext uri="{BB962C8B-B14F-4D97-AF65-F5344CB8AC3E}">
        <p14:creationId xmlns:p14="http://schemas.microsoft.com/office/powerpoint/2010/main" val="148464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1D88DA64-49E5-9D5B-CB54-966C9E4528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667" y="707666"/>
            <a:ext cx="7154332" cy="61504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4BB1C-9F59-902B-D32B-D6CB3D9BF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</a:t>
            </a:r>
            <a:r>
              <a:rPr lang="en-US"/>
              <a:t>Relative Humidity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B8EFB-BEDA-4C92-E7F1-E7C59B36C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E19A871-5E5C-D74B-4D9C-DF9B99498B48}"/>
              </a:ext>
            </a:extLst>
          </p:cNvPr>
          <p:cNvSpPr txBox="1">
            <a:spLocks/>
          </p:cNvSpPr>
          <p:nvPr/>
        </p:nvSpPr>
        <p:spPr>
          <a:xfrm>
            <a:off x="109330" y="707666"/>
            <a:ext cx="4928337" cy="5648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Both exponential fit parameters lowest above melting layer.</a:t>
            </a:r>
          </a:p>
          <a:p>
            <a:r>
              <a:rPr lang="en-US" dirty="0"/>
              <a:t>Both increase as melting begins and concentration of large particles decreases.</a:t>
            </a:r>
          </a:p>
          <a:p>
            <a:r>
              <a:rPr lang="en-US" dirty="0"/>
              <a:t>Most significant changes near the melting layer top.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F9B8C-147E-76A1-8587-E40348961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6808CBA-A315-89FE-3D5A-A9929AFBA698}"/>
              </a:ext>
            </a:extLst>
          </p:cNvPr>
          <p:cNvSpPr txBox="1">
            <a:spLocks/>
          </p:cNvSpPr>
          <p:nvPr/>
        </p:nvSpPr>
        <p:spPr>
          <a:xfrm>
            <a:off x="0" y="6407543"/>
            <a:ext cx="3759200" cy="450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2400" b="0" dirty="0"/>
              <a:t>OLYMPEX_Ram_Des_98RHa</a:t>
            </a:r>
          </a:p>
        </p:txBody>
      </p:sp>
    </p:spTree>
    <p:extLst>
      <p:ext uri="{BB962C8B-B14F-4D97-AF65-F5344CB8AC3E}">
        <p14:creationId xmlns:p14="http://schemas.microsoft.com/office/powerpoint/2010/main" val="1100716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662704C-55F0-D1F4-7377-921B0D142E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320" y="758859"/>
            <a:ext cx="11967360" cy="57445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9E7E99-0BC8-A04D-9186-21B15459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Saturated Case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F323D-8737-84E1-C75B-83C878890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" y="525998"/>
            <a:ext cx="11973339" cy="564868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F34A7-D892-4C74-9D1F-26166FB11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21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ECBCD30-CA54-80A2-E0C6-E840750F5F0B}"/>
              </a:ext>
            </a:extLst>
          </p:cNvPr>
          <p:cNvCxnSpPr>
            <a:cxnSpLocks/>
          </p:cNvCxnSpPr>
          <p:nvPr/>
        </p:nvCxnSpPr>
        <p:spPr>
          <a:xfrm flipH="1">
            <a:off x="2463466" y="2852043"/>
            <a:ext cx="895150" cy="176142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861927A-A439-331E-C62F-63BAF930B255}"/>
              </a:ext>
            </a:extLst>
          </p:cNvPr>
          <p:cNvCxnSpPr>
            <a:cxnSpLocks/>
          </p:cNvCxnSpPr>
          <p:nvPr/>
        </p:nvCxnSpPr>
        <p:spPr>
          <a:xfrm>
            <a:off x="8441130" y="1453131"/>
            <a:ext cx="0" cy="191939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B8F683CA-B51B-73D6-4655-96F540D208E2}"/>
              </a:ext>
            </a:extLst>
          </p:cNvPr>
          <p:cNvSpPr/>
          <p:nvPr/>
        </p:nvSpPr>
        <p:spPr>
          <a:xfrm>
            <a:off x="7035800" y="2205932"/>
            <a:ext cx="1181089" cy="116659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E5847E-B83E-32EF-816A-2FB17C24E1EE}"/>
              </a:ext>
            </a:extLst>
          </p:cNvPr>
          <p:cNvSpPr txBox="1">
            <a:spLocks/>
          </p:cNvSpPr>
          <p:nvPr/>
        </p:nvSpPr>
        <p:spPr>
          <a:xfrm>
            <a:off x="0" y="6407543"/>
            <a:ext cx="3759200" cy="450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2400" b="0" dirty="0"/>
              <a:t>OLYMPEX_Ram_Des_100RH</a:t>
            </a:r>
          </a:p>
        </p:txBody>
      </p:sp>
    </p:spTree>
    <p:extLst>
      <p:ext uri="{BB962C8B-B14F-4D97-AF65-F5344CB8AC3E}">
        <p14:creationId xmlns:p14="http://schemas.microsoft.com/office/powerpoint/2010/main" val="23660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F8A7815D-F102-7342-FCF4-2877B5F165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067" y="709766"/>
            <a:ext cx="7255932" cy="61441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9E7E99-0BC8-A04D-9186-21B15459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Saturated Case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F323D-8737-84E1-C75B-83C878890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" y="525998"/>
            <a:ext cx="11973339" cy="5648684"/>
          </a:xfrm>
        </p:spPr>
        <p:txBody>
          <a:bodyPr/>
          <a:lstStyle/>
          <a:p>
            <a:pPr marL="0" indent="0">
              <a:buNone/>
              <a:tabLst>
                <a:tab pos="10515600" algn="l"/>
              </a:tabLst>
            </a:pP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F34A7-D892-4C74-9D1F-26166FB11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E5847E-B83E-32EF-816A-2FB17C24E1EE}"/>
              </a:ext>
            </a:extLst>
          </p:cNvPr>
          <p:cNvSpPr txBox="1">
            <a:spLocks/>
          </p:cNvSpPr>
          <p:nvPr/>
        </p:nvSpPr>
        <p:spPr>
          <a:xfrm>
            <a:off x="0" y="6407543"/>
            <a:ext cx="3759200" cy="450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2400" b="0" dirty="0"/>
              <a:t>OLYMPEX_Ram_Des_100RH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A0D0D5C-E0A1-2319-2AB8-27945C67FD09}"/>
              </a:ext>
            </a:extLst>
          </p:cNvPr>
          <p:cNvSpPr txBox="1">
            <a:spLocks/>
          </p:cNvSpPr>
          <p:nvPr/>
        </p:nvSpPr>
        <p:spPr>
          <a:xfrm>
            <a:off x="109330" y="707666"/>
            <a:ext cx="4826737" cy="5648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Both parameters smallest above melting layer.</a:t>
            </a:r>
          </a:p>
          <a:p>
            <a:r>
              <a:rPr lang="en-US" dirty="0"/>
              <a:t>Both parameters slightly larger below the melting layer than within.</a:t>
            </a:r>
          </a:p>
          <a:p>
            <a:r>
              <a:rPr lang="en-US" dirty="0"/>
              <a:t>Distinct spikes in parameters associated with increases of small hydrometeor concentration.</a:t>
            </a:r>
          </a:p>
        </p:txBody>
      </p:sp>
    </p:spTree>
    <p:extLst>
      <p:ext uri="{BB962C8B-B14F-4D97-AF65-F5344CB8AC3E}">
        <p14:creationId xmlns:p14="http://schemas.microsoft.com/office/powerpoint/2010/main" val="2330312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ECD6-6CAE-EFFA-92C8-6D7BC5F76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Significant Aggregation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37374-03D0-3345-B476-53FDF15EA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D9DB1BEA-44BC-78B6-A6BA-7350CF3ECB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87179"/>
            <a:ext cx="12194372" cy="5853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26950B1-0321-1676-C45B-D9949DC59EBC}"/>
              </a:ext>
            </a:extLst>
          </p:cNvPr>
          <p:cNvSpPr/>
          <p:nvPr/>
        </p:nvSpPr>
        <p:spPr>
          <a:xfrm>
            <a:off x="2038150" y="2939235"/>
            <a:ext cx="1896533" cy="176142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8F325C5-283E-EADE-E4E7-BB65E2417F03}"/>
              </a:ext>
            </a:extLst>
          </p:cNvPr>
          <p:cNvSpPr/>
          <p:nvPr/>
        </p:nvSpPr>
        <p:spPr>
          <a:xfrm>
            <a:off x="8344075" y="2939235"/>
            <a:ext cx="1896533" cy="176142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F82B22C8-539C-FADB-72E3-2B8C90D863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3" y="791699"/>
            <a:ext cx="12163856" cy="584904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D696B72-2E8C-292F-221A-67999B39E7E8}"/>
              </a:ext>
            </a:extLst>
          </p:cNvPr>
          <p:cNvSpPr/>
          <p:nvPr/>
        </p:nvSpPr>
        <p:spPr>
          <a:xfrm>
            <a:off x="2038150" y="3532008"/>
            <a:ext cx="1896533" cy="107374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EEFF55-8308-CF72-0D8F-BA5872F7A362}"/>
              </a:ext>
            </a:extLst>
          </p:cNvPr>
          <p:cNvSpPr/>
          <p:nvPr/>
        </p:nvSpPr>
        <p:spPr>
          <a:xfrm>
            <a:off x="8232372" y="3532008"/>
            <a:ext cx="1896533" cy="107374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82DEA-6F47-D9EF-0138-AF231C92F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9C5C1B4-8C1E-783D-BF33-160D2609789C}"/>
              </a:ext>
            </a:extLst>
          </p:cNvPr>
          <p:cNvSpPr txBox="1">
            <a:spLocks/>
          </p:cNvSpPr>
          <p:nvPr/>
        </p:nvSpPr>
        <p:spPr>
          <a:xfrm>
            <a:off x="0" y="6407543"/>
            <a:ext cx="3759200" cy="450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2400" b="0" dirty="0"/>
              <a:t>IMPACTS_Spi_Des_94RH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FF1E4CE-8777-7723-7119-981CA485FCE6}"/>
              </a:ext>
            </a:extLst>
          </p:cNvPr>
          <p:cNvSpPr txBox="1">
            <a:spLocks/>
          </p:cNvSpPr>
          <p:nvPr/>
        </p:nvSpPr>
        <p:spPr>
          <a:xfrm>
            <a:off x="0" y="6415512"/>
            <a:ext cx="3759200" cy="450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2400" b="0" dirty="0"/>
              <a:t>MC3E_Ram-Asc_83RHa</a:t>
            </a:r>
          </a:p>
        </p:txBody>
      </p:sp>
    </p:spTree>
    <p:extLst>
      <p:ext uri="{BB962C8B-B14F-4D97-AF65-F5344CB8AC3E}">
        <p14:creationId xmlns:p14="http://schemas.microsoft.com/office/powerpoint/2010/main" val="26753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0" grpId="0" animBg="1"/>
      <p:bldP spid="11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0CE7183-F9DA-0442-9E7A-5D45FA463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7179"/>
            <a:ext cx="12183811" cy="58586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0024D-8B96-98F5-C38C-5044B3CF5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Relative Humidity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9CA07-0599-6041-E9C7-AEF3FBE6A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FA698-EC36-86E0-2196-AE6F56E9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C2EBCB-8D4F-8AF2-1052-BD764BCA6BE7}"/>
              </a:ext>
            </a:extLst>
          </p:cNvPr>
          <p:cNvSpPr txBox="1">
            <a:spLocks/>
          </p:cNvSpPr>
          <p:nvPr/>
        </p:nvSpPr>
        <p:spPr>
          <a:xfrm>
            <a:off x="0" y="6407543"/>
            <a:ext cx="3759200" cy="450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2400" b="0" dirty="0"/>
              <a:t>GCPEX_Spi-Des_84RH</a:t>
            </a:r>
          </a:p>
        </p:txBody>
      </p:sp>
    </p:spTree>
    <p:extLst>
      <p:ext uri="{BB962C8B-B14F-4D97-AF65-F5344CB8AC3E}">
        <p14:creationId xmlns:p14="http://schemas.microsoft.com/office/powerpoint/2010/main" val="374378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0024D-8B96-98F5-C38C-5044B3CF5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Relative Humidity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9CA07-0599-6041-E9C7-AEF3FBE6A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FA698-EC36-86E0-2196-AE6F56E9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Content Placeholder 5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F4F08ADF-DF94-8C5A-3B02-F08A94C45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590" y="799078"/>
            <a:ext cx="7050629" cy="606949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FC2EBCB-8D4F-8AF2-1052-BD764BCA6BE7}"/>
              </a:ext>
            </a:extLst>
          </p:cNvPr>
          <p:cNvSpPr txBox="1">
            <a:spLocks/>
          </p:cNvSpPr>
          <p:nvPr/>
        </p:nvSpPr>
        <p:spPr>
          <a:xfrm>
            <a:off x="0" y="6407543"/>
            <a:ext cx="3759200" cy="450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2400" b="0" dirty="0"/>
              <a:t>GCPEX_Spi-Des_84RH</a:t>
            </a:r>
          </a:p>
        </p:txBody>
      </p:sp>
    </p:spTree>
    <p:extLst>
      <p:ext uri="{BB962C8B-B14F-4D97-AF65-F5344CB8AC3E}">
        <p14:creationId xmlns:p14="http://schemas.microsoft.com/office/powerpoint/2010/main" val="876426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E3381-FE8D-5363-E6D6-501972FAD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7179"/>
          </a:xfrm>
        </p:spPr>
        <p:txBody>
          <a:bodyPr/>
          <a:lstStyle/>
          <a:p>
            <a:r>
              <a:rPr lang="en-US" dirty="0"/>
              <a:t>Quasi-isothermal Layer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425DA-9331-F6EC-5615-44C7A3019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2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264C9B97-B9C9-A0AF-738B-CF8146A28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66" y="615318"/>
            <a:ext cx="6821734" cy="625325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2526BDF-AE0B-72B8-AD0D-E019D3CE70A8}"/>
              </a:ext>
            </a:extLst>
          </p:cNvPr>
          <p:cNvSpPr/>
          <p:nvPr/>
        </p:nvSpPr>
        <p:spPr>
          <a:xfrm>
            <a:off x="4471276" y="1228470"/>
            <a:ext cx="1488090" cy="253423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4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D0B8B-A494-DE16-FDF5-23F3061EB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850105" cy="787179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p:pic>
        <p:nvPicPr>
          <p:cNvPr id="24" name="Picture 23" descr="Chart, bar chart&#10;&#10;Description automatically generated">
            <a:extLst>
              <a:ext uri="{FF2B5EF4-FFF2-40B4-BE49-F238E27FC236}">
                <a16:creationId xmlns:a16="http://schemas.microsoft.com/office/drawing/2014/main" id="{8C27CBDF-7B49-A8AB-EC6B-D836BE991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1" t="6837" r="1868" b="59354"/>
          <a:stretch/>
        </p:blipFill>
        <p:spPr>
          <a:xfrm>
            <a:off x="9255476" y="1334054"/>
            <a:ext cx="2916456" cy="2060950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C1C6740-23CD-91F8-92FA-4327F92DA145}"/>
              </a:ext>
            </a:extLst>
          </p:cNvPr>
          <p:cNvSpPr txBox="1">
            <a:spLocks/>
          </p:cNvSpPr>
          <p:nvPr/>
        </p:nvSpPr>
        <p:spPr>
          <a:xfrm>
            <a:off x="109329" y="644376"/>
            <a:ext cx="3740775" cy="5711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Concentration decreases</a:t>
            </a:r>
          </a:p>
          <a:p>
            <a:pPr lvl="1"/>
            <a:r>
              <a:rPr lang="en-US" dirty="0"/>
              <a:t>More frequent with low relative humidity</a:t>
            </a:r>
          </a:p>
          <a:p>
            <a:r>
              <a:rPr lang="en-US" dirty="0"/>
              <a:t>Area ratio increases</a:t>
            </a:r>
          </a:p>
          <a:p>
            <a:r>
              <a:rPr lang="en-US" dirty="0"/>
              <a:t>Max diameter decreases</a:t>
            </a:r>
          </a:p>
          <a:p>
            <a:r>
              <a:rPr lang="en-US" dirty="0"/>
              <a:t>Exponential Fit</a:t>
            </a:r>
          </a:p>
          <a:p>
            <a:pPr lvl="1"/>
            <a:r>
              <a:rPr lang="en-US" dirty="0"/>
              <a:t>Slope parameter increases</a:t>
            </a:r>
          </a:p>
          <a:p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99EEA87-39CA-0AB1-E779-52DD68235946}"/>
              </a:ext>
            </a:extLst>
          </p:cNvPr>
          <p:cNvGrpSpPr/>
          <p:nvPr/>
        </p:nvGrpSpPr>
        <p:grpSpPr>
          <a:xfrm>
            <a:off x="3749654" y="0"/>
            <a:ext cx="5525890" cy="6858000"/>
            <a:chOff x="3732244" y="-14348"/>
            <a:chExt cx="5526406" cy="6872348"/>
          </a:xfrm>
          <a:noFill/>
          <a:effectLst/>
        </p:grpSpPr>
        <p:pic>
          <p:nvPicPr>
            <p:cNvPr id="49" name="Picture 48" descr="Chart, bar chart&#10;&#10;Description automatically generated">
              <a:extLst>
                <a:ext uri="{FF2B5EF4-FFF2-40B4-BE49-F238E27FC236}">
                  <a16:creationId xmlns:a16="http://schemas.microsoft.com/office/drawing/2014/main" id="{33DB483F-304C-91D9-EE01-DC06BE432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499"/>
            <a:stretch/>
          </p:blipFill>
          <p:spPr>
            <a:xfrm>
              <a:off x="3732245" y="3098583"/>
              <a:ext cx="5526405" cy="3759417"/>
            </a:xfrm>
            <a:prstGeom prst="rect">
              <a:avLst/>
            </a:prstGeom>
            <a:grpFill/>
          </p:spPr>
        </p:pic>
        <p:pic>
          <p:nvPicPr>
            <p:cNvPr id="50" name="Content Placeholder 19" descr="Chart, bar chart&#10;&#10;Description automatically generated">
              <a:extLst>
                <a:ext uri="{FF2B5EF4-FFF2-40B4-BE49-F238E27FC236}">
                  <a16:creationId xmlns:a16="http://schemas.microsoft.com/office/drawing/2014/main" id="{6D7CE7A7-B2B7-E356-0F95-829F44DB6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499" b="8789"/>
            <a:stretch/>
          </p:blipFill>
          <p:spPr>
            <a:xfrm>
              <a:off x="3732244" y="-14348"/>
              <a:ext cx="5526405" cy="3429000"/>
            </a:xfrm>
            <a:prstGeom prst="rect">
              <a:avLst/>
            </a:prstGeom>
            <a:grpFill/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9E3D38F-4850-7806-1FEA-F42D8BF3AC90}"/>
              </a:ext>
            </a:extLst>
          </p:cNvPr>
          <p:cNvSpPr/>
          <p:nvPr/>
        </p:nvSpPr>
        <p:spPr>
          <a:xfrm>
            <a:off x="7818966" y="6521108"/>
            <a:ext cx="562330" cy="15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</a:t>
            </a:r>
            <a:r>
              <a:rPr lang="en-US" sz="1600" baseline="-250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A27ACF-5E3E-F432-E0B4-3CAF7FACFC99}"/>
              </a:ext>
            </a:extLst>
          </p:cNvPr>
          <p:cNvSpPr/>
          <p:nvPr/>
        </p:nvSpPr>
        <p:spPr>
          <a:xfrm>
            <a:off x="8292748" y="6520322"/>
            <a:ext cx="784454" cy="177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  </a:t>
            </a:r>
            <a:endParaRPr lang="en-US" sz="1600" baseline="-250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990EAA-E815-0D6D-BA91-E27E268F1CA0}"/>
              </a:ext>
            </a:extLst>
          </p:cNvPr>
          <p:cNvSpPr/>
          <p:nvPr/>
        </p:nvSpPr>
        <p:spPr>
          <a:xfrm>
            <a:off x="8368797" y="6520320"/>
            <a:ext cx="784454" cy="177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 λ </a:t>
            </a:r>
            <a:endParaRPr lang="en-US" sz="1600" baseline="-25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1B6B7-E9A1-B6DD-C518-E051B1257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34714D1-AD07-9927-5175-4A81FBE192B3}"/>
              </a:ext>
            </a:extLst>
          </p:cNvPr>
          <p:cNvSpPr/>
          <p:nvPr/>
        </p:nvSpPr>
        <p:spPr>
          <a:xfrm>
            <a:off x="5762562" y="-105872"/>
            <a:ext cx="3418926" cy="705531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65DBC58-1950-46B8-421E-50FC621345E1}"/>
              </a:ext>
            </a:extLst>
          </p:cNvPr>
          <p:cNvSpPr/>
          <p:nvPr/>
        </p:nvSpPr>
        <p:spPr>
          <a:xfrm>
            <a:off x="4489079" y="-105872"/>
            <a:ext cx="1262397" cy="705531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3867E23-E270-3238-F07B-C1625FBD2964}"/>
              </a:ext>
            </a:extLst>
          </p:cNvPr>
          <p:cNvSpPr/>
          <p:nvPr/>
        </p:nvSpPr>
        <p:spPr>
          <a:xfrm>
            <a:off x="7095316" y="-105873"/>
            <a:ext cx="2097772" cy="705531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D162F51-F9BB-5FBD-7018-519CF8DB81CC}"/>
              </a:ext>
            </a:extLst>
          </p:cNvPr>
          <p:cNvSpPr/>
          <p:nvPr/>
        </p:nvSpPr>
        <p:spPr>
          <a:xfrm>
            <a:off x="4496903" y="-105874"/>
            <a:ext cx="2568040" cy="705531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974DAF5-4A9F-E7D9-27D2-23292C82FFA5}"/>
              </a:ext>
            </a:extLst>
          </p:cNvPr>
          <p:cNvSpPr/>
          <p:nvPr/>
        </p:nvSpPr>
        <p:spPr>
          <a:xfrm>
            <a:off x="7818964" y="-105875"/>
            <a:ext cx="1388177" cy="705531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BD57843-8F55-EE5A-2C6A-1C0D14FE54C1}"/>
              </a:ext>
            </a:extLst>
          </p:cNvPr>
          <p:cNvSpPr/>
          <p:nvPr/>
        </p:nvSpPr>
        <p:spPr>
          <a:xfrm>
            <a:off x="4496902" y="-105878"/>
            <a:ext cx="3309280" cy="705531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CE2729D-D71B-75D8-B7E9-0F69943711D4}"/>
              </a:ext>
            </a:extLst>
          </p:cNvPr>
          <p:cNvSpPr txBox="1">
            <a:spLocks/>
          </p:cNvSpPr>
          <p:nvPr/>
        </p:nvSpPr>
        <p:spPr>
          <a:xfrm>
            <a:off x="9302773" y="3595557"/>
            <a:ext cx="2807128" cy="2141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100" b="1" dirty="0"/>
              <a:t>Conc</a:t>
            </a:r>
            <a:r>
              <a:rPr lang="en-US" sz="2100" dirty="0"/>
              <a:t> = Concentration</a:t>
            </a:r>
          </a:p>
          <a:p>
            <a:pPr>
              <a:spcBef>
                <a:spcPts val="0"/>
              </a:spcBef>
            </a:pPr>
            <a:r>
              <a:rPr lang="en-US" sz="2100" b="1" dirty="0"/>
              <a:t>AR</a:t>
            </a:r>
            <a:r>
              <a:rPr lang="en-US" sz="2100" dirty="0"/>
              <a:t> = Area Ratio</a:t>
            </a:r>
          </a:p>
          <a:p>
            <a:pPr>
              <a:spcBef>
                <a:spcPts val="0"/>
              </a:spcBef>
            </a:pPr>
            <a:r>
              <a:rPr lang="en-US" sz="2100" b="1" dirty="0" err="1"/>
              <a:t>Max_D</a:t>
            </a:r>
            <a:r>
              <a:rPr lang="en-US" sz="2100" b="1" dirty="0"/>
              <a:t> </a:t>
            </a:r>
            <a:r>
              <a:rPr lang="en-US" sz="2100" dirty="0"/>
              <a:t>= Maximum Diameter</a:t>
            </a:r>
          </a:p>
          <a:p>
            <a:pPr>
              <a:spcBef>
                <a:spcPts val="0"/>
              </a:spcBef>
            </a:pPr>
            <a:r>
              <a:rPr lang="en-US" sz="2100" b="1" dirty="0"/>
              <a:t>N</a:t>
            </a:r>
            <a:r>
              <a:rPr lang="en-US" sz="2100" b="1" baseline="-25000" dirty="0"/>
              <a:t>0</a:t>
            </a:r>
            <a:r>
              <a:rPr lang="en-US" sz="2100" dirty="0"/>
              <a:t> = Intercept Parameter</a:t>
            </a:r>
          </a:p>
          <a:p>
            <a:pPr>
              <a:spcBef>
                <a:spcPts val="0"/>
              </a:spcBef>
            </a:pPr>
            <a:r>
              <a:rPr lang="en-US" sz="2100" b="1" dirty="0"/>
              <a:t>λ</a:t>
            </a:r>
            <a:r>
              <a:rPr lang="en-US" sz="2100" dirty="0"/>
              <a:t> = Slope Parameter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D2C0BF-AF02-A649-D936-735A03B99D8A}"/>
              </a:ext>
            </a:extLst>
          </p:cNvPr>
          <p:cNvSpPr txBox="1"/>
          <p:nvPr/>
        </p:nvSpPr>
        <p:spPr>
          <a:xfrm>
            <a:off x="9187841" y="5817741"/>
            <a:ext cx="29513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Within to Below</a:t>
            </a:r>
          </a:p>
          <a:p>
            <a:r>
              <a:rPr lang="en-US" sz="3200" b="1" dirty="0"/>
              <a:t>Melting Layer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D8EB02-B960-AF95-F35C-83334D2F08C3}"/>
              </a:ext>
            </a:extLst>
          </p:cNvPr>
          <p:cNvSpPr txBox="1"/>
          <p:nvPr/>
        </p:nvSpPr>
        <p:spPr>
          <a:xfrm>
            <a:off x="9167963" y="-54480"/>
            <a:ext cx="29712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Above to Within</a:t>
            </a:r>
          </a:p>
          <a:p>
            <a:r>
              <a:rPr lang="en-US" sz="3200" b="1" dirty="0"/>
              <a:t>Melting Layer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BAE4EA-D07B-9820-32FC-03F5BF1E55FA}"/>
              </a:ext>
            </a:extLst>
          </p:cNvPr>
          <p:cNvSpPr/>
          <p:nvPr/>
        </p:nvSpPr>
        <p:spPr>
          <a:xfrm>
            <a:off x="3822701" y="3421841"/>
            <a:ext cx="251188" cy="293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Total Cases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A7B468-E098-E0A1-9622-E6883CD43ADD}"/>
              </a:ext>
            </a:extLst>
          </p:cNvPr>
          <p:cNvSpPr/>
          <p:nvPr/>
        </p:nvSpPr>
        <p:spPr>
          <a:xfrm>
            <a:off x="3827129" y="142726"/>
            <a:ext cx="251188" cy="3176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Total Cases</a:t>
            </a:r>
          </a:p>
        </p:txBody>
      </p:sp>
    </p:spTree>
    <p:extLst>
      <p:ext uri="{BB962C8B-B14F-4D97-AF65-F5344CB8AC3E}">
        <p14:creationId xmlns:p14="http://schemas.microsoft.com/office/powerpoint/2010/main" val="364456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D0B8B-A494-DE16-FDF5-23F3061EB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850105" cy="787179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p:pic>
        <p:nvPicPr>
          <p:cNvPr id="24" name="Picture 23" descr="Chart, bar chart&#10;&#10;Description automatically generated">
            <a:extLst>
              <a:ext uri="{FF2B5EF4-FFF2-40B4-BE49-F238E27FC236}">
                <a16:creationId xmlns:a16="http://schemas.microsoft.com/office/drawing/2014/main" id="{8C27CBDF-7B49-A8AB-EC6B-D836BE991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1" t="6837" r="1868" b="59354"/>
          <a:stretch/>
        </p:blipFill>
        <p:spPr>
          <a:xfrm>
            <a:off x="9255476" y="1334054"/>
            <a:ext cx="2916456" cy="2060950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C1C6740-23CD-91F8-92FA-4327F92DA145}"/>
              </a:ext>
            </a:extLst>
          </p:cNvPr>
          <p:cNvSpPr txBox="1">
            <a:spLocks/>
          </p:cNvSpPr>
          <p:nvPr/>
        </p:nvSpPr>
        <p:spPr>
          <a:xfrm>
            <a:off x="109329" y="644376"/>
            <a:ext cx="3740775" cy="5711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Concentration decreases</a:t>
            </a:r>
          </a:p>
          <a:p>
            <a:pPr lvl="1"/>
            <a:r>
              <a:rPr lang="en-US" dirty="0"/>
              <a:t>More frequent with low relative humidity</a:t>
            </a:r>
          </a:p>
          <a:p>
            <a:r>
              <a:rPr lang="en-US" dirty="0"/>
              <a:t>Area ratio increases</a:t>
            </a:r>
          </a:p>
          <a:p>
            <a:r>
              <a:rPr lang="en-US" dirty="0"/>
              <a:t>Max diameter decreases</a:t>
            </a:r>
          </a:p>
          <a:p>
            <a:r>
              <a:rPr lang="en-US" dirty="0"/>
              <a:t>Exponential Fit</a:t>
            </a:r>
          </a:p>
          <a:p>
            <a:pPr lvl="1"/>
            <a:r>
              <a:rPr lang="en-US" dirty="0"/>
              <a:t>Slope parameter increases</a:t>
            </a:r>
          </a:p>
          <a:p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99EEA87-39CA-0AB1-E779-52DD68235946}"/>
              </a:ext>
            </a:extLst>
          </p:cNvPr>
          <p:cNvGrpSpPr/>
          <p:nvPr/>
        </p:nvGrpSpPr>
        <p:grpSpPr>
          <a:xfrm>
            <a:off x="3749654" y="0"/>
            <a:ext cx="5525890" cy="6858000"/>
            <a:chOff x="3732244" y="-14348"/>
            <a:chExt cx="5526406" cy="6872348"/>
          </a:xfrm>
          <a:noFill/>
          <a:effectLst/>
        </p:grpSpPr>
        <p:pic>
          <p:nvPicPr>
            <p:cNvPr id="49" name="Picture 48" descr="Chart, bar chart&#10;&#10;Description automatically generated">
              <a:extLst>
                <a:ext uri="{FF2B5EF4-FFF2-40B4-BE49-F238E27FC236}">
                  <a16:creationId xmlns:a16="http://schemas.microsoft.com/office/drawing/2014/main" id="{33DB483F-304C-91D9-EE01-DC06BE432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499"/>
            <a:stretch/>
          </p:blipFill>
          <p:spPr>
            <a:xfrm>
              <a:off x="3732245" y="3098583"/>
              <a:ext cx="5526405" cy="3759417"/>
            </a:xfrm>
            <a:prstGeom prst="rect">
              <a:avLst/>
            </a:prstGeom>
            <a:grpFill/>
          </p:spPr>
        </p:pic>
        <p:pic>
          <p:nvPicPr>
            <p:cNvPr id="50" name="Content Placeholder 19" descr="Chart, bar chart&#10;&#10;Description automatically generated">
              <a:extLst>
                <a:ext uri="{FF2B5EF4-FFF2-40B4-BE49-F238E27FC236}">
                  <a16:creationId xmlns:a16="http://schemas.microsoft.com/office/drawing/2014/main" id="{6D7CE7A7-B2B7-E356-0F95-829F44DB6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499" b="8789"/>
            <a:stretch/>
          </p:blipFill>
          <p:spPr>
            <a:xfrm>
              <a:off x="3732244" y="-14348"/>
              <a:ext cx="5526405" cy="3429000"/>
            </a:xfrm>
            <a:prstGeom prst="rect">
              <a:avLst/>
            </a:prstGeom>
            <a:grpFill/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9E3D38F-4850-7806-1FEA-F42D8BF3AC90}"/>
              </a:ext>
            </a:extLst>
          </p:cNvPr>
          <p:cNvSpPr/>
          <p:nvPr/>
        </p:nvSpPr>
        <p:spPr>
          <a:xfrm>
            <a:off x="7818966" y="6521108"/>
            <a:ext cx="562330" cy="15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</a:t>
            </a:r>
            <a:r>
              <a:rPr lang="en-US" sz="1600" baseline="-250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A27ACF-5E3E-F432-E0B4-3CAF7FACFC99}"/>
              </a:ext>
            </a:extLst>
          </p:cNvPr>
          <p:cNvSpPr/>
          <p:nvPr/>
        </p:nvSpPr>
        <p:spPr>
          <a:xfrm>
            <a:off x="8292748" y="6520322"/>
            <a:ext cx="784454" cy="177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  </a:t>
            </a:r>
            <a:endParaRPr lang="en-US" sz="1600" baseline="-250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990EAA-E815-0D6D-BA91-E27E268F1CA0}"/>
              </a:ext>
            </a:extLst>
          </p:cNvPr>
          <p:cNvSpPr/>
          <p:nvPr/>
        </p:nvSpPr>
        <p:spPr>
          <a:xfrm>
            <a:off x="8368797" y="6520320"/>
            <a:ext cx="784454" cy="177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 λ </a:t>
            </a:r>
            <a:endParaRPr lang="en-US" sz="1600" baseline="-25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1B6B7-E9A1-B6DD-C518-E051B1257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CE2729D-D71B-75D8-B7E9-0F69943711D4}"/>
              </a:ext>
            </a:extLst>
          </p:cNvPr>
          <p:cNvSpPr txBox="1">
            <a:spLocks/>
          </p:cNvSpPr>
          <p:nvPr/>
        </p:nvSpPr>
        <p:spPr>
          <a:xfrm>
            <a:off x="9302773" y="3595557"/>
            <a:ext cx="2807128" cy="2141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100" b="1" dirty="0"/>
              <a:t>Conc</a:t>
            </a:r>
            <a:r>
              <a:rPr lang="en-US" sz="2100" dirty="0"/>
              <a:t> = Concentration</a:t>
            </a:r>
          </a:p>
          <a:p>
            <a:pPr>
              <a:spcBef>
                <a:spcPts val="0"/>
              </a:spcBef>
            </a:pPr>
            <a:r>
              <a:rPr lang="en-US" sz="2100" b="1" dirty="0"/>
              <a:t>AR</a:t>
            </a:r>
            <a:r>
              <a:rPr lang="en-US" sz="2100" dirty="0"/>
              <a:t> = Area Ratio</a:t>
            </a:r>
          </a:p>
          <a:p>
            <a:pPr>
              <a:spcBef>
                <a:spcPts val="0"/>
              </a:spcBef>
            </a:pPr>
            <a:r>
              <a:rPr lang="en-US" sz="2100" b="1" dirty="0" err="1"/>
              <a:t>Max_D</a:t>
            </a:r>
            <a:r>
              <a:rPr lang="en-US" sz="2100" b="1" dirty="0"/>
              <a:t> </a:t>
            </a:r>
            <a:r>
              <a:rPr lang="en-US" sz="2100" dirty="0"/>
              <a:t>= Maximum Diameter</a:t>
            </a:r>
          </a:p>
          <a:p>
            <a:pPr>
              <a:spcBef>
                <a:spcPts val="0"/>
              </a:spcBef>
            </a:pPr>
            <a:r>
              <a:rPr lang="en-US" sz="2100" b="1" dirty="0"/>
              <a:t>N</a:t>
            </a:r>
            <a:r>
              <a:rPr lang="en-US" sz="2100" b="1" baseline="-25000" dirty="0"/>
              <a:t>0</a:t>
            </a:r>
            <a:r>
              <a:rPr lang="en-US" sz="2100" dirty="0"/>
              <a:t> = Intercept Parameter</a:t>
            </a:r>
          </a:p>
          <a:p>
            <a:pPr>
              <a:spcBef>
                <a:spcPts val="0"/>
              </a:spcBef>
            </a:pPr>
            <a:r>
              <a:rPr lang="en-US" sz="2100" b="1" dirty="0"/>
              <a:t>λ</a:t>
            </a:r>
            <a:r>
              <a:rPr lang="en-US" sz="2100" dirty="0"/>
              <a:t> = Slope Parameter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D2C0BF-AF02-A649-D936-735A03B99D8A}"/>
              </a:ext>
            </a:extLst>
          </p:cNvPr>
          <p:cNvSpPr txBox="1"/>
          <p:nvPr/>
        </p:nvSpPr>
        <p:spPr>
          <a:xfrm>
            <a:off x="9187841" y="5817741"/>
            <a:ext cx="29513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Within to Below</a:t>
            </a:r>
          </a:p>
          <a:p>
            <a:r>
              <a:rPr lang="en-US" sz="3200" b="1" dirty="0"/>
              <a:t>Melting Layer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D8EB02-B960-AF95-F35C-83334D2F08C3}"/>
              </a:ext>
            </a:extLst>
          </p:cNvPr>
          <p:cNvSpPr txBox="1"/>
          <p:nvPr/>
        </p:nvSpPr>
        <p:spPr>
          <a:xfrm>
            <a:off x="9167963" y="-54480"/>
            <a:ext cx="29712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Above to Within</a:t>
            </a:r>
          </a:p>
          <a:p>
            <a:r>
              <a:rPr lang="en-US" sz="3200" b="1" dirty="0"/>
              <a:t>Melting Layer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BAE4EA-D07B-9820-32FC-03F5BF1E55FA}"/>
              </a:ext>
            </a:extLst>
          </p:cNvPr>
          <p:cNvSpPr/>
          <p:nvPr/>
        </p:nvSpPr>
        <p:spPr>
          <a:xfrm>
            <a:off x="3822701" y="3421841"/>
            <a:ext cx="251188" cy="293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Total Cases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A7B468-E098-E0A1-9622-E6883CD43ADD}"/>
              </a:ext>
            </a:extLst>
          </p:cNvPr>
          <p:cNvSpPr/>
          <p:nvPr/>
        </p:nvSpPr>
        <p:spPr>
          <a:xfrm>
            <a:off x="3827129" y="142726"/>
            <a:ext cx="251188" cy="3176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Total Cases</a:t>
            </a:r>
          </a:p>
        </p:txBody>
      </p:sp>
    </p:spTree>
    <p:extLst>
      <p:ext uri="{BB962C8B-B14F-4D97-AF65-F5344CB8AC3E}">
        <p14:creationId xmlns:p14="http://schemas.microsoft.com/office/powerpoint/2010/main" val="3969617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A99C8-4A5B-EC27-6AC8-31AA89F85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Radar Bright Band Signal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B7E76-D722-7010-E171-F97F9E4F3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" y="707665"/>
            <a:ext cx="4721505" cy="591451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Magnitude up to 10 </a:t>
            </a:r>
            <a:r>
              <a:rPr lang="en-US" sz="3200" dirty="0" err="1"/>
              <a:t>dBZ</a:t>
            </a:r>
            <a:r>
              <a:rPr lang="en-US" sz="3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Contributing Factors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Increase in dielectric constant of hydrometeors beginning to melt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err="1"/>
              <a:t>Nonsphericity</a:t>
            </a:r>
            <a:r>
              <a:rPr lang="en-US" sz="3200" dirty="0"/>
              <a:t> of melting hydrometeors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Enhanced aggregation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Coupling of aggregation and breakup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27F38-57E8-53B9-CE55-9C984BDCB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25B8C9-C13A-1392-0606-B0A2AECCCA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8" b="63721"/>
          <a:stretch/>
        </p:blipFill>
        <p:spPr>
          <a:xfrm>
            <a:off x="4830836" y="934277"/>
            <a:ext cx="7150290" cy="49878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F2F107-83E4-815D-5FB0-BB77BB9B5453}"/>
              </a:ext>
            </a:extLst>
          </p:cNvPr>
          <p:cNvSpPr txBox="1"/>
          <p:nvPr/>
        </p:nvSpPr>
        <p:spPr>
          <a:xfrm>
            <a:off x="6282268" y="5894685"/>
            <a:ext cx="6431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Adapted from Heymsfield et al. (2015) Figure 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16826D-9989-3AE7-7DDB-6C1E82C403C0}"/>
              </a:ext>
            </a:extLst>
          </p:cNvPr>
          <p:cNvSpPr/>
          <p:nvPr/>
        </p:nvSpPr>
        <p:spPr>
          <a:xfrm>
            <a:off x="6966590" y="3032019"/>
            <a:ext cx="3587313" cy="448440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12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D0B8B-A494-DE16-FDF5-23F3061EB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487160" cy="787179"/>
          </a:xfrm>
        </p:spPr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C1C6740-23CD-91F8-92FA-4327F92DA145}"/>
              </a:ext>
            </a:extLst>
          </p:cNvPr>
          <p:cNvSpPr txBox="1">
            <a:spLocks/>
          </p:cNvSpPr>
          <p:nvPr/>
        </p:nvSpPr>
        <p:spPr>
          <a:xfrm>
            <a:off x="109329" y="644376"/>
            <a:ext cx="6865511" cy="5711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 increase in area ratio over a depth indicates melting is occurring.</a:t>
            </a:r>
          </a:p>
          <a:p>
            <a:r>
              <a:rPr lang="en-US" dirty="0"/>
              <a:t>Area ratio begins to increase below 0 °C ice-bulb isotherm.</a:t>
            </a:r>
          </a:p>
          <a:p>
            <a:pPr lvl="1"/>
            <a:r>
              <a:rPr lang="en-US" dirty="0"/>
              <a:t>Confirms Heymsfield et al. (2021).</a:t>
            </a:r>
          </a:p>
          <a:p>
            <a:r>
              <a:rPr lang="en-US" dirty="0"/>
              <a:t>Concentration of both small and large hydrometeors decreases.</a:t>
            </a:r>
          </a:p>
          <a:p>
            <a:r>
              <a:rPr lang="en-US" dirty="0"/>
              <a:t>Few cases have enhanced aggregation</a:t>
            </a:r>
          </a:p>
          <a:p>
            <a:r>
              <a:rPr lang="en-US" dirty="0"/>
              <a:t>Only 2/33 cases have a quasi-isothermal layer</a:t>
            </a:r>
          </a:p>
          <a:p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99EEA87-39CA-0AB1-E779-52DD68235946}"/>
              </a:ext>
            </a:extLst>
          </p:cNvPr>
          <p:cNvGrpSpPr/>
          <p:nvPr/>
        </p:nvGrpSpPr>
        <p:grpSpPr>
          <a:xfrm>
            <a:off x="6858758" y="248920"/>
            <a:ext cx="5057438" cy="6609080"/>
            <a:chOff x="3732244" y="-14348"/>
            <a:chExt cx="5526406" cy="6872348"/>
          </a:xfrm>
          <a:noFill/>
          <a:effectLst/>
        </p:grpSpPr>
        <p:pic>
          <p:nvPicPr>
            <p:cNvPr id="49" name="Picture 48" descr="Chart, bar chart&#10;&#10;Description automatically generated">
              <a:extLst>
                <a:ext uri="{FF2B5EF4-FFF2-40B4-BE49-F238E27FC236}">
                  <a16:creationId xmlns:a16="http://schemas.microsoft.com/office/drawing/2014/main" id="{33DB483F-304C-91D9-EE01-DC06BE432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499"/>
            <a:stretch/>
          </p:blipFill>
          <p:spPr>
            <a:xfrm>
              <a:off x="3732245" y="3098583"/>
              <a:ext cx="5526405" cy="3759417"/>
            </a:xfrm>
            <a:prstGeom prst="rect">
              <a:avLst/>
            </a:prstGeom>
            <a:grpFill/>
          </p:spPr>
        </p:pic>
        <p:pic>
          <p:nvPicPr>
            <p:cNvPr id="50" name="Content Placeholder 19" descr="Chart, bar chart&#10;&#10;Description automatically generated">
              <a:extLst>
                <a:ext uri="{FF2B5EF4-FFF2-40B4-BE49-F238E27FC236}">
                  <a16:creationId xmlns:a16="http://schemas.microsoft.com/office/drawing/2014/main" id="{6D7CE7A7-B2B7-E356-0F95-829F44DB6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499" b="8789"/>
            <a:stretch/>
          </p:blipFill>
          <p:spPr>
            <a:xfrm>
              <a:off x="3732244" y="-14348"/>
              <a:ext cx="5526405" cy="3429000"/>
            </a:xfrm>
            <a:prstGeom prst="rect">
              <a:avLst/>
            </a:prstGeom>
            <a:grpFill/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9E3D38F-4850-7806-1FEA-F42D8BF3AC90}"/>
              </a:ext>
            </a:extLst>
          </p:cNvPr>
          <p:cNvSpPr/>
          <p:nvPr/>
        </p:nvSpPr>
        <p:spPr>
          <a:xfrm>
            <a:off x="10539235" y="6540241"/>
            <a:ext cx="562330" cy="15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</a:t>
            </a:r>
            <a:r>
              <a:rPr lang="en-US" sz="1600" baseline="-250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A27ACF-5E3E-F432-E0B4-3CAF7FACFC99}"/>
              </a:ext>
            </a:extLst>
          </p:cNvPr>
          <p:cNvSpPr/>
          <p:nvPr/>
        </p:nvSpPr>
        <p:spPr>
          <a:xfrm>
            <a:off x="8292748" y="6520322"/>
            <a:ext cx="784454" cy="177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  </a:t>
            </a:r>
            <a:endParaRPr lang="en-US" sz="1600" baseline="-250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990EAA-E815-0D6D-BA91-E27E268F1CA0}"/>
              </a:ext>
            </a:extLst>
          </p:cNvPr>
          <p:cNvSpPr/>
          <p:nvPr/>
        </p:nvSpPr>
        <p:spPr>
          <a:xfrm>
            <a:off x="11061022" y="6540241"/>
            <a:ext cx="784454" cy="177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 λ </a:t>
            </a:r>
            <a:endParaRPr lang="en-US" sz="1600" baseline="-25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1B6B7-E9A1-B6DD-C518-E051B1257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41BD14-1413-AF57-0732-A09DD9103000}"/>
              </a:ext>
            </a:extLst>
          </p:cNvPr>
          <p:cNvSpPr txBox="1">
            <a:spLocks/>
          </p:cNvSpPr>
          <p:nvPr/>
        </p:nvSpPr>
        <p:spPr>
          <a:xfrm>
            <a:off x="7015480" y="-146036"/>
            <a:ext cx="4900715" cy="787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/>
              <a:t>Summary Table</a:t>
            </a:r>
          </a:p>
        </p:txBody>
      </p:sp>
    </p:spTree>
    <p:extLst>
      <p:ext uri="{BB962C8B-B14F-4D97-AF65-F5344CB8AC3E}">
        <p14:creationId xmlns:p14="http://schemas.microsoft.com/office/powerpoint/2010/main" val="25192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DB4F1-FF10-C1FF-98C0-2931F6755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F8D09-EC0B-58AC-B38F-473A161CE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" y="707666"/>
            <a:ext cx="11973339" cy="6150334"/>
          </a:xfrm>
        </p:spPr>
        <p:txBody>
          <a:bodyPr/>
          <a:lstStyle/>
          <a:p>
            <a:r>
              <a:rPr lang="en-US" dirty="0"/>
              <a:t>How is the lapse rate impacted?</a:t>
            </a:r>
          </a:p>
          <a:p>
            <a:r>
              <a:rPr lang="en-US" dirty="0"/>
              <a:t>How do radar reflectivity changes in the melting layer compare to the observed particle spectrum changes?</a:t>
            </a:r>
          </a:p>
          <a:p>
            <a:pPr lvl="1"/>
            <a:r>
              <a:rPr lang="en-US" dirty="0"/>
              <a:t>How does this relate to the bright band?</a:t>
            </a:r>
          </a:p>
          <a:p>
            <a:r>
              <a:rPr lang="en-US" dirty="0"/>
              <a:t>What happens to hydrometeors smaller than 500 µm?</a:t>
            </a:r>
          </a:p>
          <a:p>
            <a:pPr lvl="1"/>
            <a:r>
              <a:rPr lang="en-US" dirty="0"/>
              <a:t>Newer probes with larger sample volume than 2D-S but higher resolution than HVPS3?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CFA8C-B2F8-7A48-4D5E-EAEFF936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019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978A1-CFB8-DF07-E22F-96D49E989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FBE20-C897-EFEA-8FDF-643302A46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24" y="707666"/>
            <a:ext cx="11956545" cy="5648684"/>
          </a:xfrm>
        </p:spPr>
        <p:txBody>
          <a:bodyPr/>
          <a:lstStyle/>
          <a:p>
            <a:r>
              <a:rPr lang="en-US" b="1" dirty="0"/>
              <a:t>Committee Members</a:t>
            </a:r>
          </a:p>
          <a:p>
            <a:pPr lvl="1"/>
            <a:r>
              <a:rPr lang="en-US" dirty="0"/>
              <a:t>Dr. David </a:t>
            </a:r>
            <a:r>
              <a:rPr lang="en-US" dirty="0" err="1"/>
              <a:t>Delene</a:t>
            </a:r>
            <a:r>
              <a:rPr lang="en-US" dirty="0"/>
              <a:t>, UND</a:t>
            </a:r>
          </a:p>
          <a:p>
            <a:pPr lvl="1"/>
            <a:r>
              <a:rPr lang="en-US" dirty="0"/>
              <a:t>Dr. Michael </a:t>
            </a:r>
            <a:r>
              <a:rPr lang="en-US" dirty="0" err="1"/>
              <a:t>Poellot</a:t>
            </a:r>
            <a:r>
              <a:rPr lang="en-US" dirty="0"/>
              <a:t>, UND</a:t>
            </a:r>
          </a:p>
          <a:p>
            <a:pPr lvl="1"/>
            <a:r>
              <a:rPr lang="en-US" dirty="0"/>
              <a:t>Dr. Andrew </a:t>
            </a:r>
            <a:r>
              <a:rPr lang="en-US" dirty="0" err="1"/>
              <a:t>Heysmfield</a:t>
            </a:r>
            <a:r>
              <a:rPr lang="en-US" dirty="0"/>
              <a:t>, NCAR</a:t>
            </a:r>
          </a:p>
          <a:p>
            <a:r>
              <a:rPr lang="en-US" b="1" dirty="0"/>
              <a:t>UND Atmospheric Sciences Department</a:t>
            </a:r>
          </a:p>
          <a:p>
            <a:pPr lvl="1"/>
            <a:r>
              <a:rPr lang="en-US" dirty="0"/>
              <a:t>Faculty Members</a:t>
            </a:r>
          </a:p>
          <a:p>
            <a:pPr lvl="1"/>
            <a:r>
              <a:rPr lang="en-US" dirty="0"/>
              <a:t>Students</a:t>
            </a:r>
          </a:p>
          <a:p>
            <a:r>
              <a:rPr lang="en-US" b="1" dirty="0"/>
              <a:t>Friends </a:t>
            </a:r>
            <a:r>
              <a:rPr lang="en-US" dirty="0"/>
              <a:t>and</a:t>
            </a:r>
            <a:r>
              <a:rPr lang="en-US" b="1" dirty="0"/>
              <a:t> Colleagues</a:t>
            </a:r>
          </a:p>
          <a:p>
            <a:r>
              <a:rPr lang="en-US" b="1" dirty="0"/>
              <a:t>Family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AC231-07A3-14A4-BF25-1087BC938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552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C5CA1-22ED-C840-6C07-E26488888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F4D2D-F014-5065-E62E-275D1EBFE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kern="150" dirty="0" err="1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Delene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D. J., 2011: Airborne data processing and analysis software package. </a:t>
            </a:r>
            <a:r>
              <a:rPr lang="en-US" sz="1500" i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Earth Sci Inform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</a:t>
            </a:r>
            <a:r>
              <a:rPr lang="en-US" sz="1500" b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4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29–44, https://doi.org/10.1007/s12145-010-0061-4.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Fabry, F., and I. </a:t>
            </a:r>
            <a:r>
              <a:rPr lang="en-US" sz="1500" kern="150" dirty="0" err="1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Zawadzki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1995: Long-Term Radar Observations of the Melting Layer of Precipitation and Their Interpretation. </a:t>
            </a:r>
            <a:r>
              <a:rPr lang="en-US" sz="1500" i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Journal of the Atmospheric Sciences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</a:t>
            </a:r>
            <a:r>
              <a:rPr lang="en-US" sz="1500" b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52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838–851, https://doi.org/10.1175/1520-0469(1995)052&lt;0838:LTROOT&gt;2.0.CO;2.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kern="150" dirty="0" err="1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Gorgucci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E., L. </a:t>
            </a:r>
            <a:r>
              <a:rPr lang="en-US" sz="1500" kern="150" dirty="0" err="1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Baldini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and V. Chandrasekar, 2006: What Is the Shape of a Raindrop? An Answer from Radar Measurements. </a:t>
            </a:r>
            <a:r>
              <a:rPr lang="en-US" sz="1500" i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Journal of the Atmospheric Sciences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</a:t>
            </a:r>
            <a:r>
              <a:rPr lang="en-US" sz="1500" b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63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3033–3044, https://doi.org/10.1175/JAS3781.1.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Heymsfield, A. J., and J. L. Parrish, 1978: A Computational Technique for Increasing the Effective Sampling Volume of the PMS Two-Dimensional Particle Size Spectrometer. </a:t>
            </a:r>
            <a:r>
              <a:rPr lang="en-US" sz="1500" i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Journal of Applied Meteorology and Climatology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</a:t>
            </a:r>
            <a:r>
              <a:rPr lang="en-US" sz="1500" b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17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1566–1572, https://doi.org/10.1175/1520-0450(1978)017&lt;1566:ACTFIT&gt;2.0.CO;2.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——, ——, M. R. </a:t>
            </a:r>
            <a:r>
              <a:rPr lang="en-US" sz="1500" kern="150" dirty="0" err="1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Poellot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and N. Wood, 2015: Observations of Ice Microphysics through the Melting Layer. </a:t>
            </a:r>
            <a:r>
              <a:rPr lang="en-US" sz="1500" i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Journal of the Atmospheric Sciences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</a:t>
            </a:r>
            <a:r>
              <a:rPr lang="en-US" sz="1500" b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72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2902–2928, https://doi.org/10.1175/JAS-D-14-0363.1.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——, ——, A. Theis, and C. Schmitt, 2021: Survival of Snow in the Melting Layer: Relative Humidity Influence. </a:t>
            </a:r>
            <a:r>
              <a:rPr lang="en-US" sz="1500" i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Journal of the Atmospheric Sciences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https://doi.org/10.1175/JAS-D-20-0353.1.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kern="150" dirty="0" err="1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Igel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A. L., and S. C. van den Heever, 2014: The role of latent heating in warm frontogenesis: The Role of Latent Heating in Warm Frontogenesis. </a:t>
            </a:r>
            <a:r>
              <a:rPr lang="en-US" sz="1500" i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Q.J.R. </a:t>
            </a:r>
            <a:r>
              <a:rPr lang="en-US" sz="1500" i="1" kern="150" dirty="0" err="1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Meteorol</a:t>
            </a:r>
            <a:r>
              <a:rPr lang="en-US" sz="1500" i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. Soc.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</a:t>
            </a:r>
            <a:r>
              <a:rPr lang="en-US" sz="1500" b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140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139–150, https://doi.org/10.1002/qj.2118.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Iversen, E. C., G. Thompson, and B. E. Nygaard, 2021: Improvements to melting snow behavior in a bulk microphysics scheme. </a:t>
            </a:r>
            <a:r>
              <a:rPr lang="en-US" sz="1500" i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Atmospheric Research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</a:t>
            </a:r>
            <a:r>
              <a:rPr lang="en-US" sz="1500" b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253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105471, https://doi.org/10.1016/j.atmosres.2021.105471.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Kain, J. S., S. M. Goss, and M. E. Baldwin, 2000: The Melting Effect as a Factor in Precipitation-Type Forecasting. </a:t>
            </a:r>
            <a:r>
              <a:rPr lang="en-US" sz="1500" i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Weather and Forecasting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</a:t>
            </a:r>
            <a:r>
              <a:rPr lang="en-US" sz="1500" b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15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700–714, https://doi.org/10.1175/1520-0434(2000)015&lt;0700:TMEAAF&gt;2.0.CO;2.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Marshall, J. S., and W. M. K. Palmer, 1948: THE DISTRIBUTION OF RAINDROPS WITH SIZE. </a:t>
            </a:r>
            <a:r>
              <a:rPr lang="en-US" sz="1500" i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Journal of the Atmospheric Sciences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</a:t>
            </a:r>
            <a:r>
              <a:rPr lang="en-US" sz="1500" b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5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165–166, https://doi.org/10.1175/1520-0469(1948)005&lt;0165:TDORWS&gt;2.0.CO;2.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Mitra, S. K., O. </a:t>
            </a:r>
            <a:r>
              <a:rPr lang="en-US" sz="1500" kern="150" dirty="0" err="1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Vohl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M. </a:t>
            </a:r>
            <a:r>
              <a:rPr lang="en-US" sz="1500" kern="150" dirty="0" err="1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Ahr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and H. R. </a:t>
            </a:r>
            <a:r>
              <a:rPr lang="en-US" sz="1500" kern="150" dirty="0" err="1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Pruppacher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1990: A Wind Tunnel and Theoretical Study of the Melting Behavior of Atmospheric Ice Particles. IV: Experiment and Theory for Snow Flakes. </a:t>
            </a:r>
            <a:r>
              <a:rPr lang="en-US" sz="1500" i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Journal of the Atmospheric Sciences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</a:t>
            </a:r>
            <a:r>
              <a:rPr lang="en-US" sz="1500" b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47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584–591, https://doi.org/10.1175/1520-0469(1990)047&lt;0584:AWTATS&gt;2.0.CO;2.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Stewart, R. E., J. D. </a:t>
            </a:r>
            <a:r>
              <a:rPr lang="en-US" sz="1500" kern="150" dirty="0" err="1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Marwitz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J. C. Pace, and R. E. Carbone, 1984: Characteristics through the Melting Layer of Stratiform Clouds. </a:t>
            </a:r>
            <a:r>
              <a:rPr lang="en-US" sz="1500" i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Journal of the Atmospheric Sciences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</a:t>
            </a:r>
            <a:r>
              <a:rPr lang="en-US" sz="1500" b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41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3227–3237, https://doi.org/10.1175/1520-0469(1984)041&lt;3227:CTTMLO&gt;2.0.CO;2.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Willis, P. T., and A. J. Heymsfield, 1989: Structure of the Melting Layer in Mesoscale Convective System Stratiform Precipitation. </a:t>
            </a:r>
            <a:r>
              <a:rPr lang="en-US" sz="1500" i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Journal of the Atmospheric Sciences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</a:t>
            </a:r>
            <a:r>
              <a:rPr lang="en-US" sz="1500" b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46</a:t>
            </a: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2008–2025, https://doi.org/10.1175/1520-0469(1989)046&lt;2008:SOTMLI&gt;2.0.CO;2.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 Psychrometric formula - Glossary of Meteorology. https://glossary.ametsoc.org/wiki/Psychrometric_formula (Accessed May 2, 2022).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500" kern="150" dirty="0">
              <a:effectLst/>
              <a:latin typeface="Times New Roman" panose="02020603050405020304" pitchFamily="18" charset="0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500" kern="150" dirty="0">
              <a:effectLst/>
              <a:latin typeface="Times New Roman" panose="02020603050405020304" pitchFamily="18" charset="0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0C55F-2CEB-7312-B267-A7B7E32A7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0118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plane, outdoor, cloudy&#10;&#10;Description automatically generated">
            <a:extLst>
              <a:ext uri="{FF2B5EF4-FFF2-40B4-BE49-F238E27FC236}">
                <a16:creationId xmlns:a16="http://schemas.microsoft.com/office/drawing/2014/main" id="{F1DC0A0E-B06D-7729-F435-C9902B29E6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94" t="5757" r="1290" b="116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7EE700-A3A2-413E-8C60-BBFF8DB3A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344862"/>
          </a:xfrm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7867080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0B07-1CD2-C654-7694-81DF4131C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Ice-bulb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7CFCD-5474-E433-CD62-0B81ED47A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C424C-B88B-D637-3DCA-94293F10C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04CBA8-5A3E-A30B-40F9-C12A15647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666"/>
            <a:ext cx="5862489" cy="4117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1E4BE0-626F-6DA1-546A-F90FF18513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" t="7750" r="8309" b="4594"/>
          <a:stretch/>
        </p:blipFill>
        <p:spPr bwMode="auto">
          <a:xfrm>
            <a:off x="5793561" y="707666"/>
            <a:ext cx="6398439" cy="43900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AC20B2-227F-58C2-8BE3-65458A470EFE}"/>
              </a:ext>
            </a:extLst>
          </p:cNvPr>
          <p:cNvCxnSpPr/>
          <p:nvPr/>
        </p:nvCxnSpPr>
        <p:spPr>
          <a:xfrm flipV="1">
            <a:off x="6708860" y="919290"/>
            <a:ext cx="0" cy="3026811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9D0FE8-5815-AD83-0FD3-AE0B3F4D3428}"/>
              </a:ext>
            </a:extLst>
          </p:cNvPr>
          <p:cNvCxnSpPr>
            <a:cxnSpLocks/>
          </p:cNvCxnSpPr>
          <p:nvPr/>
        </p:nvCxnSpPr>
        <p:spPr>
          <a:xfrm>
            <a:off x="6240250" y="1152435"/>
            <a:ext cx="266903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F8ACD3E-5299-57EC-E7CD-5BDA133A0638}"/>
              </a:ext>
            </a:extLst>
          </p:cNvPr>
          <p:cNvSpPr/>
          <p:nvPr/>
        </p:nvSpPr>
        <p:spPr>
          <a:xfrm>
            <a:off x="6818191" y="1222884"/>
            <a:ext cx="937095" cy="47878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 °C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6EFA05-91B8-A4B2-4BC9-C6D2EC92DEE5}"/>
              </a:ext>
            </a:extLst>
          </p:cNvPr>
          <p:cNvSpPr/>
          <p:nvPr/>
        </p:nvSpPr>
        <p:spPr>
          <a:xfrm>
            <a:off x="10251673" y="1546428"/>
            <a:ext cx="1244339" cy="47878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1.8 °C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98B74B-A335-C112-464D-CDB024464E17}"/>
              </a:ext>
            </a:extLst>
          </p:cNvPr>
          <p:cNvCxnSpPr/>
          <p:nvPr/>
        </p:nvCxnSpPr>
        <p:spPr>
          <a:xfrm flipV="1">
            <a:off x="10201022" y="919290"/>
            <a:ext cx="0" cy="3026811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6CB740-E10D-D360-1A38-56F87783999F}"/>
              </a:ext>
            </a:extLst>
          </p:cNvPr>
          <p:cNvCxnSpPr>
            <a:cxnSpLocks/>
          </p:cNvCxnSpPr>
          <p:nvPr/>
        </p:nvCxnSpPr>
        <p:spPr>
          <a:xfrm>
            <a:off x="9413631" y="1509393"/>
            <a:ext cx="266903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1699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F102F8-1296-446B-D14B-31D69CB750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400" y="590964"/>
            <a:ext cx="12217400" cy="610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8FF362-7E5B-3028-4822-42862E3DE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Ice-bulb Temperature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A8E9E-6B2C-8212-8766-4FE65403E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8612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0D8FB-CA13-6F03-4C84-8EB031484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Ice-bulb Derivation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Content Placeholder 5">
                <a:extLst>
                  <a:ext uri="{FF2B5EF4-FFF2-40B4-BE49-F238E27FC236}">
                    <a16:creationId xmlns:a16="http://schemas.microsoft.com/office/drawing/2014/main" id="{C1BAC55D-364B-21B3-89D1-8494461958A3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632985451"/>
                  </p:ext>
                </p:extLst>
              </p:nvPr>
            </p:nvGraphicFramePr>
            <p:xfrm>
              <a:off x="0" y="976080"/>
              <a:ext cx="5943600" cy="117849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943600">
                      <a:extLst>
                        <a:ext uri="{9D8B030D-6E8A-4147-A177-3AD203B41FA5}">
                          <a16:colId xmlns:a16="http://schemas.microsoft.com/office/drawing/2014/main" val="110877033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28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sz="2800" i="1" kern="150">
                                    <a:effectLst/>
                                    <a:latin typeface="Cambria Math" panose="02040503050406030204" pitchFamily="18" charset="0"/>
                                    <a:ea typeface="NSimSun" panose="02010609030101010101" pitchFamily="49" charset="-122"/>
                                    <a:cs typeface="Mangal" panose="02040503050203030202" pitchFamily="18" charset="0"/>
                                  </a:rPr>
                                  <m:t>(</m:t>
                                </m:r>
                                <m:r>
                                  <a:rPr lang="en-US" sz="2800" i="1" kern="150">
                                    <a:effectLst/>
                                    <a:latin typeface="Cambria Math" panose="02040503050406030204" pitchFamily="18" charset="0"/>
                                    <a:ea typeface="NSimSun" panose="02010609030101010101" pitchFamily="49" charset="-122"/>
                                    <a:cs typeface="Mangal" panose="02040503050203030202" pitchFamily="18" charset="0"/>
                                  </a:rPr>
                                  <m:t>𝑇</m:t>
                                </m:r>
                                <m:r>
                                  <a:rPr lang="en-US" sz="2800" i="1" kern="150">
                                    <a:effectLst/>
                                    <a:latin typeface="Cambria Math" panose="02040503050406030204" pitchFamily="18" charset="0"/>
                                    <a:ea typeface="NSimSun" panose="02010609030101010101" pitchFamily="49" charset="-122"/>
                                    <a:cs typeface="Mangal" panose="02040503050203030202" pitchFamily="18" charset="0"/>
                                  </a:rPr>
                                  <m:t>)=</m:t>
                                </m:r>
                                <m:sSub>
                                  <m:sSubPr>
                                    <m:ctrlPr>
                                      <a:rPr lang="en-US" sz="28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28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en-US" sz="28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800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800" i="1" kern="150">
                                            <a:effectLst/>
                                            <a:latin typeface="Cambria Math" panose="02040503050406030204" pitchFamily="18" charset="0"/>
                                            <a:ea typeface="NSimSun" panose="02010609030101010101" pitchFamily="49" charset="-122"/>
                                            <a:cs typeface="Mangal" panose="02040503050203030202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2800" i="1" kern="150">
                                                <a:effectLst/>
                                                <a:latin typeface="Cambria Math" panose="02040503050406030204" pitchFamily="18" charset="0"/>
                                                <a:ea typeface="NSimSun" panose="02010609030101010101" pitchFamily="49" charset="-122"/>
                                                <a:cs typeface="Mangal" panose="02040503050203030202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sz="28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  <m:t>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  <m:t>𝑣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US" sz="28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  <m:t>𝑣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  <m:d>
                                          <m:dPr>
                                            <m:ctrlPr>
                                              <a:rPr lang="en-US" sz="2800" i="1" kern="150">
                                                <a:effectLst/>
                                                <a:latin typeface="Cambria Math" panose="02040503050406030204" pitchFamily="18" charset="0"/>
                                                <a:ea typeface="NSimSun" panose="02010609030101010101" pitchFamily="49" charset="-122"/>
                                                <a:cs typeface="Mangal" panose="02040503050203030202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ctrlPr>
                                                  <a:rPr lang="en-US" sz="28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sz="28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en-US" sz="2800" i="1" kern="15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NSimSun" panose="02010609030101010101" pitchFamily="49" charset="-122"/>
                                                        <a:cs typeface="Mangal" panose="02040503050203030202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800" i="1" kern="15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NSimSun" panose="02010609030101010101" pitchFamily="49" charset="-122"/>
                                                        <a:cs typeface="Mangal" panose="02040503050203030202" pitchFamily="18" charset="0"/>
                                                      </a:rPr>
                                                      <m:t>𝑇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800" i="1" kern="15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NSimSun" panose="02010609030101010101" pitchFamily="49" charset="-122"/>
                                                        <a:cs typeface="Mangal" panose="02040503050203030202" pitchFamily="18" charset="0"/>
                                                      </a:rPr>
                                                      <m:t>0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  <m:r>
                                              <a:rPr lang="en-US" sz="2800" i="1" kern="150">
                                                <a:effectLst/>
                                                <a:latin typeface="Cambria Math" panose="02040503050406030204" pitchFamily="18" charset="0"/>
                                                <a:ea typeface="NSimSun" panose="02010609030101010101" pitchFamily="49" charset="-122"/>
                                                <a:cs typeface="Mangal" panose="02040503050203030202" pitchFamily="18" charset="0"/>
                                              </a:rPr>
                                              <m:t>−</m:t>
                                            </m:r>
                                            <m:f>
                                              <m:fPr>
                                                <m:ctrlPr>
                                                  <a:rPr lang="en-US" sz="28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sz="28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sz="28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  <m:t>𝑇</m:t>
                                                </m:r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2400" kern="150" dirty="0">
                            <a:effectLst/>
                            <a:latin typeface="Liberation Serif"/>
                            <a:ea typeface="NSimSun" panose="02010609030101010101" pitchFamily="49" charset="-122"/>
                            <a:cs typeface="Mangal" panose="02040503050203030202" pitchFamily="18" charset="0"/>
                          </a:endParaRPr>
                        </a:p>
                      </a:txBody>
                      <a:tcPr marL="0" marR="0" marT="0" marB="21971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565011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Content Placeholder 5">
                <a:extLst>
                  <a:ext uri="{FF2B5EF4-FFF2-40B4-BE49-F238E27FC236}">
                    <a16:creationId xmlns:a16="http://schemas.microsoft.com/office/drawing/2014/main" id="{C1BAC55D-364B-21B3-89D1-8494461958A3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632985451"/>
                  </p:ext>
                </p:extLst>
              </p:nvPr>
            </p:nvGraphicFramePr>
            <p:xfrm>
              <a:off x="0" y="976080"/>
              <a:ext cx="5943600" cy="117849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943600">
                      <a:extLst>
                        <a:ext uri="{9D8B030D-6E8A-4147-A177-3AD203B41FA5}">
                          <a16:colId xmlns:a16="http://schemas.microsoft.com/office/drawing/2014/main" val="1108770339"/>
                        </a:ext>
                      </a:extLst>
                    </a:gridCol>
                  </a:tblGrid>
                  <a:tr h="11784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21971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650111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5D28E-73E4-327C-623F-50456DE00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36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747B9D45-68E2-E381-F0E8-F626317F57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1155215"/>
                  </p:ext>
                </p:extLst>
              </p:nvPr>
            </p:nvGraphicFramePr>
            <p:xfrm>
              <a:off x="325821" y="4056492"/>
              <a:ext cx="11540358" cy="76835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1540358">
                      <a:extLst>
                        <a:ext uri="{9D8B030D-6E8A-4147-A177-3AD203B41FA5}">
                          <a16:colId xmlns:a16="http://schemas.microsoft.com/office/drawing/2014/main" val="288281672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600" i="1" kern="150">
                                    <a:effectLst/>
                                    <a:latin typeface="Cambria Math" panose="02040503050406030204" pitchFamily="18" charset="0"/>
                                    <a:ea typeface="NSimSun" panose="02010609030101010101" pitchFamily="49" charset="-122"/>
                                    <a:cs typeface="Mangal" panose="02040503050203030202" pitchFamily="18" charset="0"/>
                                  </a:rPr>
                                  <m:t>𝑒</m:t>
                                </m:r>
                                <m:r>
                                  <a:rPr lang="en-US" sz="3600" i="1" kern="150">
                                    <a:effectLst/>
                                    <a:latin typeface="Cambria Math" panose="02040503050406030204" pitchFamily="18" charset="0"/>
                                    <a:ea typeface="NSimSun" panose="02010609030101010101" pitchFamily="49" charset="-122"/>
                                    <a:cs typeface="Mangal" panose="02040503050203030202" pitchFamily="18" charset="0"/>
                                  </a:rPr>
                                  <m:t>= </m:t>
                                </m:r>
                                <m:sSub>
                                  <m:sSubPr>
                                    <m:ctrlPr>
                                      <a:rPr lang="en-US" sz="36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36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  <m:t>𝐼𝐵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36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600" i="1" kern="150">
                                            <a:effectLst/>
                                            <a:latin typeface="Cambria Math" panose="02040503050406030204" pitchFamily="18" charset="0"/>
                                            <a:ea typeface="NSimSun" panose="02010609030101010101" pitchFamily="49" charset="-122"/>
                                            <a:cs typeface="Mangal" panose="02040503050203030202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600" i="1" kern="150">
                                            <a:effectLst/>
                                            <a:latin typeface="Cambria Math" panose="02040503050406030204" pitchFamily="18" charset="0"/>
                                            <a:ea typeface="NSimSun" panose="02010609030101010101" pitchFamily="49" charset="-122"/>
                                            <a:cs typeface="Mangal" panose="02040503050203030202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3600" i="1" kern="150">
                                            <a:effectLst/>
                                            <a:latin typeface="Cambria Math" panose="02040503050406030204" pitchFamily="18" charset="0"/>
                                            <a:ea typeface="NSimSun" panose="02010609030101010101" pitchFamily="49" charset="-122"/>
                                            <a:cs typeface="Mangal" panose="02040503050203030202" pitchFamily="18" charset="0"/>
                                          </a:rPr>
                                          <m:t>𝐼𝐵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3600" i="1" kern="150">
                                    <a:effectLst/>
                                    <a:latin typeface="Cambria Math" panose="02040503050406030204" pitchFamily="18" charset="0"/>
                                    <a:ea typeface="NSimSun" panose="02010609030101010101" pitchFamily="49" charset="-122"/>
                                    <a:cs typeface="Mangal" panose="02040503050203030202" pitchFamily="18" charset="0"/>
                                  </a:rPr>
                                  <m:t>−5.82 ×</m:t>
                                </m:r>
                                <m:sSup>
                                  <m:sSupPr>
                                    <m:ctrlPr>
                                      <a:rPr lang="en-US" sz="36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36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  <m:r>
                                  <a:rPr lang="en-US" sz="3600" i="1" kern="150">
                                    <a:effectLst/>
                                    <a:latin typeface="Cambria Math" panose="02040503050406030204" pitchFamily="18" charset="0"/>
                                    <a:ea typeface="NSimSun" panose="02010609030101010101" pitchFamily="49" charset="-122"/>
                                    <a:cs typeface="Mangal" panose="02040503050203030202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36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600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  <m:t>1+0.00115 </m:t>
                                    </m:r>
                                    <m:sSub>
                                      <m:sSubPr>
                                        <m:ctrlPr>
                                          <a:rPr lang="en-US" sz="3600" i="1" kern="150">
                                            <a:effectLst/>
                                            <a:latin typeface="Cambria Math" panose="02040503050406030204" pitchFamily="18" charset="0"/>
                                            <a:ea typeface="NSimSun" panose="02010609030101010101" pitchFamily="49" charset="-122"/>
                                            <a:cs typeface="Mangal" panose="02040503050203030202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3600" kern="150">
                                            <a:effectLst/>
                                            <a:latin typeface="Cambria Math" panose="02040503050406030204" pitchFamily="18" charset="0"/>
                                            <a:ea typeface="NSimSun" panose="02010609030101010101" pitchFamily="49" charset="-122"/>
                                            <a:cs typeface="Mangal" panose="02040503050203030202" pitchFamily="18" charset="0"/>
                                          </a:rPr>
                                          <m:t>T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3600" kern="150">
                                            <a:effectLst/>
                                            <a:latin typeface="Cambria Math" panose="02040503050406030204" pitchFamily="18" charset="0"/>
                                            <a:ea typeface="NSimSun" panose="02010609030101010101" pitchFamily="49" charset="-122"/>
                                            <a:cs typeface="Mangal" panose="02040503050203030202" pitchFamily="18" charset="0"/>
                                          </a:rPr>
                                          <m:t>w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3600" kern="150">
                                    <a:effectLst/>
                                    <a:latin typeface="Cambria Math" panose="02040503050406030204" pitchFamily="18" charset="0"/>
                                    <a:ea typeface="NSimSun" panose="02010609030101010101" pitchFamily="49" charset="-122"/>
                                    <a:cs typeface="Mangal" panose="02040503050203030202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3600" kern="150">
                                    <a:effectLst/>
                                    <a:latin typeface="Cambria Math" panose="02040503050406030204" pitchFamily="18" charset="0"/>
                                    <a:ea typeface="NSimSun" panose="02010609030101010101" pitchFamily="49" charset="-122"/>
                                    <a:cs typeface="Mangal" panose="02040503050203030202" pitchFamily="18" charset="0"/>
                                  </a:rPr>
                                  <m:t>p</m:t>
                                </m:r>
                                <m:r>
                                  <a:rPr lang="en-US" sz="3600" kern="150">
                                    <a:effectLst/>
                                    <a:latin typeface="Cambria Math" panose="02040503050406030204" pitchFamily="18" charset="0"/>
                                    <a:ea typeface="NSimSun" panose="02010609030101010101" pitchFamily="49" charset="-122"/>
                                    <a:cs typeface="Mangal" panose="02040503050203030202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36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3600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  <m:t>T</m:t>
                                    </m:r>
                                    <m:r>
                                      <a:rPr lang="en-US" sz="36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3600" i="1" kern="150">
                                            <a:effectLst/>
                                            <a:latin typeface="Cambria Math" panose="02040503050406030204" pitchFamily="18" charset="0"/>
                                            <a:ea typeface="NSimSun" panose="02010609030101010101" pitchFamily="49" charset="-122"/>
                                            <a:cs typeface="Mangal" panose="02040503050203030202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3600" kern="150">
                                            <a:effectLst/>
                                            <a:latin typeface="Cambria Math" panose="02040503050406030204" pitchFamily="18" charset="0"/>
                                            <a:ea typeface="NSimSun" panose="02010609030101010101" pitchFamily="49" charset="-122"/>
                                            <a:cs typeface="Mangal" panose="02040503050203030202" pitchFamily="18" charset="0"/>
                                          </a:rPr>
                                          <m:t>T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3600" kern="150">
                                            <a:effectLst/>
                                            <a:latin typeface="Cambria Math" panose="02040503050406030204" pitchFamily="18" charset="0"/>
                                            <a:ea typeface="NSimSun" panose="02010609030101010101" pitchFamily="49" charset="-122"/>
                                            <a:cs typeface="Mangal" panose="02040503050203030202" pitchFamily="18" charset="0"/>
                                          </a:rPr>
                                          <m:t>w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3600" kern="150" dirty="0">
                            <a:effectLst/>
                            <a:latin typeface="Liberation Serif"/>
                            <a:ea typeface="NSimSun" panose="02010609030101010101" pitchFamily="49" charset="-122"/>
                            <a:cs typeface="Mangal" panose="02040503050203030202" pitchFamily="18" charset="0"/>
                          </a:endParaRPr>
                        </a:p>
                      </a:txBody>
                      <a:tcPr marL="0" marR="0" marT="0" marB="21971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436812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747B9D45-68E2-E381-F0E8-F626317F57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1155215"/>
                  </p:ext>
                </p:extLst>
              </p:nvPr>
            </p:nvGraphicFramePr>
            <p:xfrm>
              <a:off x="325821" y="4056492"/>
              <a:ext cx="11540358" cy="76835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1540358">
                      <a:extLst>
                        <a:ext uri="{9D8B030D-6E8A-4147-A177-3AD203B41FA5}">
                          <a16:colId xmlns:a16="http://schemas.microsoft.com/office/drawing/2014/main" val="2882816722"/>
                        </a:ext>
                      </a:extLst>
                    </a:gridCol>
                  </a:tblGrid>
                  <a:tr h="7683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21971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4368121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CC4C86B0-73BA-731F-E761-29070E87F14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7838106"/>
                  </p:ext>
                </p:extLst>
              </p:nvPr>
            </p:nvGraphicFramePr>
            <p:xfrm>
              <a:off x="5835867" y="886681"/>
              <a:ext cx="5943600" cy="131553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943600">
                      <a:extLst>
                        <a:ext uri="{9D8B030D-6E8A-4147-A177-3AD203B41FA5}">
                          <a16:colId xmlns:a16="http://schemas.microsoft.com/office/drawing/2014/main" val="153023228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200" i="1" kern="150">
                                    <a:effectLst/>
                                    <a:latin typeface="Cambria Math" panose="02040503050406030204" pitchFamily="18" charset="0"/>
                                    <a:ea typeface="NSimSun" panose="02010609030101010101" pitchFamily="49" charset="-122"/>
                                    <a:cs typeface="Mangal" panose="02040503050203030202" pitchFamily="18" charset="0"/>
                                  </a:rPr>
                                  <m:t>𝑒</m:t>
                                </m:r>
                                <m:r>
                                  <a:rPr lang="en-US" sz="3200" i="1" kern="150">
                                    <a:effectLst/>
                                    <a:latin typeface="Cambria Math" panose="02040503050406030204" pitchFamily="18" charset="0"/>
                                    <a:ea typeface="NSimSun" panose="02010609030101010101" pitchFamily="49" charset="-122"/>
                                    <a:cs typeface="Mangal" panose="02040503050203030202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32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32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  <m:r>
                                  <a:rPr lang="en-US" sz="3200" i="1" kern="150">
                                    <a:effectLst/>
                                    <a:latin typeface="Cambria Math" panose="02040503050406030204" pitchFamily="18" charset="0"/>
                                    <a:ea typeface="NSimSun" panose="02010609030101010101" pitchFamily="49" charset="-122"/>
                                    <a:cs typeface="Mangal" panose="02040503050203030202" pitchFamily="18" charset="0"/>
                                  </a:rPr>
                                  <m:t>)=</m:t>
                                </m:r>
                                <m:sSub>
                                  <m:sSubPr>
                                    <m:ctrlPr>
                                      <a:rPr lang="en-US" sz="32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32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en-US" sz="32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200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3200" i="1" kern="150">
                                            <a:effectLst/>
                                            <a:latin typeface="Cambria Math" panose="02040503050406030204" pitchFamily="18" charset="0"/>
                                            <a:ea typeface="NSimSun" panose="02010609030101010101" pitchFamily="49" charset="-122"/>
                                            <a:cs typeface="Mangal" panose="02040503050203030202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3200" i="1" kern="150">
                                                <a:effectLst/>
                                                <a:latin typeface="Cambria Math" panose="02040503050406030204" pitchFamily="18" charset="0"/>
                                                <a:ea typeface="NSimSun" panose="02010609030101010101" pitchFamily="49" charset="-122"/>
                                                <a:cs typeface="Mangal" panose="02040503050203030202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sz="32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32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  <m:t>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32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  <m:t>𝑣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US" sz="32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32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32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  <m:t>𝑣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  <m:d>
                                          <m:dPr>
                                            <m:ctrlPr>
                                              <a:rPr lang="en-US" sz="3200" i="1" kern="150">
                                                <a:effectLst/>
                                                <a:latin typeface="Cambria Math" panose="02040503050406030204" pitchFamily="18" charset="0"/>
                                                <a:ea typeface="NSimSun" panose="02010609030101010101" pitchFamily="49" charset="-122"/>
                                                <a:cs typeface="Mangal" panose="02040503050203030202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ctrlPr>
                                                  <a:rPr lang="en-US" sz="32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sz="32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en-US" sz="3200" i="1" kern="15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NSimSun" panose="02010609030101010101" pitchFamily="49" charset="-122"/>
                                                        <a:cs typeface="Mangal" panose="02040503050203030202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3200" i="1" kern="15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NSimSun" panose="02010609030101010101" pitchFamily="49" charset="-122"/>
                                                        <a:cs typeface="Mangal" panose="02040503050203030202" pitchFamily="18" charset="0"/>
                                                      </a:rPr>
                                                      <m:t>𝑇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3200" i="1" kern="15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NSimSun" panose="02010609030101010101" pitchFamily="49" charset="-122"/>
                                                        <a:cs typeface="Mangal" panose="02040503050203030202" pitchFamily="18" charset="0"/>
                                                      </a:rPr>
                                                      <m:t>0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  <m:r>
                                              <a:rPr lang="en-US" sz="3200" i="1" kern="150">
                                                <a:effectLst/>
                                                <a:latin typeface="Cambria Math" panose="02040503050406030204" pitchFamily="18" charset="0"/>
                                                <a:ea typeface="NSimSun" panose="02010609030101010101" pitchFamily="49" charset="-122"/>
                                                <a:cs typeface="Mangal" panose="02040503050203030202" pitchFamily="18" charset="0"/>
                                              </a:rPr>
                                              <m:t>−</m:t>
                                            </m:r>
                                            <m:f>
                                              <m:fPr>
                                                <m:ctrlPr>
                                                  <a:rPr lang="en-US" sz="32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sz="32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en-US" sz="3200" i="1" kern="15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NSimSun" panose="02010609030101010101" pitchFamily="49" charset="-122"/>
                                                        <a:cs typeface="Mangal" panose="02040503050203030202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3200" i="1" kern="15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NSimSun" panose="02010609030101010101" pitchFamily="49" charset="-122"/>
                                                        <a:cs typeface="Mangal" panose="02040503050203030202" pitchFamily="18" charset="0"/>
                                                      </a:rPr>
                                                      <m:t>𝑇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3200" i="1" kern="15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NSimSun" panose="02010609030101010101" pitchFamily="49" charset="-122"/>
                                                        <a:cs typeface="Mangal" panose="02040503050203030202" pitchFamily="18" charset="0"/>
                                                      </a:rPr>
                                                      <m:t>𝑑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2800" kern="150" dirty="0">
                            <a:effectLst/>
                            <a:latin typeface="Liberation Serif"/>
                            <a:ea typeface="NSimSun" panose="02010609030101010101" pitchFamily="49" charset="-122"/>
                            <a:cs typeface="Mangal" panose="02040503050203030202" pitchFamily="18" charset="0"/>
                          </a:endParaRPr>
                        </a:p>
                      </a:txBody>
                      <a:tcPr marL="0" marR="0" marT="0" marB="21971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8535202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CC4C86B0-73BA-731F-E761-29070E87F14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7838106"/>
                  </p:ext>
                </p:extLst>
              </p:nvPr>
            </p:nvGraphicFramePr>
            <p:xfrm>
              <a:off x="5835867" y="886681"/>
              <a:ext cx="5943600" cy="131553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943600">
                      <a:extLst>
                        <a:ext uri="{9D8B030D-6E8A-4147-A177-3AD203B41FA5}">
                          <a16:colId xmlns:a16="http://schemas.microsoft.com/office/drawing/2014/main" val="1530232289"/>
                        </a:ext>
                      </a:extLst>
                    </a:gridCol>
                  </a:tblGrid>
                  <a:tr h="13155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21971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535202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154A6E9F-56DA-47F8-8F43-1998EA8A397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7095996"/>
                  </p:ext>
                </p:extLst>
              </p:nvPr>
            </p:nvGraphicFramePr>
            <p:xfrm>
              <a:off x="1797269" y="2436344"/>
              <a:ext cx="7270531" cy="145249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7270531">
                      <a:extLst>
                        <a:ext uri="{9D8B030D-6E8A-4147-A177-3AD203B41FA5}">
                          <a16:colId xmlns:a16="http://schemas.microsoft.com/office/drawing/2014/main" val="1831624010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36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36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  <m:t>𝐼𝐵</m:t>
                                    </m:r>
                                  </m:sub>
                                </m:sSub>
                                <m:r>
                                  <a:rPr lang="en-US" sz="3600" i="1" kern="150">
                                    <a:effectLst/>
                                    <a:latin typeface="Cambria Math" panose="02040503050406030204" pitchFamily="18" charset="0"/>
                                    <a:ea typeface="NSimSun" panose="02010609030101010101" pitchFamily="49" charset="-122"/>
                                    <a:cs typeface="Mangal" panose="02040503050203030202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36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36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  <m:t>𝐼𝐵</m:t>
                                    </m:r>
                                  </m:sub>
                                </m:sSub>
                                <m:r>
                                  <a:rPr lang="en-US" sz="3600" i="1" kern="150">
                                    <a:effectLst/>
                                    <a:latin typeface="Cambria Math" panose="02040503050406030204" pitchFamily="18" charset="0"/>
                                    <a:ea typeface="NSimSun" panose="02010609030101010101" pitchFamily="49" charset="-122"/>
                                    <a:cs typeface="Mangal" panose="02040503050203030202" pitchFamily="18" charset="0"/>
                                  </a:rPr>
                                  <m:t>)=</m:t>
                                </m:r>
                                <m:sSub>
                                  <m:sSubPr>
                                    <m:ctrlPr>
                                      <a:rPr lang="en-US" sz="36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36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en-US" sz="3600" i="1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600" kern="150">
                                        <a:effectLst/>
                                        <a:latin typeface="Cambria Math" panose="02040503050406030204" pitchFamily="18" charset="0"/>
                                        <a:ea typeface="NSimSun" panose="02010609030101010101" pitchFamily="49" charset="-122"/>
                                        <a:cs typeface="Mangal" panose="02040503050203030202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3600" i="1" kern="150">
                                            <a:effectLst/>
                                            <a:latin typeface="Cambria Math" panose="02040503050406030204" pitchFamily="18" charset="0"/>
                                            <a:ea typeface="NSimSun" panose="02010609030101010101" pitchFamily="49" charset="-122"/>
                                            <a:cs typeface="Mangal" panose="02040503050203030202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3600" i="1" kern="150">
                                                <a:effectLst/>
                                                <a:latin typeface="Cambria Math" panose="02040503050406030204" pitchFamily="18" charset="0"/>
                                                <a:ea typeface="NSimSun" panose="02010609030101010101" pitchFamily="49" charset="-122"/>
                                                <a:cs typeface="Mangal" panose="02040503050203030202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sz="36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36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  <m:t>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36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  <m:t>𝑣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US" sz="36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36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36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  <m:t>𝑣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  <m:d>
                                          <m:dPr>
                                            <m:ctrlPr>
                                              <a:rPr lang="en-US" sz="3600" i="1" kern="150">
                                                <a:effectLst/>
                                                <a:latin typeface="Cambria Math" panose="02040503050406030204" pitchFamily="18" charset="0"/>
                                                <a:ea typeface="NSimSun" panose="02010609030101010101" pitchFamily="49" charset="-122"/>
                                                <a:cs typeface="Mangal" panose="02040503050203030202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ctrlPr>
                                                  <a:rPr lang="en-US" sz="36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sz="36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en-US" sz="3600" i="1" kern="15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NSimSun" panose="02010609030101010101" pitchFamily="49" charset="-122"/>
                                                        <a:cs typeface="Mangal" panose="02040503050203030202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3600" i="1" kern="15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NSimSun" panose="02010609030101010101" pitchFamily="49" charset="-122"/>
                                                        <a:cs typeface="Mangal" panose="02040503050203030202" pitchFamily="18" charset="0"/>
                                                      </a:rPr>
                                                      <m:t>𝑇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3600" i="1" kern="15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NSimSun" panose="02010609030101010101" pitchFamily="49" charset="-122"/>
                                                        <a:cs typeface="Mangal" panose="02040503050203030202" pitchFamily="18" charset="0"/>
                                                      </a:rPr>
                                                      <m:t>0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  <m:r>
                                              <a:rPr lang="en-US" sz="3600" i="1" kern="150">
                                                <a:effectLst/>
                                                <a:latin typeface="Cambria Math" panose="02040503050406030204" pitchFamily="18" charset="0"/>
                                                <a:ea typeface="NSimSun" panose="02010609030101010101" pitchFamily="49" charset="-122"/>
                                                <a:cs typeface="Mangal" panose="02040503050203030202" pitchFamily="18" charset="0"/>
                                              </a:rPr>
                                              <m:t>−</m:t>
                                            </m:r>
                                            <m:f>
                                              <m:fPr>
                                                <m:ctrlPr>
                                                  <a:rPr lang="en-US" sz="36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sz="3600" i="1" kern="15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NSimSun" panose="02010609030101010101" pitchFamily="49" charset="-122"/>
                                                    <a:cs typeface="Mangal" panose="02040503050203030202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en-US" sz="3600" i="1" kern="15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NSimSun" panose="02010609030101010101" pitchFamily="49" charset="-122"/>
                                                        <a:cs typeface="Mangal" panose="02040503050203030202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3600" i="1" kern="15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NSimSun" panose="02010609030101010101" pitchFamily="49" charset="-122"/>
                                                        <a:cs typeface="Mangal" panose="02040503050203030202" pitchFamily="18" charset="0"/>
                                                      </a:rPr>
                                                      <m:t>𝑇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3600" i="1" kern="15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NSimSun" panose="02010609030101010101" pitchFamily="49" charset="-122"/>
                                                        <a:cs typeface="Mangal" panose="02040503050203030202" pitchFamily="18" charset="0"/>
                                                      </a:rPr>
                                                      <m:t>𝐼𝐵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3600" kern="150" dirty="0">
                            <a:effectLst/>
                            <a:latin typeface="Liberation Serif"/>
                            <a:ea typeface="NSimSun" panose="02010609030101010101" pitchFamily="49" charset="-122"/>
                            <a:cs typeface="Mangal" panose="02040503050203030202" pitchFamily="18" charset="0"/>
                          </a:endParaRPr>
                        </a:p>
                      </a:txBody>
                      <a:tcPr marL="0" marR="0" marT="0" marB="21971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120534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154A6E9F-56DA-47F8-8F43-1998EA8A397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7095996"/>
                  </p:ext>
                </p:extLst>
              </p:nvPr>
            </p:nvGraphicFramePr>
            <p:xfrm>
              <a:off x="1797269" y="2436344"/>
              <a:ext cx="7270531" cy="145249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7270531">
                      <a:extLst>
                        <a:ext uri="{9D8B030D-6E8A-4147-A177-3AD203B41FA5}">
                          <a16:colId xmlns:a16="http://schemas.microsoft.com/office/drawing/2014/main" val="1831624010"/>
                        </a:ext>
                      </a:extLst>
                    </a:gridCol>
                  </a:tblGrid>
                  <a:tr h="145249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21971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205343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5541799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4EFDA-2C82-2DD6-B53C-E6B8CD33C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67300" cy="787179"/>
          </a:xfrm>
        </p:spPr>
        <p:txBody>
          <a:bodyPr/>
          <a:lstStyle/>
          <a:p>
            <a:r>
              <a:rPr lang="en-US" dirty="0"/>
              <a:t>2D-S vs. HVPS3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048DA-8C9B-98B3-BAB4-452883965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1" y="707666"/>
            <a:ext cx="4869070" cy="5648684"/>
          </a:xfrm>
        </p:spPr>
        <p:txBody>
          <a:bodyPr/>
          <a:lstStyle/>
          <a:p>
            <a:r>
              <a:rPr lang="en-US" dirty="0"/>
              <a:t>Zero counts in 2D-S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10CD6-6F47-B45D-0D2D-2C84619EA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4A81C62-941D-8EAB-CF49-D0A993F37B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50800"/>
            <a:ext cx="6351587" cy="6792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25500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09331A-2AE0-F263-A2E7-F128DA2EF8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r="3619" b="4910"/>
          <a:stretch/>
        </p:blipFill>
        <p:spPr bwMode="auto">
          <a:xfrm>
            <a:off x="158750" y="95005"/>
            <a:ext cx="11874500" cy="66679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10CD6-6F47-B45D-0D2D-2C84619EA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559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4648D-8731-6875-8623-B073A65FA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(Quasi)-isothermal 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81A82-6559-338E-55D3-CECCE5A58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2" y="707666"/>
            <a:ext cx="5567568" cy="615033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Diabatic cooling due to melting associated with a 0 °C isothermal or quasi-isothermal layer: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Deepens the melting layer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Produces mesoscale circulations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Enhances frontogenesis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Processes are important in forecasting surface precipitation type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F164D-49EE-B41B-2729-E031D4143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F396E9-883A-B767-0C44-9B9E478954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0" r="56111" b="8586"/>
          <a:stretch/>
        </p:blipFill>
        <p:spPr>
          <a:xfrm>
            <a:off x="6400800" y="707666"/>
            <a:ext cx="5791200" cy="57957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235C90-43A1-02A9-AC78-02273DDA578A}"/>
              </a:ext>
            </a:extLst>
          </p:cNvPr>
          <p:cNvSpPr txBox="1"/>
          <p:nvPr/>
        </p:nvSpPr>
        <p:spPr>
          <a:xfrm>
            <a:off x="5892565" y="6455178"/>
            <a:ext cx="6431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Adapted from Stewart et al. (1984) Figure 12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7A0F39-D12F-E934-211D-FE49BD93CE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0" r="95636" b="8586"/>
          <a:stretch/>
        </p:blipFill>
        <p:spPr>
          <a:xfrm>
            <a:off x="6007102" y="693962"/>
            <a:ext cx="508000" cy="579578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F036132-37E1-0021-15A3-8001F4EEEEE7}"/>
              </a:ext>
            </a:extLst>
          </p:cNvPr>
          <p:cNvSpPr/>
          <p:nvPr/>
        </p:nvSpPr>
        <p:spPr>
          <a:xfrm>
            <a:off x="9891132" y="3429000"/>
            <a:ext cx="992459" cy="99803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6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EA4F6-A463-C25C-D5F4-5835D20DD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Pixels Necessary for Area Ratio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A65BD-00E0-8187-BE94-4AAC84195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84CD74B0-1C23-CC08-4479-F517D2160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" b="1677"/>
          <a:stretch>
            <a:fillRect/>
          </a:stretch>
        </p:blipFill>
        <p:spPr bwMode="auto">
          <a:xfrm>
            <a:off x="1130300" y="581482"/>
            <a:ext cx="9931400" cy="6401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01261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505EC-73DF-007A-11CE-CBE790BE1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Melting Layer Cases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2CCAC-273D-41DA-F2DB-26DCCD5D2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B418C-FFFE-E641-61F7-1FB08514C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40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0A68AC4-5492-1C88-5790-FB0ACABCB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72858"/>
              </p:ext>
            </p:extLst>
          </p:nvPr>
        </p:nvGraphicFramePr>
        <p:xfrm>
          <a:off x="250135" y="2124261"/>
          <a:ext cx="11887200" cy="1946656"/>
        </p:xfrm>
        <a:graphic>
          <a:graphicData uri="http://schemas.openxmlformats.org/drawingml/2006/table">
            <a:tbl>
              <a:tblPr firstRow="1" firstCol="1" bandRow="1"/>
              <a:tblGrid>
                <a:gridCol w="1267460">
                  <a:extLst>
                    <a:ext uri="{9D8B030D-6E8A-4147-A177-3AD203B41FA5}">
                      <a16:colId xmlns:a16="http://schemas.microsoft.com/office/drawing/2014/main" val="1293665341"/>
                    </a:ext>
                  </a:extLst>
                </a:gridCol>
                <a:gridCol w="3391166">
                  <a:extLst>
                    <a:ext uri="{9D8B030D-6E8A-4147-A177-3AD203B41FA5}">
                      <a16:colId xmlns:a16="http://schemas.microsoft.com/office/drawing/2014/main" val="2489396106"/>
                    </a:ext>
                  </a:extLst>
                </a:gridCol>
                <a:gridCol w="3416969">
                  <a:extLst>
                    <a:ext uri="{9D8B030D-6E8A-4147-A177-3AD203B41FA5}">
                      <a16:colId xmlns:a16="http://schemas.microsoft.com/office/drawing/2014/main" val="563013605"/>
                    </a:ext>
                  </a:extLst>
                </a:gridCol>
                <a:gridCol w="2435191">
                  <a:extLst>
                    <a:ext uri="{9D8B030D-6E8A-4147-A177-3AD203B41FA5}">
                      <a16:colId xmlns:a16="http://schemas.microsoft.com/office/drawing/2014/main" val="2475503520"/>
                    </a:ext>
                  </a:extLst>
                </a:gridCol>
                <a:gridCol w="1376414">
                  <a:extLst>
                    <a:ext uri="{9D8B030D-6E8A-4147-A177-3AD203B41FA5}">
                      <a16:colId xmlns:a16="http://schemas.microsoft.com/office/drawing/2014/main" val="1853638032"/>
                    </a:ext>
                  </a:extLst>
                </a:gridCol>
              </a:tblGrid>
              <a:tr h="445644"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</a:pPr>
                      <a:endParaRPr lang="en-US" sz="28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Low (≤ 90%) RH</a:t>
                      </a:r>
                      <a:endParaRPr lang="en-US" sz="3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High (&gt; 90%) RH</a:t>
                      </a:r>
                      <a:endParaRPr lang="en-US" sz="3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Saturated</a:t>
                      </a:r>
                      <a:endParaRPr lang="en-US" sz="3200" kern="15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Total</a:t>
                      </a:r>
                      <a:endParaRPr lang="en-US" sz="3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103965"/>
                  </a:ext>
                </a:extLst>
              </a:tr>
              <a:tr h="394893">
                <a:tc>
                  <a:txBody>
                    <a:bodyPr/>
                    <a:lstStyle/>
                    <a:p>
                      <a:pPr marL="0" marR="0" lvl="0" algn="l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Spiral</a:t>
                      </a:r>
                      <a:endParaRPr lang="en-US" sz="3200" kern="15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4</a:t>
                      </a:r>
                      <a:endParaRPr lang="en-US" sz="3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8</a:t>
                      </a:r>
                      <a:endParaRPr lang="en-US" sz="3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6</a:t>
                      </a:r>
                      <a:endParaRPr lang="en-US" sz="3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18</a:t>
                      </a:r>
                      <a:endParaRPr lang="en-US" sz="3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23081"/>
                  </a:ext>
                </a:extLst>
              </a:tr>
              <a:tr h="394893">
                <a:tc>
                  <a:txBody>
                    <a:bodyPr/>
                    <a:lstStyle/>
                    <a:p>
                      <a:pPr marL="0" marR="0" lvl="0" algn="l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Ramp</a:t>
                      </a:r>
                      <a:endParaRPr lang="en-US" sz="3200" kern="15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5</a:t>
                      </a:r>
                      <a:endParaRPr lang="en-US" sz="3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9</a:t>
                      </a:r>
                      <a:endParaRPr lang="en-US" sz="3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</a:t>
                      </a:r>
                      <a:endParaRPr lang="en-US" sz="3200" kern="15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15</a:t>
                      </a:r>
                      <a:endParaRPr lang="en-US" sz="3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743172"/>
                  </a:ext>
                </a:extLst>
              </a:tr>
              <a:tr h="394893">
                <a:tc>
                  <a:txBody>
                    <a:bodyPr/>
                    <a:lstStyle/>
                    <a:p>
                      <a:pPr marL="0" marR="0" lvl="0" algn="l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Total</a:t>
                      </a:r>
                      <a:endParaRPr lang="en-US" sz="3200" kern="15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9</a:t>
                      </a:r>
                      <a:endParaRPr lang="en-US" sz="3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17</a:t>
                      </a:r>
                      <a:endParaRPr lang="en-US" sz="3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7</a:t>
                      </a:r>
                      <a:endParaRPr lang="en-US" sz="3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33</a:t>
                      </a:r>
                      <a:endParaRPr lang="en-US" sz="3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5041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58139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2A617-3044-201A-FE1E-79312E9F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Water Content: 12 November 2015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584B6-3DD3-B3F0-CCB7-48E00F7C0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BF2EC7F-F0D3-2D46-CC92-04B4F5954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87177"/>
            <a:ext cx="5067830" cy="6081396"/>
          </a:xfrm>
          <a:prstGeom prst="rect">
            <a:avLst/>
          </a:prstGeom>
        </p:spPr>
      </p:pic>
      <p:pic>
        <p:nvPicPr>
          <p:cNvPr id="10" name="Picture 9" descr="Graphical user interface, line chart&#10;&#10;Description automatically generated">
            <a:extLst>
              <a:ext uri="{FF2B5EF4-FFF2-40B4-BE49-F238E27FC236}">
                <a16:creationId xmlns:a16="http://schemas.microsoft.com/office/drawing/2014/main" id="{99DD90FA-864D-11FA-6F1A-3D8A25D14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87178"/>
            <a:ext cx="5067829" cy="608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705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2A617-3044-201A-FE1E-79312E9F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Water Content: 12 November 2015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584B6-3DD3-B3F0-CCB7-48E00F7C0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6" name="Content Placeholder 5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152DEE2A-29BB-BCCE-90FE-F2AF2C3EA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550" y="787178"/>
            <a:ext cx="5059016" cy="6070821"/>
          </a:xfrm>
        </p:spPr>
      </p:pic>
    </p:spTree>
    <p:extLst>
      <p:ext uri="{BB962C8B-B14F-4D97-AF65-F5344CB8AC3E}">
        <p14:creationId xmlns:p14="http://schemas.microsoft.com/office/powerpoint/2010/main" val="23937389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radar chart&#10;&#10;Description automatically generated">
            <a:extLst>
              <a:ext uri="{FF2B5EF4-FFF2-40B4-BE49-F238E27FC236}">
                <a16:creationId xmlns:a16="http://schemas.microsoft.com/office/drawing/2014/main" id="{99AD03A1-0CC9-3F80-4215-90C5CC61A8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4" b="4562"/>
          <a:stretch/>
        </p:blipFill>
        <p:spPr bwMode="auto">
          <a:xfrm>
            <a:off x="4122420" y="687953"/>
            <a:ext cx="8069580" cy="6150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9A35D7-992D-ECE1-2E56-41CE62608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Melting Layer Sampled Twice During MC3E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45EDCF-2F58-1B8F-2C9F-F4B4AE516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1" y="707666"/>
            <a:ext cx="4013090" cy="5648684"/>
          </a:xfrm>
        </p:spPr>
        <p:txBody>
          <a:bodyPr/>
          <a:lstStyle/>
          <a:p>
            <a:r>
              <a:rPr lang="en-US" dirty="0"/>
              <a:t>Melting layer top around 3,750 m </a:t>
            </a:r>
          </a:p>
          <a:p>
            <a:r>
              <a:rPr lang="en-US" dirty="0"/>
              <a:t>Depths of 133 m (descent) and 123 m (ascent)</a:t>
            </a:r>
          </a:p>
          <a:p>
            <a:r>
              <a:rPr lang="en-US" dirty="0"/>
              <a:t>RH of 83% and 79%</a:t>
            </a:r>
          </a:p>
          <a:p>
            <a:r>
              <a:rPr lang="en-US" dirty="0"/>
              <a:t>0 °C isotherm is 235 m higher during the ascent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F3E56-F2CD-161B-F194-E2CD52E66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24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&#10;&#10;Description automatically generated with medium confidence">
            <a:extLst>
              <a:ext uri="{FF2B5EF4-FFF2-40B4-BE49-F238E27FC236}">
                <a16:creationId xmlns:a16="http://schemas.microsoft.com/office/drawing/2014/main" id="{B91A9149-6746-88B3-BE82-CFAF6AAAEA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7"/>
          <a:stretch/>
        </p:blipFill>
        <p:spPr bwMode="auto">
          <a:xfrm>
            <a:off x="0" y="812994"/>
            <a:ext cx="6215184" cy="60555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F3E56-F2CD-161B-F194-E2CD52E66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13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9C7E3555-5F03-D8CA-7084-DEC576DD98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7"/>
          <a:stretch/>
        </p:blipFill>
        <p:spPr bwMode="auto">
          <a:xfrm>
            <a:off x="5976816" y="787179"/>
            <a:ext cx="6215184" cy="605558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E106CD-FB9C-F141-6F46-75DE6B2FFF3F}"/>
              </a:ext>
            </a:extLst>
          </p:cNvPr>
          <p:cNvSpPr txBox="1"/>
          <p:nvPr/>
        </p:nvSpPr>
        <p:spPr>
          <a:xfrm>
            <a:off x="1725776" y="135996"/>
            <a:ext cx="1724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Descent</a:t>
            </a:r>
            <a:endParaRPr lang="en-US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210676-36C1-FA93-AD5D-2CF5EC847758}"/>
              </a:ext>
            </a:extLst>
          </p:cNvPr>
          <p:cNvSpPr txBox="1"/>
          <p:nvPr/>
        </p:nvSpPr>
        <p:spPr>
          <a:xfrm>
            <a:off x="7954190" y="89218"/>
            <a:ext cx="1480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Ascent</a:t>
            </a:r>
            <a:endParaRPr lang="en-US" sz="32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C50118-F7A2-4A84-C31B-778A7679067B}"/>
              </a:ext>
            </a:extLst>
          </p:cNvPr>
          <p:cNvSpPr/>
          <p:nvPr/>
        </p:nvSpPr>
        <p:spPr>
          <a:xfrm>
            <a:off x="-236764" y="6150334"/>
            <a:ext cx="1289957" cy="787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176CBF-F4E8-E5DE-2312-1221E6E5FCFD}"/>
              </a:ext>
            </a:extLst>
          </p:cNvPr>
          <p:cNvSpPr/>
          <p:nvPr/>
        </p:nvSpPr>
        <p:spPr>
          <a:xfrm>
            <a:off x="5773231" y="6107210"/>
            <a:ext cx="1289957" cy="787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5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C2CD1722-A086-2F60-BC84-39666D981C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87179"/>
            <a:ext cx="12192000" cy="58524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EAD976-A24A-2C55-7841-78A4D8172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IPHEX_Spi-Asc_100RH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ED8EF-B923-8EC6-4CF4-E273CC34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3460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C2CD1722-A086-2F60-BC84-39666D981C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87179"/>
            <a:ext cx="12192000" cy="58524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EAD976-A24A-2C55-7841-78A4D8172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IPHEX_Ram-Asc_92RH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ED8EF-B923-8EC6-4CF4-E273CC34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4463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ED8EF-B923-8EC6-4CF4-E273CC34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42AB7D-7706-12CD-BF25-270D10E86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OLYMPEX_Spi-Des_100RHa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9B7EAC7D-7EEC-E701-E1DE-73F3F1E5B2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21708"/>
            <a:ext cx="12181144" cy="5847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8716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ED8EF-B923-8EC6-4CF4-E273CC34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42AB7D-7706-12CD-BF25-270D10E86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GCPEX_Ram-Des_71RH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1FE65E3-2432-62B4-6436-D59442170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8715"/>
            <a:ext cx="12192000" cy="585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4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A8786-4D1C-421E-2E68-F29C8AAE2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Summary of Findings From In-situ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8260E-F1E7-E7C5-63F1-DBAF6DF1B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" y="707666"/>
            <a:ext cx="5182337" cy="616090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Large aggregates are the most common hydrometeor at 0 °C.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Aggregation is enhanced within the melting layer.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76711-B48F-B5AC-3557-A59935408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3021D97-A435-7560-E98D-865390EB23C2}"/>
              </a:ext>
            </a:extLst>
          </p:cNvPr>
          <p:cNvGrpSpPr/>
          <p:nvPr/>
        </p:nvGrpSpPr>
        <p:grpSpPr>
          <a:xfrm>
            <a:off x="5147733" y="707665"/>
            <a:ext cx="7176556" cy="6209178"/>
            <a:chOff x="5147733" y="707665"/>
            <a:chExt cx="7176556" cy="62091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4B6C12-EF74-E87D-DAA3-98520FDC8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5816" y="707665"/>
              <a:ext cx="6476184" cy="5795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ADD4CD-224D-8B6B-2C76-3D973C3524F6}"/>
                </a:ext>
              </a:extLst>
            </p:cNvPr>
            <p:cNvSpPr txBox="1"/>
            <p:nvPr/>
          </p:nvSpPr>
          <p:spPr>
            <a:xfrm>
              <a:off x="5147733" y="6455178"/>
              <a:ext cx="7176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/>
                <a:t>Adapted from Willis and Heymsfield (1989) Figure 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65315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358DC-03F4-4553-9137-C7A9561F7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IPHEX_Ram-Asc-92RH</a:t>
            </a:r>
          </a:p>
        </p:txBody>
      </p:sp>
      <p:pic>
        <p:nvPicPr>
          <p:cNvPr id="6" name="Content Placeholder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E7C28F7A-1601-4830-E9B7-CD9F8186A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1" y="637106"/>
            <a:ext cx="6896100" cy="63214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03348-B180-0B44-4B39-493271791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FA0293C-EB6F-56E1-37F8-5F3221B1008C}"/>
              </a:ext>
            </a:extLst>
          </p:cNvPr>
          <p:cNvSpPr/>
          <p:nvPr/>
        </p:nvSpPr>
        <p:spPr>
          <a:xfrm>
            <a:off x="4979276" y="2374901"/>
            <a:ext cx="1764424" cy="26924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ED83E6-5D1E-1ED5-48A0-46B5E4481EC2}"/>
              </a:ext>
            </a:extLst>
          </p:cNvPr>
          <p:cNvCxnSpPr>
            <a:cxnSpLocks/>
          </p:cNvCxnSpPr>
          <p:nvPr/>
        </p:nvCxnSpPr>
        <p:spPr>
          <a:xfrm>
            <a:off x="4131733" y="3285067"/>
            <a:ext cx="1380066" cy="0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68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A8786-4D1C-421E-2E68-F29C8AAE2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Summary of Findings From In-situ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8260E-F1E7-E7C5-63F1-DBAF6DF1B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" y="707666"/>
            <a:ext cx="5182337" cy="6160908"/>
          </a:xfrm>
        </p:spPr>
        <p:txBody>
          <a:bodyPr>
            <a:normAutofit/>
          </a:bodyPr>
          <a:lstStyle/>
          <a:p>
            <a:pPr marL="285750" indent="-285750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Large aggregates are the most common hydrometeor at 0 °C.</a:t>
            </a:r>
          </a:p>
          <a:p>
            <a:pPr marL="285750" indent="-285750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Aggregation is enhanced within the melting layer.</a:t>
            </a:r>
          </a:p>
          <a:p>
            <a:pPr marL="285750" indent="-285750"/>
            <a:r>
              <a:rPr lang="en-US" dirty="0"/>
              <a:t>Relative humidity influences the melting process.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76711-B48F-B5AC-3557-A59935408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FE3BE2-E5EA-05D4-1452-74B8899F9D79}"/>
              </a:ext>
            </a:extLst>
          </p:cNvPr>
          <p:cNvGrpSpPr/>
          <p:nvPr/>
        </p:nvGrpSpPr>
        <p:grpSpPr>
          <a:xfrm>
            <a:off x="5277230" y="866442"/>
            <a:ext cx="7250494" cy="5406174"/>
            <a:chOff x="5277230" y="866442"/>
            <a:chExt cx="7250494" cy="54061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CD2C29-1CC8-4FB7-86D0-667100C7F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7230" y="866442"/>
              <a:ext cx="6914770" cy="494169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2CD7E8-522E-A978-57AB-F77D0D1A9C97}"/>
                </a:ext>
              </a:extLst>
            </p:cNvPr>
            <p:cNvSpPr txBox="1"/>
            <p:nvPr/>
          </p:nvSpPr>
          <p:spPr>
            <a:xfrm>
              <a:off x="6096000" y="5810951"/>
              <a:ext cx="643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/>
                <a:t>Adapted from </a:t>
              </a:r>
              <a:r>
                <a:rPr lang="en-US" sz="2400" i="1" dirty="0" err="1"/>
                <a:t>Heysmfield</a:t>
              </a:r>
              <a:r>
                <a:rPr lang="en-US" sz="2400" i="1" dirty="0"/>
                <a:t> et al. (2021) Figure 12</a:t>
              </a: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2AF77F-B0F3-FC55-77B9-B9B8BBCCF8F5}"/>
              </a:ext>
            </a:extLst>
          </p:cNvPr>
          <p:cNvCxnSpPr>
            <a:cxnSpLocks/>
          </p:cNvCxnSpPr>
          <p:nvPr/>
        </p:nvCxnSpPr>
        <p:spPr>
          <a:xfrm>
            <a:off x="6367346" y="4740166"/>
            <a:ext cx="1778171" cy="0"/>
          </a:xfrm>
          <a:prstGeom prst="straightConnector1">
            <a:avLst/>
          </a:prstGeom>
          <a:ln w="1016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1F3760C-5920-437B-8970-5306F3840940}"/>
              </a:ext>
            </a:extLst>
          </p:cNvPr>
          <p:cNvCxnSpPr>
            <a:cxnSpLocks/>
          </p:cNvCxnSpPr>
          <p:nvPr/>
        </p:nvCxnSpPr>
        <p:spPr>
          <a:xfrm>
            <a:off x="7616283" y="3654781"/>
            <a:ext cx="2307405" cy="0"/>
          </a:xfrm>
          <a:prstGeom prst="straightConnector1">
            <a:avLst/>
          </a:prstGeom>
          <a:ln w="1016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4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A8786-4D1C-421E-2E68-F29C8AAE2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Summary of Findings From In-situ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8260E-F1E7-E7C5-63F1-DBAF6DF1B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" y="707666"/>
            <a:ext cx="5182337" cy="6160908"/>
          </a:xfrm>
        </p:spPr>
        <p:txBody>
          <a:bodyPr>
            <a:normAutofit/>
          </a:bodyPr>
          <a:lstStyle/>
          <a:p>
            <a:pPr marL="285750" indent="-285750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Large aggregates are the most common hydrometeor at 0 °C.</a:t>
            </a:r>
          </a:p>
          <a:p>
            <a:pPr marL="285750" indent="-285750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Aggregation is enhanced within the melting layer.</a:t>
            </a:r>
          </a:p>
          <a:p>
            <a:pPr marL="285750" indent="-285750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Relative humidity influences the melting process.</a:t>
            </a:r>
          </a:p>
          <a:p>
            <a:pPr marL="285750" indent="-285750"/>
            <a:r>
              <a:rPr lang="en-US" dirty="0"/>
              <a:t>Melting causes an increase in hydrometeor area ratio.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76711-B48F-B5AC-3557-A59935408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BDA68B-E911-1F4D-2503-9DEB6C03CCF8}"/>
              </a:ext>
            </a:extLst>
          </p:cNvPr>
          <p:cNvGrpSpPr/>
          <p:nvPr/>
        </p:nvGrpSpPr>
        <p:grpSpPr>
          <a:xfrm>
            <a:off x="5594877" y="708274"/>
            <a:ext cx="7176556" cy="6199801"/>
            <a:chOff x="5594877" y="708274"/>
            <a:chExt cx="7176556" cy="619980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585D09-85CC-6F91-8C3B-327A8AD0C31B}"/>
                </a:ext>
              </a:extLst>
            </p:cNvPr>
            <p:cNvSpPr txBox="1"/>
            <p:nvPr/>
          </p:nvSpPr>
          <p:spPr>
            <a:xfrm>
              <a:off x="5594877" y="6446410"/>
              <a:ext cx="7176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/>
                <a:t>Adapted from Heymsfield et al. (2015) Figure 19</a:t>
              </a:r>
            </a:p>
          </p:txBody>
        </p:sp>
        <p:pic>
          <p:nvPicPr>
            <p:cNvPr id="14" name="Picture 13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3FDFC0F-DE53-C613-4628-01512CF920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869"/>
            <a:stretch/>
          </p:blipFill>
          <p:spPr>
            <a:xfrm>
              <a:off x="6324601" y="708274"/>
              <a:ext cx="5867400" cy="57993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343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A8786-4D1C-421E-2E68-F29C8AAE2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Summary of Findings From In-situ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8260E-F1E7-E7C5-63F1-DBAF6DF1B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" y="707666"/>
            <a:ext cx="5182337" cy="616090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Large aggregates are the most common hydrometeor at 0 °C.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Aggregation is enhanced within the melting layer.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Relative humidity influences the melting process.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Melting causes an increase in hydrometeor area ratio.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Melting modifies the particle size distribution.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76711-B48F-B5AC-3557-A59935408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1AC32A-9C02-C418-8D3D-2DFE31B2303F}"/>
              </a:ext>
            </a:extLst>
          </p:cNvPr>
          <p:cNvGrpSpPr/>
          <p:nvPr/>
        </p:nvGrpSpPr>
        <p:grpSpPr>
          <a:xfrm>
            <a:off x="4812767" y="1157011"/>
            <a:ext cx="10868983" cy="4751209"/>
            <a:chOff x="4812767" y="1157011"/>
            <a:chExt cx="10868983" cy="475120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6E3DF42-F6E4-2AA9-1A58-FB39B4E50A60}"/>
                </a:ext>
              </a:extLst>
            </p:cNvPr>
            <p:cNvGrpSpPr/>
            <p:nvPr/>
          </p:nvGrpSpPr>
          <p:grpSpPr>
            <a:xfrm>
              <a:off x="5239396" y="1782667"/>
              <a:ext cx="10442354" cy="4125553"/>
              <a:chOff x="5239396" y="1782667"/>
              <a:chExt cx="10442354" cy="4125553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8FAC54A-60F4-6FFC-D2B0-ABC9499E04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39396" y="1782667"/>
                <a:ext cx="6907457" cy="3645777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9820359-79C2-3B9A-5911-C846B78F926B}"/>
                  </a:ext>
                </a:extLst>
              </p:cNvPr>
              <p:cNvSpPr txBox="1"/>
              <p:nvPr/>
            </p:nvSpPr>
            <p:spPr>
              <a:xfrm>
                <a:off x="6674069" y="5446555"/>
                <a:ext cx="90076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/>
                  <a:t>Adapted from Stewart et al. (1984) Figure 9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D5F4B66-4586-360B-673D-F2B2C51562B8}"/>
                    </a:ext>
                  </a:extLst>
                </p:cNvPr>
                <p:cNvSpPr txBox="1"/>
                <p:nvPr/>
              </p:nvSpPr>
              <p:spPr>
                <a:xfrm>
                  <a:off x="4812767" y="1157011"/>
                  <a:ext cx="7958666" cy="60426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  <m:d>
                          <m:dPr>
                            <m:ctrlPr>
                              <a:rPr lang="en-US" sz="3200" b="1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</m:d>
                        <m:r>
                          <a:rPr lang="en-US" sz="3200" b="1" i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1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sz="3200" b="1" i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sSup>
                          <m:sSupPr>
                            <m:ctrlPr>
                              <a:rPr lang="en-US" sz="3200" b="1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sz="3200" b="1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1" i="1">
                                <a:latin typeface="Cambria Math" panose="02040503050406030204" pitchFamily="18" charset="0"/>
                              </a:rPr>
                              <m:t>𝝀</m:t>
                            </m:r>
                            <m:r>
                              <a:rPr lang="en-US" sz="3200" b="1" i="1">
                                <a:latin typeface="Cambria Math" panose="02040503050406030204" pitchFamily="18" charset="0"/>
                              </a:rPr>
                              <m:t>𝑫</m:t>
                            </m:r>
                          </m:sup>
                        </m:sSup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D5F4B66-4586-360B-673D-F2B2C51562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2767" y="1157011"/>
                  <a:ext cx="7958666" cy="60426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E3AD3AE3-A62E-EF0C-DB59-7DCF49841AC3}"/>
              </a:ext>
            </a:extLst>
          </p:cNvPr>
          <p:cNvSpPr/>
          <p:nvPr/>
        </p:nvSpPr>
        <p:spPr>
          <a:xfrm>
            <a:off x="7213334" y="1170452"/>
            <a:ext cx="3060700" cy="577387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EE1966-80E4-D3DF-08BD-72362723C282}"/>
              </a:ext>
            </a:extLst>
          </p:cNvPr>
          <p:cNvSpPr/>
          <p:nvPr/>
        </p:nvSpPr>
        <p:spPr>
          <a:xfrm>
            <a:off x="6674069" y="5050696"/>
            <a:ext cx="5224669" cy="386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 λ [mm</a:t>
            </a:r>
            <a:r>
              <a:rPr lang="en-US" sz="3200" baseline="30000" dirty="0">
                <a:solidFill>
                  <a:schemeClr val="tx1"/>
                </a:solidFill>
              </a:rPr>
              <a:t>-1</a:t>
            </a:r>
            <a:r>
              <a:rPr lang="en-US" sz="3200" dirty="0">
                <a:solidFill>
                  <a:schemeClr val="tx1"/>
                </a:solidFill>
              </a:rPr>
              <a:t>]                    N</a:t>
            </a:r>
            <a:r>
              <a:rPr lang="en-US" sz="3200" baseline="-25000" dirty="0">
                <a:solidFill>
                  <a:schemeClr val="tx1"/>
                </a:solidFill>
              </a:rPr>
              <a:t>0</a:t>
            </a:r>
            <a:r>
              <a:rPr lang="en-US" sz="3200" dirty="0">
                <a:solidFill>
                  <a:schemeClr val="tx1"/>
                </a:solidFill>
              </a:rPr>
              <a:t> [m</a:t>
            </a:r>
            <a:r>
              <a:rPr lang="en-US" sz="3200" baseline="30000" dirty="0">
                <a:solidFill>
                  <a:schemeClr val="tx1"/>
                </a:solidFill>
              </a:rPr>
              <a:t>-4</a:t>
            </a:r>
            <a:r>
              <a:rPr lang="en-US" sz="3200" dirty="0">
                <a:solidFill>
                  <a:schemeClr val="tx1"/>
                </a:solidFill>
              </a:rPr>
              <a:t>]                  </a:t>
            </a:r>
            <a:endParaRPr lang="en-US" sz="3200" baseline="-250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D539E6-154A-B8ED-7366-0B1808D52E0A}"/>
              </a:ext>
            </a:extLst>
          </p:cNvPr>
          <p:cNvSpPr/>
          <p:nvPr/>
        </p:nvSpPr>
        <p:spPr>
          <a:xfrm>
            <a:off x="5253568" y="1325369"/>
            <a:ext cx="533400" cy="3557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Temperature [°C]</a:t>
            </a:r>
            <a:endParaRPr lang="en-US" sz="320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0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9F900-38A1-A4C3-8DE1-8209EE566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Objective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A217C-4A2D-051A-1E9E-3E1FD814D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" y="707666"/>
            <a:ext cx="9779737" cy="564868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Extend previous in-situ analysis of the melting layer: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Characterize the particle size distribution and area ratio.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Determine the impact of relative humidity on the melting process.</a:t>
            </a:r>
          </a:p>
          <a:p>
            <a:pPr marL="457200" lvl="1" indent="0">
              <a:buNone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Use direct observations from several recent NASA field campaigns which includes a variety of environments and storm types.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A6CE4-739F-3383-353A-5B81FD36A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CF24-8FC5-4B68-A197-0E8243A1DE3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31BDB82A-293A-9195-459A-C0BAAD49A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515" y="4758420"/>
            <a:ext cx="2319867" cy="1917757"/>
          </a:xfrm>
          <a:prstGeom prst="rect">
            <a:avLst/>
          </a:prstGeom>
        </p:spPr>
      </p:pic>
      <p:pic>
        <p:nvPicPr>
          <p:cNvPr id="10" name="Picture 9" descr="A picture containing text, outdoor, blue&#10;&#10;Description automatically generated">
            <a:extLst>
              <a:ext uri="{FF2B5EF4-FFF2-40B4-BE49-F238E27FC236}">
                <a16:creationId xmlns:a16="http://schemas.microsoft.com/office/drawing/2014/main" id="{0F6BA1F0-618A-626A-4FC0-4A8D5C3DC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211" y="127728"/>
            <a:ext cx="1318901" cy="1318901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C6B25D6-CEBB-E3C2-DAA4-E166AC4F8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211" y="4096324"/>
            <a:ext cx="1274028" cy="1160633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BC098668-409C-5FAE-5E78-92622D7077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6" y="2933513"/>
            <a:ext cx="1160633" cy="1160633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C26E83F5-ECED-F348-060C-D4054433E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211" y="1497657"/>
            <a:ext cx="1414284" cy="1414284"/>
          </a:xfrm>
          <a:prstGeom prst="rect">
            <a:avLst/>
          </a:prstGeom>
        </p:spPr>
      </p:pic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4C9AA143-83E3-C5BF-A456-DF278225F6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70" y="5252601"/>
            <a:ext cx="1257600" cy="125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21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10138</TotalTime>
  <Words>2376</Words>
  <Application>Microsoft Office PowerPoint</Application>
  <PresentationFormat>Widescreen</PresentationFormat>
  <Paragraphs>435</Paragraphs>
  <Slides>50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Calibri Light</vt:lpstr>
      <vt:lpstr>Cambria Math</vt:lpstr>
      <vt:lpstr>Liberation Serif</vt:lpstr>
      <vt:lpstr>Times New Roman</vt:lpstr>
      <vt:lpstr>Office Theme</vt:lpstr>
      <vt:lpstr>MELTING LAYER ANALYSIS OF IN-SITU OBSERVATIONS OBTAINED FROM MULTIPLE FIELD PROJECTS</vt:lpstr>
      <vt:lpstr>Motivation</vt:lpstr>
      <vt:lpstr>Radar Bright Band Signal</vt:lpstr>
      <vt:lpstr>(Quasi)-isothermal Layer</vt:lpstr>
      <vt:lpstr>Summary of Findings From In-situ Studies</vt:lpstr>
      <vt:lpstr>Summary of Findings From In-situ Studies</vt:lpstr>
      <vt:lpstr>Summary of Findings From In-situ Studies</vt:lpstr>
      <vt:lpstr>Summary of Findings From In-situ Studies</vt:lpstr>
      <vt:lpstr>Objective</vt:lpstr>
      <vt:lpstr>NASA Field Campaigns</vt:lpstr>
      <vt:lpstr>Imaging Probes</vt:lpstr>
      <vt:lpstr>Imaging Probes</vt:lpstr>
      <vt:lpstr>Area Ratio</vt:lpstr>
      <vt:lpstr>Melting Layer Depth</vt:lpstr>
      <vt:lpstr>Ice-bulb Temperature Calculation</vt:lpstr>
      <vt:lpstr>Melting Layer Profile</vt:lpstr>
      <vt:lpstr>Penetration Type</vt:lpstr>
      <vt:lpstr>Melting Layer Cases</vt:lpstr>
      <vt:lpstr>Melting Layer Cases</vt:lpstr>
      <vt:lpstr>High Relative Humidity</vt:lpstr>
      <vt:lpstr>High Relative Humidity</vt:lpstr>
      <vt:lpstr>Saturated Case</vt:lpstr>
      <vt:lpstr>Saturated Case</vt:lpstr>
      <vt:lpstr>Significant Aggregation Cases</vt:lpstr>
      <vt:lpstr>Low Relative Humidity</vt:lpstr>
      <vt:lpstr>Low Relative Humidity</vt:lpstr>
      <vt:lpstr>Quasi-isothermal Layer</vt:lpstr>
      <vt:lpstr>Results</vt:lpstr>
      <vt:lpstr>Results</vt:lpstr>
      <vt:lpstr>Conclusions</vt:lpstr>
      <vt:lpstr>Future Work</vt:lpstr>
      <vt:lpstr>Acknowledgements</vt:lpstr>
      <vt:lpstr>References</vt:lpstr>
      <vt:lpstr>QUESTIONS?</vt:lpstr>
      <vt:lpstr>Ice-bulb Comparison</vt:lpstr>
      <vt:lpstr>Ice-bulb Temperature</vt:lpstr>
      <vt:lpstr>Ice-bulb Derivation</vt:lpstr>
      <vt:lpstr>2D-S vs. HVPS3</vt:lpstr>
      <vt:lpstr>PowerPoint Presentation</vt:lpstr>
      <vt:lpstr>Pixels Necessary for Area Ratio Analysis</vt:lpstr>
      <vt:lpstr>Melting Layer Cases</vt:lpstr>
      <vt:lpstr>Liquid Water Content: 12 November 2015</vt:lpstr>
      <vt:lpstr>Liquid Water Content: 12 November 2015</vt:lpstr>
      <vt:lpstr>One Melting Layer Sampled Twice During MC3E</vt:lpstr>
      <vt:lpstr>PowerPoint Presentation</vt:lpstr>
      <vt:lpstr>IPHEX_Spi-Asc_100RH</vt:lpstr>
      <vt:lpstr>IPHEX_Ram-Asc_92RH</vt:lpstr>
      <vt:lpstr>OLYMPEX_Spi-Des_100RHa</vt:lpstr>
      <vt:lpstr>GCPEX_Ram-Des_71RH</vt:lpstr>
      <vt:lpstr>IPHEX_Ram-Asc-92RH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Twohey, Logan</dc:creator>
  <cp:lastModifiedBy>Twohey, Logan</cp:lastModifiedBy>
  <cp:revision>2</cp:revision>
  <dcterms:created xsi:type="dcterms:W3CDTF">2022-07-10T11:54:01Z</dcterms:created>
  <dcterms:modified xsi:type="dcterms:W3CDTF">2022-07-19T12:22:39Z</dcterms:modified>
</cp:coreProperties>
</file>