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310" r:id="rId3"/>
    <p:sldId id="309" r:id="rId4"/>
    <p:sldId id="308" r:id="rId5"/>
  </p:sldIdLst>
  <p:sldSz cx="36576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5FB72-24BB-445A-B744-A06664FE6784}" v="1" dt="2022-02-28T16:14:50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>
      <p:cViewPr varScale="1">
        <p:scale>
          <a:sx n="28" d="100"/>
          <a:sy n="28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wohey, Logan" userId="8f172e87-80a0-40d1-b97a-d69f2a22e870" providerId="ADAL" clId="{E535FB72-24BB-445A-B744-A06664FE6784}"/>
    <pc:docChg chg="custSel delSld modSld">
      <pc:chgData name="Twohey, Logan" userId="8f172e87-80a0-40d1-b97a-d69f2a22e870" providerId="ADAL" clId="{E535FB72-24BB-445A-B744-A06664FE6784}" dt="2022-02-28T16:15:49.959" v="67" actId="47"/>
      <pc:docMkLst>
        <pc:docMk/>
      </pc:docMkLst>
      <pc:sldChg chg="del">
        <pc:chgData name="Twohey, Logan" userId="8f172e87-80a0-40d1-b97a-d69f2a22e870" providerId="ADAL" clId="{E535FB72-24BB-445A-B744-A06664FE6784}" dt="2022-02-28T16:15:19.840" v="66" actId="47"/>
        <pc:sldMkLst>
          <pc:docMk/>
          <pc:sldMk cId="2007576560" sldId="257"/>
        </pc:sldMkLst>
      </pc:sldChg>
      <pc:sldChg chg="del">
        <pc:chgData name="Twohey, Logan" userId="8f172e87-80a0-40d1-b97a-d69f2a22e870" providerId="ADAL" clId="{E535FB72-24BB-445A-B744-A06664FE6784}" dt="2022-02-28T16:15:19.840" v="66" actId="47"/>
        <pc:sldMkLst>
          <pc:docMk/>
          <pc:sldMk cId="3778524812" sldId="258"/>
        </pc:sldMkLst>
      </pc:sldChg>
      <pc:sldChg chg="del">
        <pc:chgData name="Twohey, Logan" userId="8f172e87-80a0-40d1-b97a-d69f2a22e870" providerId="ADAL" clId="{E535FB72-24BB-445A-B744-A06664FE6784}" dt="2022-02-28T16:15:19.840" v="66" actId="47"/>
        <pc:sldMkLst>
          <pc:docMk/>
          <pc:sldMk cId="3876993506" sldId="259"/>
        </pc:sldMkLst>
      </pc:sldChg>
      <pc:sldChg chg="del">
        <pc:chgData name="Twohey, Logan" userId="8f172e87-80a0-40d1-b97a-d69f2a22e870" providerId="ADAL" clId="{E535FB72-24BB-445A-B744-A06664FE6784}" dt="2022-02-28T16:15:19.840" v="66" actId="47"/>
        <pc:sldMkLst>
          <pc:docMk/>
          <pc:sldMk cId="133910281" sldId="261"/>
        </pc:sldMkLst>
      </pc:sldChg>
      <pc:sldChg chg="del">
        <pc:chgData name="Twohey, Logan" userId="8f172e87-80a0-40d1-b97a-d69f2a22e870" providerId="ADAL" clId="{E535FB72-24BB-445A-B744-A06664FE6784}" dt="2022-02-28T16:15:19.840" v="66" actId="47"/>
        <pc:sldMkLst>
          <pc:docMk/>
          <pc:sldMk cId="3233766680" sldId="305"/>
        </pc:sldMkLst>
      </pc:sldChg>
      <pc:sldChg chg="del">
        <pc:chgData name="Twohey, Logan" userId="8f172e87-80a0-40d1-b97a-d69f2a22e870" providerId="ADAL" clId="{E535FB72-24BB-445A-B744-A06664FE6784}" dt="2022-02-28T16:15:19.840" v="66" actId="47"/>
        <pc:sldMkLst>
          <pc:docMk/>
          <pc:sldMk cId="1958226194" sldId="306"/>
        </pc:sldMkLst>
      </pc:sldChg>
      <pc:sldChg chg="del">
        <pc:chgData name="Twohey, Logan" userId="8f172e87-80a0-40d1-b97a-d69f2a22e870" providerId="ADAL" clId="{E535FB72-24BB-445A-B744-A06664FE6784}" dt="2022-02-28T16:15:49.959" v="67" actId="47"/>
        <pc:sldMkLst>
          <pc:docMk/>
          <pc:sldMk cId="2812394227" sldId="307"/>
        </pc:sldMkLst>
      </pc:sldChg>
      <pc:sldChg chg="delSp modSp mod">
        <pc:chgData name="Twohey, Logan" userId="8f172e87-80a0-40d1-b97a-d69f2a22e870" providerId="ADAL" clId="{E535FB72-24BB-445A-B744-A06664FE6784}" dt="2022-02-28T16:15:03.341" v="65" actId="1076"/>
        <pc:sldMkLst>
          <pc:docMk/>
          <pc:sldMk cId="2390627244" sldId="310"/>
        </pc:sldMkLst>
        <pc:spChg chg="mod">
          <ac:chgData name="Twohey, Logan" userId="8f172e87-80a0-40d1-b97a-d69f2a22e870" providerId="ADAL" clId="{E535FB72-24BB-445A-B744-A06664FE6784}" dt="2022-02-28T16:14:46.438" v="57" actId="20577"/>
          <ac:spMkLst>
            <pc:docMk/>
            <pc:sldMk cId="2390627244" sldId="310"/>
            <ac:spMk id="31" creationId="{306DEDE7-8FD8-4658-A68C-C46FF6F29052}"/>
          </ac:spMkLst>
        </pc:spChg>
        <pc:spChg chg="mod">
          <ac:chgData name="Twohey, Logan" userId="8f172e87-80a0-40d1-b97a-d69f2a22e870" providerId="ADAL" clId="{E535FB72-24BB-445A-B744-A06664FE6784}" dt="2022-02-28T16:15:03.341" v="65" actId="1076"/>
          <ac:spMkLst>
            <pc:docMk/>
            <pc:sldMk cId="2390627244" sldId="310"/>
            <ac:spMk id="57" creationId="{E52BC0EA-14A8-4741-8023-6B33D645C170}"/>
          </ac:spMkLst>
        </pc:spChg>
        <pc:picChg chg="mod">
          <ac:chgData name="Twohey, Logan" userId="8f172e87-80a0-40d1-b97a-d69f2a22e870" providerId="ADAL" clId="{E535FB72-24BB-445A-B744-A06664FE6784}" dt="2022-02-28T16:15:00.949" v="64" actId="1076"/>
          <ac:picMkLst>
            <pc:docMk/>
            <pc:sldMk cId="2390627244" sldId="310"/>
            <ac:picMk id="6" creationId="{B7722F4B-92C2-4725-BBAF-8096478E95F9}"/>
          </ac:picMkLst>
        </pc:picChg>
        <pc:picChg chg="del">
          <ac:chgData name="Twohey, Logan" userId="8f172e87-80a0-40d1-b97a-d69f2a22e870" providerId="ADAL" clId="{E535FB72-24BB-445A-B744-A06664FE6784}" dt="2022-02-28T16:14:50.897" v="59" actId="478"/>
          <ac:picMkLst>
            <pc:docMk/>
            <pc:sldMk cId="2390627244" sldId="310"/>
            <ac:picMk id="1030" creationId="{E165CE0A-3E27-487A-B0C7-AC2D9D539B3A}"/>
          </ac:picMkLst>
        </pc:picChg>
      </pc:sldChg>
      <pc:sldMasterChg chg="delSldLayout">
        <pc:chgData name="Twohey, Logan" userId="8f172e87-80a0-40d1-b97a-d69f2a22e870" providerId="ADAL" clId="{E535FB72-24BB-445A-B744-A06664FE6784}" dt="2022-02-28T16:15:19.840" v="66" actId="47"/>
        <pc:sldMasterMkLst>
          <pc:docMk/>
          <pc:sldMasterMk cId="3796266828" sldId="2147483660"/>
        </pc:sldMasterMkLst>
        <pc:sldLayoutChg chg="del">
          <pc:chgData name="Twohey, Logan" userId="8f172e87-80a0-40d1-b97a-d69f2a22e870" providerId="ADAL" clId="{E535FB72-24BB-445A-B744-A06664FE6784}" dt="2022-02-28T16:15:19.840" v="66" actId="47"/>
          <pc:sldLayoutMkLst>
            <pc:docMk/>
            <pc:sldMasterMk cId="3796266828" sldId="2147483660"/>
            <pc:sldLayoutMk cId="107037961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F1B09-992C-4105-B0D9-4E9FDA1D6283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1AF3A-CB53-4E60-BA54-6B851D604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9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906C-FD7C-4F93-85A7-29921E41446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9EA6-8A16-496C-8E85-CB7CACF4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3.sv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jp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761F0AAA-4947-4999-AD9A-E44E366B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67327" y="16849668"/>
            <a:ext cx="8412480" cy="7010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0D56CCD-D2B3-4E57-8903-7908F1E3A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4927" y="16849668"/>
            <a:ext cx="8412480" cy="7010400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05ADB3E9-5F7B-4CA5-8019-24484BC61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12" y="4048068"/>
            <a:ext cx="8229600" cy="8229600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AEAAE9C1-D756-4729-B5FE-34F3B8239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995" y="4048068"/>
            <a:ext cx="8229600" cy="8229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2E068C9-3EFF-4100-A481-4C858DCFEED7}"/>
              </a:ext>
            </a:extLst>
          </p:cNvPr>
          <p:cNvSpPr/>
          <p:nvPr/>
        </p:nvSpPr>
        <p:spPr>
          <a:xfrm>
            <a:off x="-7374" y="-3"/>
            <a:ext cx="36583374" cy="3625477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6CCC3-DD3C-49BD-AC2A-76E060EC26EF}"/>
              </a:ext>
            </a:extLst>
          </p:cNvPr>
          <p:cNvSpPr txBox="1"/>
          <p:nvPr/>
        </p:nvSpPr>
        <p:spPr>
          <a:xfrm>
            <a:off x="0" y="640080"/>
            <a:ext cx="365760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sz="8000" b="1" dirty="0"/>
              <a:t>Microphysical Observations in the Melting Layer of Precipitating Clouds</a:t>
            </a:r>
            <a:endParaRPr lang="en-US" sz="80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8B4E-7CB0-43A1-8B39-B9DD715E1179}"/>
              </a:ext>
            </a:extLst>
          </p:cNvPr>
          <p:cNvSpPr txBox="1"/>
          <p:nvPr/>
        </p:nvSpPr>
        <p:spPr>
          <a:xfrm>
            <a:off x="0" y="1645920"/>
            <a:ext cx="36576000" cy="192024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spAutoFit/>
          </a:bodyPr>
          <a:lstStyle/>
          <a:p>
            <a:pPr algn="ctr"/>
            <a:r>
              <a:rPr lang="en-US" sz="4800" b="1" dirty="0"/>
              <a:t>Logan Twohey </a:t>
            </a:r>
            <a:r>
              <a:rPr lang="en-US" sz="4800" dirty="0"/>
              <a:t>and David </a:t>
            </a:r>
            <a:r>
              <a:rPr lang="en-US" sz="4800" dirty="0" err="1"/>
              <a:t>Delene</a:t>
            </a:r>
            <a:r>
              <a:rPr lang="en-US" sz="4800" dirty="0"/>
              <a:t>, Department of Atmospheric Sciences, University of North Dakota</a:t>
            </a:r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8998A196-572D-4137-B5BB-63398F7A2F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86575" r="6194" b="7093"/>
          <a:stretch/>
        </p:blipFill>
        <p:spPr>
          <a:xfrm>
            <a:off x="685800" y="19887455"/>
            <a:ext cx="8715203" cy="1585020"/>
          </a:xfrm>
          <a:prstGeom prst="rect">
            <a:avLst/>
          </a:prstGeom>
          <a:effectLst>
            <a:outerShdw dir="2154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3187892-04AC-4DEB-9123-3B827E2632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6237" r="6150" b="87430"/>
          <a:stretch/>
        </p:blipFill>
        <p:spPr>
          <a:xfrm>
            <a:off x="685800" y="21675277"/>
            <a:ext cx="8715204" cy="1585020"/>
          </a:xfrm>
          <a:prstGeom prst="rect">
            <a:avLst/>
          </a:prstGeom>
        </p:spPr>
      </p:pic>
      <p:pic>
        <p:nvPicPr>
          <p:cNvPr id="17" name="Picture 16" descr="Diagram, scatter chart&#10;&#10;Description automatically generated">
            <a:extLst>
              <a:ext uri="{FF2B5EF4-FFF2-40B4-BE49-F238E27FC236}">
                <a16:creationId xmlns:a16="http://schemas.microsoft.com/office/drawing/2014/main" id="{D8BC2518-3B6F-47ED-90D6-560389D86B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1952" r="6161" b="61737"/>
          <a:stretch/>
        </p:blipFill>
        <p:spPr>
          <a:xfrm>
            <a:off x="685800" y="23463099"/>
            <a:ext cx="8715204" cy="157891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6589D8-3FB7-4563-A88D-FBB5F85FD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78401"/>
              </p:ext>
            </p:extLst>
          </p:nvPr>
        </p:nvGraphicFramePr>
        <p:xfrm>
          <a:off x="685800" y="9641721"/>
          <a:ext cx="8648958" cy="6795516"/>
        </p:xfrm>
        <a:graphic>
          <a:graphicData uri="http://schemas.openxmlformats.org/drawingml/2006/table">
            <a:tbl>
              <a:tblPr/>
              <a:tblGrid>
                <a:gridCol w="2485561">
                  <a:extLst>
                    <a:ext uri="{9D8B030D-6E8A-4147-A177-3AD203B41FA5}">
                      <a16:colId xmlns:a16="http://schemas.microsoft.com/office/drawing/2014/main" val="55604756"/>
                    </a:ext>
                  </a:extLst>
                </a:gridCol>
                <a:gridCol w="4166970">
                  <a:extLst>
                    <a:ext uri="{9D8B030D-6E8A-4147-A177-3AD203B41FA5}">
                      <a16:colId xmlns:a16="http://schemas.microsoft.com/office/drawing/2014/main" val="5156298"/>
                    </a:ext>
                  </a:extLst>
                </a:gridCol>
                <a:gridCol w="1996427">
                  <a:extLst>
                    <a:ext uri="{9D8B030D-6E8A-4147-A177-3AD203B41FA5}">
                      <a16:colId xmlns:a16="http://schemas.microsoft.com/office/drawing/2014/main" val="537642899"/>
                    </a:ext>
                  </a:extLst>
                </a:gridCol>
              </a:tblGrid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8753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CAMEX-4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08/01 - 09/01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10541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CRYSTAL-FACE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07/02 - 08/02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11224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08/06 - 09/06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1629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07/07 - 08/07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072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08/10 - 09/10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723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LPVEx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09/10 - 10/10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90199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04/11 - 06/11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8338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GCPEx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01/12 - 02/12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71372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IPHEx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05/14 - 06/14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909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OLYMPEX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11/15 - 12/15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5560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01/20 - 02/20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4647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2762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6B6606-ABB3-4243-9343-9D96EB51DB3E}"/>
              </a:ext>
            </a:extLst>
          </p:cNvPr>
          <p:cNvSpPr txBox="1"/>
          <p:nvPr/>
        </p:nvSpPr>
        <p:spPr>
          <a:xfrm>
            <a:off x="685800" y="4171703"/>
            <a:ext cx="9234532" cy="4416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MOTIVATION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The goal is to </a:t>
            </a:r>
            <a:r>
              <a:rPr lang="en-US" sz="3200" b="1" dirty="0">
                <a:cs typeface="Calibri"/>
              </a:rPr>
              <a:t>characterize microphysical properties in the melting layer</a:t>
            </a:r>
            <a:r>
              <a:rPr lang="en-US" sz="3200" dirty="0">
                <a:cs typeface="Calibri"/>
              </a:rPr>
              <a:t>, where snow transitions to rain.</a:t>
            </a:r>
          </a:p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This layer affects storm evolution</a:t>
            </a:r>
          </a:p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Improved understanding of microphysical processes can lead to more accurate model forecasts</a:t>
            </a: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7124F-793B-44FC-8518-0B650C61C592}"/>
              </a:ext>
            </a:extLst>
          </p:cNvPr>
          <p:cNvSpPr txBox="1"/>
          <p:nvPr/>
        </p:nvSpPr>
        <p:spPr>
          <a:xfrm>
            <a:off x="685800" y="7673484"/>
            <a:ext cx="9027950" cy="23713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DATA</a:t>
            </a:r>
            <a:endParaRPr lang="en-US" sz="4000" dirty="0"/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Melting layer observations are available from aircraft profiles during ten NASA campaigns.</a:t>
            </a:r>
          </a:p>
          <a:p>
            <a:pPr>
              <a:lnSpc>
                <a:spcPct val="107000"/>
              </a:lnSpc>
            </a:pPr>
            <a:endParaRPr lang="en-US" sz="3600" dirty="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E7810-C2AE-46B7-8AAB-F11C8FB2F827}"/>
              </a:ext>
            </a:extLst>
          </p:cNvPr>
          <p:cNvSpPr txBox="1"/>
          <p:nvPr/>
        </p:nvSpPr>
        <p:spPr>
          <a:xfrm>
            <a:off x="685800" y="16620894"/>
            <a:ext cx="9234532" cy="27036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Airborne instruments provide data on hydrometeor size, liquid water content, and temperature</a:t>
            </a:r>
          </a:p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size measurements from the 2D-S are integrated to determine mass through the ML and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probe mass measurements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4EC2C2-D47C-49A0-8DA1-70E4DE507686}"/>
              </a:ext>
            </a:extLst>
          </p:cNvPr>
          <p:cNvSpPr txBox="1"/>
          <p:nvPr/>
        </p:nvSpPr>
        <p:spPr>
          <a:xfrm>
            <a:off x="685800" y="25029883"/>
            <a:ext cx="75860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2D-S particle images showing the transition of hydrometeors for 12 NOV 2015 during OLYMPEX: snow (top), mixed (middle), rain (bottom).</a:t>
            </a:r>
            <a:endParaRPr lang="en-US" sz="3600" dirty="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79B0F0-5C2D-43BE-AB2F-67A23EC7F9A5}"/>
              </a:ext>
            </a:extLst>
          </p:cNvPr>
          <p:cNvSpPr txBox="1"/>
          <p:nvPr/>
        </p:nvSpPr>
        <p:spPr>
          <a:xfrm>
            <a:off x="10514967" y="12150073"/>
            <a:ext cx="150919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Colored contour plots showing combined 2D-S and HVPS3 particle size distribution (left) and HVPS3 area ratio (right) through the melting layer for 12 NOV 2015 during OLYMPEX.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D1910B-FCC0-4E19-803A-79B746F66ED2}"/>
              </a:ext>
            </a:extLst>
          </p:cNvPr>
          <p:cNvSpPr txBox="1"/>
          <p:nvPr/>
        </p:nvSpPr>
        <p:spPr>
          <a:xfrm>
            <a:off x="10514967" y="13288575"/>
            <a:ext cx="15544800" cy="3041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As snow melts, there is a decrease in maximum diameter</a:t>
            </a:r>
          </a:p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Concentration of small particles remain relatively unchanged during the melting process</a:t>
            </a:r>
          </a:p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melting process causes irregular-shaped particles to become rounder, leading to an increase in area ratio as liquid water overtakes the crystals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052CCA-0662-405F-9CC8-94A4EB8A401E}"/>
              </a:ext>
            </a:extLst>
          </p:cNvPr>
          <p:cNvSpPr txBox="1"/>
          <p:nvPr/>
        </p:nvSpPr>
        <p:spPr>
          <a:xfrm>
            <a:off x="26974800" y="15828976"/>
            <a:ext cx="8915400" cy="481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lowest six channels of the 2D-S measurements (up to 60 µm) are in closest agreement with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probe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However, the diameter of the least difference between the two is between the sixth and seventh channel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There are variations in how the lowest six channels of the 2D-S and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compare over time</a:t>
            </a:r>
            <a:endParaRPr lang="en-US" sz="1600" dirty="0"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281334-474F-4C34-BB14-A1D6209BE1CE}"/>
              </a:ext>
            </a:extLst>
          </p:cNvPr>
          <p:cNvSpPr txBox="1"/>
          <p:nvPr/>
        </p:nvSpPr>
        <p:spPr>
          <a:xfrm>
            <a:off x="26974800" y="20751034"/>
            <a:ext cx="9096886" cy="4943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CONCLUSION</a:t>
            </a:r>
            <a:endParaRPr lang="en-US" sz="4000" dirty="0">
              <a:cs typeface="Calibri"/>
            </a:endParaRP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Melting affects size distribution and hydrometeor shape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Concentration measurements have larger variability before melting than after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LWC measurements most closely match the 2D-S for only the first six channels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Further work is necessary to quantify total mass and uncertainty through the melting layer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2BC0EA-14A8-4741-8023-6B33D645C170}"/>
              </a:ext>
            </a:extLst>
          </p:cNvPr>
          <p:cNvSpPr txBox="1"/>
          <p:nvPr/>
        </p:nvSpPr>
        <p:spPr>
          <a:xfrm>
            <a:off x="26974800" y="14256086"/>
            <a:ext cx="89154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Liquid water content (LWC) for </a:t>
            </a:r>
            <a:r>
              <a:rPr lang="en-US" sz="2800" i="1" dirty="0" err="1">
                <a:cs typeface="Calibri"/>
              </a:rPr>
              <a:t>Nevzorov</a:t>
            </a:r>
            <a:r>
              <a:rPr lang="en-US" sz="2800" i="1" dirty="0">
                <a:cs typeface="Calibri"/>
              </a:rPr>
              <a:t> probe compared to 2D-S mass (top) and a time series of the lowest six channels of 2D-S LWC compared to </a:t>
            </a:r>
            <a:r>
              <a:rPr lang="en-US" sz="2800" i="1" dirty="0" err="1">
                <a:cs typeface="Calibri"/>
              </a:rPr>
              <a:t>Nevzorov</a:t>
            </a:r>
            <a:r>
              <a:rPr lang="en-US" sz="2800" i="1" dirty="0">
                <a:cs typeface="Calibri"/>
              </a:rPr>
              <a:t> LWC (bottom).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CA12C6-04B8-4690-AA6A-2E6BE10322C6}"/>
              </a:ext>
            </a:extLst>
          </p:cNvPr>
          <p:cNvSpPr txBox="1"/>
          <p:nvPr/>
        </p:nvSpPr>
        <p:spPr>
          <a:xfrm>
            <a:off x="10514967" y="25112233"/>
            <a:ext cx="15544800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Variability is larger above the melting layer</a:t>
            </a:r>
          </a:p>
          <a:p>
            <a:pPr marL="365760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95% confidence interval is wider for larger 2D-S channels (under 10</a:t>
            </a:r>
            <a:r>
              <a:rPr lang="en-US" sz="3200" baseline="30000" dirty="0">
                <a:cs typeface="Calibri"/>
              </a:rPr>
              <a:t>3</a:t>
            </a:r>
            <a:r>
              <a:rPr lang="en-US" sz="3200" dirty="0">
                <a:cs typeface="Calibri"/>
              </a:rPr>
              <a:t> </a:t>
            </a:r>
            <a:r>
              <a:rPr lang="el-GR" sz="3200" dirty="0">
                <a:cs typeface="Calibri"/>
              </a:rPr>
              <a:t>μ</a:t>
            </a:r>
            <a:r>
              <a:rPr lang="en-US" sz="3200" dirty="0">
                <a:cs typeface="Calibri"/>
              </a:rPr>
              <a:t>m)</a:t>
            </a:r>
            <a:endParaRPr lang="en-US" sz="3200" b="1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7FAF65-86D0-4D6B-8694-F2639C2094BC}"/>
              </a:ext>
            </a:extLst>
          </p:cNvPr>
          <p:cNvSpPr txBox="1"/>
          <p:nvPr/>
        </p:nvSpPr>
        <p:spPr>
          <a:xfrm>
            <a:off x="10514967" y="23601709"/>
            <a:ext cx="1509194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Box-and-whisker plots showing 2D-S (&lt; 10</a:t>
            </a:r>
            <a:r>
              <a:rPr lang="en-US" sz="2800" baseline="30000" dirty="0">
                <a:cs typeface="Calibri"/>
              </a:rPr>
              <a:t>3</a:t>
            </a:r>
            <a:r>
              <a:rPr lang="en-US" sz="2800" i="1" dirty="0">
                <a:cs typeface="Calibri"/>
              </a:rPr>
              <a:t> </a:t>
            </a:r>
            <a:r>
              <a:rPr lang="el-GR" sz="2800" i="1" dirty="0">
                <a:cs typeface="Calibri"/>
              </a:rPr>
              <a:t>μ</a:t>
            </a:r>
            <a:r>
              <a:rPr lang="en-US" sz="2800" i="1" dirty="0">
                <a:cs typeface="Calibri"/>
              </a:rPr>
              <a:t>m) and HVPS3 (&gt; 10</a:t>
            </a:r>
            <a:r>
              <a:rPr lang="en-US" sz="2800" baseline="30000" dirty="0">
                <a:cs typeface="Calibri"/>
              </a:rPr>
              <a:t>3</a:t>
            </a:r>
            <a:r>
              <a:rPr lang="en-US" sz="2800" i="1" dirty="0">
                <a:cs typeface="Calibri"/>
              </a:rPr>
              <a:t> </a:t>
            </a:r>
            <a:r>
              <a:rPr lang="el-GR" sz="2800" i="1" dirty="0">
                <a:cs typeface="Calibri"/>
              </a:rPr>
              <a:t>μ</a:t>
            </a:r>
            <a:r>
              <a:rPr lang="en-US" sz="2800" i="1" dirty="0">
                <a:cs typeface="Calibri"/>
              </a:rPr>
              <a:t>m) combined spectrum concentration on 12 NOV 2015 over the durations: 75519 to 75579 </a:t>
            </a:r>
            <a:r>
              <a:rPr lang="en-US" sz="2800" i="1" dirty="0" err="1">
                <a:cs typeface="Calibri"/>
              </a:rPr>
              <a:t>sfm</a:t>
            </a:r>
            <a:r>
              <a:rPr lang="en-US" sz="2800" i="1" dirty="0">
                <a:cs typeface="Calibri"/>
              </a:rPr>
              <a:t>, before melting (left); and 75618 to 75678 </a:t>
            </a:r>
            <a:r>
              <a:rPr lang="en-US" sz="2800" i="1" dirty="0" err="1">
                <a:cs typeface="Calibri"/>
              </a:rPr>
              <a:t>sfm</a:t>
            </a:r>
            <a:r>
              <a:rPr lang="en-US" sz="2800" i="1" dirty="0">
                <a:cs typeface="Calibri"/>
              </a:rPr>
              <a:t>, after melting (right).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5F9171-A5F5-45F8-83E6-E0158924D2CA}"/>
              </a:ext>
            </a:extLst>
          </p:cNvPr>
          <p:cNvSpPr txBox="1"/>
          <p:nvPr/>
        </p:nvSpPr>
        <p:spPr>
          <a:xfrm>
            <a:off x="11520532" y="16459200"/>
            <a:ext cx="68122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cs typeface="Calibri"/>
              </a:rPr>
              <a:t>Before Melting</a:t>
            </a:r>
            <a:endParaRPr lang="en-US" sz="3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6A4372-F0FE-4662-BFE0-7DA3E71B3976}"/>
              </a:ext>
            </a:extLst>
          </p:cNvPr>
          <p:cNvSpPr txBox="1"/>
          <p:nvPr/>
        </p:nvSpPr>
        <p:spPr>
          <a:xfrm>
            <a:off x="19293840" y="16459200"/>
            <a:ext cx="68122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cs typeface="Calibri"/>
              </a:rPr>
              <a:t>After Melting</a:t>
            </a:r>
            <a:endParaRPr lang="en-US" sz="3400" b="1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FA1EC2F-F848-4F67-9A8D-275CDA2D12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7930" r="7983" b="-956"/>
          <a:stretch/>
        </p:blipFill>
        <p:spPr>
          <a:xfrm>
            <a:off x="26841057" y="9540710"/>
            <a:ext cx="9079634" cy="4693554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A7171FCE-0E55-4DA8-8D70-9403B430B5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3534" r="50451" b="2011"/>
          <a:stretch/>
        </p:blipFill>
        <p:spPr>
          <a:xfrm>
            <a:off x="26974800" y="4239051"/>
            <a:ext cx="9059887" cy="53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raphic 1048">
            <a:extLst>
              <a:ext uri="{FF2B5EF4-FFF2-40B4-BE49-F238E27FC236}">
                <a16:creationId xmlns:a16="http://schemas.microsoft.com/office/drawing/2014/main" id="{3DD36881-76D2-4DF6-B36F-7B59C08F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8014" y="12643194"/>
            <a:ext cx="7772400" cy="6477000"/>
          </a:xfrm>
          <a:prstGeom prst="rect">
            <a:avLst/>
          </a:prstGeom>
        </p:spPr>
      </p:pic>
      <p:pic>
        <p:nvPicPr>
          <p:cNvPr id="1033" name="Picture 1032" descr="A picture containing chart&#10;&#10;Description automatically generated">
            <a:extLst>
              <a:ext uri="{FF2B5EF4-FFF2-40B4-BE49-F238E27FC236}">
                <a16:creationId xmlns:a16="http://schemas.microsoft.com/office/drawing/2014/main" id="{EE6B309E-ED3C-4E1C-B58F-9DAE8152B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24" y="3593227"/>
            <a:ext cx="7772400" cy="7772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2E068C9-3EFF-4100-A481-4C858DCFEED7}"/>
              </a:ext>
            </a:extLst>
          </p:cNvPr>
          <p:cNvSpPr/>
          <p:nvPr/>
        </p:nvSpPr>
        <p:spPr>
          <a:xfrm>
            <a:off x="-7374" y="-1"/>
            <a:ext cx="36583374" cy="3496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5AAB2-CA83-4E17-A512-BFC347A07E46}"/>
              </a:ext>
            </a:extLst>
          </p:cNvPr>
          <p:cNvSpPr/>
          <p:nvPr/>
        </p:nvSpPr>
        <p:spPr>
          <a:xfrm>
            <a:off x="-7374" y="3496402"/>
            <a:ext cx="9991315" cy="23935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1788E-76F9-4D67-84AC-891B95DFDBD8}"/>
              </a:ext>
            </a:extLst>
          </p:cNvPr>
          <p:cNvSpPr/>
          <p:nvPr/>
        </p:nvSpPr>
        <p:spPr>
          <a:xfrm>
            <a:off x="26554477" y="3496402"/>
            <a:ext cx="10021524" cy="2393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6CCC3-DD3C-49BD-AC2A-76E060EC26EF}"/>
              </a:ext>
            </a:extLst>
          </p:cNvPr>
          <p:cNvSpPr txBox="1"/>
          <p:nvPr/>
        </p:nvSpPr>
        <p:spPr>
          <a:xfrm>
            <a:off x="631202" y="234301"/>
            <a:ext cx="3550406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800" b="1" dirty="0"/>
              <a:t>Microphysical Observations in the Melting Layer of Precipitating Clouds</a:t>
            </a:r>
            <a:endParaRPr lang="en-US" sz="88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8B4E-7CB0-43A1-8B39-B9DD715E1179}"/>
              </a:ext>
            </a:extLst>
          </p:cNvPr>
          <p:cNvSpPr txBox="1"/>
          <p:nvPr/>
        </p:nvSpPr>
        <p:spPr>
          <a:xfrm>
            <a:off x="-339648" y="1630481"/>
            <a:ext cx="102995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Logan Twohey </a:t>
            </a:r>
            <a:r>
              <a:rPr lang="en-US" sz="4800" dirty="0"/>
              <a:t>and David </a:t>
            </a:r>
            <a:r>
              <a:rPr lang="en-US" sz="4800" dirty="0" err="1"/>
              <a:t>Delene</a:t>
            </a:r>
            <a:endParaRPr lang="en-US" sz="4800" dirty="0"/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8998A196-572D-4137-B5BB-63398F7A2F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86575" r="6194" b="7093"/>
          <a:stretch/>
        </p:blipFill>
        <p:spPr>
          <a:xfrm>
            <a:off x="574938" y="20731641"/>
            <a:ext cx="8715203" cy="1585020"/>
          </a:xfrm>
          <a:prstGeom prst="rect">
            <a:avLst/>
          </a:prstGeom>
          <a:effectLst>
            <a:outerShdw dir="2154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3187892-04AC-4DEB-9123-3B827E2632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6237" r="6150" b="87430"/>
          <a:stretch/>
        </p:blipFill>
        <p:spPr>
          <a:xfrm>
            <a:off x="574937" y="22519463"/>
            <a:ext cx="8715204" cy="1585020"/>
          </a:xfrm>
          <a:prstGeom prst="rect">
            <a:avLst/>
          </a:prstGeom>
        </p:spPr>
      </p:pic>
      <p:pic>
        <p:nvPicPr>
          <p:cNvPr id="17" name="Picture 16" descr="Diagram, scatter chart&#10;&#10;Description automatically generated">
            <a:extLst>
              <a:ext uri="{FF2B5EF4-FFF2-40B4-BE49-F238E27FC236}">
                <a16:creationId xmlns:a16="http://schemas.microsoft.com/office/drawing/2014/main" id="{D8BC2518-3B6F-47ED-90D6-560389D86B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1952" r="6161" b="61737"/>
          <a:stretch/>
        </p:blipFill>
        <p:spPr>
          <a:xfrm>
            <a:off x="554912" y="24307285"/>
            <a:ext cx="8715204" cy="157891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6589D8-3FB7-4563-A88D-FBB5F85FD51B}"/>
              </a:ext>
            </a:extLst>
          </p:cNvPr>
          <p:cNvGraphicFramePr>
            <a:graphicFrameLocks noGrp="1"/>
          </p:cNvGraphicFramePr>
          <p:nvPr/>
        </p:nvGraphicFramePr>
        <p:xfrm>
          <a:off x="589955" y="9888481"/>
          <a:ext cx="8648958" cy="6795516"/>
        </p:xfrm>
        <a:graphic>
          <a:graphicData uri="http://schemas.openxmlformats.org/drawingml/2006/table">
            <a:tbl>
              <a:tblPr/>
              <a:tblGrid>
                <a:gridCol w="2485561">
                  <a:extLst>
                    <a:ext uri="{9D8B030D-6E8A-4147-A177-3AD203B41FA5}">
                      <a16:colId xmlns:a16="http://schemas.microsoft.com/office/drawing/2014/main" val="55604756"/>
                    </a:ext>
                  </a:extLst>
                </a:gridCol>
                <a:gridCol w="4166970">
                  <a:extLst>
                    <a:ext uri="{9D8B030D-6E8A-4147-A177-3AD203B41FA5}">
                      <a16:colId xmlns:a16="http://schemas.microsoft.com/office/drawing/2014/main" val="5156298"/>
                    </a:ext>
                  </a:extLst>
                </a:gridCol>
                <a:gridCol w="1996427">
                  <a:extLst>
                    <a:ext uri="{9D8B030D-6E8A-4147-A177-3AD203B41FA5}">
                      <a16:colId xmlns:a16="http://schemas.microsoft.com/office/drawing/2014/main" val="537642899"/>
                    </a:ext>
                  </a:extLst>
                </a:gridCol>
              </a:tblGrid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8753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CAMEX-4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08/01 - 09/01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10541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CRYSTAL-FACE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07/02 - 08/02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11224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08/06 - 09/06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1629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07/07 - 08/07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072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08/10 - 09/10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723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LPVEx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09/10 - 10/10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90199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04/11 - 06/11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8338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GCPEx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01/12 - 02/12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71372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IPHEx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05/14 - 06/14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909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OLYMPEX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11/15 - 12/15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5560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01/20 - 02/20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4647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2762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6B6606-ABB3-4243-9343-9D96EB51DB3E}"/>
              </a:ext>
            </a:extLst>
          </p:cNvPr>
          <p:cNvSpPr txBox="1"/>
          <p:nvPr/>
        </p:nvSpPr>
        <p:spPr>
          <a:xfrm>
            <a:off x="628682" y="3829588"/>
            <a:ext cx="8851139" cy="4943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MOTIVATION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The goal is to characterize microphysical properties in the melting layer, where snow transitions to rain.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This layer affects storm evolution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Improved understanding of microphysical processes can lead to more accurate model forecasts</a:t>
            </a: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7124F-793B-44FC-8518-0B650C61C592}"/>
              </a:ext>
            </a:extLst>
          </p:cNvPr>
          <p:cNvSpPr txBox="1"/>
          <p:nvPr/>
        </p:nvSpPr>
        <p:spPr>
          <a:xfrm>
            <a:off x="589955" y="7920244"/>
            <a:ext cx="8719200" cy="23713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DATA</a:t>
            </a:r>
            <a:endParaRPr lang="en-US" sz="4000" dirty="0"/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Melting layer observations are available from aircraft profiles during ten NASA campaigns.</a:t>
            </a:r>
          </a:p>
          <a:p>
            <a:pPr>
              <a:lnSpc>
                <a:spcPct val="107000"/>
              </a:lnSpc>
            </a:pPr>
            <a:endParaRPr lang="en-US" sz="3600" dirty="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E7810-C2AE-46B7-8AAB-F11C8FB2F827}"/>
              </a:ext>
            </a:extLst>
          </p:cNvPr>
          <p:cNvSpPr txBox="1"/>
          <p:nvPr/>
        </p:nvSpPr>
        <p:spPr>
          <a:xfrm>
            <a:off x="529507" y="16860189"/>
            <a:ext cx="8719200" cy="481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Airborne instruments provide data on particle size, liquid water content, temperature, and relative humidity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size measurements from the 2D-S are integrated to determine mass through the ML and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probe mass measurements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4EC2C2-D47C-49A0-8DA1-70E4DE507686}"/>
              </a:ext>
            </a:extLst>
          </p:cNvPr>
          <p:cNvSpPr txBox="1"/>
          <p:nvPr/>
        </p:nvSpPr>
        <p:spPr>
          <a:xfrm>
            <a:off x="572939" y="25874069"/>
            <a:ext cx="75860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2D-S particle images showing the transition of hydrometeors for 12 NOV 2015 during OLYMPEX: snow (top), mixed (middle), rain (bottom).</a:t>
            </a:r>
            <a:endParaRPr lang="en-US" sz="3600" dirty="0">
              <a:cs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052CCA-0662-405F-9CC8-94A4EB8A401E}"/>
              </a:ext>
            </a:extLst>
          </p:cNvPr>
          <p:cNvSpPr txBox="1"/>
          <p:nvPr/>
        </p:nvSpPr>
        <p:spPr>
          <a:xfrm>
            <a:off x="26852231" y="15577896"/>
            <a:ext cx="8942161" cy="5338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Liquid water content is compared between integration of 2D-S particle concentrations and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measurements.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lowest six channels of the 2D-S measurements are in closest agreement with the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for cases studied during OLYMPEX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However, the diameter of the least difference between the two is between the sixth and seventh channel</a:t>
            </a:r>
            <a:endParaRPr lang="en-US" sz="1600" dirty="0"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281334-474F-4C34-BB14-A1D6209BE1CE}"/>
              </a:ext>
            </a:extLst>
          </p:cNvPr>
          <p:cNvSpPr txBox="1"/>
          <p:nvPr/>
        </p:nvSpPr>
        <p:spPr>
          <a:xfrm>
            <a:off x="27081364" y="21103729"/>
            <a:ext cx="9096886" cy="5470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DISCUSSION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This study investigates the transition of snow to rain in the melting layer.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concentration and area ratio change during melting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Large variability in concentration measurements highlight uncertainty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Bulk mass of the size distribution are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direct measurements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2BC0EA-14A8-4741-8023-6B33D645C170}"/>
              </a:ext>
            </a:extLst>
          </p:cNvPr>
          <p:cNvSpPr txBox="1"/>
          <p:nvPr/>
        </p:nvSpPr>
        <p:spPr>
          <a:xfrm>
            <a:off x="26852231" y="13321408"/>
            <a:ext cx="862371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First six channels of 2-DS derived total mass compared to </a:t>
            </a:r>
            <a:r>
              <a:rPr lang="en-US" sz="2800" i="1" dirty="0" err="1">
                <a:cs typeface="Calibri"/>
              </a:rPr>
              <a:t>Nevzorov</a:t>
            </a:r>
            <a:r>
              <a:rPr lang="en-US" sz="2800" i="1" dirty="0">
                <a:cs typeface="Calibri"/>
              </a:rPr>
              <a:t> measurements (top) and total mass compared for different 2-DS bin sizes for 12 NOV 2015 during OLYMPEX.</a:t>
            </a:r>
          </a:p>
        </p:txBody>
      </p:sp>
      <p:pic>
        <p:nvPicPr>
          <p:cNvPr id="1047" name="Graphic 1046">
            <a:extLst>
              <a:ext uri="{FF2B5EF4-FFF2-40B4-BE49-F238E27FC236}">
                <a16:creationId xmlns:a16="http://schemas.microsoft.com/office/drawing/2014/main" id="{8AF77900-D6D8-452E-8F75-8FD814F01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7701" y="12643194"/>
            <a:ext cx="7772400" cy="6477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D7FAF65-86D0-4D6B-8694-F2639C2094BC}"/>
              </a:ext>
            </a:extLst>
          </p:cNvPr>
          <p:cNvSpPr txBox="1"/>
          <p:nvPr/>
        </p:nvSpPr>
        <p:spPr>
          <a:xfrm>
            <a:off x="10299575" y="18987045"/>
            <a:ext cx="1552083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Box-and-whisker plots showing 2D-S (&lt; 1000 </a:t>
            </a:r>
            <a:r>
              <a:rPr lang="el-GR" sz="2800" i="1" dirty="0">
                <a:cs typeface="Calibri"/>
              </a:rPr>
              <a:t>μ</a:t>
            </a:r>
            <a:r>
              <a:rPr lang="en-US" sz="2800" i="1" dirty="0">
                <a:cs typeface="Calibri"/>
              </a:rPr>
              <a:t>m) and HVPS3 (&gt; 1000 </a:t>
            </a:r>
            <a:r>
              <a:rPr lang="el-GR" sz="2800" i="1" dirty="0">
                <a:cs typeface="Calibri"/>
              </a:rPr>
              <a:t>μ</a:t>
            </a:r>
            <a:r>
              <a:rPr lang="en-US" sz="2800" i="1" dirty="0">
                <a:cs typeface="Calibri"/>
              </a:rPr>
              <a:t>m) combined spectrum concentration on 12 NOV 2015 over the durations: 75519 to 75579 </a:t>
            </a:r>
            <a:r>
              <a:rPr lang="en-US" sz="2800" i="1" dirty="0" err="1">
                <a:cs typeface="Calibri"/>
              </a:rPr>
              <a:t>sfm</a:t>
            </a:r>
            <a:r>
              <a:rPr lang="en-US" sz="2800" i="1" dirty="0">
                <a:cs typeface="Calibri"/>
              </a:rPr>
              <a:t>, before melting (left); and 75618 to 75678 </a:t>
            </a:r>
            <a:r>
              <a:rPr lang="en-US" sz="2800" i="1" dirty="0" err="1">
                <a:cs typeface="Calibri"/>
              </a:rPr>
              <a:t>sfm</a:t>
            </a:r>
            <a:r>
              <a:rPr lang="en-US" sz="2800" i="1" dirty="0">
                <a:cs typeface="Calibri"/>
              </a:rPr>
              <a:t>, after melting (right).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5F9171-A5F5-45F8-83E6-E0158924D2CA}"/>
              </a:ext>
            </a:extLst>
          </p:cNvPr>
          <p:cNvSpPr txBox="1"/>
          <p:nvPr/>
        </p:nvSpPr>
        <p:spPr>
          <a:xfrm>
            <a:off x="13030200" y="12269065"/>
            <a:ext cx="30833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cs typeface="Calibri"/>
              </a:rPr>
              <a:t>Before Melting</a:t>
            </a:r>
            <a:endParaRPr lang="en-US" sz="3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6A4372-F0FE-4662-BFE0-7DA3E71B3976}"/>
              </a:ext>
            </a:extLst>
          </p:cNvPr>
          <p:cNvSpPr txBox="1"/>
          <p:nvPr/>
        </p:nvSpPr>
        <p:spPr>
          <a:xfrm>
            <a:off x="21149167" y="12269065"/>
            <a:ext cx="30833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cs typeface="Calibri"/>
              </a:rPr>
              <a:t>After Melting</a:t>
            </a:r>
            <a:endParaRPr lang="en-US" sz="3400" b="1" dirty="0"/>
          </a:p>
        </p:txBody>
      </p:sp>
      <p:pic>
        <p:nvPicPr>
          <p:cNvPr id="1051" name="Picture 105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6288C9F-9047-4855-B655-0F18B61FB8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645" y="3593227"/>
            <a:ext cx="7772400" cy="77724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BCFFA9A-BE09-49F3-BB10-BFE65DB0BF3F}"/>
              </a:ext>
            </a:extLst>
          </p:cNvPr>
          <p:cNvSpPr txBox="1"/>
          <p:nvPr/>
        </p:nvSpPr>
        <p:spPr>
          <a:xfrm>
            <a:off x="628681" y="2456719"/>
            <a:ext cx="1700940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University of North Dakota, Department of Atmospheric Sciences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7B30E9-1B1B-4D04-A3D0-C77D2E701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3846" y="20401257"/>
            <a:ext cx="14232509" cy="56930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79B0F0-5C2D-43BE-AB2F-67A23EC7F9A5}"/>
              </a:ext>
            </a:extLst>
          </p:cNvPr>
          <p:cNvSpPr txBox="1"/>
          <p:nvPr/>
        </p:nvSpPr>
        <p:spPr>
          <a:xfrm>
            <a:off x="10299575" y="11214645"/>
            <a:ext cx="157889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Colored contour plots showing combined 2D-S and HVPS3 particle size distribution (left) and HVPS3 area ratio (right) through the melting layer for 12 NOV 2015 during OLYMPEX.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6DEDE7-8FD8-4658-A68C-C46FF6F29052}"/>
              </a:ext>
            </a:extLst>
          </p:cNvPr>
          <p:cNvSpPr txBox="1"/>
          <p:nvPr/>
        </p:nvSpPr>
        <p:spPr>
          <a:xfrm>
            <a:off x="10299575" y="25837933"/>
            <a:ext cx="155208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Plots comparing 2D-S derived mass and </a:t>
            </a:r>
            <a:r>
              <a:rPr lang="en-US" sz="2800" i="1" dirty="0" err="1">
                <a:cs typeface="Calibri"/>
              </a:rPr>
              <a:t>Nevzorov</a:t>
            </a:r>
            <a:r>
              <a:rPr lang="en-US" sz="2800" i="1" dirty="0">
                <a:cs typeface="Calibri"/>
              </a:rPr>
              <a:t> LWC measurements.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722F4B-92C2-4725-BBAF-8096478E95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081364" y="4038480"/>
            <a:ext cx="9314576" cy="85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raphic 1048">
            <a:extLst>
              <a:ext uri="{FF2B5EF4-FFF2-40B4-BE49-F238E27FC236}">
                <a16:creationId xmlns:a16="http://schemas.microsoft.com/office/drawing/2014/main" id="{3DD36881-76D2-4DF6-B36F-7B59C08F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98376" y="16744155"/>
            <a:ext cx="8229600" cy="6858000"/>
          </a:xfrm>
          <a:prstGeom prst="rect">
            <a:avLst/>
          </a:prstGeom>
        </p:spPr>
      </p:pic>
      <p:pic>
        <p:nvPicPr>
          <p:cNvPr id="1033" name="Picture 1032" descr="A picture containing chart&#10;&#10;Description automatically generated">
            <a:extLst>
              <a:ext uri="{FF2B5EF4-FFF2-40B4-BE49-F238E27FC236}">
                <a16:creationId xmlns:a16="http://schemas.microsoft.com/office/drawing/2014/main" id="{EE6B309E-ED3C-4E1C-B58F-9DAE8152B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62" y="3734032"/>
            <a:ext cx="8229600" cy="8229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2E068C9-3EFF-4100-A481-4C858DCFEED7}"/>
              </a:ext>
            </a:extLst>
          </p:cNvPr>
          <p:cNvSpPr/>
          <p:nvPr/>
        </p:nvSpPr>
        <p:spPr>
          <a:xfrm>
            <a:off x="-7374" y="-1"/>
            <a:ext cx="36583374" cy="3496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5AAB2-CA83-4E17-A512-BFC347A07E46}"/>
              </a:ext>
            </a:extLst>
          </p:cNvPr>
          <p:cNvSpPr/>
          <p:nvPr/>
        </p:nvSpPr>
        <p:spPr>
          <a:xfrm>
            <a:off x="-7374" y="3496402"/>
            <a:ext cx="9991315" cy="23935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1788E-76F9-4D67-84AC-891B95DFDBD8}"/>
              </a:ext>
            </a:extLst>
          </p:cNvPr>
          <p:cNvSpPr/>
          <p:nvPr/>
        </p:nvSpPr>
        <p:spPr>
          <a:xfrm>
            <a:off x="26554477" y="20802600"/>
            <a:ext cx="10021524" cy="6629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6CCC3-DD3C-49BD-AC2A-76E060EC26EF}"/>
              </a:ext>
            </a:extLst>
          </p:cNvPr>
          <p:cNvSpPr txBox="1"/>
          <p:nvPr/>
        </p:nvSpPr>
        <p:spPr>
          <a:xfrm>
            <a:off x="631202" y="234301"/>
            <a:ext cx="3550406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800" b="1" dirty="0"/>
              <a:t>Microphysical Observations in the Melting Layer of Precipitating Clouds</a:t>
            </a:r>
            <a:endParaRPr lang="en-US" sz="88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8B4E-7CB0-43A1-8B39-B9DD715E1179}"/>
              </a:ext>
            </a:extLst>
          </p:cNvPr>
          <p:cNvSpPr txBox="1"/>
          <p:nvPr/>
        </p:nvSpPr>
        <p:spPr>
          <a:xfrm>
            <a:off x="-339648" y="1630481"/>
            <a:ext cx="102995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Logan Twohey </a:t>
            </a:r>
            <a:r>
              <a:rPr lang="en-US" sz="4800" dirty="0"/>
              <a:t>and David </a:t>
            </a:r>
            <a:r>
              <a:rPr lang="en-US" sz="4800" dirty="0" err="1"/>
              <a:t>Delene</a:t>
            </a:r>
            <a:endParaRPr lang="en-US" sz="4800" dirty="0"/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8998A196-572D-4137-B5BB-63398F7A2F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86575" r="6194" b="7093"/>
          <a:stretch/>
        </p:blipFill>
        <p:spPr>
          <a:xfrm>
            <a:off x="574938" y="20731641"/>
            <a:ext cx="8715203" cy="1585020"/>
          </a:xfrm>
          <a:prstGeom prst="rect">
            <a:avLst/>
          </a:prstGeom>
          <a:effectLst>
            <a:outerShdw dir="2154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3187892-04AC-4DEB-9123-3B827E2632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6237" r="6150" b="87430"/>
          <a:stretch/>
        </p:blipFill>
        <p:spPr>
          <a:xfrm>
            <a:off x="574937" y="22519463"/>
            <a:ext cx="8715204" cy="1585020"/>
          </a:xfrm>
          <a:prstGeom prst="rect">
            <a:avLst/>
          </a:prstGeom>
        </p:spPr>
      </p:pic>
      <p:pic>
        <p:nvPicPr>
          <p:cNvPr id="17" name="Picture 16" descr="Diagram, scatter chart&#10;&#10;Description automatically generated">
            <a:extLst>
              <a:ext uri="{FF2B5EF4-FFF2-40B4-BE49-F238E27FC236}">
                <a16:creationId xmlns:a16="http://schemas.microsoft.com/office/drawing/2014/main" id="{D8BC2518-3B6F-47ED-90D6-560389D86B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1952" r="6161" b="61737"/>
          <a:stretch/>
        </p:blipFill>
        <p:spPr>
          <a:xfrm>
            <a:off x="554912" y="24307285"/>
            <a:ext cx="8715204" cy="157891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6589D8-3FB7-4563-A88D-FBB5F85FD51B}"/>
              </a:ext>
            </a:extLst>
          </p:cNvPr>
          <p:cNvGraphicFramePr>
            <a:graphicFrameLocks noGrp="1"/>
          </p:cNvGraphicFramePr>
          <p:nvPr/>
        </p:nvGraphicFramePr>
        <p:xfrm>
          <a:off x="589955" y="9888481"/>
          <a:ext cx="8648958" cy="6795516"/>
        </p:xfrm>
        <a:graphic>
          <a:graphicData uri="http://schemas.openxmlformats.org/drawingml/2006/table">
            <a:tbl>
              <a:tblPr/>
              <a:tblGrid>
                <a:gridCol w="2485561">
                  <a:extLst>
                    <a:ext uri="{9D8B030D-6E8A-4147-A177-3AD203B41FA5}">
                      <a16:colId xmlns:a16="http://schemas.microsoft.com/office/drawing/2014/main" val="55604756"/>
                    </a:ext>
                  </a:extLst>
                </a:gridCol>
                <a:gridCol w="4166970">
                  <a:extLst>
                    <a:ext uri="{9D8B030D-6E8A-4147-A177-3AD203B41FA5}">
                      <a16:colId xmlns:a16="http://schemas.microsoft.com/office/drawing/2014/main" val="5156298"/>
                    </a:ext>
                  </a:extLst>
                </a:gridCol>
                <a:gridCol w="1996427">
                  <a:extLst>
                    <a:ext uri="{9D8B030D-6E8A-4147-A177-3AD203B41FA5}">
                      <a16:colId xmlns:a16="http://schemas.microsoft.com/office/drawing/2014/main" val="537642899"/>
                    </a:ext>
                  </a:extLst>
                </a:gridCol>
              </a:tblGrid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8753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CAMEX-4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08/01 - 09/01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10541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CRYSTAL-FACE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07/02 - 08/02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11224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08/06 - 09/06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1629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07/07 - 08/07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072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08/10 - 09/10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723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LPVEx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09/10 - 10/10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90199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04/11 - 06/11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8338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GCPEx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01/12 - 02/12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71372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IPHEx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05/14 - 06/14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909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OLYMPEX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11/15 - 12/15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5560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01/20 - 02/20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4647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2762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6B6606-ABB3-4243-9343-9D96EB51DB3E}"/>
              </a:ext>
            </a:extLst>
          </p:cNvPr>
          <p:cNvSpPr txBox="1"/>
          <p:nvPr/>
        </p:nvSpPr>
        <p:spPr>
          <a:xfrm>
            <a:off x="628682" y="3829588"/>
            <a:ext cx="8851139" cy="4943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MOTIVATION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The goal is to characterize microphysical properties in the melting layer, where snow transitions to rain.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This layer affects storm evolution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Improved understanding of microphysical processes can lead to more accurate model forecasts</a:t>
            </a: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7124F-793B-44FC-8518-0B650C61C592}"/>
              </a:ext>
            </a:extLst>
          </p:cNvPr>
          <p:cNvSpPr txBox="1"/>
          <p:nvPr/>
        </p:nvSpPr>
        <p:spPr>
          <a:xfrm>
            <a:off x="589955" y="7920244"/>
            <a:ext cx="8719200" cy="23713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DATA</a:t>
            </a:r>
            <a:endParaRPr lang="en-US" sz="4000" dirty="0"/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Melting layer observations are available from aircraft profiles during ten NASA campaigns.</a:t>
            </a:r>
          </a:p>
          <a:p>
            <a:pPr>
              <a:lnSpc>
                <a:spcPct val="107000"/>
              </a:lnSpc>
            </a:pPr>
            <a:endParaRPr lang="en-US" sz="3600" dirty="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E7810-C2AE-46B7-8AAB-F11C8FB2F827}"/>
              </a:ext>
            </a:extLst>
          </p:cNvPr>
          <p:cNvSpPr txBox="1"/>
          <p:nvPr/>
        </p:nvSpPr>
        <p:spPr>
          <a:xfrm>
            <a:off x="529507" y="16860189"/>
            <a:ext cx="8719200" cy="481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Airborne instruments provide data on particle size, liquid water content, temperature, and relative humidity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size measurements from the 2D-S are integrated to determine mass through the ML and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probe mass measurements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4EC2C2-D47C-49A0-8DA1-70E4DE507686}"/>
              </a:ext>
            </a:extLst>
          </p:cNvPr>
          <p:cNvSpPr txBox="1"/>
          <p:nvPr/>
        </p:nvSpPr>
        <p:spPr>
          <a:xfrm>
            <a:off x="572939" y="25874069"/>
            <a:ext cx="75860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2D-S particle images showing the transition of hydrometeors for 12 NOV 2015 during OLYMPEX: snow (top), mixed (middle), rain (bottom).</a:t>
            </a:r>
            <a:endParaRPr lang="en-US" sz="3600" dirty="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79B0F0-5C2D-43BE-AB2F-67A23EC7F9A5}"/>
              </a:ext>
            </a:extLst>
          </p:cNvPr>
          <p:cNvSpPr txBox="1"/>
          <p:nvPr/>
        </p:nvSpPr>
        <p:spPr>
          <a:xfrm>
            <a:off x="10497112" y="11878198"/>
            <a:ext cx="150919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Colored contour plots showing combined 2D-S and HVPS3 particle size distribution (left) and HVPS3 area ratio (right) through the melting layer for 12 NOV 2015 during OLYMPEX.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D1910B-FCC0-4E19-803A-79B746F66ED2}"/>
              </a:ext>
            </a:extLst>
          </p:cNvPr>
          <p:cNvSpPr txBox="1"/>
          <p:nvPr/>
        </p:nvSpPr>
        <p:spPr>
          <a:xfrm>
            <a:off x="10531664" y="13069935"/>
            <a:ext cx="15022843" cy="4095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Particle size distribution and area ratio change through the melting layer.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As particles melt, there is a decrease in maximum diameter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Concentration of small particles remain relatively unchanged during the melting process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melting process causes irregular-shaped particles to become rounder, leading to an increase in area ratio as liquid water overtakes the crystals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052CCA-0662-405F-9CC8-94A4EB8A401E}"/>
              </a:ext>
            </a:extLst>
          </p:cNvPr>
          <p:cNvSpPr txBox="1"/>
          <p:nvPr/>
        </p:nvSpPr>
        <p:spPr>
          <a:xfrm>
            <a:off x="26852231" y="15577896"/>
            <a:ext cx="8942161" cy="5338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Liquid water content is compared between integration of 2D-S particle concentrations and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measurements.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lowest six channels of the 2D-S measurements are in closest agreement with the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for cases studied during OLYMPEX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However, the diameter of the least difference between the two is between the sixth and seventh channel</a:t>
            </a:r>
            <a:endParaRPr lang="en-US" sz="1600" dirty="0"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281334-474F-4C34-BB14-A1D6209BE1CE}"/>
              </a:ext>
            </a:extLst>
          </p:cNvPr>
          <p:cNvSpPr txBox="1"/>
          <p:nvPr/>
        </p:nvSpPr>
        <p:spPr>
          <a:xfrm>
            <a:off x="27081364" y="21103729"/>
            <a:ext cx="9096886" cy="5470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CONCLUSION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This study investigates the transition of snow to rain in the melting layer.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concentration and area ratio change during melting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Large variability in concentration measurements highlight uncertainty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Bulk mass of the size distribution are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direct measurements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B98645-487D-48DD-9BFE-78DCF0C1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"/>
          <a:stretch/>
        </p:blipFill>
        <p:spPr bwMode="auto">
          <a:xfrm>
            <a:off x="26852232" y="8664046"/>
            <a:ext cx="9723768" cy="50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65CE0A-3E27-487A-B0C7-AC2D9D53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"/>
          <a:stretch/>
        </p:blipFill>
        <p:spPr bwMode="auto">
          <a:xfrm>
            <a:off x="26676283" y="3593227"/>
            <a:ext cx="9899718" cy="51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52BC0EA-14A8-4741-8023-6B33D645C170}"/>
              </a:ext>
            </a:extLst>
          </p:cNvPr>
          <p:cNvSpPr txBox="1"/>
          <p:nvPr/>
        </p:nvSpPr>
        <p:spPr>
          <a:xfrm>
            <a:off x="26852231" y="13715999"/>
            <a:ext cx="862371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First six channels of 2-DS derived total mass compared to </a:t>
            </a:r>
            <a:r>
              <a:rPr lang="en-US" sz="2800" i="1" dirty="0" err="1">
                <a:cs typeface="Calibri"/>
              </a:rPr>
              <a:t>Nevzorov</a:t>
            </a:r>
            <a:r>
              <a:rPr lang="en-US" sz="2800" i="1" dirty="0">
                <a:cs typeface="Calibri"/>
              </a:rPr>
              <a:t> measurements (top) and total mass compared for different 2-DS bin sizes for 12 NOV 2015 during OLYMPEX.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CA12C6-04B8-4690-AA6A-2E6BE10322C6}"/>
              </a:ext>
            </a:extLst>
          </p:cNvPr>
          <p:cNvSpPr txBox="1"/>
          <p:nvPr/>
        </p:nvSpPr>
        <p:spPr>
          <a:xfrm>
            <a:off x="10358954" y="24903091"/>
            <a:ext cx="15091948" cy="323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There is large variability in instrument measurements for concentration.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Variability is larger above the melting layer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95% confidence interval is wider for larger 2D-S channels (under 10</a:t>
            </a:r>
            <a:r>
              <a:rPr lang="en-US" sz="3200" baseline="30000" dirty="0">
                <a:cs typeface="Calibri"/>
              </a:rPr>
              <a:t>3</a:t>
            </a:r>
            <a:r>
              <a:rPr lang="en-US" sz="3200" dirty="0">
                <a:cs typeface="Calibri"/>
              </a:rPr>
              <a:t> </a:t>
            </a:r>
            <a:r>
              <a:rPr lang="el-GR" sz="3200" dirty="0">
                <a:cs typeface="Calibri"/>
              </a:rPr>
              <a:t>μ</a:t>
            </a:r>
            <a:r>
              <a:rPr lang="en-US" sz="3200" dirty="0">
                <a:cs typeface="Calibri"/>
              </a:rPr>
              <a:t>m)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Spectrums also show decreased concentration at high </a:t>
            </a:r>
            <a:r>
              <a:rPr lang="en-US" sz="3200" dirty="0" err="1">
                <a:cs typeface="Calibri"/>
              </a:rPr>
              <a:t>diamters</a:t>
            </a:r>
            <a:r>
              <a:rPr lang="en-US" sz="3200" dirty="0">
                <a:cs typeface="Calibri"/>
              </a:rPr>
              <a:t> </a:t>
            </a:r>
          </a:p>
          <a:p>
            <a:pPr>
              <a:lnSpc>
                <a:spcPct val="107000"/>
              </a:lnSpc>
            </a:pPr>
            <a:endParaRPr lang="en-US" sz="3200" b="1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pic>
        <p:nvPicPr>
          <p:cNvPr id="1047" name="Graphic 1046">
            <a:extLst>
              <a:ext uri="{FF2B5EF4-FFF2-40B4-BE49-F238E27FC236}">
                <a16:creationId xmlns:a16="http://schemas.microsoft.com/office/drawing/2014/main" id="{8AF77900-D6D8-452E-8F75-8FD814F01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38063" y="16744155"/>
            <a:ext cx="8229600" cy="685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D7FAF65-86D0-4D6B-8694-F2639C2094BC}"/>
              </a:ext>
            </a:extLst>
          </p:cNvPr>
          <p:cNvSpPr txBox="1"/>
          <p:nvPr/>
        </p:nvSpPr>
        <p:spPr>
          <a:xfrm>
            <a:off x="10520666" y="23353860"/>
            <a:ext cx="1509194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Box-and-whisker plots showing 2D-S (&lt; 1000 </a:t>
            </a:r>
            <a:r>
              <a:rPr lang="el-GR" sz="2800" i="1" dirty="0">
                <a:cs typeface="Calibri"/>
              </a:rPr>
              <a:t>μ</a:t>
            </a:r>
            <a:r>
              <a:rPr lang="en-US" sz="2800" i="1" dirty="0">
                <a:cs typeface="Calibri"/>
              </a:rPr>
              <a:t>m) and HVPS3 (&gt; 1000 </a:t>
            </a:r>
            <a:r>
              <a:rPr lang="el-GR" sz="2800" i="1" dirty="0">
                <a:cs typeface="Calibri"/>
              </a:rPr>
              <a:t>μ</a:t>
            </a:r>
            <a:r>
              <a:rPr lang="en-US" sz="2800" i="1" dirty="0">
                <a:cs typeface="Calibri"/>
              </a:rPr>
              <a:t>m) combined spectrum concentration on 12 NOV 2015 over the durations: 75519 to 75579 </a:t>
            </a:r>
            <a:r>
              <a:rPr lang="en-US" sz="2800" i="1" dirty="0" err="1">
                <a:cs typeface="Calibri"/>
              </a:rPr>
              <a:t>sfm</a:t>
            </a:r>
            <a:r>
              <a:rPr lang="en-US" sz="2800" i="1" dirty="0">
                <a:cs typeface="Calibri"/>
              </a:rPr>
              <a:t>, before melting (left); and 75618 to 75678 </a:t>
            </a:r>
            <a:r>
              <a:rPr lang="en-US" sz="2800" i="1" dirty="0" err="1">
                <a:cs typeface="Calibri"/>
              </a:rPr>
              <a:t>sfm</a:t>
            </a:r>
            <a:r>
              <a:rPr lang="en-US" sz="2800" i="1" dirty="0">
                <a:cs typeface="Calibri"/>
              </a:rPr>
              <a:t>, after melting (right).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5F9171-A5F5-45F8-83E6-E0158924D2CA}"/>
              </a:ext>
            </a:extLst>
          </p:cNvPr>
          <p:cNvSpPr txBox="1"/>
          <p:nvPr/>
        </p:nvSpPr>
        <p:spPr>
          <a:xfrm>
            <a:off x="13147251" y="16376220"/>
            <a:ext cx="30833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cs typeface="Calibri"/>
              </a:rPr>
              <a:t>Before Melting</a:t>
            </a:r>
            <a:endParaRPr lang="en-US" sz="3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6A4372-F0FE-4662-BFE0-7DA3E71B3976}"/>
              </a:ext>
            </a:extLst>
          </p:cNvPr>
          <p:cNvSpPr txBox="1"/>
          <p:nvPr/>
        </p:nvSpPr>
        <p:spPr>
          <a:xfrm>
            <a:off x="21266218" y="16376220"/>
            <a:ext cx="30833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cs typeface="Calibri"/>
              </a:rPr>
              <a:t>After Melting</a:t>
            </a:r>
            <a:endParaRPr lang="en-US" sz="3400" b="1" dirty="0"/>
          </a:p>
        </p:txBody>
      </p:sp>
      <p:pic>
        <p:nvPicPr>
          <p:cNvPr id="1051" name="Picture 105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6288C9F-9047-4855-B655-0F18B61FB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383" y="3734032"/>
            <a:ext cx="8229600" cy="82296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BCFFA9A-BE09-49F3-BB10-BFE65DB0BF3F}"/>
              </a:ext>
            </a:extLst>
          </p:cNvPr>
          <p:cNvSpPr txBox="1"/>
          <p:nvPr/>
        </p:nvSpPr>
        <p:spPr>
          <a:xfrm>
            <a:off x="628681" y="2456719"/>
            <a:ext cx="1700940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University of North Dakota, Department of Atmospheric Sciences</a:t>
            </a:r>
          </a:p>
        </p:txBody>
      </p:sp>
    </p:spTree>
    <p:extLst>
      <p:ext uri="{BB962C8B-B14F-4D97-AF65-F5344CB8AC3E}">
        <p14:creationId xmlns:p14="http://schemas.microsoft.com/office/powerpoint/2010/main" val="287397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2E068C9-3EFF-4100-A481-4C858DCFEED7}"/>
              </a:ext>
            </a:extLst>
          </p:cNvPr>
          <p:cNvSpPr/>
          <p:nvPr/>
        </p:nvSpPr>
        <p:spPr>
          <a:xfrm>
            <a:off x="-7374" y="-1"/>
            <a:ext cx="36583374" cy="3496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5AAB2-CA83-4E17-A512-BFC347A07E46}"/>
              </a:ext>
            </a:extLst>
          </p:cNvPr>
          <p:cNvSpPr/>
          <p:nvPr/>
        </p:nvSpPr>
        <p:spPr>
          <a:xfrm>
            <a:off x="-7374" y="3496402"/>
            <a:ext cx="9991315" cy="23935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040AD-792F-4E50-9306-A0F05D2B943E}"/>
              </a:ext>
            </a:extLst>
          </p:cNvPr>
          <p:cNvSpPr/>
          <p:nvPr/>
        </p:nvSpPr>
        <p:spPr>
          <a:xfrm>
            <a:off x="9984443" y="3496402"/>
            <a:ext cx="16570034" cy="23935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1788E-76F9-4D67-84AC-891B95DFDBD8}"/>
              </a:ext>
            </a:extLst>
          </p:cNvPr>
          <p:cNvSpPr/>
          <p:nvPr/>
        </p:nvSpPr>
        <p:spPr>
          <a:xfrm>
            <a:off x="26554477" y="3496402"/>
            <a:ext cx="10021524" cy="23935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6CCC3-DD3C-49BD-AC2A-76E060EC26EF}"/>
              </a:ext>
            </a:extLst>
          </p:cNvPr>
          <p:cNvSpPr txBox="1"/>
          <p:nvPr/>
        </p:nvSpPr>
        <p:spPr>
          <a:xfrm>
            <a:off x="532280" y="547574"/>
            <a:ext cx="3550406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 dirty="0"/>
              <a:t>Microphysical Observations in the Melting Layer of Precipitating Clouds</a:t>
            </a:r>
            <a:endParaRPr lang="en-US" sz="88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8B4E-7CB0-43A1-8B39-B9DD715E1179}"/>
              </a:ext>
            </a:extLst>
          </p:cNvPr>
          <p:cNvSpPr txBox="1"/>
          <p:nvPr/>
        </p:nvSpPr>
        <p:spPr>
          <a:xfrm>
            <a:off x="13147251" y="2186624"/>
            <a:ext cx="102995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Logan Twohey </a:t>
            </a:r>
            <a:r>
              <a:rPr lang="en-US" sz="4800" dirty="0"/>
              <a:t>and David Delene</a:t>
            </a:r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8998A196-572D-4137-B5BB-63398F7A2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86575" r="6194" b="7093"/>
          <a:stretch/>
        </p:blipFill>
        <p:spPr>
          <a:xfrm>
            <a:off x="588670" y="8430979"/>
            <a:ext cx="8715203" cy="1585020"/>
          </a:xfrm>
          <a:prstGeom prst="rect">
            <a:avLst/>
          </a:prstGeom>
          <a:effectLst>
            <a:outerShdw dir="2154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3187892-04AC-4DEB-9123-3B827E263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6237" r="6150" b="87430"/>
          <a:stretch/>
        </p:blipFill>
        <p:spPr>
          <a:xfrm>
            <a:off x="588669" y="10218801"/>
            <a:ext cx="8715204" cy="1585020"/>
          </a:xfrm>
          <a:prstGeom prst="rect">
            <a:avLst/>
          </a:prstGeom>
        </p:spPr>
      </p:pic>
      <p:pic>
        <p:nvPicPr>
          <p:cNvPr id="17" name="Picture 16" descr="Diagram, scatter chart&#10;&#10;Description automatically generated">
            <a:extLst>
              <a:ext uri="{FF2B5EF4-FFF2-40B4-BE49-F238E27FC236}">
                <a16:creationId xmlns:a16="http://schemas.microsoft.com/office/drawing/2014/main" id="{D8BC2518-3B6F-47ED-90D6-560389D86B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1952" r="6161" b="61737"/>
          <a:stretch/>
        </p:blipFill>
        <p:spPr>
          <a:xfrm>
            <a:off x="568644" y="12006623"/>
            <a:ext cx="8715204" cy="157891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6589D8-3FB7-4563-A88D-FBB5F85FD51B}"/>
              </a:ext>
            </a:extLst>
          </p:cNvPr>
          <p:cNvGraphicFramePr>
            <a:graphicFrameLocks noGrp="1"/>
          </p:cNvGraphicFramePr>
          <p:nvPr/>
        </p:nvGraphicFramePr>
        <p:xfrm>
          <a:off x="565254" y="16443864"/>
          <a:ext cx="8648958" cy="6795516"/>
        </p:xfrm>
        <a:graphic>
          <a:graphicData uri="http://schemas.openxmlformats.org/drawingml/2006/table">
            <a:tbl>
              <a:tblPr/>
              <a:tblGrid>
                <a:gridCol w="2485561">
                  <a:extLst>
                    <a:ext uri="{9D8B030D-6E8A-4147-A177-3AD203B41FA5}">
                      <a16:colId xmlns:a16="http://schemas.microsoft.com/office/drawing/2014/main" val="55604756"/>
                    </a:ext>
                  </a:extLst>
                </a:gridCol>
                <a:gridCol w="4166970">
                  <a:extLst>
                    <a:ext uri="{9D8B030D-6E8A-4147-A177-3AD203B41FA5}">
                      <a16:colId xmlns:a16="http://schemas.microsoft.com/office/drawing/2014/main" val="5156298"/>
                    </a:ext>
                  </a:extLst>
                </a:gridCol>
                <a:gridCol w="1996427">
                  <a:extLst>
                    <a:ext uri="{9D8B030D-6E8A-4147-A177-3AD203B41FA5}">
                      <a16:colId xmlns:a16="http://schemas.microsoft.com/office/drawing/2014/main" val="537642899"/>
                    </a:ext>
                  </a:extLst>
                </a:gridCol>
              </a:tblGrid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8753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CAMEX-4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08/01 - 09/01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10541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CRYSTAL-FACE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07/02 - 08/02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11224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08/06 - 09/06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1629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07/07 - 08/07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072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08/10 - 09/10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723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LPVEx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09/10 - 10/10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90199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04/11 - 06/11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8338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GCPEx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01/12 - 02/12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71372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IPHEx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05/14 - 06/14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90910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OLYMPEX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11/15 - 12/15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55605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01/20 - 02/20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4647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27628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ED1E60-0E1B-44BB-AAC1-627B6AD9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528" y="25550753"/>
            <a:ext cx="8890000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B6606-ABB3-4243-9343-9D96EB51DB3E}"/>
              </a:ext>
            </a:extLst>
          </p:cNvPr>
          <p:cNvSpPr txBox="1"/>
          <p:nvPr/>
        </p:nvSpPr>
        <p:spPr>
          <a:xfrm>
            <a:off x="628683" y="3829588"/>
            <a:ext cx="8719200" cy="5470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MOTIVATION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The goal of the study is to characterize microphysical properties in the melting layer, where snow melts to rain.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This layer affects storm evolution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Improved modeling of the melting layer can better our understanding of microphysics and lead to more accurate model forecasts</a:t>
            </a: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7124F-793B-44FC-8518-0B650C61C592}"/>
              </a:ext>
            </a:extLst>
          </p:cNvPr>
          <p:cNvSpPr txBox="1"/>
          <p:nvPr/>
        </p:nvSpPr>
        <p:spPr>
          <a:xfrm>
            <a:off x="565254" y="14475627"/>
            <a:ext cx="8719200" cy="23713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METHODS &amp; DATA</a:t>
            </a:r>
            <a:endParaRPr lang="en-US" sz="4000" dirty="0"/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Melting layer observations are available from aircraft profiles during ten NASA campaigns.</a:t>
            </a:r>
          </a:p>
          <a:p>
            <a:pPr>
              <a:lnSpc>
                <a:spcPct val="107000"/>
              </a:lnSpc>
            </a:pPr>
            <a:endParaRPr lang="en-US" sz="3600" dirty="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CB4CA-4E63-4F42-9619-C2EED5090975}"/>
              </a:ext>
            </a:extLst>
          </p:cNvPr>
          <p:cNvSpPr txBox="1"/>
          <p:nvPr/>
        </p:nvSpPr>
        <p:spPr>
          <a:xfrm>
            <a:off x="10682069" y="3829588"/>
            <a:ext cx="8719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RESULTS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E7810-C2AE-46B7-8AAB-F11C8FB2F827}"/>
              </a:ext>
            </a:extLst>
          </p:cNvPr>
          <p:cNvSpPr txBox="1"/>
          <p:nvPr/>
        </p:nvSpPr>
        <p:spPr>
          <a:xfrm>
            <a:off x="504806" y="23415572"/>
            <a:ext cx="8719200" cy="481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Airborne instruments provide data on particle size, liquid water content, temperature, and relative humidity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size measurements from the 2D-S are integrated to determine mass through the ML and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probe mass measurements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>
              <a:lnSpc>
                <a:spcPct val="107000"/>
              </a:lnSpc>
            </a:pPr>
            <a:endParaRPr lang="en-US" sz="3200" dirty="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4EC2C2-D47C-49A0-8DA1-70E4DE507686}"/>
              </a:ext>
            </a:extLst>
          </p:cNvPr>
          <p:cNvSpPr txBox="1"/>
          <p:nvPr/>
        </p:nvSpPr>
        <p:spPr>
          <a:xfrm>
            <a:off x="586671" y="13573407"/>
            <a:ext cx="8719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The transition of snow to rain: 2D-S particle images.</a:t>
            </a:r>
          </a:p>
          <a:p>
            <a:endParaRPr lang="en-US" sz="3600" dirty="0">
              <a:cs typeface="Calibri"/>
            </a:endParaRPr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43937F6F-E34B-4E4F-AD7F-FCB789516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94" y="4693185"/>
            <a:ext cx="7457075" cy="7457075"/>
          </a:xfrm>
          <a:prstGeom prst="rect">
            <a:avLst/>
          </a:prstGeom>
        </p:spPr>
      </p:pic>
      <p:pic>
        <p:nvPicPr>
          <p:cNvPr id="34" name="Picture 33" descr="Chart, histogram&#10;&#10;Description automatically generated">
            <a:extLst>
              <a:ext uri="{FF2B5EF4-FFF2-40B4-BE49-F238E27FC236}">
                <a16:creationId xmlns:a16="http://schemas.microsoft.com/office/drawing/2014/main" id="{DB828501-BBE9-43CE-86F0-7F6C77774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21" y="4702441"/>
            <a:ext cx="7457075" cy="74570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79B0F0-5C2D-43BE-AB2F-67A23EC7F9A5}"/>
              </a:ext>
            </a:extLst>
          </p:cNvPr>
          <p:cNvSpPr txBox="1"/>
          <p:nvPr/>
        </p:nvSpPr>
        <p:spPr>
          <a:xfrm>
            <a:off x="10543288" y="11997303"/>
            <a:ext cx="150919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Combined 2D-S and HVPS3 particle size distribution (left) and HVPS3 area ratio (right) through the melting layer for 12 DEC 2015 during OLYMPEX.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D1910B-FCC0-4E19-803A-79B746F66ED2}"/>
              </a:ext>
            </a:extLst>
          </p:cNvPr>
          <p:cNvSpPr txBox="1"/>
          <p:nvPr/>
        </p:nvSpPr>
        <p:spPr>
          <a:xfrm>
            <a:off x="10999434" y="21775611"/>
            <a:ext cx="15022843" cy="42845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Particle size distribution and area ratio change through the melting layer.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As particles melt, there is a decrease in maximum diameter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Concentration of small particles remain relatively unchanged during the melting process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melting process causes irregular-shaped particles to become rounder, leading to a sharp increase in area ratio as liquid water overtakes the crystals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increase in particle concentrations and maximum diameter around the melting level (0 °C) is likely a result of aggregation due to increased stickiness of particles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052CCA-0662-405F-9CC8-94A4EB8A401E}"/>
              </a:ext>
            </a:extLst>
          </p:cNvPr>
          <p:cNvSpPr txBox="1"/>
          <p:nvPr/>
        </p:nvSpPr>
        <p:spPr>
          <a:xfrm>
            <a:off x="27184874" y="15603745"/>
            <a:ext cx="8942161" cy="5338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Liquid water content is compared between integration of 2D-S particle concentrations and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measurements.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lowest six channels of the 2D-S measurements are in closest agreement with the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for cases studied during OLYMPEX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However, the diameter of the least difference between the two is between the sixth and seventh channel</a:t>
            </a:r>
            <a:endParaRPr lang="en-US" sz="1600" dirty="0"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281334-474F-4C34-BB14-A1D6209BE1CE}"/>
              </a:ext>
            </a:extLst>
          </p:cNvPr>
          <p:cNvSpPr txBox="1"/>
          <p:nvPr/>
        </p:nvSpPr>
        <p:spPr>
          <a:xfrm>
            <a:off x="27079642" y="20550788"/>
            <a:ext cx="9096886" cy="6523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cs typeface="Calibri"/>
              </a:rPr>
              <a:t>CONCLUSION</a:t>
            </a:r>
            <a:endParaRPr lang="en-US" sz="4000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cs typeface="Calibri"/>
              </a:rPr>
              <a:t>This study investigates the transition of snow to rain in the melting layer.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Particle concentration and area ratio change during melting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Large variability in concentration measurements highlight uncertainty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Bulk mass of the size distribution are compared to </a:t>
            </a:r>
            <a:r>
              <a:rPr lang="en-US" sz="3200" dirty="0" err="1">
                <a:cs typeface="Calibri"/>
              </a:rPr>
              <a:t>Nevzorov</a:t>
            </a:r>
            <a:r>
              <a:rPr lang="en-US" sz="3200" dirty="0">
                <a:cs typeface="Calibri"/>
              </a:rPr>
              <a:t> direct measurements</a:t>
            </a:r>
          </a:p>
          <a:p>
            <a:pPr marL="822960" lvl="1" indent="-36576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B98645-487D-48DD-9BFE-78DCF0C1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090" y="8998409"/>
            <a:ext cx="9324296" cy="46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65CE0A-3E27-487A-B0C7-AC2D9D53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275" y="4325404"/>
            <a:ext cx="9521271" cy="47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81E1688-AEFF-42F6-8B43-C4C5895DBC3C}"/>
              </a:ext>
            </a:extLst>
          </p:cNvPr>
          <p:cNvSpPr txBox="1"/>
          <p:nvPr/>
        </p:nvSpPr>
        <p:spPr>
          <a:xfrm>
            <a:off x="27202469" y="3829588"/>
            <a:ext cx="8719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RESULTS (Cont.)</a:t>
            </a:r>
            <a:endParaRPr lang="en-US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2BC0EA-14A8-4741-8023-6B33D645C170}"/>
              </a:ext>
            </a:extLst>
          </p:cNvPr>
          <p:cNvSpPr txBox="1"/>
          <p:nvPr/>
        </p:nvSpPr>
        <p:spPr>
          <a:xfrm>
            <a:off x="27297957" y="13563256"/>
            <a:ext cx="862371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First six channels of 2-DS derived total mass compared to </a:t>
            </a:r>
            <a:r>
              <a:rPr lang="en-US" sz="2800" i="1" dirty="0" err="1">
                <a:cs typeface="Calibri"/>
              </a:rPr>
              <a:t>Nevzorov</a:t>
            </a:r>
            <a:r>
              <a:rPr lang="en-US" sz="2800" i="1" dirty="0">
                <a:cs typeface="Calibri"/>
              </a:rPr>
              <a:t> measurements (top) and total mass compared for different 2-DS bin sizes for 12 NOV 2015 during OLYMPEX.</a:t>
            </a:r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08214A6C-C74A-468B-A04C-4BABC47D0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76" y="4686909"/>
            <a:ext cx="7457075" cy="74570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24C58A2-28F7-4A45-AA1E-5D7741B8E254}"/>
              </a:ext>
            </a:extLst>
          </p:cNvPr>
          <p:cNvSpPr txBox="1"/>
          <p:nvPr/>
        </p:nvSpPr>
        <p:spPr>
          <a:xfrm>
            <a:off x="10447036" y="20498204"/>
            <a:ext cx="150919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cs typeface="Calibri"/>
              </a:rPr>
              <a:t>Combined 2D-S and HVPS3 particle size distribution (left) and HVPS3 area ratio (right) through the melting layer for 05 FEB 2020 during IMPACTS (right).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F81AD6-C74C-4D37-AB39-403F4BE3B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388" y="12895123"/>
            <a:ext cx="7603080" cy="760308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301D172D-B038-4A38-91E3-C963FBFC5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42" y="13183522"/>
            <a:ext cx="7304118" cy="73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7300</TotalTime>
  <Words>1875</Words>
  <Application>Microsoft Office PowerPoint</Application>
  <PresentationFormat>Custom</PresentationFormat>
  <Paragraphs>274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Twohey, Logan</dc:creator>
  <cp:lastModifiedBy>Twohey, Logan</cp:lastModifiedBy>
  <cp:revision>122</cp:revision>
  <dcterms:created xsi:type="dcterms:W3CDTF">2022-02-16T15:16:25Z</dcterms:created>
  <dcterms:modified xsi:type="dcterms:W3CDTF">2022-02-28T16:15:55Z</dcterms:modified>
</cp:coreProperties>
</file>