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45"/>
  </p:notesMasterIdLst>
  <p:sldIdLst>
    <p:sldId id="256" r:id="rId3"/>
    <p:sldId id="282" r:id="rId4"/>
    <p:sldId id="283" r:id="rId5"/>
    <p:sldId id="308" r:id="rId6"/>
    <p:sldId id="284" r:id="rId7"/>
    <p:sldId id="286" r:id="rId8"/>
    <p:sldId id="287" r:id="rId9"/>
    <p:sldId id="289" r:id="rId10"/>
    <p:sldId id="299" r:id="rId11"/>
    <p:sldId id="300" r:id="rId12"/>
    <p:sldId id="273" r:id="rId13"/>
    <p:sldId id="311" r:id="rId14"/>
    <p:sldId id="312" r:id="rId15"/>
    <p:sldId id="292" r:id="rId16"/>
    <p:sldId id="293" r:id="rId17"/>
    <p:sldId id="291" r:id="rId18"/>
    <p:sldId id="295" r:id="rId19"/>
    <p:sldId id="305" r:id="rId20"/>
    <p:sldId id="306" r:id="rId21"/>
    <p:sldId id="304" r:id="rId22"/>
    <p:sldId id="302" r:id="rId23"/>
    <p:sldId id="313" r:id="rId24"/>
    <p:sldId id="274" r:id="rId25"/>
    <p:sldId id="297" r:id="rId26"/>
    <p:sldId id="298" r:id="rId27"/>
    <p:sldId id="310" r:id="rId28"/>
    <p:sldId id="301" r:id="rId29"/>
    <p:sldId id="325" r:id="rId30"/>
    <p:sldId id="324" r:id="rId31"/>
    <p:sldId id="327" r:id="rId32"/>
    <p:sldId id="326" r:id="rId33"/>
    <p:sldId id="294" r:id="rId34"/>
    <p:sldId id="314" r:id="rId35"/>
    <p:sldId id="315" r:id="rId36"/>
    <p:sldId id="316" r:id="rId37"/>
    <p:sldId id="317" r:id="rId38"/>
    <p:sldId id="318" r:id="rId39"/>
    <p:sldId id="319" r:id="rId40"/>
    <p:sldId id="320" r:id="rId41"/>
    <p:sldId id="321" r:id="rId42"/>
    <p:sldId id="322" r:id="rId43"/>
    <p:sldId id="32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1AFDEA4F-602C-46EB-BA73-0493294421D1}">
          <p14:sldIdLst>
            <p14:sldId id="256"/>
          </p14:sldIdLst>
        </p14:section>
        <p14:section name="Introduction" id="{8D510BF3-0EDB-4877-B9A4-54E061365EA4}">
          <p14:sldIdLst>
            <p14:sldId id="282"/>
            <p14:sldId id="283"/>
            <p14:sldId id="308"/>
            <p14:sldId id="284"/>
            <p14:sldId id="286"/>
            <p14:sldId id="287"/>
          </p14:sldIdLst>
        </p14:section>
        <p14:section name="Science &amp; Method" id="{77AC13AD-9E4E-4F35-86C7-7E39677DA354}">
          <p14:sldIdLst>
            <p14:sldId id="289"/>
            <p14:sldId id="299"/>
            <p14:sldId id="300"/>
            <p14:sldId id="273"/>
            <p14:sldId id="311"/>
            <p14:sldId id="312"/>
            <p14:sldId id="292"/>
            <p14:sldId id="293"/>
            <p14:sldId id="291"/>
          </p14:sldIdLst>
        </p14:section>
        <p14:section name="Data" id="{C1FF932F-C150-4644-A2D2-B58E3C9B80A6}">
          <p14:sldIdLst>
            <p14:sldId id="295"/>
            <p14:sldId id="305"/>
            <p14:sldId id="306"/>
            <p14:sldId id="304"/>
            <p14:sldId id="302"/>
          </p14:sldIdLst>
        </p14:section>
        <p14:section name="Conclusion" id="{454A4D4D-AC73-4C26-8DCA-A354CB85DCCF}">
          <p14:sldIdLst>
            <p14:sldId id="313"/>
            <p14:sldId id="274"/>
          </p14:sldIdLst>
        </p14:section>
        <p14:section name="End" id="{90FE8E0A-C6B4-4B9D-BD83-0486505370CB}">
          <p14:sldIdLst>
            <p14:sldId id="297"/>
            <p14:sldId id="298"/>
            <p14:sldId id="310"/>
          </p14:sldIdLst>
        </p14:section>
        <p14:section name="Extras" id="{CD99AED4-9208-48EB-955D-08989A99D752}">
          <p14:sldIdLst>
            <p14:sldId id="301"/>
            <p14:sldId id="325"/>
            <p14:sldId id="324"/>
            <p14:sldId id="327"/>
            <p14:sldId id="326"/>
            <p14:sldId id="294"/>
          </p14:sldIdLst>
        </p14:section>
        <p14:section name="Case PSDs" id="{10933973-C4F6-4C5D-BCDD-03551D67DE2A}">
          <p14:sldIdLst>
            <p14:sldId id="314"/>
            <p14:sldId id="315"/>
            <p14:sldId id="316"/>
            <p14:sldId id="317"/>
            <p14:sldId id="318"/>
            <p14:sldId id="319"/>
            <p14:sldId id="320"/>
            <p14:sldId id="321"/>
            <p14:sldId id="322"/>
            <p14:sldId id="32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860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118" autoAdjust="0"/>
    <p:restoredTop sz="85125" autoAdjust="0"/>
  </p:normalViewPr>
  <p:slideViewPr>
    <p:cSldViewPr snapToGrid="0">
      <p:cViewPr varScale="1">
        <p:scale>
          <a:sx n="72" d="100"/>
          <a:sy n="72" d="100"/>
        </p:scale>
        <p:origin x="84" y="120"/>
      </p:cViewPr>
      <p:guideLst/>
    </p:cSldViewPr>
  </p:slideViewPr>
  <p:outlineViewPr>
    <p:cViewPr>
      <p:scale>
        <a:sx n="33" d="100"/>
        <a:sy n="33" d="100"/>
      </p:scale>
      <p:origin x="0" y="-312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597193-7304-4A35-AEEC-EA949650B354}" type="datetimeFigureOut">
              <a:rPr lang="en-US" smtClean="0"/>
              <a:t>11/25/2024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BE193-DC98-4AE2-95ED-F088F368EF6D}" type="slidenum">
              <a:rPr lang="en-US" smtClean="0"/>
              <a:t>‹#›</a:t>
            </a:fld>
            <a:endParaRPr lang="en-US" dirty="0"/>
          </a:p>
        </p:txBody>
      </p:sp>
    </p:spTree>
    <p:extLst>
      <p:ext uri="{BB962C8B-B14F-4D97-AF65-F5344CB8AC3E}">
        <p14:creationId xmlns:p14="http://schemas.microsoft.com/office/powerpoint/2010/main" val="3623924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Times New Roman" panose="02020603050405020304" pitchFamily="18" charset="0"/>
                <a:cs typeface="Times New Roman" panose="02020603050405020304" pitchFamily="18" charset="0"/>
              </a:rPr>
              <a:t>5-year NASA Earth Venture campaign beginning in 2020</a:t>
            </a:r>
          </a:p>
          <a:p>
            <a:r>
              <a:rPr lang="en-US" sz="1200" dirty="0" smtClean="0">
                <a:latin typeface="Times New Roman" panose="02020603050405020304" pitchFamily="18" charset="0"/>
                <a:cs typeface="Times New Roman" panose="02020603050405020304" pitchFamily="18" charset="0"/>
              </a:rPr>
              <a:t>Targeted Nor’easters affecting the Northeastern United States</a:t>
            </a:r>
          </a:p>
          <a:p>
            <a:r>
              <a:rPr lang="en-US" sz="1200" dirty="0" smtClean="0">
                <a:latin typeface="Times New Roman" panose="02020603050405020304" pitchFamily="18" charset="0"/>
                <a:cs typeface="Times New Roman" panose="02020603050405020304" pitchFamily="18" charset="0"/>
              </a:rPr>
              <a:t>Objectives were to better understand precipitation processes in winter storms</a:t>
            </a:r>
          </a:p>
          <a:p>
            <a:r>
              <a:rPr lang="en-US" sz="1200" dirty="0" smtClean="0">
                <a:latin typeface="Times New Roman" panose="02020603050405020304" pitchFamily="18" charset="0"/>
                <a:cs typeface="Times New Roman" panose="02020603050405020304" pitchFamily="18" charset="0"/>
              </a:rPr>
              <a:t>First major study of its kind since 1986</a:t>
            </a:r>
          </a:p>
          <a:p>
            <a:endParaRPr lang="en-US" dirty="0"/>
          </a:p>
        </p:txBody>
      </p:sp>
      <p:sp>
        <p:nvSpPr>
          <p:cNvPr id="4" name="Slide Number Placeholder 3"/>
          <p:cNvSpPr>
            <a:spLocks noGrp="1"/>
          </p:cNvSpPr>
          <p:nvPr>
            <p:ph type="sldNum" sz="quarter" idx="10"/>
          </p:nvPr>
        </p:nvSpPr>
        <p:spPr/>
        <p:txBody>
          <a:bodyPr/>
          <a:lstStyle/>
          <a:p>
            <a:fld id="{D8CBE193-DC98-4AE2-95ED-F088F368EF6D}" type="slidenum">
              <a:rPr lang="en-US" smtClean="0"/>
              <a:t>5</a:t>
            </a:fld>
            <a:endParaRPr lang="en-US" dirty="0"/>
          </a:p>
        </p:txBody>
      </p:sp>
    </p:spTree>
    <p:extLst>
      <p:ext uri="{BB962C8B-B14F-4D97-AF65-F5344CB8AC3E}">
        <p14:creationId xmlns:p14="http://schemas.microsoft.com/office/powerpoint/2010/main" val="3432705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E15CE-CCAD-09B4-A3FB-61FD5152CA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E06DB8-2DCB-FBDC-8012-D1C5D83625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203321-B8A0-B400-A729-B5E578A1AB8D}"/>
              </a:ext>
            </a:extLst>
          </p:cNvPr>
          <p:cNvSpPr>
            <a:spLocks noGrp="1"/>
          </p:cNvSpPr>
          <p:nvPr>
            <p:ph type="dt" sz="half" idx="10"/>
          </p:nvPr>
        </p:nvSpPr>
        <p:spPr/>
        <p:txBody>
          <a:bodyPr/>
          <a:lstStyle/>
          <a:p>
            <a:fld id="{E8E9EE5B-62DC-442B-8C7B-FE13D5159B9B}" type="datetime1">
              <a:rPr lang="en-US" smtClean="0"/>
              <a:t>11/25/2024</a:t>
            </a:fld>
            <a:endParaRPr lang="en-US" dirty="0"/>
          </a:p>
        </p:txBody>
      </p:sp>
      <p:sp>
        <p:nvSpPr>
          <p:cNvPr id="5" name="Footer Placeholder 4">
            <a:extLst>
              <a:ext uri="{FF2B5EF4-FFF2-40B4-BE49-F238E27FC236}">
                <a16:creationId xmlns:a16="http://schemas.microsoft.com/office/drawing/2014/main" id="{9C389290-F044-2A1A-CA22-06E7C9DB26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0DDF95D-BA2D-7463-A166-E335C0B84C8E}"/>
              </a:ext>
            </a:extLst>
          </p:cNvPr>
          <p:cNvSpPr>
            <a:spLocks noGrp="1"/>
          </p:cNvSpPr>
          <p:nvPr>
            <p:ph type="sldNum" sz="quarter" idx="12"/>
          </p:nvPr>
        </p:nvSpPr>
        <p:spPr/>
        <p:txBody>
          <a:bodyPr/>
          <a:lstStyle/>
          <a:p>
            <a:fld id="{223D61E2-24BE-4D61-8DAD-52D2ED5D3291}" type="slidenum">
              <a:rPr lang="en-US" smtClean="0"/>
              <a:t>‹#›</a:t>
            </a:fld>
            <a:endParaRPr lang="en-US" dirty="0"/>
          </a:p>
        </p:txBody>
      </p:sp>
    </p:spTree>
    <p:extLst>
      <p:ext uri="{BB962C8B-B14F-4D97-AF65-F5344CB8AC3E}">
        <p14:creationId xmlns:p14="http://schemas.microsoft.com/office/powerpoint/2010/main" val="244206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F1204-7DC7-28C3-2044-0E79E3BB42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89EFCE-FCC9-A731-FA67-1EEC3A2556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AD4F61-C89E-1E81-224B-E2919F57AD10}"/>
              </a:ext>
            </a:extLst>
          </p:cNvPr>
          <p:cNvSpPr>
            <a:spLocks noGrp="1"/>
          </p:cNvSpPr>
          <p:nvPr>
            <p:ph type="dt" sz="half" idx="10"/>
          </p:nvPr>
        </p:nvSpPr>
        <p:spPr/>
        <p:txBody>
          <a:bodyPr/>
          <a:lstStyle/>
          <a:p>
            <a:fld id="{827EB27F-B888-43BD-9A71-3979CA46759D}" type="datetime1">
              <a:rPr lang="en-US" smtClean="0"/>
              <a:t>11/25/2024</a:t>
            </a:fld>
            <a:endParaRPr lang="en-US" dirty="0"/>
          </a:p>
        </p:txBody>
      </p:sp>
      <p:sp>
        <p:nvSpPr>
          <p:cNvPr id="5" name="Footer Placeholder 4">
            <a:extLst>
              <a:ext uri="{FF2B5EF4-FFF2-40B4-BE49-F238E27FC236}">
                <a16:creationId xmlns:a16="http://schemas.microsoft.com/office/drawing/2014/main" id="{A839821D-B010-F38E-421E-1A1D926225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AA4870-2A85-8CC0-5B52-1EF2292735FC}"/>
              </a:ext>
            </a:extLst>
          </p:cNvPr>
          <p:cNvSpPr>
            <a:spLocks noGrp="1"/>
          </p:cNvSpPr>
          <p:nvPr>
            <p:ph type="sldNum" sz="quarter" idx="12"/>
          </p:nvPr>
        </p:nvSpPr>
        <p:spPr/>
        <p:txBody>
          <a:bodyPr/>
          <a:lstStyle/>
          <a:p>
            <a:fld id="{223D61E2-24BE-4D61-8DAD-52D2ED5D3291}" type="slidenum">
              <a:rPr lang="en-US" smtClean="0"/>
              <a:t>‹#›</a:t>
            </a:fld>
            <a:endParaRPr lang="en-US" dirty="0"/>
          </a:p>
        </p:txBody>
      </p:sp>
    </p:spTree>
    <p:extLst>
      <p:ext uri="{BB962C8B-B14F-4D97-AF65-F5344CB8AC3E}">
        <p14:creationId xmlns:p14="http://schemas.microsoft.com/office/powerpoint/2010/main" val="3799636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3C25FF-9ACA-17D2-84F8-683C66D0AE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0888BD-8E04-ED86-527B-115AE5507B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116D38-2943-564D-98F8-1D53E88BDAAA}"/>
              </a:ext>
            </a:extLst>
          </p:cNvPr>
          <p:cNvSpPr>
            <a:spLocks noGrp="1"/>
          </p:cNvSpPr>
          <p:nvPr>
            <p:ph type="dt" sz="half" idx="10"/>
          </p:nvPr>
        </p:nvSpPr>
        <p:spPr/>
        <p:txBody>
          <a:bodyPr/>
          <a:lstStyle/>
          <a:p>
            <a:fld id="{A16AF3E1-01E5-45C3-9A9C-DACC4C584434}" type="datetime1">
              <a:rPr lang="en-US" smtClean="0"/>
              <a:t>11/25/2024</a:t>
            </a:fld>
            <a:endParaRPr lang="en-US" dirty="0"/>
          </a:p>
        </p:txBody>
      </p:sp>
      <p:sp>
        <p:nvSpPr>
          <p:cNvPr id="5" name="Footer Placeholder 4">
            <a:extLst>
              <a:ext uri="{FF2B5EF4-FFF2-40B4-BE49-F238E27FC236}">
                <a16:creationId xmlns:a16="http://schemas.microsoft.com/office/drawing/2014/main" id="{1E76E0AF-287C-0D84-FBB5-AD67A80785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4AF17B-9D45-950F-EB76-08AF715CEEE4}"/>
              </a:ext>
            </a:extLst>
          </p:cNvPr>
          <p:cNvSpPr>
            <a:spLocks noGrp="1"/>
          </p:cNvSpPr>
          <p:nvPr>
            <p:ph type="sldNum" sz="quarter" idx="12"/>
          </p:nvPr>
        </p:nvSpPr>
        <p:spPr/>
        <p:txBody>
          <a:bodyPr/>
          <a:lstStyle/>
          <a:p>
            <a:fld id="{223D61E2-24BE-4D61-8DAD-52D2ED5D3291}" type="slidenum">
              <a:rPr lang="en-US" smtClean="0"/>
              <a:t>‹#›</a:t>
            </a:fld>
            <a:endParaRPr lang="en-US" dirty="0"/>
          </a:p>
        </p:txBody>
      </p:sp>
    </p:spTree>
    <p:extLst>
      <p:ext uri="{BB962C8B-B14F-4D97-AF65-F5344CB8AC3E}">
        <p14:creationId xmlns:p14="http://schemas.microsoft.com/office/powerpoint/2010/main" val="1988828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07FB84-85CC-4DF0-8E05-8240D157E36C}" type="datetimeFigureOut">
              <a:rPr lang="en-US" smtClean="0"/>
              <a:t>11/25/2024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185F3F-BB74-4299-ABA0-661CED66FFE9}" type="slidenum">
              <a:rPr lang="en-US" smtClean="0"/>
              <a:t>‹#›</a:t>
            </a:fld>
            <a:endParaRPr lang="en-US" dirty="0"/>
          </a:p>
        </p:txBody>
      </p:sp>
    </p:spTree>
    <p:extLst>
      <p:ext uri="{BB962C8B-B14F-4D97-AF65-F5344CB8AC3E}">
        <p14:creationId xmlns:p14="http://schemas.microsoft.com/office/powerpoint/2010/main" val="4010685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07FB84-85CC-4DF0-8E05-8240D157E36C}" type="datetimeFigureOut">
              <a:rPr lang="en-US" smtClean="0"/>
              <a:t>11/25/2024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185F3F-BB74-4299-ABA0-661CED66FFE9}" type="slidenum">
              <a:rPr lang="en-US" smtClean="0"/>
              <a:t>‹#›</a:t>
            </a:fld>
            <a:endParaRPr lang="en-US" dirty="0"/>
          </a:p>
        </p:txBody>
      </p:sp>
    </p:spTree>
    <p:extLst>
      <p:ext uri="{BB962C8B-B14F-4D97-AF65-F5344CB8AC3E}">
        <p14:creationId xmlns:p14="http://schemas.microsoft.com/office/powerpoint/2010/main" val="113400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107FB84-85CC-4DF0-8E05-8240D157E36C}" type="datetimeFigureOut">
              <a:rPr lang="en-US" smtClean="0"/>
              <a:t>11/25/2024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185F3F-BB74-4299-ABA0-661CED66FFE9}" type="slidenum">
              <a:rPr lang="en-US" smtClean="0"/>
              <a:t>‹#›</a:t>
            </a:fld>
            <a:endParaRPr lang="en-US" dirty="0"/>
          </a:p>
        </p:txBody>
      </p:sp>
    </p:spTree>
    <p:extLst>
      <p:ext uri="{BB962C8B-B14F-4D97-AF65-F5344CB8AC3E}">
        <p14:creationId xmlns:p14="http://schemas.microsoft.com/office/powerpoint/2010/main" val="290466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07FB84-85CC-4DF0-8E05-8240D157E36C}" type="datetimeFigureOut">
              <a:rPr lang="en-US" smtClean="0"/>
              <a:t>11/25/2024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185F3F-BB74-4299-ABA0-661CED66FFE9}" type="slidenum">
              <a:rPr lang="en-US" smtClean="0"/>
              <a:t>‹#›</a:t>
            </a:fld>
            <a:endParaRPr lang="en-US" dirty="0"/>
          </a:p>
        </p:txBody>
      </p:sp>
    </p:spTree>
    <p:extLst>
      <p:ext uri="{BB962C8B-B14F-4D97-AF65-F5344CB8AC3E}">
        <p14:creationId xmlns:p14="http://schemas.microsoft.com/office/powerpoint/2010/main" val="3054995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07FB84-85CC-4DF0-8E05-8240D157E36C}" type="datetimeFigureOut">
              <a:rPr lang="en-US" smtClean="0"/>
              <a:t>11/25/2024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D185F3F-BB74-4299-ABA0-661CED66FFE9}" type="slidenum">
              <a:rPr lang="en-US" smtClean="0"/>
              <a:t>‹#›</a:t>
            </a:fld>
            <a:endParaRPr lang="en-US" dirty="0"/>
          </a:p>
        </p:txBody>
      </p:sp>
    </p:spTree>
    <p:extLst>
      <p:ext uri="{BB962C8B-B14F-4D97-AF65-F5344CB8AC3E}">
        <p14:creationId xmlns:p14="http://schemas.microsoft.com/office/powerpoint/2010/main" val="1452560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07FB84-85CC-4DF0-8E05-8240D157E36C}" type="datetimeFigureOut">
              <a:rPr lang="en-US" smtClean="0"/>
              <a:t>11/25/2024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D185F3F-BB74-4299-ABA0-661CED66FFE9}" type="slidenum">
              <a:rPr lang="en-US" smtClean="0"/>
              <a:t>‹#›</a:t>
            </a:fld>
            <a:endParaRPr lang="en-US" dirty="0"/>
          </a:p>
        </p:txBody>
      </p:sp>
    </p:spTree>
    <p:extLst>
      <p:ext uri="{BB962C8B-B14F-4D97-AF65-F5344CB8AC3E}">
        <p14:creationId xmlns:p14="http://schemas.microsoft.com/office/powerpoint/2010/main" val="2802099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07FB84-85CC-4DF0-8E05-8240D157E36C}" type="datetimeFigureOut">
              <a:rPr lang="en-US" smtClean="0"/>
              <a:t>11/25/2024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D185F3F-BB74-4299-ABA0-661CED66FFE9}" type="slidenum">
              <a:rPr lang="en-US" smtClean="0"/>
              <a:t>‹#›</a:t>
            </a:fld>
            <a:endParaRPr lang="en-US" dirty="0"/>
          </a:p>
        </p:txBody>
      </p:sp>
    </p:spTree>
    <p:extLst>
      <p:ext uri="{BB962C8B-B14F-4D97-AF65-F5344CB8AC3E}">
        <p14:creationId xmlns:p14="http://schemas.microsoft.com/office/powerpoint/2010/main" val="1511486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107FB84-85CC-4DF0-8E05-8240D157E36C}" type="datetimeFigureOut">
              <a:rPr lang="en-US" smtClean="0"/>
              <a:t>11/25/2024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185F3F-BB74-4299-ABA0-661CED66FFE9}" type="slidenum">
              <a:rPr lang="en-US" smtClean="0"/>
              <a:t>‹#›</a:t>
            </a:fld>
            <a:endParaRPr lang="en-US" dirty="0"/>
          </a:p>
        </p:txBody>
      </p:sp>
    </p:spTree>
    <p:extLst>
      <p:ext uri="{BB962C8B-B14F-4D97-AF65-F5344CB8AC3E}">
        <p14:creationId xmlns:p14="http://schemas.microsoft.com/office/powerpoint/2010/main" val="291551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3266C-1C33-73F2-8890-AC9A8BAB91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8C77CD-CAB9-B3C2-F5AE-F22F6EDF63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7DB97-C1E5-861A-10EE-EBD906207649}"/>
              </a:ext>
            </a:extLst>
          </p:cNvPr>
          <p:cNvSpPr>
            <a:spLocks noGrp="1"/>
          </p:cNvSpPr>
          <p:nvPr>
            <p:ph type="dt" sz="half" idx="10"/>
          </p:nvPr>
        </p:nvSpPr>
        <p:spPr/>
        <p:txBody>
          <a:bodyPr/>
          <a:lstStyle/>
          <a:p>
            <a:fld id="{DE58F93B-A1D6-4834-86ED-9B6DD7B02686}" type="datetime1">
              <a:rPr lang="en-US" smtClean="0"/>
              <a:t>11/25/2024</a:t>
            </a:fld>
            <a:endParaRPr lang="en-US" dirty="0"/>
          </a:p>
        </p:txBody>
      </p:sp>
      <p:sp>
        <p:nvSpPr>
          <p:cNvPr id="5" name="Footer Placeholder 4">
            <a:extLst>
              <a:ext uri="{FF2B5EF4-FFF2-40B4-BE49-F238E27FC236}">
                <a16:creationId xmlns:a16="http://schemas.microsoft.com/office/drawing/2014/main" id="{277CE400-135B-0463-0B60-FE4B96E4AE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F1878BF-BD5D-26CC-C2FA-E8B38C99C597}"/>
              </a:ext>
            </a:extLst>
          </p:cNvPr>
          <p:cNvSpPr>
            <a:spLocks noGrp="1"/>
          </p:cNvSpPr>
          <p:nvPr>
            <p:ph type="sldNum" sz="quarter" idx="12"/>
          </p:nvPr>
        </p:nvSpPr>
        <p:spPr/>
        <p:txBody>
          <a:bodyPr/>
          <a:lstStyle/>
          <a:p>
            <a:fld id="{223D61E2-24BE-4D61-8DAD-52D2ED5D3291}" type="slidenum">
              <a:rPr lang="en-US" smtClean="0"/>
              <a:t>‹#›</a:t>
            </a:fld>
            <a:endParaRPr lang="en-US" dirty="0"/>
          </a:p>
        </p:txBody>
      </p:sp>
    </p:spTree>
    <p:extLst>
      <p:ext uri="{BB962C8B-B14F-4D97-AF65-F5344CB8AC3E}">
        <p14:creationId xmlns:p14="http://schemas.microsoft.com/office/powerpoint/2010/main" val="54184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107FB84-85CC-4DF0-8E05-8240D157E36C}" type="datetimeFigureOut">
              <a:rPr lang="en-US" smtClean="0"/>
              <a:t>11/25/2024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185F3F-BB74-4299-ABA0-661CED66FFE9}" type="slidenum">
              <a:rPr lang="en-US" smtClean="0"/>
              <a:t>‹#›</a:t>
            </a:fld>
            <a:endParaRPr lang="en-US" dirty="0"/>
          </a:p>
        </p:txBody>
      </p:sp>
    </p:spTree>
    <p:extLst>
      <p:ext uri="{BB962C8B-B14F-4D97-AF65-F5344CB8AC3E}">
        <p14:creationId xmlns:p14="http://schemas.microsoft.com/office/powerpoint/2010/main" val="2101905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07FB84-85CC-4DF0-8E05-8240D157E36C}" type="datetimeFigureOut">
              <a:rPr lang="en-US" smtClean="0"/>
              <a:t>11/25/2024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185F3F-BB74-4299-ABA0-661CED66FFE9}" type="slidenum">
              <a:rPr lang="en-US" smtClean="0"/>
              <a:t>‹#›</a:t>
            </a:fld>
            <a:endParaRPr lang="en-US" dirty="0"/>
          </a:p>
        </p:txBody>
      </p:sp>
    </p:spTree>
    <p:extLst>
      <p:ext uri="{BB962C8B-B14F-4D97-AF65-F5344CB8AC3E}">
        <p14:creationId xmlns:p14="http://schemas.microsoft.com/office/powerpoint/2010/main" val="635387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07FB84-85CC-4DF0-8E05-8240D157E36C}" type="datetimeFigureOut">
              <a:rPr lang="en-US" smtClean="0"/>
              <a:t>11/25/2024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185F3F-BB74-4299-ABA0-661CED66FFE9}" type="slidenum">
              <a:rPr lang="en-US" smtClean="0"/>
              <a:t>‹#›</a:t>
            </a:fld>
            <a:endParaRPr lang="en-US" dirty="0"/>
          </a:p>
        </p:txBody>
      </p:sp>
    </p:spTree>
    <p:extLst>
      <p:ext uri="{BB962C8B-B14F-4D97-AF65-F5344CB8AC3E}">
        <p14:creationId xmlns:p14="http://schemas.microsoft.com/office/powerpoint/2010/main" val="3033060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A0858-7043-3759-DEB7-2E87D0F5D0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2CAA29-35AA-FE7C-C8B7-EDDB3CEA270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922A27-9096-7DFA-D7BC-C3550CADFF73}"/>
              </a:ext>
            </a:extLst>
          </p:cNvPr>
          <p:cNvSpPr>
            <a:spLocks noGrp="1"/>
          </p:cNvSpPr>
          <p:nvPr>
            <p:ph type="dt" sz="half" idx="10"/>
          </p:nvPr>
        </p:nvSpPr>
        <p:spPr/>
        <p:txBody>
          <a:bodyPr/>
          <a:lstStyle/>
          <a:p>
            <a:fld id="{C1CE1C97-0E09-4140-9DE8-014A8816E778}" type="datetime1">
              <a:rPr lang="en-US" smtClean="0"/>
              <a:t>11/25/2024</a:t>
            </a:fld>
            <a:endParaRPr lang="en-US" dirty="0"/>
          </a:p>
        </p:txBody>
      </p:sp>
      <p:sp>
        <p:nvSpPr>
          <p:cNvPr id="5" name="Footer Placeholder 4">
            <a:extLst>
              <a:ext uri="{FF2B5EF4-FFF2-40B4-BE49-F238E27FC236}">
                <a16:creationId xmlns:a16="http://schemas.microsoft.com/office/drawing/2014/main" id="{CD083646-1E81-2263-F978-AD22BDE69F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4AC94F-DE78-8585-AFA8-4F9B836042D6}"/>
              </a:ext>
            </a:extLst>
          </p:cNvPr>
          <p:cNvSpPr>
            <a:spLocks noGrp="1"/>
          </p:cNvSpPr>
          <p:nvPr>
            <p:ph type="sldNum" sz="quarter" idx="12"/>
          </p:nvPr>
        </p:nvSpPr>
        <p:spPr/>
        <p:txBody>
          <a:bodyPr/>
          <a:lstStyle/>
          <a:p>
            <a:fld id="{223D61E2-24BE-4D61-8DAD-52D2ED5D3291}" type="slidenum">
              <a:rPr lang="en-US" smtClean="0"/>
              <a:t>‹#›</a:t>
            </a:fld>
            <a:endParaRPr lang="en-US" dirty="0"/>
          </a:p>
        </p:txBody>
      </p:sp>
    </p:spTree>
    <p:extLst>
      <p:ext uri="{BB962C8B-B14F-4D97-AF65-F5344CB8AC3E}">
        <p14:creationId xmlns:p14="http://schemas.microsoft.com/office/powerpoint/2010/main" val="135767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8981C-D17D-6530-FEF2-168EAA9C00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179272-BB4A-C2FF-9155-C5EC81B0CF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5FE71D-4F78-5C37-F894-DF71EE87E4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F66D33-E4CE-D344-8459-43320CC732A8}"/>
              </a:ext>
            </a:extLst>
          </p:cNvPr>
          <p:cNvSpPr>
            <a:spLocks noGrp="1"/>
          </p:cNvSpPr>
          <p:nvPr>
            <p:ph type="dt" sz="half" idx="10"/>
          </p:nvPr>
        </p:nvSpPr>
        <p:spPr/>
        <p:txBody>
          <a:bodyPr/>
          <a:lstStyle/>
          <a:p>
            <a:fld id="{4DB6CABE-78F0-4467-B36F-32C5BA3BDB45}" type="datetime1">
              <a:rPr lang="en-US" smtClean="0"/>
              <a:t>11/25/2024</a:t>
            </a:fld>
            <a:endParaRPr lang="en-US" dirty="0"/>
          </a:p>
        </p:txBody>
      </p:sp>
      <p:sp>
        <p:nvSpPr>
          <p:cNvPr id="6" name="Footer Placeholder 5">
            <a:extLst>
              <a:ext uri="{FF2B5EF4-FFF2-40B4-BE49-F238E27FC236}">
                <a16:creationId xmlns:a16="http://schemas.microsoft.com/office/drawing/2014/main" id="{AF9FC9FA-365C-C53A-9C22-8C0D16CBDBC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4ACE150-62F7-4C6C-3974-139519845F3F}"/>
              </a:ext>
            </a:extLst>
          </p:cNvPr>
          <p:cNvSpPr>
            <a:spLocks noGrp="1"/>
          </p:cNvSpPr>
          <p:nvPr>
            <p:ph type="sldNum" sz="quarter" idx="12"/>
          </p:nvPr>
        </p:nvSpPr>
        <p:spPr/>
        <p:txBody>
          <a:bodyPr/>
          <a:lstStyle/>
          <a:p>
            <a:fld id="{223D61E2-24BE-4D61-8DAD-52D2ED5D3291}" type="slidenum">
              <a:rPr lang="en-US" smtClean="0"/>
              <a:t>‹#›</a:t>
            </a:fld>
            <a:endParaRPr lang="en-US" dirty="0"/>
          </a:p>
        </p:txBody>
      </p:sp>
    </p:spTree>
    <p:extLst>
      <p:ext uri="{BB962C8B-B14F-4D97-AF65-F5344CB8AC3E}">
        <p14:creationId xmlns:p14="http://schemas.microsoft.com/office/powerpoint/2010/main" val="4201921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3DF13-471C-CBCB-6FF8-84B6E32697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0877E4-494A-E525-2583-C99FF72ACC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9C83FF-4F0C-F9AC-46EC-D2541B22D8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C8A4C3-8F56-31D7-001F-B11CDCABEA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044C27-2973-3562-A022-E8DBEC4D2C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5686F7-1A1E-6492-6CA1-EB2767A91374}"/>
              </a:ext>
            </a:extLst>
          </p:cNvPr>
          <p:cNvSpPr>
            <a:spLocks noGrp="1"/>
          </p:cNvSpPr>
          <p:nvPr>
            <p:ph type="dt" sz="half" idx="10"/>
          </p:nvPr>
        </p:nvSpPr>
        <p:spPr/>
        <p:txBody>
          <a:bodyPr/>
          <a:lstStyle/>
          <a:p>
            <a:fld id="{B7D4409C-E381-4247-9631-64C50B9ABD6C}" type="datetime1">
              <a:rPr lang="en-US" smtClean="0"/>
              <a:t>11/25/2024</a:t>
            </a:fld>
            <a:endParaRPr lang="en-US" dirty="0"/>
          </a:p>
        </p:txBody>
      </p:sp>
      <p:sp>
        <p:nvSpPr>
          <p:cNvPr id="8" name="Footer Placeholder 7">
            <a:extLst>
              <a:ext uri="{FF2B5EF4-FFF2-40B4-BE49-F238E27FC236}">
                <a16:creationId xmlns:a16="http://schemas.microsoft.com/office/drawing/2014/main" id="{9183086E-AF6A-7EB3-9639-DF5A30DC864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EFA03DA-1C75-1E21-AED6-33CE2BB7592B}"/>
              </a:ext>
            </a:extLst>
          </p:cNvPr>
          <p:cNvSpPr>
            <a:spLocks noGrp="1"/>
          </p:cNvSpPr>
          <p:nvPr>
            <p:ph type="sldNum" sz="quarter" idx="12"/>
          </p:nvPr>
        </p:nvSpPr>
        <p:spPr/>
        <p:txBody>
          <a:bodyPr/>
          <a:lstStyle/>
          <a:p>
            <a:fld id="{223D61E2-24BE-4D61-8DAD-52D2ED5D3291}" type="slidenum">
              <a:rPr lang="en-US" smtClean="0"/>
              <a:t>‹#›</a:t>
            </a:fld>
            <a:endParaRPr lang="en-US" dirty="0"/>
          </a:p>
        </p:txBody>
      </p:sp>
    </p:spTree>
    <p:extLst>
      <p:ext uri="{BB962C8B-B14F-4D97-AF65-F5344CB8AC3E}">
        <p14:creationId xmlns:p14="http://schemas.microsoft.com/office/powerpoint/2010/main" val="2425899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0E416-4394-5C2E-092F-DE37C479D0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D07DDE-6C6C-C68D-2297-9F67307AD732}"/>
              </a:ext>
            </a:extLst>
          </p:cNvPr>
          <p:cNvSpPr>
            <a:spLocks noGrp="1"/>
          </p:cNvSpPr>
          <p:nvPr>
            <p:ph type="dt" sz="half" idx="10"/>
          </p:nvPr>
        </p:nvSpPr>
        <p:spPr/>
        <p:txBody>
          <a:bodyPr/>
          <a:lstStyle/>
          <a:p>
            <a:fld id="{DDF8C5FB-E779-4467-B99E-C9DE834F6993}" type="datetime1">
              <a:rPr lang="en-US" smtClean="0"/>
              <a:t>11/25/2024</a:t>
            </a:fld>
            <a:endParaRPr lang="en-US" dirty="0"/>
          </a:p>
        </p:txBody>
      </p:sp>
      <p:sp>
        <p:nvSpPr>
          <p:cNvPr id="4" name="Footer Placeholder 3">
            <a:extLst>
              <a:ext uri="{FF2B5EF4-FFF2-40B4-BE49-F238E27FC236}">
                <a16:creationId xmlns:a16="http://schemas.microsoft.com/office/drawing/2014/main" id="{1EE53AA2-7E54-5214-7526-E8C91970342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0E67054-8F73-59B2-F33C-A09FE8414919}"/>
              </a:ext>
            </a:extLst>
          </p:cNvPr>
          <p:cNvSpPr>
            <a:spLocks noGrp="1"/>
          </p:cNvSpPr>
          <p:nvPr>
            <p:ph type="sldNum" sz="quarter" idx="12"/>
          </p:nvPr>
        </p:nvSpPr>
        <p:spPr/>
        <p:txBody>
          <a:bodyPr/>
          <a:lstStyle/>
          <a:p>
            <a:fld id="{223D61E2-24BE-4D61-8DAD-52D2ED5D3291}" type="slidenum">
              <a:rPr lang="en-US" smtClean="0"/>
              <a:t>‹#›</a:t>
            </a:fld>
            <a:endParaRPr lang="en-US" dirty="0"/>
          </a:p>
        </p:txBody>
      </p:sp>
    </p:spTree>
    <p:extLst>
      <p:ext uri="{BB962C8B-B14F-4D97-AF65-F5344CB8AC3E}">
        <p14:creationId xmlns:p14="http://schemas.microsoft.com/office/powerpoint/2010/main" val="2107916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675D32-7EE8-2697-7CE1-97101B727ECE}"/>
              </a:ext>
            </a:extLst>
          </p:cNvPr>
          <p:cNvSpPr>
            <a:spLocks noGrp="1"/>
          </p:cNvSpPr>
          <p:nvPr>
            <p:ph type="dt" sz="half" idx="10"/>
          </p:nvPr>
        </p:nvSpPr>
        <p:spPr/>
        <p:txBody>
          <a:bodyPr/>
          <a:lstStyle/>
          <a:p>
            <a:fld id="{D537263F-0861-48C7-B48B-34C752CAE926}" type="datetime1">
              <a:rPr lang="en-US" smtClean="0"/>
              <a:t>11/25/2024</a:t>
            </a:fld>
            <a:endParaRPr lang="en-US" dirty="0"/>
          </a:p>
        </p:txBody>
      </p:sp>
      <p:sp>
        <p:nvSpPr>
          <p:cNvPr id="3" name="Footer Placeholder 2">
            <a:extLst>
              <a:ext uri="{FF2B5EF4-FFF2-40B4-BE49-F238E27FC236}">
                <a16:creationId xmlns:a16="http://schemas.microsoft.com/office/drawing/2014/main" id="{BC6DD5D6-6AC3-E88F-F7F6-0F34D9D40F9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808BC24-29DF-8B32-044C-48FA127449B1}"/>
              </a:ext>
            </a:extLst>
          </p:cNvPr>
          <p:cNvSpPr>
            <a:spLocks noGrp="1"/>
          </p:cNvSpPr>
          <p:nvPr>
            <p:ph type="sldNum" sz="quarter" idx="12"/>
          </p:nvPr>
        </p:nvSpPr>
        <p:spPr/>
        <p:txBody>
          <a:bodyPr/>
          <a:lstStyle/>
          <a:p>
            <a:fld id="{223D61E2-24BE-4D61-8DAD-52D2ED5D3291}" type="slidenum">
              <a:rPr lang="en-US" smtClean="0"/>
              <a:t>‹#›</a:t>
            </a:fld>
            <a:endParaRPr lang="en-US" dirty="0"/>
          </a:p>
        </p:txBody>
      </p:sp>
    </p:spTree>
    <p:extLst>
      <p:ext uri="{BB962C8B-B14F-4D97-AF65-F5344CB8AC3E}">
        <p14:creationId xmlns:p14="http://schemas.microsoft.com/office/powerpoint/2010/main" val="2310051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CEA5E-272E-AF34-C498-2CAF9F337C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D74F45-C632-13F3-D0B6-650628F2DB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604FB2-0BC6-4C8C-192F-BBEA3BF6ED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D07CAA-469B-B12B-770D-43B137498B5E}"/>
              </a:ext>
            </a:extLst>
          </p:cNvPr>
          <p:cNvSpPr>
            <a:spLocks noGrp="1"/>
          </p:cNvSpPr>
          <p:nvPr>
            <p:ph type="dt" sz="half" idx="10"/>
          </p:nvPr>
        </p:nvSpPr>
        <p:spPr/>
        <p:txBody>
          <a:bodyPr/>
          <a:lstStyle/>
          <a:p>
            <a:fld id="{E114FFE8-D643-490A-A93E-CBAF222B04FA}" type="datetime1">
              <a:rPr lang="en-US" smtClean="0"/>
              <a:t>11/25/2024</a:t>
            </a:fld>
            <a:endParaRPr lang="en-US" dirty="0"/>
          </a:p>
        </p:txBody>
      </p:sp>
      <p:sp>
        <p:nvSpPr>
          <p:cNvPr id="6" name="Footer Placeholder 5">
            <a:extLst>
              <a:ext uri="{FF2B5EF4-FFF2-40B4-BE49-F238E27FC236}">
                <a16:creationId xmlns:a16="http://schemas.microsoft.com/office/drawing/2014/main" id="{C4FBA431-DB64-D413-A95E-A50AD3D8EB7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E283FC-BC42-1838-F833-2F7F73138C92}"/>
              </a:ext>
            </a:extLst>
          </p:cNvPr>
          <p:cNvSpPr>
            <a:spLocks noGrp="1"/>
          </p:cNvSpPr>
          <p:nvPr>
            <p:ph type="sldNum" sz="quarter" idx="12"/>
          </p:nvPr>
        </p:nvSpPr>
        <p:spPr/>
        <p:txBody>
          <a:bodyPr/>
          <a:lstStyle/>
          <a:p>
            <a:fld id="{223D61E2-24BE-4D61-8DAD-52D2ED5D3291}" type="slidenum">
              <a:rPr lang="en-US" smtClean="0"/>
              <a:t>‹#›</a:t>
            </a:fld>
            <a:endParaRPr lang="en-US" dirty="0"/>
          </a:p>
        </p:txBody>
      </p:sp>
    </p:spTree>
    <p:extLst>
      <p:ext uri="{BB962C8B-B14F-4D97-AF65-F5344CB8AC3E}">
        <p14:creationId xmlns:p14="http://schemas.microsoft.com/office/powerpoint/2010/main" val="2514273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38108-6C5A-7DA3-F87F-4941BA0227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233A7C-DD89-3E49-90BD-700DBC9AAF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68D8C60-0909-1C7B-AF37-FDF7C55BC0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B965F0-3F84-B12D-4A64-997B84906734}"/>
              </a:ext>
            </a:extLst>
          </p:cNvPr>
          <p:cNvSpPr>
            <a:spLocks noGrp="1"/>
          </p:cNvSpPr>
          <p:nvPr>
            <p:ph type="dt" sz="half" idx="10"/>
          </p:nvPr>
        </p:nvSpPr>
        <p:spPr/>
        <p:txBody>
          <a:bodyPr/>
          <a:lstStyle/>
          <a:p>
            <a:fld id="{EDA10DE7-E374-4701-86AA-DF426FCBA5CC}" type="datetime1">
              <a:rPr lang="en-US" smtClean="0"/>
              <a:t>11/25/2024</a:t>
            </a:fld>
            <a:endParaRPr lang="en-US" dirty="0"/>
          </a:p>
        </p:txBody>
      </p:sp>
      <p:sp>
        <p:nvSpPr>
          <p:cNvPr id="6" name="Footer Placeholder 5">
            <a:extLst>
              <a:ext uri="{FF2B5EF4-FFF2-40B4-BE49-F238E27FC236}">
                <a16:creationId xmlns:a16="http://schemas.microsoft.com/office/drawing/2014/main" id="{F0036491-F2B4-1128-009D-D3B1133C694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CB9AAF8-4BBA-84F1-0992-B8E8AA43BB15}"/>
              </a:ext>
            </a:extLst>
          </p:cNvPr>
          <p:cNvSpPr>
            <a:spLocks noGrp="1"/>
          </p:cNvSpPr>
          <p:nvPr>
            <p:ph type="sldNum" sz="quarter" idx="12"/>
          </p:nvPr>
        </p:nvSpPr>
        <p:spPr/>
        <p:txBody>
          <a:bodyPr/>
          <a:lstStyle/>
          <a:p>
            <a:fld id="{223D61E2-24BE-4D61-8DAD-52D2ED5D3291}" type="slidenum">
              <a:rPr lang="en-US" smtClean="0"/>
              <a:t>‹#›</a:t>
            </a:fld>
            <a:endParaRPr lang="en-US" dirty="0"/>
          </a:p>
        </p:txBody>
      </p:sp>
    </p:spTree>
    <p:extLst>
      <p:ext uri="{BB962C8B-B14F-4D97-AF65-F5344CB8AC3E}">
        <p14:creationId xmlns:p14="http://schemas.microsoft.com/office/powerpoint/2010/main" val="2797046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C13642-A8D0-0093-481B-D24D9AF3A7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3F61DE-B49A-CB36-A408-DE789D8690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842965-8A15-C9D5-678F-CB128CF2A2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B3E4207-21A2-44C9-9044-770714118B67}" type="datetime1">
              <a:rPr lang="en-US" smtClean="0"/>
              <a:t>11/25/2024</a:t>
            </a:fld>
            <a:endParaRPr lang="en-US" dirty="0"/>
          </a:p>
        </p:txBody>
      </p:sp>
      <p:sp>
        <p:nvSpPr>
          <p:cNvPr id="5" name="Footer Placeholder 4">
            <a:extLst>
              <a:ext uri="{FF2B5EF4-FFF2-40B4-BE49-F238E27FC236}">
                <a16:creationId xmlns:a16="http://schemas.microsoft.com/office/drawing/2014/main" id="{2BDA035A-5883-7B10-36B1-28EDC49385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C1524450-0073-D16C-D64B-91AE4BCCE8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23D61E2-24BE-4D61-8DAD-52D2ED5D3291}" type="slidenum">
              <a:rPr lang="en-US" smtClean="0"/>
              <a:t>‹#›</a:t>
            </a:fld>
            <a:endParaRPr lang="en-US" dirty="0"/>
          </a:p>
        </p:txBody>
      </p:sp>
    </p:spTree>
    <p:extLst>
      <p:ext uri="{BB962C8B-B14F-4D97-AF65-F5344CB8AC3E}">
        <p14:creationId xmlns:p14="http://schemas.microsoft.com/office/powerpoint/2010/main" val="1482925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07FB84-85CC-4DF0-8E05-8240D157E36C}" type="datetimeFigureOut">
              <a:rPr lang="en-US" smtClean="0"/>
              <a:t>11/25/2024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85F3F-BB74-4299-ABA0-661CED66FFE9}" type="slidenum">
              <a:rPr lang="en-US" smtClean="0"/>
              <a:t>‹#›</a:t>
            </a:fld>
            <a:endParaRPr lang="en-US" dirty="0"/>
          </a:p>
        </p:txBody>
      </p:sp>
    </p:spTree>
    <p:extLst>
      <p:ext uri="{BB962C8B-B14F-4D97-AF65-F5344CB8AC3E}">
        <p14:creationId xmlns:p14="http://schemas.microsoft.com/office/powerpoint/2010/main" val="19298242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30.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41.jpeg"/><Relationship Id="rId4" Type="http://schemas.openxmlformats.org/officeDocument/2006/relationships/image" Target="../media/image40.emf"/></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6.jpeg"/><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016/j.atmosres.2008.02.017" TargetMode="External"/><Relationship Id="rId7" Type="http://schemas.openxmlformats.org/officeDocument/2006/relationships/hyperlink" Target="http://dx.doi.org/10.5067/IMPACTS/LIP/DATA101" TargetMode="External"/><Relationship Id="rId2" Type="http://schemas.openxmlformats.org/officeDocument/2006/relationships/hyperlink" Target="https://doi.org/10.1175/1520-0426(1986)003%3c0265:AOFCDT%3e2.0.CO;2" TargetMode="External"/><Relationship Id="rId1" Type="http://schemas.openxmlformats.org/officeDocument/2006/relationships/slideLayout" Target="../slideLayouts/slideLayout4.xml"/><Relationship Id="rId6" Type="http://schemas.openxmlformats.org/officeDocument/2006/relationships/hyperlink" Target="https://doi.org/10.15191/nwajom.2013.0121" TargetMode="External"/><Relationship Id="rId5" Type="http://schemas.openxmlformats.org/officeDocument/2006/relationships/hyperlink" Target="https://doi.org/10.1016/j.atmosres.2016.03.029" TargetMode="External"/><Relationship Id="rId4" Type="http://schemas.openxmlformats.org/officeDocument/2006/relationships/hyperlink" Target="https://doi.org/10.1016/S0169-8095(02)00008-X"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2151/jmsj1965.43.3_139" TargetMode="External"/><Relationship Id="rId2" Type="http://schemas.openxmlformats.org/officeDocument/2006/relationships/hyperlink" Target="https://doi.org/10.1175/1520-0426(1988)005%3c0259:AAKAWM%3e2.0.CO;2" TargetMode="External"/><Relationship Id="rId1" Type="http://schemas.openxmlformats.org/officeDocument/2006/relationships/slideLayout" Target="../slideLayouts/slideLayout4.xml"/><Relationship Id="rId5" Type="http://schemas.openxmlformats.org/officeDocument/2006/relationships/hyperlink" Target="https://doi.org/10.1175/JTECH2034.1" TargetMode="External"/><Relationship Id="rId4" Type="http://schemas.openxmlformats.org/officeDocument/2006/relationships/hyperlink" Target="https://www.proquest.com/openview/70b4ce484f793eb78a63c1b474f4962e/1?pq-origsite=gscholar&amp;cbl=1875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0.emf"/><Relationship Id="rId4" Type="http://schemas.openxmlformats.org/officeDocument/2006/relationships/image" Target="../media/image62.emf"/></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3.xml"/><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3.xml"/><Relationship Id="rId5" Type="http://schemas.openxmlformats.org/officeDocument/2006/relationships/image" Target="../media/image74.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3.xml"/><Relationship Id="rId5" Type="http://schemas.openxmlformats.org/officeDocument/2006/relationships/image" Target="../media/image78.png"/><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xml"/><Relationship Id="rId5" Type="http://schemas.openxmlformats.org/officeDocument/2006/relationships/image" Target="../media/image82.png"/><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3.xml"/><Relationship Id="rId5" Type="http://schemas.openxmlformats.org/officeDocument/2006/relationships/image" Target="../media/image86.png"/><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3.xml"/><Relationship Id="rId5" Type="http://schemas.openxmlformats.org/officeDocument/2006/relationships/image" Target="../media/image90.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3.xml"/><Relationship Id="rId5" Type="http://schemas.openxmlformats.org/officeDocument/2006/relationships/image" Target="../media/image94.png"/><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3.xml"/><Relationship Id="rId5" Type="http://schemas.openxmlformats.org/officeDocument/2006/relationships/image" Target="../media/image98.png"/><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3.xml"/><Relationship Id="rId5" Type="http://schemas.openxmlformats.org/officeDocument/2006/relationships/image" Target="../media/image102.png"/><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150222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3FA2EF-474E-3743-CAF9-5DCF5D627FE0}"/>
              </a:ext>
            </a:extLst>
          </p:cNvPr>
          <p:cNvSpPr>
            <a:spLocks noGrp="1"/>
          </p:cNvSpPr>
          <p:nvPr>
            <p:ph type="ctrTitle"/>
          </p:nvPr>
        </p:nvSpPr>
        <p:spPr>
          <a:xfrm>
            <a:off x="1524000" y="1763483"/>
            <a:ext cx="9144000" cy="2160032"/>
          </a:xfrm>
        </p:spPr>
        <p:txBody>
          <a:bodyPr>
            <a:noAutofit/>
          </a:bodyPr>
          <a:lstStyle/>
          <a:p>
            <a:r>
              <a:rPr lang="en-US" sz="4000" dirty="0">
                <a:latin typeface="Times New Roman" panose="02020603050405020304" pitchFamily="18" charset="0"/>
                <a:cs typeface="Times New Roman" panose="02020603050405020304" pitchFamily="18" charset="0"/>
              </a:rPr>
              <a:t>INVESTIGATION OF THE EXISTENCE OF VERTICALLY ORIENTED ICE CRYSTALS IN WINTER STORMS</a:t>
            </a:r>
          </a:p>
        </p:txBody>
      </p:sp>
      <p:sp>
        <p:nvSpPr>
          <p:cNvPr id="3" name="Subtitle 2">
            <a:extLst>
              <a:ext uri="{FF2B5EF4-FFF2-40B4-BE49-F238E27FC236}">
                <a16:creationId xmlns:a16="http://schemas.microsoft.com/office/drawing/2014/main" id="{0C7F79C9-C5A0-9A56-9D05-55F6F2B2BEDF}"/>
              </a:ext>
            </a:extLst>
          </p:cNvPr>
          <p:cNvSpPr>
            <a:spLocks noGrp="1"/>
          </p:cNvSpPr>
          <p:nvPr>
            <p:ph type="subTitle" idx="1"/>
          </p:nvPr>
        </p:nvSpPr>
        <p:spPr>
          <a:xfrm>
            <a:off x="4547507" y="4135789"/>
            <a:ext cx="3096986" cy="1655762"/>
          </a:xfrm>
        </p:spPr>
        <p:txBody>
          <a:bodyPr>
            <a:noAutofit/>
          </a:bodyPr>
          <a:lstStyle/>
          <a:p>
            <a:r>
              <a:rPr lang="en-US" sz="2800" dirty="0">
                <a:latin typeface="Times New Roman" panose="02020603050405020304" pitchFamily="18" charset="0"/>
                <a:cs typeface="Times New Roman" panose="02020603050405020304" pitchFamily="18" charset="0"/>
              </a:rPr>
              <a:t>Kendra </a:t>
            </a:r>
            <a:r>
              <a:rPr lang="en-US" sz="2800" dirty="0" smtClean="0">
                <a:latin typeface="Times New Roman" panose="02020603050405020304" pitchFamily="18" charset="0"/>
                <a:cs typeface="Times New Roman" panose="02020603050405020304" pitchFamily="18" charset="0"/>
              </a:rPr>
              <a:t>Sand</a:t>
            </a:r>
            <a:endParaRPr lang="en-US" sz="2800" dirty="0">
              <a:latin typeface="Times New Roman" panose="02020603050405020304" pitchFamily="18" charset="0"/>
              <a:cs typeface="Times New Roman" panose="02020603050405020304" pitchFamily="18" charset="0"/>
            </a:endParaRPr>
          </a:p>
          <a:p>
            <a:pPr>
              <a:lnSpc>
                <a:spcPts val="1200"/>
              </a:lnSpc>
            </a:pPr>
            <a:r>
              <a:rPr lang="en-US" sz="2000" dirty="0">
                <a:latin typeface="Times New Roman" panose="02020603050405020304" pitchFamily="18" charset="0"/>
                <a:cs typeface="Times New Roman" panose="02020603050405020304" pitchFamily="18" charset="0"/>
              </a:rPr>
              <a:t>M.S. Thesis Defense</a:t>
            </a:r>
          </a:p>
          <a:p>
            <a:pPr>
              <a:lnSpc>
                <a:spcPts val="1200"/>
              </a:lnSpc>
            </a:pPr>
            <a:r>
              <a:rPr lang="en-US" sz="2000" dirty="0">
                <a:latin typeface="Times New Roman" panose="02020603050405020304" pitchFamily="18" charset="0"/>
                <a:cs typeface="Times New Roman" panose="02020603050405020304" pitchFamily="18" charset="0"/>
              </a:rPr>
              <a:t>University of North Dakota</a:t>
            </a:r>
          </a:p>
          <a:p>
            <a:pPr>
              <a:lnSpc>
                <a:spcPts val="1200"/>
              </a:lnSpc>
            </a:pPr>
            <a:r>
              <a:rPr lang="en-US" sz="2000" dirty="0">
                <a:latin typeface="Times New Roman" panose="02020603050405020304" pitchFamily="18" charset="0"/>
                <a:cs typeface="Times New Roman" panose="02020603050405020304" pitchFamily="18" charset="0"/>
              </a:rPr>
              <a:t>Grand Forks, North Dakota</a:t>
            </a:r>
          </a:p>
          <a:p>
            <a:pPr>
              <a:lnSpc>
                <a:spcPts val="1200"/>
              </a:lnSpc>
            </a:pPr>
            <a:r>
              <a:rPr lang="en-US" sz="2000" dirty="0" smtClean="0">
                <a:latin typeface="Times New Roman" panose="02020603050405020304" pitchFamily="18" charset="0"/>
                <a:cs typeface="Times New Roman" panose="02020603050405020304" pitchFamily="18" charset="0"/>
              </a:rPr>
              <a:t>November 14, 2024</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sp>
        <p:nvSpPr>
          <p:cNvPr id="5" name="Subtitle 2">
            <a:extLst>
              <a:ext uri="{FF2B5EF4-FFF2-40B4-BE49-F238E27FC236}">
                <a16:creationId xmlns:a16="http://schemas.microsoft.com/office/drawing/2014/main" id="{0C7F79C9-C5A0-9A56-9D05-55F6F2B2BEDF}"/>
              </a:ext>
            </a:extLst>
          </p:cNvPr>
          <p:cNvSpPr txBox="1">
            <a:spLocks/>
          </p:cNvSpPr>
          <p:nvPr/>
        </p:nvSpPr>
        <p:spPr>
          <a:xfrm>
            <a:off x="2019300" y="6097363"/>
            <a:ext cx="9797143" cy="76063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smtClean="0">
                <a:latin typeface="Times New Roman" panose="02020603050405020304" pitchFamily="18" charset="0"/>
                <a:cs typeface="Times New Roman" panose="02020603050405020304" pitchFamily="18" charset="0"/>
              </a:rPr>
              <a:t>Committee Members: Dr</a:t>
            </a:r>
            <a:r>
              <a:rPr lang="en-US" sz="2000" dirty="0">
                <a:latin typeface="Times New Roman" panose="02020603050405020304" pitchFamily="18" charset="0"/>
                <a:cs typeface="Times New Roman" panose="02020603050405020304" pitchFamily="18" charset="0"/>
              </a:rPr>
              <a:t>. David </a:t>
            </a:r>
            <a:r>
              <a:rPr lang="en-US" sz="2000" dirty="0" smtClean="0">
                <a:latin typeface="Times New Roman" panose="02020603050405020304" pitchFamily="18" charset="0"/>
                <a:cs typeface="Times New Roman" panose="02020603050405020304" pitchFamily="18" charset="0"/>
              </a:rPr>
              <a:t>Delene</a:t>
            </a:r>
            <a:r>
              <a:rPr lang="en-US" sz="2000" dirty="0" smtClean="0">
                <a:latin typeface="Times New Roman" panose="02020603050405020304" pitchFamily="18" charset="0"/>
                <a:cs typeface="Times New Roman" panose="02020603050405020304" pitchFamily="18" charset="0"/>
              </a:rPr>
              <a:t>, Prof. Emeritus Michael </a:t>
            </a:r>
            <a:r>
              <a:rPr lang="en-US" sz="2000" dirty="0" smtClean="0">
                <a:latin typeface="Times New Roman" panose="02020603050405020304" pitchFamily="18" charset="0"/>
                <a:cs typeface="Times New Roman" panose="02020603050405020304" pitchFamily="18" charset="0"/>
              </a:rPr>
              <a:t>Poellot</a:t>
            </a:r>
            <a:r>
              <a:rPr lang="en-US" sz="2000" dirty="0" smtClean="0">
                <a:latin typeface="Times New Roman" panose="02020603050405020304" pitchFamily="18" charset="0"/>
                <a:cs typeface="Times New Roman" panose="02020603050405020304" pitchFamily="18" charset="0"/>
              </a:rPr>
              <a:t>, Dr</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Jared Marquis</a:t>
            </a:r>
          </a:p>
          <a:p>
            <a:endParaRPr lang="en-US" sz="20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C52EF2E2-DB9B-4440-9AA8-4CDFC8515373}"/>
              </a:ext>
            </a:extLst>
          </p:cNvPr>
          <p:cNvPicPr>
            <a:picLocks noChangeAspect="1"/>
          </p:cNvPicPr>
          <p:nvPr/>
        </p:nvPicPr>
        <p:blipFill>
          <a:blip r:embed="rId2"/>
          <a:stretch>
            <a:fillRect/>
          </a:stretch>
        </p:blipFill>
        <p:spPr>
          <a:xfrm>
            <a:off x="213652" y="4880898"/>
            <a:ext cx="2181205" cy="1821306"/>
          </a:xfrm>
          <a:prstGeom prst="rect">
            <a:avLst/>
          </a:prstGeom>
        </p:spPr>
      </p:pic>
      <p:pic>
        <p:nvPicPr>
          <p:cNvPr id="9" name="Picture 8"/>
          <p:cNvPicPr>
            <a:picLocks noChangeAspect="1"/>
          </p:cNvPicPr>
          <p:nvPr/>
        </p:nvPicPr>
        <p:blipFill>
          <a:blip r:embed="rId3"/>
          <a:stretch>
            <a:fillRect/>
          </a:stretch>
        </p:blipFill>
        <p:spPr>
          <a:xfrm>
            <a:off x="1321081" y="152957"/>
            <a:ext cx="9549838" cy="1306286"/>
          </a:xfrm>
          <a:prstGeom prst="rect">
            <a:avLst/>
          </a:prstGeom>
        </p:spPr>
      </p:pic>
    </p:spTree>
    <p:extLst>
      <p:ext uri="{BB962C8B-B14F-4D97-AF65-F5344CB8AC3E}">
        <p14:creationId xmlns:p14="http://schemas.microsoft.com/office/powerpoint/2010/main" val="41515318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29"/>
          <p:cNvPicPr>
            <a:picLocks noGrp="1" noChangeAspect="1"/>
          </p:cNvPicPr>
          <p:nvPr>
            <p:ph sz="half" idx="1"/>
          </p:nvPr>
        </p:nvPicPr>
        <p:blipFill>
          <a:blip r:embed="rId2"/>
          <a:stretch>
            <a:fillRect/>
          </a:stretch>
        </p:blipFill>
        <p:spPr>
          <a:xfrm>
            <a:off x="-111033" y="3481252"/>
            <a:ext cx="12414067" cy="3376748"/>
          </a:xfrm>
          <a:prstGeom prst="rect">
            <a:avLst/>
          </a:prstGeom>
        </p:spPr>
      </p:pic>
      <p:sp>
        <p:nvSpPr>
          <p:cNvPr id="2" name="Title 1"/>
          <p:cNvSpPr>
            <a:spLocks noGrp="1"/>
          </p:cNvSpPr>
          <p:nvPr>
            <p:ph type="title"/>
          </p:nvPr>
        </p:nvSpPr>
        <p:spPr>
          <a:xfrm>
            <a:off x="206991" y="1"/>
            <a:ext cx="11778018" cy="1132763"/>
          </a:xfrm>
        </p:spPr>
        <p:txBody>
          <a:bodyPr>
            <a:normAutofit/>
          </a:bodyPr>
          <a:lstStyle/>
          <a:p>
            <a:pPr algn="ctr"/>
            <a:r>
              <a:rPr lang="en-US" sz="4000" dirty="0" smtClean="0">
                <a:latin typeface="Times New Roman" panose="02020603050405020304" pitchFamily="18" charset="0"/>
                <a:cs typeface="Times New Roman" panose="02020603050405020304" pitchFamily="18" charset="0"/>
              </a:rPr>
              <a:t>Example 2D-S Data</a:t>
            </a:r>
            <a:endParaRPr lang="en-US" sz="4000" dirty="0">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4650376" y="1337089"/>
            <a:ext cx="7132320" cy="0"/>
          </a:xfrm>
          <a:prstGeom prst="line">
            <a:avLst/>
          </a:prstGeom>
          <a:ln>
            <a:solidFill>
              <a:schemeClr val="tx1"/>
            </a:solidFill>
            <a:prstDash val="solid"/>
            <a:headEnd type="diamond"/>
            <a:tailEnd type="diamond"/>
          </a:ln>
        </p:spPr>
        <p:style>
          <a:lnRef idx="2">
            <a:schemeClr val="accent1"/>
          </a:lnRef>
          <a:fillRef idx="0">
            <a:schemeClr val="accent1"/>
          </a:fillRef>
          <a:effectRef idx="1">
            <a:schemeClr val="accent1"/>
          </a:effectRef>
          <a:fontRef idx="minor">
            <a:schemeClr val="tx1"/>
          </a:fontRef>
        </p:style>
      </p:cxnSp>
      <p:sp>
        <p:nvSpPr>
          <p:cNvPr id="33" name="Content Placeholder 2"/>
          <p:cNvSpPr txBox="1">
            <a:spLocks/>
          </p:cNvSpPr>
          <p:nvPr/>
        </p:nvSpPr>
        <p:spPr>
          <a:xfrm>
            <a:off x="7089946" y="1132763"/>
            <a:ext cx="2253180" cy="408652"/>
          </a:xfrm>
          <a:prstGeom prst="rect">
            <a:avLst/>
          </a:prstGeom>
          <a:solidFill>
            <a:schemeClr val="bg1"/>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smtClean="0">
                <a:latin typeface="Times New Roman" panose="02020603050405020304" pitchFamily="18" charset="0"/>
                <a:cs typeface="Times New Roman" panose="02020603050405020304" pitchFamily="18" charset="0"/>
              </a:rPr>
              <a:t>Vertical Channel</a:t>
            </a:r>
            <a:endParaRPr lang="en-US" sz="2400" dirty="0">
              <a:latin typeface="Times New Roman" panose="02020603050405020304" pitchFamily="18" charset="0"/>
              <a:cs typeface="Times New Roman" panose="02020603050405020304" pitchFamily="18" charset="0"/>
            </a:endParaRPr>
          </a:p>
        </p:txBody>
      </p:sp>
      <p:cxnSp>
        <p:nvCxnSpPr>
          <p:cNvPr id="35" name="Straight Connector 34"/>
          <p:cNvCxnSpPr/>
          <p:nvPr/>
        </p:nvCxnSpPr>
        <p:spPr>
          <a:xfrm>
            <a:off x="599380" y="1331886"/>
            <a:ext cx="3749040" cy="0"/>
          </a:xfrm>
          <a:prstGeom prst="line">
            <a:avLst/>
          </a:prstGeom>
          <a:ln>
            <a:solidFill>
              <a:schemeClr val="tx1"/>
            </a:solidFill>
            <a:prstDash val="solid"/>
            <a:headEnd type="diamond"/>
            <a:tailEnd type="diamond"/>
          </a:ln>
        </p:spPr>
        <p:style>
          <a:lnRef idx="2">
            <a:schemeClr val="accent1"/>
          </a:lnRef>
          <a:fillRef idx="0">
            <a:schemeClr val="accent1"/>
          </a:fillRef>
          <a:effectRef idx="1">
            <a:schemeClr val="accent1"/>
          </a:effectRef>
          <a:fontRef idx="minor">
            <a:schemeClr val="tx1"/>
          </a:fontRef>
        </p:style>
      </p:cxnSp>
      <p:sp>
        <p:nvSpPr>
          <p:cNvPr id="20" name="Content Placeholder 2"/>
          <p:cNvSpPr txBox="1">
            <a:spLocks/>
          </p:cNvSpPr>
          <p:nvPr/>
        </p:nvSpPr>
        <p:spPr>
          <a:xfrm>
            <a:off x="1147013" y="1091162"/>
            <a:ext cx="2653775" cy="450253"/>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smtClean="0">
                <a:latin typeface="Times New Roman" panose="02020603050405020304" pitchFamily="18" charset="0"/>
                <a:cs typeface="Times New Roman" panose="02020603050405020304" pitchFamily="18" charset="0"/>
              </a:rPr>
              <a:t>Horizontal Channel</a:t>
            </a:r>
            <a:endParaRPr lang="en-US" sz="2400" dirty="0">
              <a:latin typeface="Times New Roman" panose="02020603050405020304" pitchFamily="18" charset="0"/>
              <a:cs typeface="Times New Roman" panose="02020603050405020304" pitchFamily="18" charset="0"/>
            </a:endParaRPr>
          </a:p>
        </p:txBody>
      </p:sp>
      <p:pic>
        <p:nvPicPr>
          <p:cNvPr id="29" name="Content Placeholder 28"/>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98257" y="1423082"/>
            <a:ext cx="11395487" cy="1767851"/>
          </a:xfrm>
          <a:prstGeom prst="rect">
            <a:avLst/>
          </a:prstGeom>
        </p:spPr>
      </p:pic>
      <p:sp>
        <p:nvSpPr>
          <p:cNvPr id="8" name="Rounded Rectangle 7"/>
          <p:cNvSpPr/>
          <p:nvPr/>
        </p:nvSpPr>
        <p:spPr>
          <a:xfrm>
            <a:off x="5908431" y="3534007"/>
            <a:ext cx="808892" cy="2567855"/>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34357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C6BDE-0796-0B12-95EE-F522B3EAF7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F8EAB4-CD55-A504-45FF-A7299E0F1CA5}"/>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Science Questions</a:t>
            </a:r>
          </a:p>
        </p:txBody>
      </p:sp>
      <p:sp>
        <p:nvSpPr>
          <p:cNvPr id="3" name="Content Placeholder 2">
            <a:extLst>
              <a:ext uri="{FF2B5EF4-FFF2-40B4-BE49-F238E27FC236}">
                <a16:creationId xmlns:a16="http://schemas.microsoft.com/office/drawing/2014/main" id="{BC73EC6F-58CC-AED0-7FB4-285D93CD615F}"/>
              </a:ext>
            </a:extLst>
          </p:cNvPr>
          <p:cNvSpPr>
            <a:spLocks noGrp="1"/>
          </p:cNvSpPr>
          <p:nvPr>
            <p:ph idx="1"/>
          </p:nvPr>
        </p:nvSpPr>
        <p:spPr>
          <a:xfrm>
            <a:off x="838200" y="1825625"/>
            <a:ext cx="6316579" cy="4351338"/>
          </a:xfrm>
        </p:spPr>
        <p:txBody>
          <a:bodyPr/>
          <a:lstStyle/>
          <a:p>
            <a:r>
              <a:rPr lang="en-US" b="1" dirty="0">
                <a:latin typeface="Times New Roman" panose="02020603050405020304" pitchFamily="18" charset="0"/>
                <a:cs typeface="Times New Roman" panose="02020603050405020304" pitchFamily="18" charset="0"/>
              </a:rPr>
              <a:t>Can ice crystal vertical orientations be observed through in situ measurements?</a:t>
            </a:r>
          </a:p>
          <a:p>
            <a:r>
              <a:rPr lang="en-US" dirty="0" smtClean="0">
                <a:latin typeface="Times New Roman" panose="02020603050405020304" pitchFamily="18" charset="0"/>
                <a:cs typeface="Times New Roman" panose="02020603050405020304" pitchFamily="18" charset="0"/>
              </a:rPr>
              <a:t>Can any relationship be drawn between </a:t>
            </a:r>
            <a:r>
              <a:rPr lang="en-US" dirty="0">
                <a:latin typeface="Times New Roman" panose="02020603050405020304" pitchFamily="18" charset="0"/>
                <a:cs typeface="Times New Roman" panose="02020603050405020304" pitchFamily="18" charset="0"/>
              </a:rPr>
              <a:t>ice crystal vertical orientations </a:t>
            </a:r>
            <a:r>
              <a:rPr lang="en-US" dirty="0" smtClean="0">
                <a:latin typeface="Times New Roman" panose="02020603050405020304" pitchFamily="18" charset="0"/>
                <a:cs typeface="Times New Roman" panose="02020603050405020304" pitchFamily="18" charset="0"/>
              </a:rPr>
              <a:t>and cold season cloud top electric </a:t>
            </a:r>
            <a:r>
              <a:rPr lang="en-US" dirty="0">
                <a:latin typeface="Times New Roman" panose="02020603050405020304" pitchFamily="18" charset="0"/>
                <a:cs typeface="Times New Roman" panose="02020603050405020304" pitchFamily="18" charset="0"/>
              </a:rPr>
              <a:t>field </a:t>
            </a:r>
            <a:r>
              <a:rPr lang="en-US" dirty="0" smtClean="0">
                <a:latin typeface="Times New Roman" panose="02020603050405020304" pitchFamily="18" charset="0"/>
                <a:cs typeface="Times New Roman" panose="02020603050405020304" pitchFamily="18" charset="0"/>
              </a:rPr>
              <a:t>charging?</a:t>
            </a:r>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Is there any relationship between </a:t>
            </a:r>
            <a:r>
              <a:rPr lang="en-US" dirty="0">
                <a:latin typeface="Times New Roman" panose="02020603050405020304" pitchFamily="18" charset="0"/>
                <a:cs typeface="Times New Roman" panose="02020603050405020304" pitchFamily="18" charset="0"/>
              </a:rPr>
              <a:t>ice crystal vertical </a:t>
            </a:r>
            <a:r>
              <a:rPr lang="en-US" dirty="0" smtClean="0">
                <a:latin typeface="Times New Roman" panose="02020603050405020304" pitchFamily="18" charset="0"/>
                <a:cs typeface="Times New Roman" panose="02020603050405020304" pitchFamily="18" charset="0"/>
              </a:rPr>
              <a:t>orientations and periods </a:t>
            </a:r>
            <a:r>
              <a:rPr lang="en-US" dirty="0">
                <a:latin typeface="Times New Roman" panose="02020603050405020304" pitchFamily="18" charset="0"/>
                <a:cs typeface="Times New Roman" panose="02020603050405020304" pitchFamily="18" charset="0"/>
              </a:rPr>
              <a:t>of high particle concentration</a:t>
            </a:r>
            <a:r>
              <a:rPr lang="en-US" dirty="0" smtClean="0">
                <a:latin typeface="Times New Roman" panose="02020603050405020304" pitchFamily="18" charset="0"/>
                <a:cs typeface="Times New Roman" panose="02020603050405020304" pitchFamily="18" charset="0"/>
              </a:rPr>
              <a:t>?</a:t>
            </a:r>
          </a:p>
        </p:txBody>
      </p:sp>
      <p:sp>
        <p:nvSpPr>
          <p:cNvPr id="6" name="Slide Number Placeholder 5"/>
          <p:cNvSpPr>
            <a:spLocks noGrp="1"/>
          </p:cNvSpPr>
          <p:nvPr>
            <p:ph type="sldNum" sz="quarter" idx="12"/>
          </p:nvPr>
        </p:nvSpPr>
        <p:spPr/>
        <p:txBody>
          <a:bodyPr/>
          <a:lstStyle/>
          <a:p>
            <a:fld id="{223D61E2-24BE-4D61-8DAD-52D2ED5D3291}" type="slidenum">
              <a:rPr lang="en-US" smtClean="0"/>
              <a:t>11</a:t>
            </a:fld>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25969"/>
          <a:stretch/>
        </p:blipFill>
        <p:spPr>
          <a:xfrm>
            <a:off x="7304113" y="900953"/>
            <a:ext cx="4625788" cy="2568389"/>
          </a:xfrm>
          <a:prstGeom prst="rect">
            <a:avLst/>
          </a:prstGeom>
          <a:ln w="9525" cap="sq">
            <a:solidFill>
              <a:schemeClr val="tx1"/>
            </a:solidFill>
            <a:prstDash val="solid"/>
            <a:miter lim="800000"/>
          </a:ln>
          <a:effectLst/>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2572" b="7428"/>
          <a:stretch/>
        </p:blipFill>
        <p:spPr>
          <a:xfrm>
            <a:off x="7304113" y="3575980"/>
            <a:ext cx="4625788" cy="2775473"/>
          </a:xfrm>
          <a:prstGeom prst="rect">
            <a:avLst/>
          </a:prstGeom>
          <a:ln w="9525" cap="sq">
            <a:solidFill>
              <a:schemeClr val="tx1"/>
            </a:solidFill>
            <a:prstDash val="solid"/>
            <a:miter lim="800000"/>
          </a:ln>
          <a:effectLst/>
        </p:spPr>
      </p:pic>
    </p:spTree>
    <p:extLst>
      <p:ext uri="{BB962C8B-B14F-4D97-AF65-F5344CB8AC3E}">
        <p14:creationId xmlns:p14="http://schemas.microsoft.com/office/powerpoint/2010/main" val="33342780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991" y="1"/>
            <a:ext cx="11778018" cy="1132763"/>
          </a:xfrm>
        </p:spPr>
        <p:txBody>
          <a:bodyPr>
            <a:normAutofit/>
          </a:bodyPr>
          <a:lstStyle/>
          <a:p>
            <a:pPr algn="ctr"/>
            <a:r>
              <a:rPr lang="en-US" sz="4000" dirty="0" smtClean="0">
                <a:latin typeface="Times New Roman" panose="02020603050405020304" pitchFamily="18" charset="0"/>
                <a:cs typeface="Times New Roman" panose="02020603050405020304" pitchFamily="18" charset="0"/>
              </a:rPr>
              <a:t>Case Selection Methodology</a:t>
            </a:r>
            <a:endParaRPr lang="en-US" sz="4000" dirty="0">
              <a:latin typeface="Times New Roman" panose="02020603050405020304" pitchFamily="18" charset="0"/>
              <a:cs typeface="Times New Roman" panose="02020603050405020304" pitchFamily="18" charset="0"/>
            </a:endParaRPr>
          </a:p>
        </p:txBody>
      </p:sp>
      <p:sp>
        <p:nvSpPr>
          <p:cNvPr id="20" name="Content Placeholder 2"/>
          <p:cNvSpPr txBox="1">
            <a:spLocks/>
          </p:cNvSpPr>
          <p:nvPr/>
        </p:nvSpPr>
        <p:spPr>
          <a:xfrm>
            <a:off x="206991" y="1132765"/>
            <a:ext cx="11778018" cy="19304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latin typeface="Times New Roman" panose="02020603050405020304" pitchFamily="18" charset="0"/>
                <a:cs typeface="Times New Roman" panose="02020603050405020304" pitchFamily="18" charset="0"/>
              </a:rPr>
              <a:t>The 2D-S Image Data appears to show similar angles in the low aspect ratio ice crystals.</a:t>
            </a:r>
          </a:p>
          <a:p>
            <a:r>
              <a:rPr lang="en-US" sz="2400" dirty="0" smtClean="0">
                <a:latin typeface="Times New Roman" panose="02020603050405020304" pitchFamily="18" charset="0"/>
                <a:cs typeface="Times New Roman" panose="02020603050405020304" pitchFamily="18" charset="0"/>
              </a:rPr>
              <a:t>Isolate </a:t>
            </a:r>
            <a:r>
              <a:rPr lang="en-US" sz="2400" dirty="0">
                <a:latin typeface="Times New Roman" panose="02020603050405020304" pitchFamily="18" charset="0"/>
                <a:cs typeface="Times New Roman" panose="02020603050405020304" pitchFamily="18" charset="0"/>
              </a:rPr>
              <a:t>the </a:t>
            </a:r>
            <a:r>
              <a:rPr lang="en-US" sz="2400" dirty="0" smtClean="0">
                <a:latin typeface="Times New Roman" panose="02020603050405020304" pitchFamily="18" charset="0"/>
                <a:cs typeface="Times New Roman" panose="02020603050405020304" pitchFamily="18" charset="0"/>
              </a:rPr>
              <a:t>low aspect ratio ice </a:t>
            </a:r>
            <a:r>
              <a:rPr lang="en-US" sz="2400" dirty="0">
                <a:latin typeface="Times New Roman" panose="02020603050405020304" pitchFamily="18" charset="0"/>
                <a:cs typeface="Times New Roman" panose="02020603050405020304" pitchFamily="18" charset="0"/>
              </a:rPr>
              <a:t>crystals of interest </a:t>
            </a:r>
            <a:r>
              <a:rPr lang="en-US" sz="2400" dirty="0" smtClean="0">
                <a:latin typeface="Times New Roman" panose="02020603050405020304" pitchFamily="18" charset="0"/>
                <a:cs typeface="Times New Roman" panose="02020603050405020304" pitchFamily="18" charset="0"/>
              </a:rPr>
              <a:t>observed in the </a:t>
            </a:r>
            <a:r>
              <a:rPr lang="en-US" sz="2400" dirty="0">
                <a:latin typeface="Times New Roman" panose="02020603050405020304" pitchFamily="18" charset="0"/>
                <a:cs typeface="Times New Roman" panose="02020603050405020304" pitchFamily="18" charset="0"/>
              </a:rPr>
              <a:t>2D-S Image </a:t>
            </a:r>
            <a:r>
              <a:rPr lang="en-US" sz="2400" dirty="0" smtClean="0">
                <a:latin typeface="Times New Roman" panose="02020603050405020304" pitchFamily="18" charset="0"/>
                <a:cs typeface="Times New Roman" panose="02020603050405020304" pitchFamily="18" charset="0"/>
              </a:rPr>
              <a:t>Data.</a:t>
            </a:r>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Statistically analyze orientation angles of low aspect ratio ice crystals.</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cxnSp>
        <p:nvCxnSpPr>
          <p:cNvPr id="32" name="Straight Arrow Connector 31"/>
          <p:cNvCxnSpPr/>
          <p:nvPr/>
        </p:nvCxnSpPr>
        <p:spPr>
          <a:xfrm>
            <a:off x="10254916" y="1641064"/>
            <a:ext cx="1216648" cy="0"/>
          </a:xfrm>
          <a:prstGeom prst="straightConnector1">
            <a:avLst/>
          </a:prstGeom>
          <a:ln>
            <a:solidFill>
              <a:schemeClr val="bg1"/>
            </a:solidFill>
            <a:headEnd type="none"/>
            <a:tailEnd type="arrow" w="lg" len="lg"/>
          </a:ln>
        </p:spPr>
        <p:style>
          <a:lnRef idx="2">
            <a:schemeClr val="accent1"/>
          </a:lnRef>
          <a:fillRef idx="0">
            <a:schemeClr val="accent1"/>
          </a:fillRef>
          <a:effectRef idx="1">
            <a:schemeClr val="accent1"/>
          </a:effectRef>
          <a:fontRef idx="minor">
            <a:schemeClr val="tx1"/>
          </a:fontRef>
        </p:style>
      </p:cxnSp>
      <p:sp>
        <p:nvSpPr>
          <p:cNvPr id="11" name="Slide Number Placeholder 10"/>
          <p:cNvSpPr>
            <a:spLocks noGrp="1"/>
          </p:cNvSpPr>
          <p:nvPr>
            <p:ph type="sldNum" sz="quarter" idx="12"/>
          </p:nvPr>
        </p:nvSpPr>
        <p:spPr/>
        <p:txBody>
          <a:bodyPr/>
          <a:lstStyle/>
          <a:p>
            <a:fld id="{223D61E2-24BE-4D61-8DAD-52D2ED5D3291}" type="slidenum">
              <a:rPr lang="en-US" smtClean="0"/>
              <a:t>12</a:t>
            </a:fld>
            <a:endParaRPr lang="en-US" dirty="0"/>
          </a:p>
        </p:txBody>
      </p:sp>
      <p:grpSp>
        <p:nvGrpSpPr>
          <p:cNvPr id="40" name="Group 39"/>
          <p:cNvGrpSpPr/>
          <p:nvPr/>
        </p:nvGrpSpPr>
        <p:grpSpPr>
          <a:xfrm>
            <a:off x="331346" y="2874856"/>
            <a:ext cx="11717401" cy="3559629"/>
            <a:chOff x="480042" y="1833286"/>
            <a:chExt cx="11717401" cy="3559629"/>
          </a:xfrm>
        </p:grpSpPr>
        <p:grpSp>
          <p:nvGrpSpPr>
            <p:cNvPr id="41" name="Group 40"/>
            <p:cNvGrpSpPr/>
            <p:nvPr/>
          </p:nvGrpSpPr>
          <p:grpSpPr>
            <a:xfrm>
              <a:off x="6012512" y="1844054"/>
              <a:ext cx="2586678" cy="3511954"/>
              <a:chOff x="6012512" y="1844054"/>
              <a:chExt cx="2586678" cy="3511954"/>
            </a:xfrm>
          </p:grpSpPr>
          <p:pic>
            <p:nvPicPr>
              <p:cNvPr id="58" name="Picture 57"/>
              <p:cNvPicPr>
                <a:picLocks noChangeAspect="1"/>
              </p:cNvPicPr>
              <p:nvPr/>
            </p:nvPicPr>
            <p:blipFill rotWithShape="1">
              <a:blip r:embed="rId2" cstate="print">
                <a:extLst>
                  <a:ext uri="{28A0092B-C50C-407E-A947-70E740481C1C}">
                    <a14:useLocalDpi xmlns:a14="http://schemas.microsoft.com/office/drawing/2010/main" val="0"/>
                  </a:ext>
                </a:extLst>
              </a:blip>
              <a:srcRect l="47498" t="35705" r="15414" b="48494"/>
              <a:stretch/>
            </p:blipFill>
            <p:spPr>
              <a:xfrm>
                <a:off x="6012512" y="2428653"/>
                <a:ext cx="2586678" cy="2927355"/>
              </a:xfrm>
              <a:prstGeom prst="rect">
                <a:avLst/>
              </a:prstGeom>
            </p:spPr>
          </p:pic>
          <p:pic>
            <p:nvPicPr>
              <p:cNvPr id="59" name="Picture 58"/>
              <p:cNvPicPr>
                <a:picLocks noChangeAspect="1"/>
              </p:cNvPicPr>
              <p:nvPr/>
            </p:nvPicPr>
            <p:blipFill rotWithShape="1">
              <a:blip r:embed="rId2" cstate="print">
                <a:extLst>
                  <a:ext uri="{28A0092B-C50C-407E-A947-70E740481C1C}">
                    <a14:useLocalDpi xmlns:a14="http://schemas.microsoft.com/office/drawing/2010/main" val="0"/>
                  </a:ext>
                </a:extLst>
              </a:blip>
              <a:srcRect l="47499" t="26219" r="15450" b="70625"/>
              <a:stretch/>
            </p:blipFill>
            <p:spPr>
              <a:xfrm>
                <a:off x="6012512" y="1844054"/>
                <a:ext cx="2584166" cy="584599"/>
              </a:xfrm>
              <a:prstGeom prst="rect">
                <a:avLst/>
              </a:prstGeom>
            </p:spPr>
          </p:pic>
        </p:grpSp>
        <p:pic>
          <p:nvPicPr>
            <p:cNvPr id="43" name="Picture 42"/>
            <p:cNvPicPr>
              <a:picLocks noChangeAspect="1"/>
            </p:cNvPicPr>
            <p:nvPr/>
          </p:nvPicPr>
          <p:blipFill rotWithShape="1">
            <a:blip r:embed="rId3" cstate="print">
              <a:extLst>
                <a:ext uri="{28A0092B-C50C-407E-A947-70E740481C1C}">
                  <a14:useLocalDpi xmlns:a14="http://schemas.microsoft.com/office/drawing/2010/main" val="0"/>
                </a:ext>
              </a:extLst>
            </a:blip>
            <a:srcRect t="27143" r="24903" b="43661"/>
            <a:stretch/>
          </p:blipFill>
          <p:spPr>
            <a:xfrm>
              <a:off x="8666823" y="1833286"/>
              <a:ext cx="3530620" cy="3559629"/>
            </a:xfrm>
            <a:prstGeom prst="rect">
              <a:avLst/>
            </a:prstGeom>
          </p:spPr>
        </p:pic>
        <p:grpSp>
          <p:nvGrpSpPr>
            <p:cNvPr id="48" name="Group 47"/>
            <p:cNvGrpSpPr/>
            <p:nvPr/>
          </p:nvGrpSpPr>
          <p:grpSpPr>
            <a:xfrm>
              <a:off x="480042" y="1846250"/>
              <a:ext cx="2736234" cy="3519766"/>
              <a:chOff x="-269258" y="1846250"/>
              <a:chExt cx="2736234" cy="3519766"/>
            </a:xfrm>
          </p:grpSpPr>
          <p:pic>
            <p:nvPicPr>
              <p:cNvPr id="53" name="Picture 52"/>
              <p:cNvPicPr>
                <a:picLocks noChangeAspect="1"/>
              </p:cNvPicPr>
              <p:nvPr/>
            </p:nvPicPr>
            <p:blipFill rotWithShape="1">
              <a:blip r:embed="rId4" cstate="print">
                <a:extLst>
                  <a:ext uri="{28A0092B-C50C-407E-A947-70E740481C1C}">
                    <a14:useLocalDpi xmlns:a14="http://schemas.microsoft.com/office/drawing/2010/main" val="0"/>
                  </a:ext>
                </a:extLst>
              </a:blip>
              <a:srcRect t="76946" r="60666" b="19836"/>
              <a:stretch/>
            </p:blipFill>
            <p:spPr>
              <a:xfrm>
                <a:off x="-269258" y="3029136"/>
                <a:ext cx="2709900" cy="588881"/>
              </a:xfrm>
              <a:prstGeom prst="rect">
                <a:avLst/>
              </a:prstGeom>
            </p:spPr>
          </p:pic>
          <p:pic>
            <p:nvPicPr>
              <p:cNvPr id="54" name="Picture 53"/>
              <p:cNvPicPr>
                <a:picLocks noChangeAspect="1"/>
              </p:cNvPicPr>
              <p:nvPr/>
            </p:nvPicPr>
            <p:blipFill rotWithShape="1">
              <a:blip r:embed="rId4" cstate="print">
                <a:extLst>
                  <a:ext uri="{28A0092B-C50C-407E-A947-70E740481C1C}">
                    <a14:useLocalDpi xmlns:a14="http://schemas.microsoft.com/office/drawing/2010/main" val="0"/>
                  </a:ext>
                </a:extLst>
              </a:blip>
              <a:srcRect t="41963" r="60609" b="54753"/>
              <a:stretch/>
            </p:blipFill>
            <p:spPr>
              <a:xfrm>
                <a:off x="-269255" y="2428212"/>
                <a:ext cx="2713875" cy="600922"/>
              </a:xfrm>
              <a:prstGeom prst="rect">
                <a:avLst/>
              </a:prstGeom>
            </p:spPr>
          </p:pic>
          <p:pic>
            <p:nvPicPr>
              <p:cNvPr id="55" name="Picture 54"/>
              <p:cNvPicPr>
                <a:picLocks noChangeAspect="1"/>
              </p:cNvPicPr>
              <p:nvPr/>
            </p:nvPicPr>
            <p:blipFill rotWithShape="1">
              <a:blip r:embed="rId4" cstate="print">
                <a:extLst>
                  <a:ext uri="{28A0092B-C50C-407E-A947-70E740481C1C}">
                    <a14:useLocalDpi xmlns:a14="http://schemas.microsoft.com/office/drawing/2010/main" val="0"/>
                  </a:ext>
                </a:extLst>
              </a:blip>
              <a:srcRect t="10233" r="60614" b="86576"/>
              <a:stretch/>
            </p:blipFill>
            <p:spPr>
              <a:xfrm>
                <a:off x="-269255" y="1846250"/>
                <a:ext cx="2713602" cy="584064"/>
              </a:xfrm>
              <a:prstGeom prst="rect">
                <a:avLst/>
              </a:prstGeom>
            </p:spPr>
          </p:pic>
          <p:pic>
            <p:nvPicPr>
              <p:cNvPr id="56" name="Picture 55"/>
              <p:cNvPicPr>
                <a:picLocks noChangeAspect="1"/>
              </p:cNvPicPr>
              <p:nvPr/>
            </p:nvPicPr>
            <p:blipFill rotWithShape="1">
              <a:blip r:embed="rId4" cstate="print">
                <a:extLst>
                  <a:ext uri="{28A0092B-C50C-407E-A947-70E740481C1C}">
                    <a14:useLocalDpi xmlns:a14="http://schemas.microsoft.com/office/drawing/2010/main" val="0"/>
                  </a:ext>
                </a:extLst>
              </a:blip>
              <a:srcRect l="48252" t="41963" r="13430" b="54753"/>
              <a:stretch/>
            </p:blipFill>
            <p:spPr>
              <a:xfrm>
                <a:off x="-172948" y="4765094"/>
                <a:ext cx="2639924" cy="600922"/>
              </a:xfrm>
              <a:prstGeom prst="rect">
                <a:avLst/>
              </a:prstGeom>
            </p:spPr>
          </p:pic>
          <p:pic>
            <p:nvPicPr>
              <p:cNvPr id="57" name="Picture 56"/>
              <p:cNvPicPr>
                <a:picLocks noChangeAspect="1"/>
              </p:cNvPicPr>
              <p:nvPr/>
            </p:nvPicPr>
            <p:blipFill rotWithShape="1">
              <a:blip r:embed="rId4" cstate="print">
                <a:extLst>
                  <a:ext uri="{28A0092B-C50C-407E-A947-70E740481C1C}">
                    <a14:useLocalDpi xmlns:a14="http://schemas.microsoft.com/office/drawing/2010/main" val="0"/>
                  </a:ext>
                </a:extLst>
              </a:blip>
              <a:srcRect l="48072" t="7089" r="13715" b="86576"/>
              <a:stretch/>
            </p:blipFill>
            <p:spPr>
              <a:xfrm>
                <a:off x="-185340" y="3605655"/>
                <a:ext cx="2632705" cy="1159436"/>
              </a:xfrm>
              <a:prstGeom prst="rect">
                <a:avLst/>
              </a:prstGeom>
            </p:spPr>
          </p:pic>
        </p:grpSp>
        <p:pic>
          <p:nvPicPr>
            <p:cNvPr id="52" name="Picture 51"/>
            <p:cNvPicPr>
              <a:picLocks noChangeAspect="1"/>
            </p:cNvPicPr>
            <p:nvPr/>
          </p:nvPicPr>
          <p:blipFill rotWithShape="1">
            <a:blip r:embed="rId4" cstate="print">
              <a:extLst>
                <a:ext uri="{28A0092B-C50C-407E-A947-70E740481C1C}">
                  <a14:useLocalDpi xmlns:a14="http://schemas.microsoft.com/office/drawing/2010/main" val="0"/>
                </a:ext>
              </a:extLst>
            </a:blip>
            <a:srcRect t="26147" r="60585" b="54790"/>
            <a:stretch/>
          </p:blipFill>
          <p:spPr>
            <a:xfrm>
              <a:off x="3108381" y="1840237"/>
              <a:ext cx="2743846" cy="3524869"/>
            </a:xfrm>
            <a:prstGeom prst="rect">
              <a:avLst/>
            </a:prstGeom>
          </p:spPr>
        </p:pic>
      </p:grpSp>
      <p:grpSp>
        <p:nvGrpSpPr>
          <p:cNvPr id="122" name="Group 121"/>
          <p:cNvGrpSpPr/>
          <p:nvPr/>
        </p:nvGrpSpPr>
        <p:grpSpPr>
          <a:xfrm>
            <a:off x="0" y="2858531"/>
            <a:ext cx="459581" cy="608484"/>
            <a:chOff x="-135712" y="2780396"/>
            <a:chExt cx="459581" cy="608484"/>
          </a:xfrm>
        </p:grpSpPr>
        <p:grpSp>
          <p:nvGrpSpPr>
            <p:cNvPr id="123" name="Group 122"/>
            <p:cNvGrpSpPr/>
            <p:nvPr/>
          </p:nvGrpSpPr>
          <p:grpSpPr>
            <a:xfrm rot="16200000">
              <a:off x="-98657" y="2940851"/>
              <a:ext cx="545447" cy="299604"/>
              <a:chOff x="11341752" y="929855"/>
              <a:chExt cx="361566" cy="299604"/>
            </a:xfrm>
          </p:grpSpPr>
          <p:cxnSp>
            <p:nvCxnSpPr>
              <p:cNvPr id="125" name="Straight Arrow Connector 124"/>
              <p:cNvCxnSpPr/>
              <p:nvPr/>
            </p:nvCxnSpPr>
            <p:spPr>
              <a:xfrm flipV="1">
                <a:off x="11341752" y="1079557"/>
                <a:ext cx="357923" cy="1"/>
              </a:xfrm>
              <a:prstGeom prst="straightConnector1">
                <a:avLst/>
              </a:prstGeom>
              <a:noFill/>
              <a:ln w="6350" cap="flat" cmpd="sng" algn="ctr">
                <a:solidFill>
                  <a:sysClr val="windowText" lastClr="000000">
                    <a:lumMod val="85000"/>
                    <a:lumOff val="15000"/>
                  </a:sysClr>
                </a:solidFill>
                <a:prstDash val="solid"/>
                <a:miter lim="800000"/>
                <a:headEnd type="triangle"/>
                <a:tailEnd type="triangle"/>
              </a:ln>
              <a:effectLst/>
            </p:spPr>
          </p:cxnSp>
          <p:cxnSp>
            <p:nvCxnSpPr>
              <p:cNvPr id="126" name="Straight Connector 125"/>
              <p:cNvCxnSpPr/>
              <p:nvPr/>
            </p:nvCxnSpPr>
            <p:spPr>
              <a:xfrm>
                <a:off x="11342558" y="929855"/>
                <a:ext cx="0" cy="299405"/>
              </a:xfrm>
              <a:prstGeom prst="line">
                <a:avLst/>
              </a:prstGeom>
              <a:noFill/>
              <a:ln w="6350" cap="flat" cmpd="sng" algn="ctr">
                <a:solidFill>
                  <a:sysClr val="windowText" lastClr="000000"/>
                </a:solidFill>
                <a:prstDash val="solid"/>
                <a:miter lim="800000"/>
              </a:ln>
              <a:effectLst/>
            </p:spPr>
          </p:cxnSp>
          <p:cxnSp>
            <p:nvCxnSpPr>
              <p:cNvPr id="127" name="Straight Connector 126"/>
              <p:cNvCxnSpPr/>
              <p:nvPr/>
            </p:nvCxnSpPr>
            <p:spPr>
              <a:xfrm>
                <a:off x="11703318" y="930054"/>
                <a:ext cx="0" cy="299405"/>
              </a:xfrm>
              <a:prstGeom prst="line">
                <a:avLst/>
              </a:prstGeom>
              <a:noFill/>
              <a:ln w="6350" cap="flat" cmpd="sng" algn="ctr">
                <a:solidFill>
                  <a:sysClr val="windowText" lastClr="000000"/>
                </a:solidFill>
                <a:prstDash val="solid"/>
                <a:miter lim="800000"/>
              </a:ln>
              <a:effectLst/>
            </p:spPr>
          </p:cxnSp>
        </p:grpSp>
        <p:sp>
          <p:nvSpPr>
            <p:cNvPr id="124" name="TextBox 123"/>
            <p:cNvSpPr txBox="1"/>
            <p:nvPr/>
          </p:nvSpPr>
          <p:spPr>
            <a:xfrm rot="16200000">
              <a:off x="-286065" y="2930749"/>
              <a:ext cx="608484"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8 mm</a:t>
              </a:r>
            </a:p>
          </p:txBody>
        </p:sp>
      </p:grpSp>
      <p:pic>
        <p:nvPicPr>
          <p:cNvPr id="128" name="Picture 1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516" y="2697701"/>
            <a:ext cx="11290322" cy="3826299"/>
          </a:xfrm>
          <a:prstGeom prst="rect">
            <a:avLst/>
          </a:prstGeom>
        </p:spPr>
      </p:pic>
    </p:spTree>
    <p:extLst>
      <p:ext uri="{BB962C8B-B14F-4D97-AF65-F5344CB8AC3E}">
        <p14:creationId xmlns:p14="http://schemas.microsoft.com/office/powerpoint/2010/main" val="65699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98047" y="1236171"/>
            <a:ext cx="11749260" cy="5020405"/>
            <a:chOff x="398047" y="1236171"/>
            <a:chExt cx="11749260" cy="5020405"/>
          </a:xfrm>
        </p:grpSpPr>
        <p:pic>
          <p:nvPicPr>
            <p:cNvPr id="128" name="Picture 127"/>
            <p:cNvPicPr>
              <a:picLocks noChangeAspect="1"/>
            </p:cNvPicPr>
            <p:nvPr/>
          </p:nvPicPr>
          <p:blipFill rotWithShape="1">
            <a:blip r:embed="rId2" cstate="print">
              <a:extLst>
                <a:ext uri="{28A0092B-C50C-407E-A947-70E740481C1C}">
                  <a14:useLocalDpi xmlns:a14="http://schemas.microsoft.com/office/drawing/2010/main" val="0"/>
                </a:ext>
              </a:extLst>
            </a:blip>
            <a:srcRect t="46652" r="41745" b="14749"/>
            <a:stretch/>
          </p:blipFill>
          <p:spPr bwMode="auto">
            <a:xfrm>
              <a:off x="9443064" y="1548942"/>
              <a:ext cx="2704243" cy="4647970"/>
            </a:xfrm>
            <a:prstGeom prst="rect">
              <a:avLst/>
            </a:prstGeom>
            <a:ln>
              <a:noFill/>
            </a:ln>
            <a:extLst>
              <a:ext uri="{53640926-AAD7-44D8-BBD7-CCE9431645EC}">
                <a14:shadowObscured xmlns:a14="http://schemas.microsoft.com/office/drawing/2010/main"/>
              </a:ext>
            </a:extLst>
          </p:spPr>
        </p:pic>
        <p:pic>
          <p:nvPicPr>
            <p:cNvPr id="129" name="Picture 128"/>
            <p:cNvPicPr>
              <a:picLocks noChangeAspect="1"/>
            </p:cNvPicPr>
            <p:nvPr/>
          </p:nvPicPr>
          <p:blipFill rotWithShape="1">
            <a:blip r:embed="rId2" cstate="print">
              <a:extLst>
                <a:ext uri="{28A0092B-C50C-407E-A947-70E740481C1C}">
                  <a14:useLocalDpi xmlns:a14="http://schemas.microsoft.com/office/drawing/2010/main" val="0"/>
                </a:ext>
              </a:extLst>
            </a:blip>
            <a:srcRect t="7857" r="36109" b="53495"/>
            <a:stretch/>
          </p:blipFill>
          <p:spPr bwMode="auto">
            <a:xfrm>
              <a:off x="6522527" y="1551960"/>
              <a:ext cx="2965892" cy="4653942"/>
            </a:xfrm>
            <a:prstGeom prst="rect">
              <a:avLst/>
            </a:prstGeom>
            <a:ln>
              <a:noFill/>
            </a:ln>
            <a:extLst>
              <a:ext uri="{53640926-AAD7-44D8-BBD7-CCE9431645EC}">
                <a14:shadowObscured xmlns:a14="http://schemas.microsoft.com/office/drawing/2010/main"/>
              </a:ext>
            </a:extLst>
          </p:spPr>
        </p:pic>
        <p:pic>
          <p:nvPicPr>
            <p:cNvPr id="192" name="Picture 191"/>
            <p:cNvPicPr>
              <a:picLocks noChangeAspect="1"/>
            </p:cNvPicPr>
            <p:nvPr/>
          </p:nvPicPr>
          <p:blipFill rotWithShape="1">
            <a:blip r:embed="rId3" cstate="print">
              <a:extLst>
                <a:ext uri="{28A0092B-C50C-407E-A947-70E740481C1C}">
                  <a14:useLocalDpi xmlns:a14="http://schemas.microsoft.com/office/drawing/2010/main" val="0"/>
                </a:ext>
              </a:extLst>
            </a:blip>
            <a:srcRect l="1" t="-1" r="34705" b="58251"/>
            <a:stretch/>
          </p:blipFill>
          <p:spPr bwMode="auto">
            <a:xfrm>
              <a:off x="398047" y="1236171"/>
              <a:ext cx="3027931" cy="5020405"/>
            </a:xfrm>
            <a:prstGeom prst="rect">
              <a:avLst/>
            </a:prstGeom>
            <a:ln>
              <a:noFill/>
            </a:ln>
            <a:extLst>
              <a:ext uri="{53640926-AAD7-44D8-BBD7-CCE9431645EC}">
                <a14:shadowObscured xmlns:a14="http://schemas.microsoft.com/office/drawing/2010/main"/>
              </a:ext>
            </a:extLst>
          </p:spPr>
        </p:pic>
        <p:pic>
          <p:nvPicPr>
            <p:cNvPr id="193" name="Picture 192"/>
            <p:cNvPicPr>
              <a:picLocks noChangeAspect="1"/>
            </p:cNvPicPr>
            <p:nvPr/>
          </p:nvPicPr>
          <p:blipFill rotWithShape="1">
            <a:blip r:embed="rId3" cstate="print">
              <a:extLst>
                <a:ext uri="{28A0092B-C50C-407E-A947-70E740481C1C}">
                  <a14:useLocalDpi xmlns:a14="http://schemas.microsoft.com/office/drawing/2010/main" val="0"/>
                </a:ext>
              </a:extLst>
            </a:blip>
            <a:srcRect l="1" t="41787" r="33409" b="19564"/>
            <a:stretch/>
          </p:blipFill>
          <p:spPr bwMode="auto">
            <a:xfrm>
              <a:off x="3387136" y="1584350"/>
              <a:ext cx="3088009" cy="4647396"/>
            </a:xfrm>
            <a:prstGeom prst="rect">
              <a:avLst/>
            </a:prstGeom>
            <a:ln>
              <a:noFill/>
            </a:ln>
            <a:extLst>
              <a:ext uri="{53640926-AAD7-44D8-BBD7-CCE9431645EC}">
                <a14:shadowObscured xmlns:a14="http://schemas.microsoft.com/office/drawing/2010/main"/>
              </a:ext>
            </a:extLst>
          </p:spPr>
        </p:pic>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021" y="1411449"/>
            <a:ext cx="11542486" cy="4925851"/>
          </a:xfrm>
          <a:prstGeom prst="rect">
            <a:avLst/>
          </a:prstGeom>
        </p:spPr>
      </p:pic>
      <p:sp>
        <p:nvSpPr>
          <p:cNvPr id="2" name="Title 1"/>
          <p:cNvSpPr>
            <a:spLocks noGrp="1"/>
          </p:cNvSpPr>
          <p:nvPr>
            <p:ph type="title"/>
          </p:nvPr>
        </p:nvSpPr>
        <p:spPr>
          <a:xfrm>
            <a:off x="206991" y="1"/>
            <a:ext cx="11778018" cy="1132763"/>
          </a:xfrm>
        </p:spPr>
        <p:txBody>
          <a:bodyPr>
            <a:normAutofit/>
          </a:bodyPr>
          <a:lstStyle/>
          <a:p>
            <a:pPr algn="ctr"/>
            <a:r>
              <a:rPr lang="en-US" sz="4000" dirty="0" smtClean="0">
                <a:latin typeface="Times New Roman" panose="02020603050405020304" pitchFamily="18" charset="0"/>
                <a:cs typeface="Times New Roman" panose="02020603050405020304" pitchFamily="18" charset="0"/>
              </a:rPr>
              <a:t>Case Selection Methodology</a:t>
            </a:r>
            <a:endParaRPr lang="en-US" sz="4000" dirty="0">
              <a:latin typeface="Times New Roman" panose="02020603050405020304" pitchFamily="18" charset="0"/>
              <a:cs typeface="Times New Roman" panose="02020603050405020304" pitchFamily="18" charset="0"/>
            </a:endParaRPr>
          </a:p>
        </p:txBody>
      </p:sp>
      <p:sp>
        <p:nvSpPr>
          <p:cNvPr id="11" name="Slide Number Placeholder 10"/>
          <p:cNvSpPr>
            <a:spLocks noGrp="1"/>
          </p:cNvSpPr>
          <p:nvPr>
            <p:ph type="sldNum" sz="quarter" idx="12"/>
          </p:nvPr>
        </p:nvSpPr>
        <p:spPr/>
        <p:txBody>
          <a:bodyPr/>
          <a:lstStyle/>
          <a:p>
            <a:fld id="{223D61E2-24BE-4D61-8DAD-52D2ED5D3291}" type="slidenum">
              <a:rPr lang="en-US" smtClean="0"/>
              <a:t>13</a:t>
            </a:fld>
            <a:endParaRPr lang="en-US" dirty="0"/>
          </a:p>
        </p:txBody>
      </p:sp>
      <p:grpSp>
        <p:nvGrpSpPr>
          <p:cNvPr id="8" name="Group 7"/>
          <p:cNvGrpSpPr/>
          <p:nvPr/>
        </p:nvGrpSpPr>
        <p:grpSpPr>
          <a:xfrm>
            <a:off x="-28864" y="1594029"/>
            <a:ext cx="440152" cy="582760"/>
            <a:chOff x="-28864" y="1594029"/>
            <a:chExt cx="440152" cy="582760"/>
          </a:xfrm>
        </p:grpSpPr>
        <p:grpSp>
          <p:nvGrpSpPr>
            <p:cNvPr id="123" name="Group 122"/>
            <p:cNvGrpSpPr/>
            <p:nvPr/>
          </p:nvGrpSpPr>
          <p:grpSpPr>
            <a:xfrm rot="16200000">
              <a:off x="6625" y="1747701"/>
              <a:ext cx="522388" cy="286938"/>
              <a:chOff x="11341752" y="929855"/>
              <a:chExt cx="361566" cy="299604"/>
            </a:xfrm>
          </p:grpSpPr>
          <p:cxnSp>
            <p:nvCxnSpPr>
              <p:cNvPr id="125" name="Straight Arrow Connector 124"/>
              <p:cNvCxnSpPr/>
              <p:nvPr/>
            </p:nvCxnSpPr>
            <p:spPr>
              <a:xfrm flipV="1">
                <a:off x="11341752" y="1079557"/>
                <a:ext cx="357923" cy="1"/>
              </a:xfrm>
              <a:prstGeom prst="straightConnector1">
                <a:avLst/>
              </a:prstGeom>
              <a:noFill/>
              <a:ln w="6350" cap="flat" cmpd="sng" algn="ctr">
                <a:solidFill>
                  <a:sysClr val="windowText" lastClr="000000">
                    <a:lumMod val="85000"/>
                    <a:lumOff val="15000"/>
                  </a:sysClr>
                </a:solidFill>
                <a:prstDash val="solid"/>
                <a:miter lim="800000"/>
                <a:headEnd type="triangle"/>
                <a:tailEnd type="triangle"/>
              </a:ln>
              <a:effectLst/>
            </p:spPr>
          </p:cxnSp>
          <p:cxnSp>
            <p:nvCxnSpPr>
              <p:cNvPr id="126" name="Straight Connector 125"/>
              <p:cNvCxnSpPr/>
              <p:nvPr/>
            </p:nvCxnSpPr>
            <p:spPr>
              <a:xfrm>
                <a:off x="11342558" y="929855"/>
                <a:ext cx="0" cy="299405"/>
              </a:xfrm>
              <a:prstGeom prst="line">
                <a:avLst/>
              </a:prstGeom>
              <a:noFill/>
              <a:ln w="6350" cap="flat" cmpd="sng" algn="ctr">
                <a:solidFill>
                  <a:sysClr val="windowText" lastClr="000000"/>
                </a:solidFill>
                <a:prstDash val="solid"/>
                <a:miter lim="800000"/>
              </a:ln>
              <a:effectLst/>
            </p:spPr>
          </p:cxnSp>
          <p:cxnSp>
            <p:nvCxnSpPr>
              <p:cNvPr id="127" name="Straight Connector 126"/>
              <p:cNvCxnSpPr/>
              <p:nvPr/>
            </p:nvCxnSpPr>
            <p:spPr>
              <a:xfrm>
                <a:off x="11703318" y="930054"/>
                <a:ext cx="0" cy="299405"/>
              </a:xfrm>
              <a:prstGeom prst="line">
                <a:avLst/>
              </a:prstGeom>
              <a:noFill/>
              <a:ln w="6350" cap="flat" cmpd="sng" algn="ctr">
                <a:solidFill>
                  <a:sysClr val="windowText" lastClr="000000"/>
                </a:solidFill>
                <a:prstDash val="solid"/>
                <a:miter lim="800000"/>
              </a:ln>
              <a:effectLst/>
            </p:spPr>
          </p:cxnSp>
        </p:grpSp>
        <p:sp>
          <p:nvSpPr>
            <p:cNvPr id="124" name="TextBox 123"/>
            <p:cNvSpPr txBox="1"/>
            <p:nvPr/>
          </p:nvSpPr>
          <p:spPr>
            <a:xfrm rot="16200000">
              <a:off x="-172861" y="1738026"/>
              <a:ext cx="582760" cy="2947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8 mm</a:t>
              </a:r>
            </a:p>
          </p:txBody>
        </p:sp>
      </p:grpSp>
    </p:spTree>
    <p:extLst>
      <p:ext uri="{BB962C8B-B14F-4D97-AF65-F5344CB8AC3E}">
        <p14:creationId xmlns:p14="http://schemas.microsoft.com/office/powerpoint/2010/main" val="285084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Arrow Connector 31"/>
          <p:cNvCxnSpPr/>
          <p:nvPr/>
        </p:nvCxnSpPr>
        <p:spPr>
          <a:xfrm>
            <a:off x="10254916" y="1641064"/>
            <a:ext cx="1216648" cy="0"/>
          </a:xfrm>
          <a:prstGeom prst="straightConnector1">
            <a:avLst/>
          </a:prstGeom>
          <a:ln>
            <a:solidFill>
              <a:schemeClr val="bg1"/>
            </a:solidFill>
            <a:headEnd type="none"/>
            <a:tailEnd type="arrow" w="lg" len="lg"/>
          </a:ln>
        </p:spPr>
        <p:style>
          <a:lnRef idx="2">
            <a:schemeClr val="accent1"/>
          </a:lnRef>
          <a:fillRef idx="0">
            <a:schemeClr val="accent1"/>
          </a:fillRef>
          <a:effectRef idx="1">
            <a:schemeClr val="accent1"/>
          </a:effectRef>
          <a:fontRef idx="minor">
            <a:schemeClr val="tx1"/>
          </a:fontRef>
        </p:style>
      </p:cxn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945549" y="603904"/>
            <a:ext cx="1524680" cy="1736022"/>
          </a:xfrm>
        </p:spPr>
      </p:pic>
      <p:grpSp>
        <p:nvGrpSpPr>
          <p:cNvPr id="14" name="Group 13"/>
          <p:cNvGrpSpPr/>
          <p:nvPr/>
        </p:nvGrpSpPr>
        <p:grpSpPr>
          <a:xfrm>
            <a:off x="1864279" y="618183"/>
            <a:ext cx="9145360" cy="6117571"/>
            <a:chOff x="1399054" y="238779"/>
            <a:chExt cx="9145360" cy="6117571"/>
          </a:xfrm>
        </p:grpSpPr>
        <p:pic>
          <p:nvPicPr>
            <p:cNvPr id="11" name="Picture 10"/>
            <p:cNvPicPr>
              <a:picLocks/>
            </p:cNvPicPr>
            <p:nvPr/>
          </p:nvPicPr>
          <p:blipFill rotWithShape="1">
            <a:blip r:embed="rId3" cstate="print">
              <a:extLst>
                <a:ext uri="{28A0092B-C50C-407E-A947-70E740481C1C}">
                  <a14:useLocalDpi xmlns:a14="http://schemas.microsoft.com/office/drawing/2010/main" val="0"/>
                </a:ext>
              </a:extLst>
            </a:blip>
            <a:srcRect l="16670" t="6224" r="27500" b="7727"/>
            <a:stretch/>
          </p:blipFill>
          <p:spPr>
            <a:xfrm>
              <a:off x="1399054" y="3366407"/>
              <a:ext cx="9144000" cy="2989943"/>
            </a:xfrm>
            <a:prstGeom prst="rect">
              <a:avLst/>
            </a:prstGeom>
            <a:ln>
              <a:solidFill>
                <a:schemeClr val="tx1"/>
              </a:solidFill>
            </a:ln>
          </p:spPr>
        </p:pic>
        <p:pic>
          <p:nvPicPr>
            <p:cNvPr id="13" name="Picture 12"/>
            <p:cNvPicPr>
              <a:picLocks/>
            </p:cNvPicPr>
            <p:nvPr/>
          </p:nvPicPr>
          <p:blipFill rotWithShape="1">
            <a:blip r:embed="rId4" cstate="print">
              <a:extLst>
                <a:ext uri="{28A0092B-C50C-407E-A947-70E740481C1C}">
                  <a14:useLocalDpi xmlns:a14="http://schemas.microsoft.com/office/drawing/2010/main" val="0"/>
                </a:ext>
              </a:extLst>
            </a:blip>
            <a:srcRect l="16668" t="6266" r="27509" b="7686"/>
            <a:stretch/>
          </p:blipFill>
          <p:spPr>
            <a:xfrm>
              <a:off x="1400414" y="238779"/>
              <a:ext cx="9144000" cy="2989943"/>
            </a:xfrm>
            <a:prstGeom prst="rect">
              <a:avLst/>
            </a:prstGeom>
            <a:ln>
              <a:solidFill>
                <a:schemeClr val="tx1"/>
              </a:solidFill>
            </a:ln>
          </p:spPr>
        </p:pic>
      </p:grpSp>
      <p:sp>
        <p:nvSpPr>
          <p:cNvPr id="15" name="Slide Number Placeholder 14"/>
          <p:cNvSpPr>
            <a:spLocks noGrp="1"/>
          </p:cNvSpPr>
          <p:nvPr>
            <p:ph type="sldNum" sz="quarter" idx="12"/>
          </p:nvPr>
        </p:nvSpPr>
        <p:spPr/>
        <p:txBody>
          <a:bodyPr/>
          <a:lstStyle/>
          <a:p>
            <a:fld id="{223D61E2-24BE-4D61-8DAD-52D2ED5D3291}" type="slidenum">
              <a:rPr lang="en-US" smtClean="0"/>
              <a:t>14</a:t>
            </a:fld>
            <a:endParaRPr lang="en-US" dirty="0"/>
          </a:p>
        </p:txBody>
      </p:sp>
      <p:sp>
        <p:nvSpPr>
          <p:cNvPr id="17" name="TextBox 16"/>
          <p:cNvSpPr txBox="1"/>
          <p:nvPr/>
        </p:nvSpPr>
        <p:spPr>
          <a:xfrm>
            <a:off x="-36241" y="2823296"/>
            <a:ext cx="1327377" cy="1446550"/>
          </a:xfrm>
          <a:prstGeom prst="rect">
            <a:avLst/>
          </a:prstGeom>
          <a:noFill/>
        </p:spPr>
        <p:txBody>
          <a:bodyPr wrap="square" rtlCol="0">
            <a:spAutoFit/>
          </a:bodyPr>
          <a:lstStyle/>
          <a:p>
            <a:pPr algn="ctr"/>
            <a:r>
              <a:rPr lang="en-US" sz="2200" i="1" dirty="0" smtClean="0">
                <a:latin typeface="Times New Roman" panose="02020603050405020304" pitchFamily="18" charset="0"/>
                <a:cs typeface="Times New Roman" panose="02020603050405020304" pitchFamily="18" charset="0"/>
              </a:rPr>
              <a:t>(Before applying subset criteria)</a:t>
            </a:r>
            <a:endParaRPr lang="en-US" sz="2200" i="1" dirty="0">
              <a:latin typeface="Times New Roman" panose="02020603050405020304" pitchFamily="18" charset="0"/>
              <a:cs typeface="Times New Roman" panose="02020603050405020304" pitchFamily="18" charset="0"/>
            </a:endParaRPr>
          </a:p>
        </p:txBody>
      </p:sp>
      <p:sp>
        <p:nvSpPr>
          <p:cNvPr id="22" name="Title 1"/>
          <p:cNvSpPr>
            <a:spLocks noGrp="1"/>
          </p:cNvSpPr>
          <p:nvPr>
            <p:ph type="title"/>
          </p:nvPr>
        </p:nvSpPr>
        <p:spPr>
          <a:xfrm>
            <a:off x="206991" y="1"/>
            <a:ext cx="11778018" cy="603903"/>
          </a:xfrm>
        </p:spPr>
        <p:txBody>
          <a:bodyPr>
            <a:normAutofit fontScale="90000"/>
          </a:bodyPr>
          <a:lstStyle/>
          <a:p>
            <a:pPr algn="ctr"/>
            <a:r>
              <a:rPr lang="en-US" sz="4000" dirty="0" smtClean="0">
                <a:latin typeface="Times New Roman" panose="02020603050405020304" pitchFamily="18" charset="0"/>
                <a:cs typeface="Times New Roman" panose="02020603050405020304" pitchFamily="18" charset="0"/>
              </a:rPr>
              <a:t>Time Series of 2D-S Orientation Angles</a:t>
            </a:r>
            <a:endParaRPr lang="en-US" sz="40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92988" y="603904"/>
            <a:ext cx="1544389" cy="769441"/>
          </a:xfrm>
          <a:prstGeom prst="rect">
            <a:avLst/>
          </a:prstGeom>
          <a:noFill/>
        </p:spPr>
        <p:txBody>
          <a:bodyPr wrap="square" rtlCol="0">
            <a:spAutoFit/>
          </a:bodyPr>
          <a:lstStyle/>
          <a:p>
            <a:pPr algn="ctr"/>
            <a:r>
              <a:rPr lang="en-US" sz="2200" dirty="0" smtClean="0">
                <a:latin typeface="Times New Roman" panose="02020603050405020304" pitchFamily="18" charset="0"/>
                <a:cs typeface="Times New Roman" panose="02020603050405020304" pitchFamily="18" charset="0"/>
              </a:rPr>
              <a:t>Horizontal Channel</a:t>
            </a:r>
            <a:endParaRPr lang="en-US" sz="22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92989" y="6011505"/>
            <a:ext cx="1544389" cy="769441"/>
          </a:xfrm>
          <a:prstGeom prst="rect">
            <a:avLst/>
          </a:prstGeom>
          <a:noFill/>
        </p:spPr>
        <p:txBody>
          <a:bodyPr wrap="square" rtlCol="0">
            <a:spAutoFit/>
          </a:bodyPr>
          <a:lstStyle/>
          <a:p>
            <a:pPr algn="ctr"/>
            <a:r>
              <a:rPr lang="en-US" sz="2200" dirty="0" smtClean="0">
                <a:latin typeface="Times New Roman" panose="02020603050405020304" pitchFamily="18" charset="0"/>
                <a:cs typeface="Times New Roman" panose="02020603050405020304" pitchFamily="18" charset="0"/>
              </a:rPr>
              <a:t>Vertical Channel</a:t>
            </a:r>
            <a:endParaRPr lang="en-US" sz="22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1185974" y="3370913"/>
            <a:ext cx="678306" cy="430887"/>
          </a:xfrm>
          <a:prstGeom prst="rect">
            <a:avLst/>
          </a:prstGeom>
          <a:noFill/>
        </p:spPr>
        <p:txBody>
          <a:bodyPr wrap="square" rtlCol="0">
            <a:spAutoFit/>
          </a:bodyPr>
          <a:lstStyle/>
          <a:p>
            <a:pPr algn="r"/>
            <a:r>
              <a:rPr lang="en-US" sz="2200" dirty="0" smtClean="0">
                <a:latin typeface="Times New Roman" panose="02020603050405020304" pitchFamily="18" charset="0"/>
                <a:cs typeface="Times New Roman" panose="02020603050405020304" pitchFamily="18" charset="0"/>
              </a:rPr>
              <a:t>-90°</a:t>
            </a:r>
            <a:endParaRPr lang="en-US" sz="22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1185974" y="471022"/>
            <a:ext cx="678306" cy="430887"/>
          </a:xfrm>
          <a:prstGeom prst="rect">
            <a:avLst/>
          </a:prstGeom>
          <a:noFill/>
        </p:spPr>
        <p:txBody>
          <a:bodyPr wrap="square" rtlCol="0">
            <a:spAutoFit/>
          </a:bodyPr>
          <a:lstStyle/>
          <a:p>
            <a:pPr algn="r"/>
            <a:r>
              <a:rPr lang="en-US" sz="2200" dirty="0" smtClean="0">
                <a:latin typeface="Times New Roman" panose="02020603050405020304" pitchFamily="18" charset="0"/>
                <a:cs typeface="Times New Roman" panose="02020603050405020304" pitchFamily="18" charset="0"/>
              </a:rPr>
              <a:t>90°</a:t>
            </a:r>
            <a:endParaRPr lang="en-US" sz="220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1254657" y="1892973"/>
            <a:ext cx="609622" cy="430887"/>
          </a:xfrm>
          <a:prstGeom prst="rect">
            <a:avLst/>
          </a:prstGeom>
          <a:noFill/>
        </p:spPr>
        <p:txBody>
          <a:bodyPr wrap="square" rtlCol="0">
            <a:spAutoFit/>
          </a:bodyPr>
          <a:lstStyle/>
          <a:p>
            <a:pPr algn="r"/>
            <a:r>
              <a:rPr lang="en-US" sz="2200" dirty="0" smtClean="0">
                <a:latin typeface="Times New Roman" panose="02020603050405020304" pitchFamily="18" charset="0"/>
                <a:cs typeface="Times New Roman" panose="02020603050405020304" pitchFamily="18" charset="0"/>
              </a:rPr>
              <a:t>0°</a:t>
            </a:r>
            <a:endParaRPr lang="en-US" sz="22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1184615" y="6503279"/>
            <a:ext cx="678306" cy="430887"/>
          </a:xfrm>
          <a:prstGeom prst="rect">
            <a:avLst/>
          </a:prstGeom>
          <a:noFill/>
        </p:spPr>
        <p:txBody>
          <a:bodyPr wrap="square" rtlCol="0">
            <a:spAutoFit/>
          </a:bodyPr>
          <a:lstStyle/>
          <a:p>
            <a:pPr algn="r"/>
            <a:r>
              <a:rPr lang="en-US" sz="2200" dirty="0" smtClean="0">
                <a:latin typeface="Times New Roman" panose="02020603050405020304" pitchFamily="18" charset="0"/>
                <a:cs typeface="Times New Roman" panose="02020603050405020304" pitchFamily="18" charset="0"/>
              </a:rPr>
              <a:t>-90°</a:t>
            </a:r>
            <a:endParaRPr lang="en-US" sz="22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1184615" y="3603388"/>
            <a:ext cx="678306" cy="430887"/>
          </a:xfrm>
          <a:prstGeom prst="rect">
            <a:avLst/>
          </a:prstGeom>
          <a:noFill/>
        </p:spPr>
        <p:txBody>
          <a:bodyPr wrap="square" rtlCol="0">
            <a:spAutoFit/>
          </a:bodyPr>
          <a:lstStyle/>
          <a:p>
            <a:pPr algn="r"/>
            <a:r>
              <a:rPr lang="en-US" sz="2200" dirty="0" smtClean="0">
                <a:latin typeface="Times New Roman" panose="02020603050405020304" pitchFamily="18" charset="0"/>
                <a:cs typeface="Times New Roman" panose="02020603050405020304" pitchFamily="18" charset="0"/>
              </a:rPr>
              <a:t>90°</a:t>
            </a:r>
            <a:endParaRPr lang="en-US" sz="2200" dirty="0">
              <a:latin typeface="Times New Roman" panose="02020603050405020304" pitchFamily="18" charset="0"/>
              <a:cs typeface="Times New Roman" panose="02020603050405020304" pitchFamily="18" charset="0"/>
            </a:endParaRPr>
          </a:p>
        </p:txBody>
      </p:sp>
      <p:sp>
        <p:nvSpPr>
          <p:cNvPr id="34" name="TextBox 33"/>
          <p:cNvSpPr txBox="1"/>
          <p:nvPr/>
        </p:nvSpPr>
        <p:spPr>
          <a:xfrm>
            <a:off x="1253298" y="5025339"/>
            <a:ext cx="609622" cy="430887"/>
          </a:xfrm>
          <a:prstGeom prst="rect">
            <a:avLst/>
          </a:prstGeom>
          <a:noFill/>
        </p:spPr>
        <p:txBody>
          <a:bodyPr wrap="square" rtlCol="0">
            <a:spAutoFit/>
          </a:bodyPr>
          <a:lstStyle/>
          <a:p>
            <a:pPr algn="r"/>
            <a:r>
              <a:rPr lang="en-US" sz="2200" dirty="0" smtClean="0">
                <a:latin typeface="Times New Roman" panose="02020603050405020304" pitchFamily="18" charset="0"/>
                <a:cs typeface="Times New Roman" panose="02020603050405020304" pitchFamily="18" charset="0"/>
              </a:rPr>
              <a:t>0°</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65518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33291" y="618183"/>
            <a:ext cx="9144000" cy="6143261"/>
            <a:chOff x="1523320" y="618183"/>
            <a:chExt cx="9144000" cy="6143261"/>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0022" t="6177" r="29187" b="6871"/>
            <a:stretch/>
          </p:blipFill>
          <p:spPr bwMode="auto">
            <a:xfrm>
              <a:off x="1523320" y="618183"/>
              <a:ext cx="9144000" cy="3012141"/>
            </a:xfrm>
            <a:prstGeom prst="rect">
              <a:avLst/>
            </a:prstGeom>
            <a:ln>
              <a:solidFill>
                <a:schemeClr val="tx1"/>
              </a:solidFill>
            </a:ln>
            <a:extLst>
              <a:ext uri="{53640926-AAD7-44D8-BBD7-CCE9431645EC}">
                <a14:shadowObscured xmlns:a14="http://schemas.microsoft.com/office/drawing/2010/main"/>
              </a:ext>
            </a:extLst>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0077" t="6203" r="29103" b="7194"/>
            <a:stretch/>
          </p:blipFill>
          <p:spPr bwMode="auto">
            <a:xfrm>
              <a:off x="1523320" y="3751116"/>
              <a:ext cx="9143999" cy="3010328"/>
            </a:xfrm>
            <a:prstGeom prst="rect">
              <a:avLst/>
            </a:prstGeom>
            <a:ln>
              <a:solidFill>
                <a:schemeClr val="tx1"/>
              </a:solidFill>
            </a:ln>
            <a:extLst>
              <a:ext uri="{53640926-AAD7-44D8-BBD7-CCE9431645EC}">
                <a14:shadowObscured xmlns:a14="http://schemas.microsoft.com/office/drawing/2010/main"/>
              </a:ext>
            </a:extLst>
          </p:spPr>
        </p:pic>
      </p:grpSp>
      <p:cxnSp>
        <p:nvCxnSpPr>
          <p:cNvPr id="32" name="Straight Arrow Connector 31"/>
          <p:cNvCxnSpPr/>
          <p:nvPr/>
        </p:nvCxnSpPr>
        <p:spPr>
          <a:xfrm>
            <a:off x="10254916" y="1641064"/>
            <a:ext cx="1216648" cy="0"/>
          </a:xfrm>
          <a:prstGeom prst="straightConnector1">
            <a:avLst/>
          </a:prstGeom>
          <a:ln>
            <a:solidFill>
              <a:schemeClr val="bg1"/>
            </a:solidFill>
            <a:headEnd type="none"/>
            <a:tailEnd type="arrow" w="lg" len="lg"/>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223D61E2-24BE-4D61-8DAD-52D2ED5D3291}" type="slidenum">
              <a:rPr lang="en-US" smtClean="0"/>
              <a:t>15</a:t>
            </a:fld>
            <a:endParaRPr lang="en-US" dirty="0"/>
          </a:p>
        </p:txBody>
      </p:sp>
      <p:pic>
        <p:nvPicPr>
          <p:cNvPr id="15" name="Content Placeholder 7"/>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0945549" y="603904"/>
            <a:ext cx="1524680" cy="1736022"/>
          </a:xfrm>
        </p:spPr>
      </p:pic>
      <p:sp>
        <p:nvSpPr>
          <p:cNvPr id="17" name="Title 1"/>
          <p:cNvSpPr>
            <a:spLocks noGrp="1"/>
          </p:cNvSpPr>
          <p:nvPr>
            <p:ph type="title"/>
          </p:nvPr>
        </p:nvSpPr>
        <p:spPr>
          <a:xfrm>
            <a:off x="206991" y="1"/>
            <a:ext cx="11778018" cy="603903"/>
          </a:xfrm>
        </p:spPr>
        <p:txBody>
          <a:bodyPr>
            <a:normAutofit fontScale="90000"/>
          </a:bodyPr>
          <a:lstStyle/>
          <a:p>
            <a:pPr algn="ctr"/>
            <a:r>
              <a:rPr lang="en-US" sz="4000" dirty="0" smtClean="0">
                <a:latin typeface="Times New Roman" panose="02020603050405020304" pitchFamily="18" charset="0"/>
                <a:cs typeface="Times New Roman" panose="02020603050405020304" pitchFamily="18" charset="0"/>
              </a:rPr>
              <a:t>Time Series of 2D-S Orientation Angles</a:t>
            </a:r>
            <a:endParaRPr lang="en-US" sz="40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92988" y="603904"/>
            <a:ext cx="1544389" cy="769441"/>
          </a:xfrm>
          <a:prstGeom prst="rect">
            <a:avLst/>
          </a:prstGeom>
          <a:noFill/>
        </p:spPr>
        <p:txBody>
          <a:bodyPr wrap="square" rtlCol="0">
            <a:spAutoFit/>
          </a:bodyPr>
          <a:lstStyle/>
          <a:p>
            <a:pPr algn="ctr"/>
            <a:r>
              <a:rPr lang="en-US" sz="2200" dirty="0" smtClean="0">
                <a:latin typeface="Times New Roman" panose="02020603050405020304" pitchFamily="18" charset="0"/>
                <a:cs typeface="Times New Roman" panose="02020603050405020304" pitchFamily="18" charset="0"/>
              </a:rPr>
              <a:t>Horizontal Channel</a:t>
            </a:r>
            <a:endParaRPr lang="en-US" sz="22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92989" y="6011505"/>
            <a:ext cx="1544389" cy="769441"/>
          </a:xfrm>
          <a:prstGeom prst="rect">
            <a:avLst/>
          </a:prstGeom>
          <a:noFill/>
        </p:spPr>
        <p:txBody>
          <a:bodyPr wrap="square" rtlCol="0">
            <a:spAutoFit/>
          </a:bodyPr>
          <a:lstStyle/>
          <a:p>
            <a:pPr algn="ctr"/>
            <a:r>
              <a:rPr lang="en-US" sz="2200" dirty="0" smtClean="0">
                <a:latin typeface="Times New Roman" panose="02020603050405020304" pitchFamily="18" charset="0"/>
                <a:cs typeface="Times New Roman" panose="02020603050405020304" pitchFamily="18" charset="0"/>
              </a:rPr>
              <a:t>Vertical Channel</a:t>
            </a:r>
            <a:endParaRPr lang="en-US" sz="22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1185974" y="3370913"/>
            <a:ext cx="678306" cy="430887"/>
          </a:xfrm>
          <a:prstGeom prst="rect">
            <a:avLst/>
          </a:prstGeom>
          <a:noFill/>
        </p:spPr>
        <p:txBody>
          <a:bodyPr wrap="square" rtlCol="0">
            <a:spAutoFit/>
          </a:bodyPr>
          <a:lstStyle/>
          <a:p>
            <a:pPr algn="r"/>
            <a:r>
              <a:rPr lang="en-US" sz="2200" dirty="0" smtClean="0">
                <a:latin typeface="Times New Roman" panose="02020603050405020304" pitchFamily="18" charset="0"/>
                <a:cs typeface="Times New Roman" panose="02020603050405020304" pitchFamily="18" charset="0"/>
              </a:rPr>
              <a:t>-90°</a:t>
            </a:r>
            <a:endParaRPr lang="en-US" sz="22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185974" y="471022"/>
            <a:ext cx="678306" cy="430887"/>
          </a:xfrm>
          <a:prstGeom prst="rect">
            <a:avLst/>
          </a:prstGeom>
          <a:noFill/>
        </p:spPr>
        <p:txBody>
          <a:bodyPr wrap="square" rtlCol="0">
            <a:spAutoFit/>
          </a:bodyPr>
          <a:lstStyle/>
          <a:p>
            <a:pPr algn="r"/>
            <a:r>
              <a:rPr lang="en-US" sz="2200" dirty="0" smtClean="0">
                <a:latin typeface="Times New Roman" panose="02020603050405020304" pitchFamily="18" charset="0"/>
                <a:cs typeface="Times New Roman" panose="02020603050405020304" pitchFamily="18" charset="0"/>
              </a:rPr>
              <a:t>90°</a:t>
            </a:r>
            <a:endParaRPr lang="en-US" sz="22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1254657" y="1892973"/>
            <a:ext cx="609622" cy="430887"/>
          </a:xfrm>
          <a:prstGeom prst="rect">
            <a:avLst/>
          </a:prstGeom>
          <a:noFill/>
        </p:spPr>
        <p:txBody>
          <a:bodyPr wrap="square" rtlCol="0">
            <a:spAutoFit/>
          </a:bodyPr>
          <a:lstStyle/>
          <a:p>
            <a:pPr algn="r"/>
            <a:r>
              <a:rPr lang="en-US" sz="2200" dirty="0" smtClean="0">
                <a:latin typeface="Times New Roman" panose="02020603050405020304" pitchFamily="18" charset="0"/>
                <a:cs typeface="Times New Roman" panose="02020603050405020304" pitchFamily="18" charset="0"/>
              </a:rPr>
              <a:t>0°</a:t>
            </a:r>
            <a:endParaRPr lang="en-US" sz="22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1184615" y="6503279"/>
            <a:ext cx="678306" cy="430887"/>
          </a:xfrm>
          <a:prstGeom prst="rect">
            <a:avLst/>
          </a:prstGeom>
          <a:noFill/>
        </p:spPr>
        <p:txBody>
          <a:bodyPr wrap="square" rtlCol="0">
            <a:spAutoFit/>
          </a:bodyPr>
          <a:lstStyle/>
          <a:p>
            <a:pPr algn="r"/>
            <a:r>
              <a:rPr lang="en-US" sz="2200" dirty="0" smtClean="0">
                <a:latin typeface="Times New Roman" panose="02020603050405020304" pitchFamily="18" charset="0"/>
                <a:cs typeface="Times New Roman" panose="02020603050405020304" pitchFamily="18" charset="0"/>
              </a:rPr>
              <a:t>-90°</a:t>
            </a:r>
            <a:endParaRPr lang="en-US" sz="22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1184615" y="3603388"/>
            <a:ext cx="678306" cy="430887"/>
          </a:xfrm>
          <a:prstGeom prst="rect">
            <a:avLst/>
          </a:prstGeom>
          <a:noFill/>
        </p:spPr>
        <p:txBody>
          <a:bodyPr wrap="square" rtlCol="0">
            <a:spAutoFit/>
          </a:bodyPr>
          <a:lstStyle/>
          <a:p>
            <a:pPr algn="r"/>
            <a:r>
              <a:rPr lang="en-US" sz="2200" dirty="0" smtClean="0">
                <a:latin typeface="Times New Roman" panose="02020603050405020304" pitchFamily="18" charset="0"/>
                <a:cs typeface="Times New Roman" panose="02020603050405020304" pitchFamily="18" charset="0"/>
              </a:rPr>
              <a:t>90°</a:t>
            </a:r>
            <a:endParaRPr lang="en-US" sz="22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1253298" y="5025339"/>
            <a:ext cx="609622" cy="430887"/>
          </a:xfrm>
          <a:prstGeom prst="rect">
            <a:avLst/>
          </a:prstGeom>
          <a:noFill/>
        </p:spPr>
        <p:txBody>
          <a:bodyPr wrap="square" rtlCol="0">
            <a:spAutoFit/>
          </a:bodyPr>
          <a:lstStyle/>
          <a:p>
            <a:pPr algn="r"/>
            <a:r>
              <a:rPr lang="en-US" sz="2200" dirty="0" smtClean="0">
                <a:latin typeface="Times New Roman" panose="02020603050405020304" pitchFamily="18" charset="0"/>
                <a:cs typeface="Times New Roman" panose="02020603050405020304" pitchFamily="18" charset="0"/>
              </a:rPr>
              <a:t>0°</a:t>
            </a:r>
            <a:endParaRPr lang="en-US" sz="22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36241" y="2823296"/>
            <a:ext cx="1327377" cy="1446550"/>
          </a:xfrm>
          <a:prstGeom prst="rect">
            <a:avLst/>
          </a:prstGeom>
          <a:noFill/>
        </p:spPr>
        <p:txBody>
          <a:bodyPr wrap="square" rtlCol="0">
            <a:spAutoFit/>
          </a:bodyPr>
          <a:lstStyle/>
          <a:p>
            <a:pPr algn="ctr"/>
            <a:r>
              <a:rPr lang="en-US" sz="2200" i="1" dirty="0" smtClean="0">
                <a:latin typeface="Times New Roman" panose="02020603050405020304" pitchFamily="18" charset="0"/>
                <a:cs typeface="Times New Roman" panose="02020603050405020304" pitchFamily="18" charset="0"/>
              </a:rPr>
              <a:t>(After applying subset criteria)</a:t>
            </a:r>
            <a:endParaRPr lang="en-US" sz="2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17713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0945" y="1"/>
            <a:ext cx="7884063" cy="1132763"/>
          </a:xfrm>
        </p:spPr>
        <p:txBody>
          <a:bodyPr>
            <a:normAutofit/>
          </a:bodyPr>
          <a:lstStyle/>
          <a:p>
            <a:pPr algn="ctr"/>
            <a:r>
              <a:rPr lang="en-US" sz="4000" dirty="0" smtClean="0">
                <a:latin typeface="Times New Roman" panose="02020603050405020304" pitchFamily="18" charset="0"/>
                <a:cs typeface="Times New Roman" panose="02020603050405020304" pitchFamily="18" charset="0"/>
              </a:rPr>
              <a:t>Subset Criteria</a:t>
            </a:r>
            <a:endParaRPr lang="en-US" sz="4000" dirty="0">
              <a:latin typeface="Times New Roman" panose="02020603050405020304" pitchFamily="18" charset="0"/>
              <a:cs typeface="Times New Roman" panose="02020603050405020304" pitchFamily="18" charset="0"/>
            </a:endParaRPr>
          </a:p>
        </p:txBody>
      </p:sp>
      <p:sp>
        <p:nvSpPr>
          <p:cNvPr id="20" name="Content Placeholder 2"/>
          <p:cNvSpPr txBox="1">
            <a:spLocks/>
          </p:cNvSpPr>
          <p:nvPr/>
        </p:nvSpPr>
        <p:spPr>
          <a:xfrm>
            <a:off x="7253211" y="1132765"/>
            <a:ext cx="4731798" cy="19304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latin typeface="Times New Roman" panose="02020603050405020304" pitchFamily="18" charset="0"/>
                <a:cs typeface="Times New Roman" panose="02020603050405020304" pitchFamily="18" charset="0"/>
              </a:rPr>
              <a:t>All-in </a:t>
            </a:r>
            <a:r>
              <a:rPr lang="en-US" sz="2400" dirty="0">
                <a:latin typeface="Times New Roman" panose="02020603050405020304" pitchFamily="18" charset="0"/>
                <a:cs typeface="Times New Roman" panose="02020603050405020304" pitchFamily="18" charset="0"/>
              </a:rPr>
              <a:t>particles </a:t>
            </a:r>
          </a:p>
          <a:p>
            <a:r>
              <a:rPr lang="en-US" sz="2400" dirty="0">
                <a:latin typeface="Times New Roman" panose="02020603050405020304" pitchFamily="18" charset="0"/>
                <a:cs typeface="Times New Roman" panose="02020603050405020304" pitchFamily="18" charset="0"/>
              </a:rPr>
              <a:t>Diameters greater than 100 µm</a:t>
            </a:r>
          </a:p>
          <a:p>
            <a:r>
              <a:rPr lang="en-US" sz="2400" dirty="0" smtClean="0">
                <a:latin typeface="Times New Roman" panose="02020603050405020304" pitchFamily="18" charset="0"/>
                <a:cs typeface="Times New Roman" panose="02020603050405020304" pitchFamily="18" charset="0"/>
              </a:rPr>
              <a:t>Aspect </a:t>
            </a:r>
            <a:r>
              <a:rPr lang="en-US" sz="2400" dirty="0">
                <a:latin typeface="Times New Roman" panose="02020603050405020304" pitchFamily="18" charset="0"/>
                <a:cs typeface="Times New Roman" panose="02020603050405020304" pitchFamily="18" charset="0"/>
              </a:rPr>
              <a:t>ratios up to 0.6 </a:t>
            </a:r>
          </a:p>
          <a:p>
            <a:r>
              <a:rPr lang="en-US" sz="2400" dirty="0" smtClean="0">
                <a:latin typeface="Times New Roman" panose="02020603050405020304" pitchFamily="18" charset="0"/>
                <a:cs typeface="Times New Roman" panose="02020603050405020304" pitchFamily="18" charset="0"/>
              </a:rPr>
              <a:t>Area </a:t>
            </a:r>
            <a:r>
              <a:rPr lang="en-US" sz="2400" dirty="0">
                <a:latin typeface="Times New Roman" panose="02020603050405020304" pitchFamily="18" charset="0"/>
                <a:cs typeface="Times New Roman" panose="02020603050405020304" pitchFamily="18" charset="0"/>
              </a:rPr>
              <a:t>ratios greater than 0.1</a:t>
            </a:r>
          </a:p>
        </p:txBody>
      </p:sp>
      <p:sp>
        <p:nvSpPr>
          <p:cNvPr id="5" name="Slide Number Placeholder 4"/>
          <p:cNvSpPr>
            <a:spLocks noGrp="1"/>
          </p:cNvSpPr>
          <p:nvPr>
            <p:ph type="sldNum" sz="quarter" idx="12"/>
          </p:nvPr>
        </p:nvSpPr>
        <p:spPr/>
        <p:txBody>
          <a:bodyPr/>
          <a:lstStyle/>
          <a:p>
            <a:fld id="{223D61E2-24BE-4D61-8DAD-52D2ED5D3291}" type="slidenum">
              <a:rPr lang="en-US" smtClean="0"/>
              <a:t>16</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09" y="82729"/>
            <a:ext cx="7185702" cy="6744275"/>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7156335" y="5010031"/>
                <a:ext cx="4668253" cy="575157"/>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𝐴𝑟𝑒𝑎</m:t>
                      </m:r>
                      <m:r>
                        <a:rPr lang="en-US" b="0" i="1" smtClean="0">
                          <a:latin typeface="Cambria Math" panose="02040503050406030204" pitchFamily="18" charset="0"/>
                        </a:rPr>
                        <m:t> </m:t>
                      </m:r>
                      <m:r>
                        <a:rPr lang="en-US" b="0" i="1" smtClean="0">
                          <a:latin typeface="Cambria Math" panose="02040503050406030204" pitchFamily="18" charset="0"/>
                        </a:rPr>
                        <m:t>𝑅𝑎𝑡𝑖𝑜</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𝐴𝑟𝑒𝑎</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𝑡h𝑒</m:t>
                          </m:r>
                          <m:r>
                            <a:rPr lang="en-US" b="0" i="1" smtClean="0">
                              <a:latin typeface="Cambria Math" panose="02040503050406030204" pitchFamily="18" charset="0"/>
                            </a:rPr>
                            <m:t> </m:t>
                          </m:r>
                          <m:r>
                            <a:rPr lang="en-US" b="0" i="1" smtClean="0">
                              <a:latin typeface="Cambria Math" panose="02040503050406030204" pitchFamily="18" charset="0"/>
                            </a:rPr>
                            <m:t>𝑃𝑎𝑟𝑡𝑖𝑐𝑙𝑒</m:t>
                          </m:r>
                          <m:r>
                            <a:rPr lang="en-US" b="0" i="1" smtClean="0">
                              <a:latin typeface="Cambria Math" panose="02040503050406030204" pitchFamily="18" charset="0"/>
                            </a:rPr>
                            <m:t> </m:t>
                          </m:r>
                          <m:r>
                            <a:rPr lang="en-US" b="0" i="1" smtClean="0">
                              <a:latin typeface="Cambria Math" panose="02040503050406030204" pitchFamily="18" charset="0"/>
                            </a:rPr>
                            <m:t>𝐼𝑚𝑎𝑔𝑒</m:t>
                          </m:r>
                        </m:num>
                        <m:den>
                          <m:r>
                            <a:rPr lang="en-US" b="0" i="1" smtClean="0">
                              <a:latin typeface="Cambria Math" panose="02040503050406030204" pitchFamily="18" charset="0"/>
                            </a:rPr>
                            <m:t>𝐴𝑟𝑒𝑎</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𝑡h𝑒</m:t>
                          </m:r>
                          <m:r>
                            <a:rPr lang="en-US" b="0" i="1" smtClean="0">
                              <a:latin typeface="Cambria Math" panose="02040503050406030204" pitchFamily="18" charset="0"/>
                            </a:rPr>
                            <m:t> </m:t>
                          </m:r>
                          <m:r>
                            <a:rPr lang="en-US" b="0" i="1" smtClean="0">
                              <a:latin typeface="Cambria Math" panose="02040503050406030204" pitchFamily="18" charset="0"/>
                            </a:rPr>
                            <m:t>𝐵𝑜𝑢𝑛𝑑𝑖𝑛𝑔</m:t>
                          </m:r>
                          <m:r>
                            <a:rPr lang="en-US" b="0" i="1" smtClean="0">
                              <a:latin typeface="Cambria Math" panose="02040503050406030204" pitchFamily="18" charset="0"/>
                            </a:rPr>
                            <m:t> </m:t>
                          </m:r>
                          <m:r>
                            <a:rPr lang="en-US" b="0" i="1" smtClean="0">
                              <a:latin typeface="Cambria Math" panose="02040503050406030204" pitchFamily="18" charset="0"/>
                            </a:rPr>
                            <m:t>𝐶𝑖𝑟𝑐𝑙𝑒</m:t>
                          </m:r>
                        </m:den>
                      </m:f>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7156335" y="5010031"/>
                <a:ext cx="4668253" cy="575157"/>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7156334" y="3847098"/>
                <a:ext cx="4668253" cy="575157"/>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𝐴𝑠𝑝𝑒𝑐𝑡</m:t>
                      </m:r>
                      <m:r>
                        <a:rPr lang="en-US" b="0" i="1" smtClean="0">
                          <a:latin typeface="Cambria Math" panose="02040503050406030204" pitchFamily="18" charset="0"/>
                        </a:rPr>
                        <m:t> </m:t>
                      </m:r>
                      <m:r>
                        <a:rPr lang="en-US" b="0" i="1" smtClean="0">
                          <a:latin typeface="Cambria Math" panose="02040503050406030204" pitchFamily="18" charset="0"/>
                        </a:rPr>
                        <m:t>𝑅𝑎𝑡𝑖𝑜</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𝑀𝑖𝑛𝑜𝑟</m:t>
                          </m:r>
                          <m:r>
                            <a:rPr lang="en-US" b="0" i="1" smtClean="0">
                              <a:latin typeface="Cambria Math" panose="02040503050406030204" pitchFamily="18" charset="0"/>
                            </a:rPr>
                            <m:t> </m:t>
                          </m:r>
                          <m:r>
                            <a:rPr lang="en-US" b="0" i="1" smtClean="0">
                              <a:latin typeface="Cambria Math" panose="02040503050406030204" pitchFamily="18" charset="0"/>
                            </a:rPr>
                            <m:t>𝐴𝑥𝑖𝑠</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𝑃𝑎𝑟𝑡𝑖𝑐𝑙𝑒</m:t>
                          </m:r>
                          <m:r>
                            <a:rPr lang="en-US" b="0" i="1" smtClean="0">
                              <a:latin typeface="Cambria Math" panose="02040503050406030204" pitchFamily="18" charset="0"/>
                            </a:rPr>
                            <m:t> </m:t>
                          </m:r>
                          <m:r>
                            <a:rPr lang="en-US" b="0" i="1" smtClean="0">
                              <a:latin typeface="Cambria Math" panose="02040503050406030204" pitchFamily="18" charset="0"/>
                            </a:rPr>
                            <m:t>𝐼𝑚𝑎𝑔𝑒</m:t>
                          </m:r>
                        </m:num>
                        <m:den>
                          <m:r>
                            <a:rPr lang="en-US" b="0" i="1" smtClean="0">
                              <a:latin typeface="Cambria Math" panose="02040503050406030204" pitchFamily="18" charset="0"/>
                            </a:rPr>
                            <m:t>𝑀𝑎𝑗𝑜𝑟</m:t>
                          </m:r>
                          <m:r>
                            <a:rPr lang="en-US" b="0" i="1" smtClean="0">
                              <a:latin typeface="Cambria Math" panose="02040503050406030204" pitchFamily="18" charset="0"/>
                            </a:rPr>
                            <m:t> </m:t>
                          </m:r>
                          <m:r>
                            <a:rPr lang="en-US" b="0" i="1" smtClean="0">
                              <a:latin typeface="Cambria Math" panose="02040503050406030204" pitchFamily="18" charset="0"/>
                            </a:rPr>
                            <m:t>𝐴𝑥𝑖𝑠</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𝑃𝑎𝑟𝑡𝑖𝑐𝑙𝑒</m:t>
                          </m:r>
                          <m:r>
                            <a:rPr lang="en-US" b="0" i="1" smtClean="0">
                              <a:latin typeface="Cambria Math" panose="02040503050406030204" pitchFamily="18" charset="0"/>
                            </a:rPr>
                            <m:t> </m:t>
                          </m:r>
                          <m:r>
                            <a:rPr lang="en-US" b="0" i="1" smtClean="0">
                              <a:latin typeface="Cambria Math" panose="02040503050406030204" pitchFamily="18" charset="0"/>
                            </a:rPr>
                            <m:t>𝐼𝑚𝑎𝑔𝑒</m:t>
                          </m:r>
                        </m:den>
                      </m:f>
                    </m:oMath>
                  </m:oMathPara>
                </a14:m>
                <a:endParaRPr lang="en-US" dirty="0"/>
              </a:p>
            </p:txBody>
          </p:sp>
        </mc:Choice>
        <mc:Fallback xmlns="">
          <p:sp>
            <p:nvSpPr>
              <p:cNvPr id="29" name="TextBox 28"/>
              <p:cNvSpPr txBox="1">
                <a:spLocks noRot="1" noChangeAspect="1" noMove="1" noResize="1" noEditPoints="1" noAdjustHandles="1" noChangeArrowheads="1" noChangeShapeType="1" noTextEdit="1"/>
              </p:cNvSpPr>
              <p:nvPr/>
            </p:nvSpPr>
            <p:spPr>
              <a:xfrm>
                <a:off x="7156334" y="3847098"/>
                <a:ext cx="4668253" cy="575157"/>
              </a:xfrm>
              <a:prstGeom prst="rect">
                <a:avLst/>
              </a:prstGeom>
              <a:blipFill>
                <a:blip r:embed="rId4"/>
                <a:stretch>
                  <a:fillRect/>
                </a:stretch>
              </a:blipFill>
              <a:ln>
                <a:noFill/>
              </a:ln>
            </p:spPr>
            <p:txBody>
              <a:bodyPr/>
              <a:lstStyle/>
              <a:p>
                <a:r>
                  <a:rPr lang="en-US">
                    <a:noFill/>
                  </a:rPr>
                  <a:t> </a:t>
                </a:r>
              </a:p>
            </p:txBody>
          </p:sp>
        </mc:Fallback>
      </mc:AlternateContent>
      <p:sp>
        <p:nvSpPr>
          <p:cNvPr id="9" name="Rectangle 8"/>
          <p:cNvSpPr/>
          <p:nvPr/>
        </p:nvSpPr>
        <p:spPr>
          <a:xfrm>
            <a:off x="7013511" y="3664023"/>
            <a:ext cx="4971497" cy="915916"/>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7013511" y="4839651"/>
            <a:ext cx="4971497" cy="915916"/>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5257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991" y="1"/>
            <a:ext cx="11778018" cy="1132763"/>
          </a:xfrm>
        </p:spPr>
        <p:txBody>
          <a:bodyPr>
            <a:normAutofit/>
          </a:bodyPr>
          <a:lstStyle/>
          <a:p>
            <a:pPr algn="ctr"/>
            <a:r>
              <a:rPr lang="en-US" sz="4000" dirty="0">
                <a:latin typeface="Times New Roman" panose="02020603050405020304" pitchFamily="18" charset="0"/>
                <a:cs typeface="Times New Roman" panose="02020603050405020304" pitchFamily="18" charset="0"/>
              </a:rPr>
              <a:t>February 7th, 2020 </a:t>
            </a:r>
            <a:r>
              <a:rPr lang="en-US" sz="4000" dirty="0" smtClean="0">
                <a:latin typeface="Times New Roman" panose="02020603050405020304" pitchFamily="18" charset="0"/>
                <a:cs typeface="Times New Roman" panose="02020603050405020304" pitchFamily="18" charset="0"/>
              </a:rPr>
              <a:t>Cases</a:t>
            </a:r>
            <a:endParaRPr lang="en-US" sz="4000" dirty="0">
              <a:latin typeface="Times New Roman" panose="02020603050405020304" pitchFamily="18" charset="0"/>
              <a:cs typeface="Times New Roman" panose="02020603050405020304" pitchFamily="18" charset="0"/>
            </a:endParaRPr>
          </a:p>
        </p:txBody>
      </p:sp>
      <p:pic>
        <p:nvPicPr>
          <p:cNvPr id="17" name="Content Placeholder 16"/>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10650711" y="1080731"/>
            <a:ext cx="996596" cy="2663825"/>
          </a:xfrm>
        </p:spPr>
      </p:pic>
      <p:pic>
        <p:nvPicPr>
          <p:cNvPr id="11" name="Content Placeholder 10"/>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t="26137" r="43319"/>
          <a:stretch/>
        </p:blipFill>
        <p:spPr>
          <a:xfrm>
            <a:off x="5830568" y="1132764"/>
            <a:ext cx="4644927" cy="3270188"/>
          </a:xfrm>
          <a:ln>
            <a:solidFill>
              <a:schemeClr val="tx1"/>
            </a:solidFill>
          </a:ln>
        </p:spPr>
      </p:pic>
      <p:pic>
        <p:nvPicPr>
          <p:cNvPr id="16" name="Picture 15"/>
          <p:cNvPicPr>
            <a:picLocks noChangeAspect="1"/>
          </p:cNvPicPr>
          <p:nvPr/>
        </p:nvPicPr>
        <p:blipFill rotWithShape="1">
          <a:blip r:embed="rId4"/>
          <a:srcRect r="63828"/>
          <a:stretch/>
        </p:blipFill>
        <p:spPr>
          <a:xfrm>
            <a:off x="229009" y="1132764"/>
            <a:ext cx="3909037" cy="5519096"/>
          </a:xfrm>
          <a:prstGeom prst="rect">
            <a:avLst/>
          </a:prstGeom>
        </p:spPr>
      </p:pic>
      <p:sp>
        <p:nvSpPr>
          <p:cNvPr id="10" name="Slide Number Placeholder 9"/>
          <p:cNvSpPr>
            <a:spLocks noGrp="1"/>
          </p:cNvSpPr>
          <p:nvPr>
            <p:ph type="sldNum" sz="quarter" idx="12"/>
          </p:nvPr>
        </p:nvSpPr>
        <p:spPr/>
        <p:txBody>
          <a:bodyPr/>
          <a:lstStyle/>
          <a:p>
            <a:fld id="{223D61E2-24BE-4D61-8DAD-52D2ED5D3291}" type="slidenum">
              <a:rPr lang="en-US" smtClean="0"/>
              <a:t>17</a:t>
            </a:fld>
            <a:endParaRPr lang="en-US" dirty="0"/>
          </a:p>
        </p:txBody>
      </p:sp>
      <p:pic>
        <p:nvPicPr>
          <p:cNvPr id="10242" name="Picture 2" descr="https://espo.nasa.gov/sites/default/files/styles/large/public/124248-87.jpeg?itok=XVG3w3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8903" y="3876277"/>
            <a:ext cx="3122463" cy="2348353"/>
          </a:xfrm>
          <a:prstGeom prst="rect">
            <a:avLst/>
          </a:prstGeom>
          <a:noFill/>
          <a:ln>
            <a:solidFill>
              <a:schemeClr val="tx1"/>
            </a:solidFill>
          </a:ln>
          <a:effectLst>
            <a:outerShdw blurRad="355600" dist="1143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238438" y="6292048"/>
            <a:ext cx="4237057"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PHIPS Image. Photo credit: Christian </a:t>
            </a:r>
            <a:r>
              <a:rPr lang="en-US" dirty="0" smtClean="0">
                <a:latin typeface="Times New Roman" panose="02020603050405020304" pitchFamily="18" charset="0"/>
                <a:cs typeface="Times New Roman" panose="02020603050405020304" pitchFamily="18" charset="0"/>
              </a:rPr>
              <a:t>Nairy</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6130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5816599" y="3235557"/>
            <a:ext cx="6147747" cy="2479443"/>
            <a:chOff x="5816599" y="2575157"/>
            <a:chExt cx="6147747" cy="2479443"/>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6599" y="2575157"/>
              <a:ext cx="6147747" cy="2479443"/>
            </a:xfrm>
            <a:prstGeom prst="rect">
              <a:avLst/>
            </a:prstGeom>
          </p:spPr>
        </p:pic>
        <p:grpSp>
          <p:nvGrpSpPr>
            <p:cNvPr id="35" name="Group 34"/>
            <p:cNvGrpSpPr/>
            <p:nvPr/>
          </p:nvGrpSpPr>
          <p:grpSpPr>
            <a:xfrm>
              <a:off x="6108700" y="2864842"/>
              <a:ext cx="5855646" cy="1872258"/>
              <a:chOff x="6108700" y="2864842"/>
              <a:chExt cx="5855646" cy="1872258"/>
            </a:xfrm>
          </p:grpSpPr>
          <p:sp>
            <p:nvSpPr>
              <p:cNvPr id="43" name="Rectangle 42"/>
              <p:cNvSpPr/>
              <p:nvPr/>
            </p:nvSpPr>
            <p:spPr>
              <a:xfrm>
                <a:off x="6108700" y="2864842"/>
                <a:ext cx="5855646" cy="187225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p:cNvSpPr txBox="1"/>
              <p:nvPr/>
            </p:nvSpPr>
            <p:spPr>
              <a:xfrm>
                <a:off x="6449333" y="2864842"/>
                <a:ext cx="544019" cy="461665"/>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(a)</a:t>
                </a:r>
                <a:endParaRPr lang="en-US" sz="2400" b="1" i="1" dirty="0">
                  <a:latin typeface="Times New Roman" panose="02020603050405020304" pitchFamily="18" charset="0"/>
                  <a:cs typeface="Times New Roman" panose="02020603050405020304" pitchFamily="18" charset="0"/>
                </a:endParaRPr>
              </a:p>
            </p:txBody>
          </p:sp>
          <p:sp>
            <p:nvSpPr>
              <p:cNvPr id="46" name="TextBox 45"/>
              <p:cNvSpPr txBox="1"/>
              <p:nvPr/>
            </p:nvSpPr>
            <p:spPr>
              <a:xfrm>
                <a:off x="6449332" y="3814878"/>
                <a:ext cx="544019" cy="461665"/>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(b)</a:t>
                </a:r>
                <a:endParaRPr lang="en-US" sz="2400" b="1" i="1" dirty="0">
                  <a:latin typeface="Times New Roman" panose="02020603050405020304" pitchFamily="18" charset="0"/>
                  <a:cs typeface="Times New Roman" panose="02020603050405020304" pitchFamily="18" charset="0"/>
                </a:endParaRPr>
              </a:p>
            </p:txBody>
          </p:sp>
        </p:grpSp>
      </p:grpSp>
      <p:sp>
        <p:nvSpPr>
          <p:cNvPr id="2" name="Title 1"/>
          <p:cNvSpPr>
            <a:spLocks noGrp="1"/>
          </p:cNvSpPr>
          <p:nvPr>
            <p:ph type="title"/>
          </p:nvPr>
        </p:nvSpPr>
        <p:spPr>
          <a:xfrm>
            <a:off x="5816599" y="1"/>
            <a:ext cx="6210301" cy="1132763"/>
          </a:xfrm>
        </p:spPr>
        <p:txBody>
          <a:bodyPr>
            <a:normAutofit fontScale="90000"/>
          </a:bodyPr>
          <a:lstStyle/>
          <a:p>
            <a:pPr algn="ctr"/>
            <a:r>
              <a:rPr lang="en-US" sz="4000" dirty="0" smtClean="0">
                <a:latin typeface="Times New Roman" panose="02020603050405020304" pitchFamily="18" charset="0"/>
                <a:cs typeface="Times New Roman" panose="02020603050405020304" pitchFamily="18" charset="0"/>
              </a:rPr>
              <a:t>Orientation Angle Histograms</a:t>
            </a:r>
            <a:endParaRPr lang="en-US" sz="4000" dirty="0">
              <a:latin typeface="Times New Roman" panose="02020603050405020304" pitchFamily="18" charset="0"/>
              <a:cs typeface="Times New Roman" panose="02020603050405020304" pitchFamily="18" charset="0"/>
            </a:endParaRPr>
          </a:p>
        </p:txBody>
      </p:sp>
      <p:sp>
        <p:nvSpPr>
          <p:cNvPr id="36" name="Content Placeholder 2">
            <a:extLst>
              <a:ext uri="{FF2B5EF4-FFF2-40B4-BE49-F238E27FC236}">
                <a16:creationId xmlns:a16="http://schemas.microsoft.com/office/drawing/2014/main" id="{3CEC1B47-B583-4596-FA66-7C425AEAEE7F}"/>
              </a:ext>
            </a:extLst>
          </p:cNvPr>
          <p:cNvSpPr>
            <a:spLocks noGrp="1"/>
          </p:cNvSpPr>
          <p:nvPr>
            <p:ph idx="1"/>
          </p:nvPr>
        </p:nvSpPr>
        <p:spPr>
          <a:xfrm>
            <a:off x="6108700" y="1132765"/>
            <a:ext cx="5918200" cy="2178994"/>
          </a:xfrm>
        </p:spPr>
        <p:txBody>
          <a:bodyPr>
            <a:normAutofit lnSpcReduction="10000"/>
          </a:bodyPr>
          <a:lstStyle/>
          <a:p>
            <a:r>
              <a:rPr lang="en-US" sz="2200" dirty="0" smtClean="0">
                <a:latin typeface="Times New Roman" panose="02020603050405020304" pitchFamily="18" charset="0"/>
                <a:cs typeface="Times New Roman" panose="02020603050405020304" pitchFamily="18" charset="0"/>
              </a:rPr>
              <a:t>(V) consistently peaks near +21°</a:t>
            </a:r>
          </a:p>
          <a:p>
            <a:r>
              <a:rPr lang="en-US" sz="2200" dirty="0" smtClean="0">
                <a:latin typeface="Times New Roman" panose="02020603050405020304" pitchFamily="18" charset="0"/>
                <a:cs typeface="Times New Roman" panose="02020603050405020304" pitchFamily="18" charset="0"/>
              </a:rPr>
              <a:t>(V) peaks tend to be more prominent with columnar ice crystal cases</a:t>
            </a:r>
          </a:p>
          <a:p>
            <a:r>
              <a:rPr lang="en-US" sz="2200" dirty="0" smtClean="0">
                <a:latin typeface="Times New Roman" panose="02020603050405020304" pitchFamily="18" charset="0"/>
                <a:cs typeface="Times New Roman" panose="02020603050405020304" pitchFamily="18" charset="0"/>
              </a:rPr>
              <a:t>(H) more randomly distributed</a:t>
            </a:r>
          </a:p>
          <a:p>
            <a:r>
              <a:rPr lang="en-US" sz="2200" dirty="0" smtClean="0">
                <a:latin typeface="Times New Roman" panose="02020603050405020304" pitchFamily="18" charset="0"/>
                <a:cs typeface="Times New Roman" panose="02020603050405020304" pitchFamily="18" charset="0"/>
              </a:rPr>
              <a:t>(H) favors a modest peak near 0° (±30°) generally with plate crystal cases</a:t>
            </a: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72957" cy="6858000"/>
          </a:xfrm>
          <a:prstGeom prst="rect">
            <a:avLst/>
          </a:prstGeom>
        </p:spPr>
      </p:pic>
      <p:sp>
        <p:nvSpPr>
          <p:cNvPr id="39" name="Content Placeholder 2">
            <a:extLst>
              <a:ext uri="{FF2B5EF4-FFF2-40B4-BE49-F238E27FC236}">
                <a16:creationId xmlns:a16="http://schemas.microsoft.com/office/drawing/2014/main" id="{3CEC1B47-B583-4596-FA66-7C425AEAEE7F}"/>
              </a:ext>
            </a:extLst>
          </p:cNvPr>
          <p:cNvSpPr>
            <a:spLocks noGrp="1"/>
          </p:cNvSpPr>
          <p:nvPr>
            <p:ph idx="1"/>
          </p:nvPr>
        </p:nvSpPr>
        <p:spPr>
          <a:xfrm>
            <a:off x="6108699" y="5610984"/>
            <a:ext cx="5918199" cy="1247015"/>
          </a:xfrm>
        </p:spPr>
        <p:txBody>
          <a:bodyPr>
            <a:normAutofit/>
          </a:bodyPr>
          <a:lstStyle/>
          <a:p>
            <a:r>
              <a:rPr lang="en-US" sz="2200" dirty="0" smtClean="0">
                <a:latin typeface="Times New Roman" panose="02020603050405020304" pitchFamily="18" charset="0"/>
                <a:cs typeface="Times New Roman" panose="02020603050405020304" pitchFamily="18" charset="0"/>
              </a:rPr>
              <a:t>Case 4 was further </a:t>
            </a:r>
            <a:r>
              <a:rPr lang="en-US" sz="2200" dirty="0">
                <a:latin typeface="Times New Roman" panose="02020603050405020304" pitchFamily="18" charset="0"/>
                <a:cs typeface="Times New Roman" panose="02020603050405020304" pitchFamily="18" charset="0"/>
              </a:rPr>
              <a:t>subset with an aspect ratio of </a:t>
            </a:r>
            <a:endParaRPr lang="en-US" sz="2200" dirty="0" smtClean="0">
              <a:latin typeface="Times New Roman" panose="02020603050405020304" pitchFamily="18" charset="0"/>
              <a:cs typeface="Times New Roman" panose="02020603050405020304" pitchFamily="18" charset="0"/>
            </a:endParaRPr>
          </a:p>
          <a:p>
            <a:pPr marL="914400" lvl="1" indent="-457200">
              <a:buAutoNum type="alphaLcParenBoth"/>
            </a:pPr>
            <a:r>
              <a:rPr lang="en-US" sz="2000" dirty="0" smtClean="0">
                <a:latin typeface="Times New Roman" panose="02020603050405020304" pitchFamily="18" charset="0"/>
                <a:cs typeface="Times New Roman" panose="02020603050405020304" pitchFamily="18" charset="0"/>
              </a:rPr>
              <a:t>0.1 </a:t>
            </a:r>
            <a:r>
              <a:rPr lang="en-US" sz="2000" dirty="0">
                <a:latin typeface="Times New Roman" panose="02020603050405020304" pitchFamily="18" charset="0"/>
                <a:cs typeface="Times New Roman" panose="02020603050405020304" pitchFamily="18" charset="0"/>
              </a:rPr>
              <a:t>to </a:t>
            </a:r>
            <a:r>
              <a:rPr lang="en-US" sz="2000" dirty="0" smtClean="0">
                <a:latin typeface="Times New Roman" panose="02020603050405020304" pitchFamily="18" charset="0"/>
                <a:cs typeface="Times New Roman" panose="02020603050405020304" pitchFamily="18" charset="0"/>
              </a:rPr>
              <a:t>0.4 </a:t>
            </a:r>
          </a:p>
          <a:p>
            <a:pPr marL="914400" lvl="1" indent="-457200">
              <a:buAutoNum type="alphaLcParenBoth"/>
            </a:pPr>
            <a:r>
              <a:rPr lang="en-US" sz="2000" dirty="0" smtClean="0">
                <a:latin typeface="Times New Roman" panose="02020603050405020304" pitchFamily="18" charset="0"/>
                <a:cs typeface="Times New Roman" panose="02020603050405020304" pitchFamily="18" charset="0"/>
              </a:rPr>
              <a:t>0.2 </a:t>
            </a:r>
            <a:r>
              <a:rPr lang="en-US" sz="2000" dirty="0">
                <a:latin typeface="Times New Roman" panose="02020603050405020304" pitchFamily="18" charset="0"/>
                <a:cs typeface="Times New Roman" panose="02020603050405020304" pitchFamily="18" charset="0"/>
              </a:rPr>
              <a:t>to 0.3</a:t>
            </a:r>
          </a:p>
        </p:txBody>
      </p:sp>
      <p:sp>
        <p:nvSpPr>
          <p:cNvPr id="26" name="Rectangle 25"/>
          <p:cNvSpPr/>
          <p:nvPr/>
        </p:nvSpPr>
        <p:spPr>
          <a:xfrm>
            <a:off x="266700" y="2971800"/>
            <a:ext cx="5406257" cy="84307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88933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992" y="1"/>
            <a:ext cx="5232112" cy="1132763"/>
          </a:xfrm>
        </p:spPr>
        <p:txBody>
          <a:bodyPr>
            <a:normAutofit fontScale="90000"/>
          </a:bodyPr>
          <a:lstStyle/>
          <a:p>
            <a:pPr algn="ctr"/>
            <a:r>
              <a:rPr lang="en-US" sz="4000" dirty="0" smtClean="0">
                <a:latin typeface="Times New Roman" panose="02020603050405020304" pitchFamily="18" charset="0"/>
                <a:cs typeface="Times New Roman" panose="02020603050405020304" pitchFamily="18" charset="0"/>
              </a:rPr>
              <a:t>Aircraft </a:t>
            </a:r>
            <a:r>
              <a:rPr lang="en-US" dirty="0" smtClean="0">
                <a:latin typeface="Times New Roman" panose="02020603050405020304" pitchFamily="18" charset="0"/>
                <a:cs typeface="Times New Roman" panose="02020603050405020304" pitchFamily="18" charset="0"/>
              </a:rPr>
              <a:t>Maneuvers</a:t>
            </a:r>
            <a:r>
              <a:rPr lang="en-US" sz="4000" dirty="0" smtClean="0">
                <a:latin typeface="Times New Roman" panose="02020603050405020304" pitchFamily="18" charset="0"/>
                <a:cs typeface="Times New Roman" panose="02020603050405020304" pitchFamily="18" charset="0"/>
              </a:rPr>
              <a:t> within Cases</a:t>
            </a:r>
            <a:endParaRPr lang="en-US" sz="4000" dirty="0">
              <a:latin typeface="Times New Roman" panose="02020603050405020304" pitchFamily="18" charset="0"/>
              <a:cs typeface="Times New Roman" panose="02020603050405020304" pitchFamily="18" charset="0"/>
            </a:endParaRPr>
          </a:p>
        </p:txBody>
      </p:sp>
      <p:sp>
        <p:nvSpPr>
          <p:cNvPr id="10" name="Slide Number Placeholder 9"/>
          <p:cNvSpPr>
            <a:spLocks noGrp="1"/>
          </p:cNvSpPr>
          <p:nvPr>
            <p:ph type="sldNum" sz="quarter" idx="12"/>
          </p:nvPr>
        </p:nvSpPr>
        <p:spPr/>
        <p:txBody>
          <a:bodyPr/>
          <a:lstStyle/>
          <a:p>
            <a:fld id="{223D61E2-24BE-4D61-8DAD-52D2ED5D3291}" type="slidenum">
              <a:rPr lang="en-US" smtClean="0"/>
              <a:t>19</a:t>
            </a:fld>
            <a:endParaRPr lang="en-US" dirty="0"/>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33292" t="992" r="1" b="32040"/>
          <a:stretch/>
        </p:blipFill>
        <p:spPr>
          <a:xfrm>
            <a:off x="5612524" y="63062"/>
            <a:ext cx="6579476" cy="4256690"/>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33450" b="82022"/>
          <a:stretch/>
        </p:blipFill>
        <p:spPr>
          <a:xfrm>
            <a:off x="5612524" y="4319751"/>
            <a:ext cx="6579476" cy="2254470"/>
          </a:xfrm>
          <a:prstGeom prst="rect">
            <a:avLst/>
          </a:prstGeom>
        </p:spPr>
      </p:pic>
      <p:sp>
        <p:nvSpPr>
          <p:cNvPr id="14" name="Content Placeholder 2"/>
          <p:cNvSpPr txBox="1">
            <a:spLocks/>
          </p:cNvSpPr>
          <p:nvPr/>
        </p:nvSpPr>
        <p:spPr>
          <a:xfrm>
            <a:off x="206991" y="1132764"/>
            <a:ext cx="5232113" cy="35553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smtClean="0">
                <a:latin typeface="Times New Roman" panose="02020603050405020304" pitchFamily="18" charset="0"/>
                <a:cs typeface="Times New Roman" panose="02020603050405020304" pitchFamily="18" charset="0"/>
              </a:rPr>
              <a:t>Objective: validate probe-measured ice crystal orientation</a:t>
            </a:r>
          </a:p>
          <a:p>
            <a:r>
              <a:rPr lang="en-US" sz="2200" b="1" dirty="0" smtClean="0">
                <a:latin typeface="Times New Roman" panose="02020603050405020304" pitchFamily="18" charset="0"/>
                <a:cs typeface="Times New Roman" panose="02020603050405020304" pitchFamily="18" charset="0"/>
              </a:rPr>
              <a:t>Hypothesis: </a:t>
            </a:r>
            <a:r>
              <a:rPr lang="en-US" sz="2200" dirty="0" smtClean="0">
                <a:latin typeface="Times New Roman" panose="02020603050405020304" pitchFamily="18" charset="0"/>
                <a:cs typeface="Times New Roman" panose="02020603050405020304" pitchFamily="18" charset="0"/>
              </a:rPr>
              <a:t>if truly sensing atmospheric vertically oriented ice crystals, </a:t>
            </a:r>
            <a:r>
              <a:rPr lang="en-US" sz="2200" b="1" dirty="0" smtClean="0">
                <a:latin typeface="Times New Roman" panose="02020603050405020304" pitchFamily="18" charset="0"/>
                <a:cs typeface="Times New Roman" panose="02020603050405020304" pitchFamily="18" charset="0"/>
              </a:rPr>
              <a:t>the histogram peak should shift</a:t>
            </a:r>
            <a:r>
              <a:rPr lang="en-US" sz="2200" dirty="0" smtClean="0">
                <a:latin typeface="Times New Roman" panose="02020603050405020304" pitchFamily="18" charset="0"/>
                <a:cs typeface="Times New Roman" panose="02020603050405020304" pitchFamily="18" charset="0"/>
              </a:rPr>
              <a:t> during an aircraft banking turn</a:t>
            </a:r>
          </a:p>
          <a:p>
            <a:r>
              <a:rPr lang="en-US" sz="2200" dirty="0" smtClean="0">
                <a:latin typeface="Times New Roman" panose="02020603050405020304" pitchFamily="18" charset="0"/>
                <a:cs typeface="Times New Roman" panose="02020603050405020304" pitchFamily="18" charset="0"/>
              </a:rPr>
              <a:t>A select few cases were examined:</a:t>
            </a:r>
          </a:p>
        </p:txBody>
      </p:sp>
      <p:graphicFrame>
        <p:nvGraphicFramePr>
          <p:cNvPr id="5" name="Table 4"/>
          <p:cNvGraphicFramePr>
            <a:graphicFrameLocks noGrp="1"/>
          </p:cNvGraphicFramePr>
          <p:nvPr>
            <p:extLst>
              <p:ext uri="{D42A27DB-BD31-4B8C-83A1-F6EECF244321}">
                <p14:modId xmlns:p14="http://schemas.microsoft.com/office/powerpoint/2010/main" val="1212976553"/>
              </p:ext>
            </p:extLst>
          </p:nvPr>
        </p:nvGraphicFramePr>
        <p:xfrm>
          <a:off x="561007" y="3874392"/>
          <a:ext cx="6144592" cy="2687958"/>
        </p:xfrm>
        <a:graphic>
          <a:graphicData uri="http://schemas.openxmlformats.org/drawingml/2006/table">
            <a:tbl>
              <a:tblPr firstRow="1" bandRow="1">
                <a:tableStyleId>{2D5ABB26-0587-4C30-8999-92F81FD0307C}</a:tableStyleId>
              </a:tblPr>
              <a:tblGrid>
                <a:gridCol w="852574">
                  <a:extLst>
                    <a:ext uri="{9D8B030D-6E8A-4147-A177-3AD203B41FA5}">
                      <a16:colId xmlns:a16="http://schemas.microsoft.com/office/drawing/2014/main" val="1922774405"/>
                    </a:ext>
                  </a:extLst>
                </a:gridCol>
                <a:gridCol w="504499">
                  <a:extLst>
                    <a:ext uri="{9D8B030D-6E8A-4147-A177-3AD203B41FA5}">
                      <a16:colId xmlns:a16="http://schemas.microsoft.com/office/drawing/2014/main" val="600179868"/>
                    </a:ext>
                  </a:extLst>
                </a:gridCol>
                <a:gridCol w="4787519">
                  <a:extLst>
                    <a:ext uri="{9D8B030D-6E8A-4147-A177-3AD203B41FA5}">
                      <a16:colId xmlns:a16="http://schemas.microsoft.com/office/drawing/2014/main" val="2046894585"/>
                    </a:ext>
                  </a:extLst>
                </a:gridCol>
              </a:tblGrid>
              <a:tr h="298662">
                <a:tc>
                  <a:txBody>
                    <a:bodyPr/>
                    <a:lstStyle/>
                    <a:p>
                      <a:pPr algn="ctr">
                        <a:lnSpc>
                          <a:spcPts val="1400"/>
                        </a:lnSpc>
                      </a:pPr>
                      <a:r>
                        <a:rPr lang="en-US" sz="2200" u="sng" dirty="0" smtClean="0">
                          <a:latin typeface="Times New Roman" panose="02020603050405020304" pitchFamily="18" charset="0"/>
                          <a:cs typeface="Times New Roman" panose="02020603050405020304" pitchFamily="18" charset="0"/>
                        </a:rPr>
                        <a:t>Case</a:t>
                      </a:r>
                      <a:endParaRPr lang="en-US" sz="2200" u="sng" dirty="0">
                        <a:latin typeface="Times New Roman" panose="02020603050405020304" pitchFamily="18" charset="0"/>
                        <a:cs typeface="Times New Roman" panose="02020603050405020304" pitchFamily="18" charset="0"/>
                      </a:endParaRPr>
                    </a:p>
                  </a:txBody>
                  <a:tcPr/>
                </a:tc>
                <a:tc>
                  <a:txBody>
                    <a:bodyPr/>
                    <a:lstStyle/>
                    <a:p>
                      <a:pPr algn="ctr">
                        <a:lnSpc>
                          <a:spcPts val="1400"/>
                        </a:lnSpc>
                      </a:pPr>
                      <a:r>
                        <a:rPr lang="en-US" sz="2200" u="sng" dirty="0" smtClean="0">
                          <a:latin typeface="Times New Roman" panose="02020603050405020304" pitchFamily="18" charset="0"/>
                          <a:cs typeface="Times New Roman" panose="02020603050405020304" pitchFamily="18" charset="0"/>
                        </a:rPr>
                        <a:t>ID</a:t>
                      </a:r>
                      <a:endParaRPr lang="en-US" sz="2200" u="sng" dirty="0">
                        <a:latin typeface="Times New Roman" panose="02020603050405020304" pitchFamily="18" charset="0"/>
                        <a:cs typeface="Times New Roman" panose="02020603050405020304" pitchFamily="18" charset="0"/>
                      </a:endParaRPr>
                    </a:p>
                  </a:txBody>
                  <a:tcPr/>
                </a:tc>
                <a:tc>
                  <a:txBody>
                    <a:bodyPr/>
                    <a:lstStyle/>
                    <a:p>
                      <a:pPr>
                        <a:lnSpc>
                          <a:spcPts val="1400"/>
                        </a:lnSpc>
                      </a:pPr>
                      <a:r>
                        <a:rPr lang="en-US" sz="2200" u="sng" dirty="0" smtClean="0">
                          <a:latin typeface="Times New Roman" panose="02020603050405020304" pitchFamily="18" charset="0"/>
                          <a:cs typeface="Times New Roman" panose="02020603050405020304" pitchFamily="18" charset="0"/>
                        </a:rPr>
                        <a:t>Maneuver</a:t>
                      </a:r>
                      <a:endParaRPr lang="en-US" sz="2200" u="sn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18107151"/>
                  </a:ext>
                </a:extLst>
              </a:tr>
              <a:tr h="298662">
                <a:tc>
                  <a:txBody>
                    <a:bodyPr/>
                    <a:lstStyle/>
                    <a:p>
                      <a:pPr algn="ctr">
                        <a:lnSpc>
                          <a:spcPts val="1400"/>
                        </a:lnSpc>
                      </a:pPr>
                      <a:r>
                        <a:rPr lang="en-US" sz="2200" dirty="0" smtClean="0">
                          <a:latin typeface="Times New Roman" panose="02020603050405020304" pitchFamily="18" charset="0"/>
                          <a:cs typeface="Times New Roman" panose="02020603050405020304" pitchFamily="18" charset="0"/>
                        </a:rPr>
                        <a:t>1</a:t>
                      </a:r>
                      <a:endParaRPr lang="en-US" sz="2200" dirty="0">
                        <a:latin typeface="Times New Roman" panose="02020603050405020304" pitchFamily="18" charset="0"/>
                        <a:cs typeface="Times New Roman" panose="02020603050405020304" pitchFamily="18" charset="0"/>
                      </a:endParaRPr>
                    </a:p>
                  </a:txBody>
                  <a:tcPr/>
                </a:tc>
                <a:tc>
                  <a:txBody>
                    <a:bodyPr/>
                    <a:lstStyle/>
                    <a:p>
                      <a:pPr algn="ctr">
                        <a:lnSpc>
                          <a:spcPts val="1400"/>
                        </a:lnSpc>
                      </a:pPr>
                      <a:r>
                        <a:rPr lang="en-US" sz="2200" dirty="0" smtClean="0">
                          <a:latin typeface="Times New Roman" panose="02020603050405020304" pitchFamily="18" charset="0"/>
                          <a:cs typeface="Times New Roman" panose="02020603050405020304" pitchFamily="18" charset="0"/>
                        </a:rPr>
                        <a:t>a</a:t>
                      </a:r>
                      <a:endParaRPr lang="en-US" sz="2200" dirty="0">
                        <a:latin typeface="Times New Roman" panose="02020603050405020304" pitchFamily="18" charset="0"/>
                        <a:cs typeface="Times New Roman" panose="02020603050405020304" pitchFamily="18" charset="0"/>
                      </a:endParaRPr>
                    </a:p>
                  </a:txBody>
                  <a:tcPr/>
                </a:tc>
                <a:tc>
                  <a:txBody>
                    <a:bodyPr/>
                    <a:lstStyle/>
                    <a:p>
                      <a:pPr>
                        <a:lnSpc>
                          <a:spcPts val="1400"/>
                        </a:lnSpc>
                      </a:pPr>
                      <a:r>
                        <a:rPr lang="en-US" sz="2200" dirty="0" smtClean="0">
                          <a:latin typeface="Times New Roman" panose="02020603050405020304" pitchFamily="18" charset="0"/>
                          <a:cs typeface="Times New Roman" panose="02020603050405020304" pitchFamily="18" charset="0"/>
                        </a:rPr>
                        <a:t>Straight &amp; Level</a:t>
                      </a:r>
                      <a:endParaRPr lang="en-US" sz="2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80947540"/>
                  </a:ext>
                </a:extLst>
              </a:tr>
              <a:tr h="298662">
                <a:tc>
                  <a:txBody>
                    <a:bodyPr/>
                    <a:lstStyle/>
                    <a:p>
                      <a:pPr algn="ctr">
                        <a:lnSpc>
                          <a:spcPts val="1400"/>
                        </a:lnSpc>
                      </a:pPr>
                      <a:endParaRPr lang="en-US" sz="2200" dirty="0">
                        <a:latin typeface="Times New Roman" panose="02020603050405020304" pitchFamily="18" charset="0"/>
                        <a:cs typeface="Times New Roman" panose="02020603050405020304" pitchFamily="18" charset="0"/>
                      </a:endParaRPr>
                    </a:p>
                  </a:txBody>
                  <a:tcPr/>
                </a:tc>
                <a:tc>
                  <a:txBody>
                    <a:bodyPr/>
                    <a:lstStyle/>
                    <a:p>
                      <a:pPr algn="ctr">
                        <a:lnSpc>
                          <a:spcPts val="1400"/>
                        </a:lnSpc>
                      </a:pPr>
                      <a:r>
                        <a:rPr lang="en-US" sz="2200" dirty="0" smtClean="0">
                          <a:latin typeface="Times New Roman" panose="02020603050405020304" pitchFamily="18" charset="0"/>
                          <a:cs typeface="Times New Roman" panose="02020603050405020304" pitchFamily="18" charset="0"/>
                        </a:rPr>
                        <a:t>b</a:t>
                      </a:r>
                      <a:endParaRPr lang="en-US" sz="2200" dirty="0">
                        <a:latin typeface="Times New Roman" panose="02020603050405020304" pitchFamily="18" charset="0"/>
                        <a:cs typeface="Times New Roman" panose="02020603050405020304" pitchFamily="18" charset="0"/>
                      </a:endParaRPr>
                    </a:p>
                  </a:txBody>
                  <a:tcPr/>
                </a:tc>
                <a:tc>
                  <a:txBody>
                    <a:bodyPr/>
                    <a:lstStyle/>
                    <a:p>
                      <a:pPr>
                        <a:lnSpc>
                          <a:spcPts val="1400"/>
                        </a:lnSpc>
                      </a:pPr>
                      <a:r>
                        <a:rPr lang="en-US" sz="2200" dirty="0" smtClean="0">
                          <a:latin typeface="Times New Roman" panose="02020603050405020304" pitchFamily="18" charset="0"/>
                          <a:cs typeface="Times New Roman" panose="02020603050405020304" pitchFamily="18" charset="0"/>
                        </a:rPr>
                        <a:t>Banking Right</a:t>
                      </a:r>
                      <a:endParaRPr lang="en-US" sz="2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45916960"/>
                  </a:ext>
                </a:extLst>
              </a:tr>
              <a:tr h="298662">
                <a:tc>
                  <a:txBody>
                    <a:bodyPr/>
                    <a:lstStyle/>
                    <a:p>
                      <a:pPr algn="ctr">
                        <a:lnSpc>
                          <a:spcPts val="1400"/>
                        </a:lnSpc>
                      </a:pPr>
                      <a:endParaRPr lang="en-US" sz="2200" dirty="0">
                        <a:latin typeface="Times New Roman" panose="02020603050405020304" pitchFamily="18" charset="0"/>
                        <a:cs typeface="Times New Roman" panose="02020603050405020304" pitchFamily="18" charset="0"/>
                      </a:endParaRPr>
                    </a:p>
                  </a:txBody>
                  <a:tcPr/>
                </a:tc>
                <a:tc>
                  <a:txBody>
                    <a:bodyPr/>
                    <a:lstStyle/>
                    <a:p>
                      <a:pPr algn="ctr">
                        <a:lnSpc>
                          <a:spcPts val="1400"/>
                        </a:lnSpc>
                      </a:pPr>
                      <a:r>
                        <a:rPr lang="en-US" sz="2200" dirty="0" smtClean="0">
                          <a:latin typeface="Times New Roman" panose="02020603050405020304" pitchFamily="18" charset="0"/>
                          <a:cs typeface="Times New Roman" panose="02020603050405020304" pitchFamily="18" charset="0"/>
                        </a:rPr>
                        <a:t>c</a:t>
                      </a:r>
                      <a:endParaRPr lang="en-US" sz="2200" dirty="0">
                        <a:latin typeface="Times New Roman" panose="02020603050405020304" pitchFamily="18" charset="0"/>
                        <a:cs typeface="Times New Roman" panose="02020603050405020304" pitchFamily="18" charset="0"/>
                      </a:endParaRPr>
                    </a:p>
                  </a:txBody>
                  <a:tcPr/>
                </a:tc>
                <a:tc>
                  <a:txBody>
                    <a:bodyPr/>
                    <a:lstStyle/>
                    <a:p>
                      <a:pPr>
                        <a:lnSpc>
                          <a:spcPts val="1400"/>
                        </a:lnSpc>
                      </a:pPr>
                      <a:r>
                        <a:rPr lang="en-US" sz="2200" dirty="0" smtClean="0">
                          <a:latin typeface="Times New Roman" panose="02020603050405020304" pitchFamily="18" charset="0"/>
                          <a:cs typeface="Times New Roman" panose="02020603050405020304" pitchFamily="18" charset="0"/>
                        </a:rPr>
                        <a:t>Banking</a:t>
                      </a:r>
                      <a:r>
                        <a:rPr lang="en-US" sz="2200" baseline="0" dirty="0" smtClean="0">
                          <a:latin typeface="Times New Roman" panose="02020603050405020304" pitchFamily="18" charset="0"/>
                          <a:cs typeface="Times New Roman" panose="02020603050405020304" pitchFamily="18" charset="0"/>
                        </a:rPr>
                        <a:t> Left</a:t>
                      </a:r>
                      <a:endParaRPr lang="en-US" sz="2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94658496"/>
                  </a:ext>
                </a:extLst>
              </a:tr>
              <a:tr h="298662">
                <a:tc>
                  <a:txBody>
                    <a:bodyPr/>
                    <a:lstStyle/>
                    <a:p>
                      <a:pPr algn="ctr">
                        <a:lnSpc>
                          <a:spcPts val="1400"/>
                        </a:lnSpc>
                      </a:pPr>
                      <a:r>
                        <a:rPr lang="en-US" sz="2200" baseline="0" dirty="0" smtClean="0">
                          <a:latin typeface="Times New Roman" panose="02020603050405020304" pitchFamily="18" charset="0"/>
                          <a:cs typeface="Times New Roman" panose="02020603050405020304" pitchFamily="18" charset="0"/>
                        </a:rPr>
                        <a:t>2</a:t>
                      </a:r>
                      <a:endParaRPr lang="en-US" sz="2200" dirty="0">
                        <a:latin typeface="Times New Roman" panose="02020603050405020304" pitchFamily="18" charset="0"/>
                        <a:cs typeface="Times New Roman" panose="02020603050405020304" pitchFamily="18" charset="0"/>
                      </a:endParaRPr>
                    </a:p>
                  </a:txBody>
                  <a:tcPr/>
                </a:tc>
                <a:tc>
                  <a:txBody>
                    <a:bodyPr/>
                    <a:lstStyle/>
                    <a:p>
                      <a:pPr algn="ctr">
                        <a:lnSpc>
                          <a:spcPts val="1400"/>
                        </a:lnSpc>
                      </a:pPr>
                      <a:r>
                        <a:rPr lang="en-US" sz="2200" dirty="0" smtClean="0">
                          <a:latin typeface="Times New Roman" panose="02020603050405020304" pitchFamily="18" charset="0"/>
                          <a:cs typeface="Times New Roman" panose="02020603050405020304" pitchFamily="18" charset="0"/>
                        </a:rPr>
                        <a:t>a</a:t>
                      </a:r>
                      <a:endParaRPr lang="en-US" sz="2200" dirty="0">
                        <a:latin typeface="Times New Roman" panose="02020603050405020304" pitchFamily="18" charset="0"/>
                        <a:cs typeface="Times New Roman" panose="02020603050405020304" pitchFamily="18" charset="0"/>
                      </a:endParaRPr>
                    </a:p>
                  </a:txBody>
                  <a:tcPr/>
                </a:tc>
                <a:tc>
                  <a:txBody>
                    <a:bodyPr/>
                    <a:lstStyle/>
                    <a:p>
                      <a:pPr>
                        <a:lnSpc>
                          <a:spcPts val="1400"/>
                        </a:lnSpc>
                      </a:pPr>
                      <a:r>
                        <a:rPr lang="en-US" sz="2200" dirty="0" smtClean="0">
                          <a:latin typeface="Times New Roman" panose="02020603050405020304" pitchFamily="18" charset="0"/>
                          <a:cs typeface="Times New Roman" panose="02020603050405020304" pitchFamily="18" charset="0"/>
                        </a:rPr>
                        <a:t>Descending</a:t>
                      </a:r>
                      <a:endParaRPr lang="en-US" sz="2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10022595"/>
                  </a:ext>
                </a:extLst>
              </a:tr>
              <a:tr h="298662">
                <a:tc>
                  <a:txBody>
                    <a:bodyPr/>
                    <a:lstStyle/>
                    <a:p>
                      <a:pPr algn="ctr">
                        <a:lnSpc>
                          <a:spcPts val="1400"/>
                        </a:lnSpc>
                      </a:pPr>
                      <a:endParaRPr lang="en-US" sz="2200" dirty="0">
                        <a:latin typeface="Times New Roman" panose="02020603050405020304" pitchFamily="18" charset="0"/>
                        <a:cs typeface="Times New Roman" panose="02020603050405020304" pitchFamily="18" charset="0"/>
                      </a:endParaRPr>
                    </a:p>
                  </a:txBody>
                  <a:tcPr/>
                </a:tc>
                <a:tc>
                  <a:txBody>
                    <a:bodyPr/>
                    <a:lstStyle/>
                    <a:p>
                      <a:pPr algn="ctr">
                        <a:lnSpc>
                          <a:spcPts val="1400"/>
                        </a:lnSpc>
                      </a:pPr>
                      <a:r>
                        <a:rPr lang="en-US" sz="2200" dirty="0" smtClean="0">
                          <a:latin typeface="Times New Roman" panose="02020603050405020304" pitchFamily="18" charset="0"/>
                          <a:cs typeface="Times New Roman" panose="02020603050405020304" pitchFamily="18" charset="0"/>
                        </a:rPr>
                        <a:t>b</a:t>
                      </a:r>
                      <a:endParaRPr lang="en-US" sz="2200" dirty="0">
                        <a:latin typeface="Times New Roman" panose="02020603050405020304" pitchFamily="18" charset="0"/>
                        <a:cs typeface="Times New Roman" panose="02020603050405020304" pitchFamily="18" charset="0"/>
                      </a:endParaRPr>
                    </a:p>
                  </a:txBody>
                  <a:tcPr/>
                </a:tc>
                <a:tc>
                  <a:txBody>
                    <a:bodyPr/>
                    <a:lstStyle/>
                    <a:p>
                      <a:pPr>
                        <a:lnSpc>
                          <a:spcPts val="1400"/>
                        </a:lnSpc>
                      </a:pPr>
                      <a:r>
                        <a:rPr lang="en-US" sz="2200" dirty="0" smtClean="0">
                          <a:latin typeface="Times New Roman" panose="02020603050405020304" pitchFamily="18" charset="0"/>
                          <a:cs typeface="Times New Roman" panose="02020603050405020304" pitchFamily="18" charset="0"/>
                        </a:rPr>
                        <a:t>Banking Right &amp; Descending</a:t>
                      </a:r>
                      <a:endParaRPr lang="en-US" sz="2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64056452"/>
                  </a:ext>
                </a:extLst>
              </a:tr>
              <a:tr h="298662">
                <a:tc>
                  <a:txBody>
                    <a:bodyPr/>
                    <a:lstStyle/>
                    <a:p>
                      <a:pPr algn="ctr">
                        <a:lnSpc>
                          <a:spcPts val="1400"/>
                        </a:lnSpc>
                      </a:pPr>
                      <a:endParaRPr lang="en-US" sz="2200" dirty="0">
                        <a:latin typeface="Times New Roman" panose="02020603050405020304" pitchFamily="18" charset="0"/>
                        <a:cs typeface="Times New Roman" panose="02020603050405020304" pitchFamily="18" charset="0"/>
                      </a:endParaRPr>
                    </a:p>
                  </a:txBody>
                  <a:tcPr/>
                </a:tc>
                <a:tc>
                  <a:txBody>
                    <a:bodyPr/>
                    <a:lstStyle/>
                    <a:p>
                      <a:pPr algn="ctr">
                        <a:lnSpc>
                          <a:spcPts val="1400"/>
                        </a:lnSpc>
                      </a:pPr>
                      <a:r>
                        <a:rPr lang="en-US" sz="2200" dirty="0" smtClean="0">
                          <a:latin typeface="Times New Roman" panose="02020603050405020304" pitchFamily="18" charset="0"/>
                          <a:cs typeface="Times New Roman" panose="02020603050405020304" pitchFamily="18" charset="0"/>
                        </a:rPr>
                        <a:t>c</a:t>
                      </a:r>
                      <a:endParaRPr lang="en-US" sz="2200" dirty="0">
                        <a:latin typeface="Times New Roman" panose="02020603050405020304" pitchFamily="18" charset="0"/>
                        <a:cs typeface="Times New Roman" panose="02020603050405020304" pitchFamily="18" charset="0"/>
                      </a:endParaRPr>
                    </a:p>
                  </a:txBody>
                  <a:tcPr/>
                </a:tc>
                <a:tc>
                  <a:txBody>
                    <a:bodyPr/>
                    <a:lstStyle/>
                    <a:p>
                      <a:pPr>
                        <a:lnSpc>
                          <a:spcPts val="1400"/>
                        </a:lnSpc>
                      </a:pPr>
                      <a:r>
                        <a:rPr lang="en-US" sz="2200" dirty="0" smtClean="0">
                          <a:latin typeface="Times New Roman" panose="02020603050405020304" pitchFamily="18" charset="0"/>
                          <a:cs typeface="Times New Roman" panose="02020603050405020304" pitchFamily="18" charset="0"/>
                        </a:rPr>
                        <a:t>Straight &amp; Level</a:t>
                      </a:r>
                      <a:endParaRPr lang="en-US" sz="2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71124321"/>
                  </a:ext>
                </a:extLst>
              </a:tr>
              <a:tr h="298662">
                <a:tc>
                  <a:txBody>
                    <a:bodyPr/>
                    <a:lstStyle/>
                    <a:p>
                      <a:pPr algn="ctr">
                        <a:lnSpc>
                          <a:spcPts val="1400"/>
                        </a:lnSpc>
                      </a:pPr>
                      <a:r>
                        <a:rPr lang="en-US" sz="2200" dirty="0" smtClean="0">
                          <a:latin typeface="Times New Roman" panose="02020603050405020304" pitchFamily="18" charset="0"/>
                          <a:cs typeface="Times New Roman" panose="02020603050405020304" pitchFamily="18" charset="0"/>
                        </a:rPr>
                        <a:t>4</a:t>
                      </a:r>
                      <a:endParaRPr lang="en-US" sz="2200" dirty="0">
                        <a:latin typeface="Times New Roman" panose="02020603050405020304" pitchFamily="18" charset="0"/>
                        <a:cs typeface="Times New Roman" panose="02020603050405020304" pitchFamily="18" charset="0"/>
                      </a:endParaRPr>
                    </a:p>
                  </a:txBody>
                  <a:tcPr/>
                </a:tc>
                <a:tc>
                  <a:txBody>
                    <a:bodyPr/>
                    <a:lstStyle/>
                    <a:p>
                      <a:pPr algn="ctr">
                        <a:lnSpc>
                          <a:spcPts val="1400"/>
                        </a:lnSpc>
                      </a:pPr>
                      <a:r>
                        <a:rPr lang="en-US" sz="2200" dirty="0" smtClean="0">
                          <a:latin typeface="Times New Roman" panose="02020603050405020304" pitchFamily="18" charset="0"/>
                          <a:cs typeface="Times New Roman" panose="02020603050405020304" pitchFamily="18" charset="0"/>
                        </a:rPr>
                        <a:t>a</a:t>
                      </a:r>
                      <a:endParaRPr lang="en-US" sz="2200" dirty="0">
                        <a:latin typeface="Times New Roman" panose="02020603050405020304" pitchFamily="18" charset="0"/>
                        <a:cs typeface="Times New Roman" panose="02020603050405020304" pitchFamily="18" charset="0"/>
                      </a:endParaRPr>
                    </a:p>
                  </a:txBody>
                  <a:tcPr/>
                </a:tc>
                <a:tc>
                  <a:txBody>
                    <a:bodyPr/>
                    <a:lstStyle/>
                    <a:p>
                      <a:pPr>
                        <a:lnSpc>
                          <a:spcPts val="1400"/>
                        </a:lnSpc>
                      </a:pPr>
                      <a:r>
                        <a:rPr lang="en-US" sz="2200" dirty="0" smtClean="0">
                          <a:latin typeface="Times New Roman" panose="02020603050405020304" pitchFamily="18" charset="0"/>
                          <a:cs typeface="Times New Roman" panose="02020603050405020304" pitchFamily="18" charset="0"/>
                        </a:rPr>
                        <a:t>Straight &amp; Level</a:t>
                      </a:r>
                      <a:endParaRPr lang="en-US" sz="2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48374202"/>
                  </a:ext>
                </a:extLst>
              </a:tr>
              <a:tr h="298662">
                <a:tc>
                  <a:txBody>
                    <a:bodyPr/>
                    <a:lstStyle/>
                    <a:p>
                      <a:pPr algn="ctr">
                        <a:lnSpc>
                          <a:spcPts val="1400"/>
                        </a:lnSpc>
                      </a:pPr>
                      <a:endParaRPr lang="en-US" sz="2200" dirty="0">
                        <a:latin typeface="Times New Roman" panose="02020603050405020304" pitchFamily="18" charset="0"/>
                        <a:cs typeface="Times New Roman" panose="02020603050405020304" pitchFamily="18" charset="0"/>
                      </a:endParaRPr>
                    </a:p>
                  </a:txBody>
                  <a:tcPr/>
                </a:tc>
                <a:tc>
                  <a:txBody>
                    <a:bodyPr/>
                    <a:lstStyle/>
                    <a:p>
                      <a:pPr algn="ctr">
                        <a:lnSpc>
                          <a:spcPts val="1400"/>
                        </a:lnSpc>
                      </a:pPr>
                      <a:r>
                        <a:rPr lang="en-US" sz="2200" dirty="0" smtClean="0">
                          <a:latin typeface="Times New Roman" panose="02020603050405020304" pitchFamily="18" charset="0"/>
                          <a:cs typeface="Times New Roman" panose="02020603050405020304" pitchFamily="18" charset="0"/>
                        </a:rPr>
                        <a:t>b</a:t>
                      </a:r>
                      <a:endParaRPr lang="en-US" sz="2200" dirty="0">
                        <a:latin typeface="Times New Roman" panose="02020603050405020304" pitchFamily="18" charset="0"/>
                        <a:cs typeface="Times New Roman" panose="02020603050405020304" pitchFamily="18" charset="0"/>
                      </a:endParaRPr>
                    </a:p>
                  </a:txBody>
                  <a:tcPr/>
                </a:tc>
                <a:tc>
                  <a:txBody>
                    <a:bodyPr/>
                    <a:lstStyle/>
                    <a:p>
                      <a:pPr>
                        <a:lnSpc>
                          <a:spcPts val="1400"/>
                        </a:lnSpc>
                      </a:pPr>
                      <a:r>
                        <a:rPr lang="en-US" sz="2200" dirty="0" smtClean="0">
                          <a:latin typeface="Times New Roman" panose="02020603050405020304" pitchFamily="18" charset="0"/>
                          <a:cs typeface="Times New Roman" panose="02020603050405020304" pitchFamily="18" charset="0"/>
                        </a:rPr>
                        <a:t>Banking Right</a:t>
                      </a:r>
                      <a:endParaRPr lang="en-US" sz="2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9380518"/>
                  </a:ext>
                </a:extLst>
              </a:tr>
            </a:tbl>
          </a:graphicData>
        </a:graphic>
      </p:graphicFrame>
    </p:spTree>
    <p:extLst>
      <p:ext uri="{BB962C8B-B14F-4D97-AF65-F5344CB8AC3E}">
        <p14:creationId xmlns:p14="http://schemas.microsoft.com/office/powerpoint/2010/main" val="1758989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991" y="1"/>
            <a:ext cx="11778018" cy="1132763"/>
          </a:xfrm>
        </p:spPr>
        <p:txBody>
          <a:bodyPr>
            <a:normAutofit/>
          </a:bodyPr>
          <a:lstStyle/>
          <a:p>
            <a:pPr algn="ctr"/>
            <a:r>
              <a:rPr lang="en-US" sz="4000" dirty="0" smtClean="0">
                <a:latin typeface="Times New Roman" panose="02020603050405020304" pitchFamily="18" charset="0"/>
                <a:cs typeface="Times New Roman" panose="02020603050405020304" pitchFamily="18" charset="0"/>
              </a:rPr>
              <a:t>Motivation</a:t>
            </a:r>
            <a:endParaRPr lang="en-US" sz="4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792336" y="4858427"/>
            <a:ext cx="1780334" cy="1905759"/>
          </a:xfrm>
        </p:spPr>
        <p:txBody>
          <a:bodyPr>
            <a:normAutofit/>
          </a:bodyPr>
          <a:lstStyle/>
          <a:p>
            <a:pPr marL="0" indent="0" algn="ctr">
              <a:buNone/>
            </a:pPr>
            <a:r>
              <a:rPr lang="en-US" sz="2000" dirty="0" smtClean="0">
                <a:latin typeface="Times New Roman" panose="02020603050405020304" pitchFamily="18" charset="0"/>
                <a:cs typeface="Times New Roman" panose="02020603050405020304" pitchFamily="18" charset="0"/>
              </a:rPr>
              <a:t>Z</a:t>
            </a:r>
            <a:r>
              <a:rPr lang="en-US" sz="2000" baseline="-25000" dirty="0" smtClean="0">
                <a:latin typeface="Times New Roman" panose="02020603050405020304" pitchFamily="18" charset="0"/>
                <a:cs typeface="Times New Roman" panose="02020603050405020304" pitchFamily="18" charset="0"/>
              </a:rPr>
              <a:t>H</a:t>
            </a:r>
            <a:r>
              <a:rPr lang="en-US" sz="2000" dirty="0" smtClean="0">
                <a:latin typeface="Times New Roman" panose="02020603050405020304" pitchFamily="18" charset="0"/>
                <a:cs typeface="Times New Roman" panose="02020603050405020304" pitchFamily="18" charset="0"/>
              </a:rPr>
              <a:t> &gt; </a:t>
            </a:r>
            <a:r>
              <a:rPr lang="en-US" sz="2000" dirty="0">
                <a:latin typeface="Times New Roman" panose="02020603050405020304" pitchFamily="18" charset="0"/>
                <a:cs typeface="Times New Roman" panose="02020603050405020304" pitchFamily="18" charset="0"/>
              </a:rPr>
              <a:t>Z</a:t>
            </a:r>
            <a:r>
              <a:rPr lang="en-US" sz="2000" baseline="-25000" dirty="0">
                <a:latin typeface="Times New Roman" panose="02020603050405020304" pitchFamily="18" charset="0"/>
                <a:cs typeface="Times New Roman" panose="02020603050405020304" pitchFamily="18" charset="0"/>
              </a:rPr>
              <a:t>V</a:t>
            </a:r>
            <a:endParaRPr lang="en-US" sz="2000" dirty="0" smtClean="0">
              <a:latin typeface="Times New Roman" panose="02020603050405020304" pitchFamily="18" charset="0"/>
              <a:cs typeface="Times New Roman" panose="02020603050405020304" pitchFamily="18" charset="0"/>
            </a:endParaRPr>
          </a:p>
          <a:p>
            <a:pPr marL="0" indent="0" algn="ctr">
              <a:buNone/>
            </a:pPr>
            <a:r>
              <a:rPr lang="en-US" sz="2000" dirty="0" smtClean="0">
                <a:latin typeface="Times New Roman" panose="02020603050405020304" pitchFamily="18" charset="0"/>
                <a:cs typeface="Times New Roman" panose="02020603050405020304" pitchFamily="18" charset="0"/>
              </a:rPr>
              <a:t>Z</a:t>
            </a:r>
            <a:r>
              <a:rPr lang="en-US" sz="2000" baseline="-25000" dirty="0" smtClean="0">
                <a:latin typeface="Times New Roman" panose="02020603050405020304" pitchFamily="18" charset="0"/>
                <a:cs typeface="Times New Roman" panose="02020603050405020304" pitchFamily="18" charset="0"/>
              </a:rPr>
              <a:t>H</a:t>
            </a:r>
            <a:r>
              <a:rPr lang="en-US" sz="2000" dirty="0" smtClean="0">
                <a:latin typeface="Times New Roman" panose="02020603050405020304" pitchFamily="18" charset="0"/>
                <a:cs typeface="Times New Roman" panose="02020603050405020304" pitchFamily="18" charset="0"/>
              </a:rPr>
              <a:t> - </a:t>
            </a:r>
            <a:r>
              <a:rPr lang="en-US" sz="2000" dirty="0" smtClean="0">
                <a:latin typeface="Times New Roman" panose="02020603050405020304" pitchFamily="18" charset="0"/>
                <a:cs typeface="Times New Roman" panose="02020603050405020304" pitchFamily="18" charset="0"/>
              </a:rPr>
              <a:t>Z</a:t>
            </a:r>
            <a:r>
              <a:rPr lang="en-US" sz="2000" baseline="-25000" dirty="0" smtClean="0">
                <a:latin typeface="Times New Roman" panose="02020603050405020304" pitchFamily="18" charset="0"/>
                <a:cs typeface="Times New Roman" panose="02020603050405020304" pitchFamily="18" charset="0"/>
              </a:rPr>
              <a:t>V</a:t>
            </a:r>
            <a:r>
              <a:rPr lang="en-US" sz="2000" dirty="0" smtClean="0">
                <a:latin typeface="Times New Roman" panose="02020603050405020304" pitchFamily="18" charset="0"/>
                <a:cs typeface="Times New Roman" panose="02020603050405020304" pitchFamily="18" charset="0"/>
              </a:rPr>
              <a:t> = Positive </a:t>
            </a:r>
            <a:r>
              <a:rPr lang="en-US" sz="2000" dirty="0" smtClean="0">
                <a:latin typeface="Times New Roman" panose="02020603050405020304" pitchFamily="18" charset="0"/>
                <a:cs typeface="Times New Roman" panose="02020603050405020304" pitchFamily="18" charset="0"/>
              </a:rPr>
              <a:t>ZDR</a:t>
            </a:r>
            <a:r>
              <a:rPr lang="en-US" sz="2000" dirty="0" smtClean="0">
                <a:latin typeface="Times New Roman" panose="02020603050405020304" pitchFamily="18" charset="0"/>
                <a:cs typeface="Times New Roman" panose="02020603050405020304" pitchFamily="18" charset="0"/>
              </a:rPr>
              <a:t> value</a:t>
            </a:r>
          </a:p>
          <a:p>
            <a:pPr marL="0" indent="0" algn="ctr">
              <a:buNone/>
            </a:pPr>
            <a:endParaRPr lang="en-US" sz="2000" dirty="0" smtClean="0">
              <a:latin typeface="Times New Roman" panose="02020603050405020304" pitchFamily="18" charset="0"/>
              <a:cs typeface="Times New Roman" panose="02020603050405020304" pitchFamily="18" charset="0"/>
            </a:endParaRPr>
          </a:p>
        </p:txBody>
      </p:sp>
      <p:sp>
        <p:nvSpPr>
          <p:cNvPr id="24" name="Content Placeholder 2"/>
          <p:cNvSpPr txBox="1">
            <a:spLocks/>
          </p:cNvSpPr>
          <p:nvPr/>
        </p:nvSpPr>
        <p:spPr>
          <a:xfrm>
            <a:off x="206992" y="1132764"/>
            <a:ext cx="7399674" cy="11924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smtClean="0">
                <a:latin typeface="Times New Roman" panose="02020603050405020304" pitchFamily="18" charset="0"/>
                <a:cs typeface="Times New Roman" panose="02020603050405020304" pitchFamily="18" charset="0"/>
              </a:rPr>
              <a:t>A dual-polarized radar product, </a:t>
            </a:r>
            <a:r>
              <a:rPr lang="en-US" sz="2200" dirty="0" smtClean="0">
                <a:latin typeface="Times New Roman" panose="02020603050405020304" pitchFamily="18" charset="0"/>
                <a:cs typeface="Times New Roman" panose="02020603050405020304" pitchFamily="18" charset="0"/>
              </a:rPr>
              <a:t>ZDR</a:t>
            </a:r>
            <a:r>
              <a:rPr lang="en-US" sz="2200" dirty="0" smtClean="0">
                <a:latin typeface="Times New Roman" panose="02020603050405020304" pitchFamily="18" charset="0"/>
                <a:cs typeface="Times New Roman" panose="02020603050405020304" pitchFamily="18" charset="0"/>
              </a:rPr>
              <a:t>, measures the differential equivalent-reflectivity of a sample volume.</a:t>
            </a:r>
          </a:p>
          <a:p>
            <a:r>
              <a:rPr lang="en-US" sz="2200" dirty="0">
                <a:latin typeface="Times New Roman" panose="02020603050405020304" pitchFamily="18" charset="0"/>
                <a:cs typeface="Times New Roman" panose="02020603050405020304" pitchFamily="18" charset="0"/>
              </a:rPr>
              <a:t>Through </a:t>
            </a:r>
            <a:r>
              <a:rPr lang="en-US" sz="2200" dirty="0">
                <a:latin typeface="Times New Roman" panose="02020603050405020304" pitchFamily="18" charset="0"/>
                <a:cs typeface="Times New Roman" panose="02020603050405020304" pitchFamily="18" charset="0"/>
              </a:rPr>
              <a:t>ZDR</a:t>
            </a:r>
            <a:r>
              <a:rPr lang="en-US" sz="2200" dirty="0">
                <a:latin typeface="Times New Roman" panose="02020603050405020304" pitchFamily="18" charset="0"/>
                <a:cs typeface="Times New Roman" panose="02020603050405020304" pitchFamily="18" charset="0"/>
              </a:rPr>
              <a:t> and other studies and observations, it has been shown that ice crystals typically orient roughly parallel to the horizontal </a:t>
            </a:r>
            <a:r>
              <a:rPr lang="en-US" sz="2200" dirty="0" smtClean="0">
                <a:latin typeface="Times New Roman" panose="02020603050405020304" pitchFamily="18" charset="0"/>
                <a:cs typeface="Times New Roman" panose="02020603050405020304" pitchFamily="18" charset="0"/>
              </a:rPr>
              <a:t>plane </a:t>
            </a:r>
            <a:r>
              <a:rPr lang="en-US" sz="2200" dirty="0">
                <a:latin typeface="Times New Roman" panose="02020603050405020304" pitchFamily="18" charset="0"/>
                <a:cs typeface="Times New Roman" panose="02020603050405020304" pitchFamily="18" charset="0"/>
              </a:rPr>
              <a:t>(Thomas et al. 1990; </a:t>
            </a:r>
            <a:r>
              <a:rPr lang="en-US" sz="2200" dirty="0" smtClean="0">
                <a:latin typeface="Times New Roman" panose="02020603050405020304" pitchFamily="18" charset="0"/>
                <a:cs typeface="Times New Roman" panose="02020603050405020304" pitchFamily="18" charset="0"/>
              </a:rPr>
              <a:t>Hogan </a:t>
            </a:r>
            <a:r>
              <a:rPr lang="en-US" sz="2200" dirty="0">
                <a:latin typeface="Times New Roman" panose="02020603050405020304" pitchFamily="18" charset="0"/>
                <a:cs typeface="Times New Roman" panose="02020603050405020304" pitchFamily="18" charset="0"/>
              </a:rPr>
              <a:t>2012).</a:t>
            </a:r>
            <a:endParaRPr lang="en-US" sz="2200" dirty="0" smtClean="0">
              <a:latin typeface="Times New Roman" panose="02020603050405020304" pitchFamily="18" charset="0"/>
              <a:cs typeface="Times New Roman" panose="02020603050405020304" pitchFamily="18" charset="0"/>
            </a:endParaRPr>
          </a:p>
        </p:txBody>
      </p:sp>
      <p:grpSp>
        <p:nvGrpSpPr>
          <p:cNvPr id="42" name="Group 41"/>
          <p:cNvGrpSpPr/>
          <p:nvPr/>
        </p:nvGrpSpPr>
        <p:grpSpPr>
          <a:xfrm>
            <a:off x="473266" y="3597965"/>
            <a:ext cx="11245469" cy="3260035"/>
            <a:chOff x="473266" y="3597965"/>
            <a:chExt cx="11245469" cy="3260035"/>
          </a:xfrm>
        </p:grpSpPr>
        <p:grpSp>
          <p:nvGrpSpPr>
            <p:cNvPr id="25" name="Group 24"/>
            <p:cNvGrpSpPr/>
            <p:nvPr/>
          </p:nvGrpSpPr>
          <p:grpSpPr>
            <a:xfrm>
              <a:off x="473266" y="3597965"/>
              <a:ext cx="11245469" cy="3260035"/>
              <a:chOff x="473266" y="3597965"/>
              <a:chExt cx="11245469" cy="3260035"/>
            </a:xfrm>
          </p:grpSpPr>
          <p:grpSp>
            <p:nvGrpSpPr>
              <p:cNvPr id="8" name="Group 7"/>
              <p:cNvGrpSpPr/>
              <p:nvPr/>
            </p:nvGrpSpPr>
            <p:grpSpPr>
              <a:xfrm>
                <a:off x="3510731" y="3652241"/>
                <a:ext cx="5372101" cy="2759496"/>
                <a:chOff x="3238499" y="3869242"/>
                <a:chExt cx="5372101" cy="2439132"/>
              </a:xfrm>
            </p:grpSpPr>
            <p:pic>
              <p:nvPicPr>
                <p:cNvPr id="22" name="Picture 21"/>
                <p:cNvPicPr>
                  <a:picLocks noChangeAspect="1"/>
                </p:cNvPicPr>
                <p:nvPr/>
              </p:nvPicPr>
              <p:blipFill>
                <a:blip r:embed="rId2"/>
                <a:stretch>
                  <a:fillRect/>
                </a:stretch>
              </p:blipFill>
              <p:spPr>
                <a:xfrm>
                  <a:off x="3238499" y="4025818"/>
                  <a:ext cx="2678113" cy="2282556"/>
                </a:xfrm>
                <a:prstGeom prst="rect">
                  <a:avLst/>
                </a:prstGeom>
              </p:spPr>
            </p:pic>
            <p:pic>
              <p:nvPicPr>
                <p:cNvPr id="23" name="Picture 22"/>
                <p:cNvPicPr>
                  <a:picLocks noChangeAspect="1"/>
                </p:cNvPicPr>
                <p:nvPr/>
              </p:nvPicPr>
              <p:blipFill rotWithShape="1">
                <a:blip r:embed="rId3"/>
                <a:srcRect t="6246"/>
                <a:stretch/>
              </p:blipFill>
              <p:spPr>
                <a:xfrm>
                  <a:off x="6415664" y="3869242"/>
                  <a:ext cx="2194936" cy="2439132"/>
                </a:xfrm>
                <a:prstGeom prst="rect">
                  <a:avLst/>
                </a:prstGeom>
              </p:spPr>
            </p:pic>
          </p:grpSp>
          <p:sp>
            <p:nvSpPr>
              <p:cNvPr id="9" name="TextBox 8"/>
              <p:cNvSpPr txBox="1"/>
              <p:nvPr/>
            </p:nvSpPr>
            <p:spPr>
              <a:xfrm>
                <a:off x="473266" y="4347297"/>
                <a:ext cx="2641600" cy="369332"/>
              </a:xfrm>
              <a:prstGeom prst="rect">
                <a:avLst/>
              </a:prstGeom>
              <a:noFill/>
            </p:spPr>
            <p:txBody>
              <a:bodyPr wrap="square" rtlCol="0">
                <a:spAutoFit/>
              </a:bodyPr>
              <a:lstStyle/>
              <a:p>
                <a:pPr algn="ctr"/>
                <a:r>
                  <a:rPr lang="en-US" i="1" dirty="0" smtClean="0">
                    <a:effectLst>
                      <a:outerShdw blurRad="38100" dist="38100" dir="2700000" algn="tl">
                        <a:srgbClr val="000000">
                          <a:alpha val="43137"/>
                        </a:srgbClr>
                      </a:outerShdw>
                    </a:effectLst>
                  </a:rPr>
                  <a:t>Typical Orientation</a:t>
                </a:r>
                <a:endParaRPr lang="en-US" i="1" dirty="0">
                  <a:effectLst>
                    <a:outerShdw blurRad="38100" dist="38100" dir="2700000" algn="tl">
                      <a:srgbClr val="000000">
                        <a:alpha val="43137"/>
                      </a:srgbClr>
                    </a:outerShdw>
                  </a:effectLst>
                </a:endParaRPr>
              </a:p>
            </p:txBody>
          </p:sp>
          <p:sp>
            <p:nvSpPr>
              <p:cNvPr id="10" name="TextBox 9"/>
              <p:cNvSpPr txBox="1"/>
              <p:nvPr/>
            </p:nvSpPr>
            <p:spPr>
              <a:xfrm>
                <a:off x="9077135" y="4347297"/>
                <a:ext cx="2641600" cy="417841"/>
              </a:xfrm>
              <a:prstGeom prst="rect">
                <a:avLst/>
              </a:prstGeom>
              <a:noFill/>
            </p:spPr>
            <p:txBody>
              <a:bodyPr wrap="square" rtlCol="0">
                <a:spAutoFit/>
              </a:bodyPr>
              <a:lstStyle/>
              <a:p>
                <a:pPr algn="ctr"/>
                <a:r>
                  <a:rPr lang="en-US" i="1" dirty="0" smtClean="0">
                    <a:effectLst>
                      <a:outerShdw blurRad="38100" dist="38100" dir="2700000" algn="tl">
                        <a:srgbClr val="000000">
                          <a:alpha val="43137"/>
                        </a:srgbClr>
                      </a:outerShdw>
                    </a:effectLst>
                  </a:rPr>
                  <a:t>Vertical Orientation</a:t>
                </a:r>
                <a:endParaRPr lang="en-US" i="1" dirty="0">
                  <a:effectLst>
                    <a:outerShdw blurRad="38100" dist="38100" dir="2700000" algn="tl">
                      <a:srgbClr val="000000">
                        <a:alpha val="43137"/>
                      </a:srgbClr>
                    </a:outerShdw>
                  </a:effectLst>
                </a:endParaRPr>
              </a:p>
            </p:txBody>
          </p:sp>
          <p:grpSp>
            <p:nvGrpSpPr>
              <p:cNvPr id="11" name="Group 10"/>
              <p:cNvGrpSpPr/>
              <p:nvPr/>
            </p:nvGrpSpPr>
            <p:grpSpPr>
              <a:xfrm>
                <a:off x="1835239" y="4389684"/>
                <a:ext cx="8694057" cy="2438466"/>
                <a:chOff x="1748972" y="4332389"/>
                <a:chExt cx="8694057" cy="2155372"/>
              </a:xfrm>
            </p:grpSpPr>
            <p:cxnSp>
              <p:nvCxnSpPr>
                <p:cNvPr id="18" name="Straight Connector 17"/>
                <p:cNvCxnSpPr/>
                <p:nvPr/>
              </p:nvCxnSpPr>
              <p:spPr>
                <a:xfrm>
                  <a:off x="1748972" y="6487761"/>
                  <a:ext cx="8694057" cy="0"/>
                </a:xfrm>
                <a:prstGeom prst="line">
                  <a:avLst/>
                </a:prstGeom>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575957" y="4332389"/>
                  <a:ext cx="5040086" cy="0"/>
                </a:xfrm>
                <a:prstGeom prst="line">
                  <a:avLst/>
                </a:prstGeom>
                <a:ln>
                  <a:solidFill>
                    <a:schemeClr val="accent1">
                      <a:alpha val="7000"/>
                    </a:schemeClr>
                  </a:solidFill>
                </a:ln>
                <a:effectLst>
                  <a:glow rad="63500">
                    <a:schemeClr val="accent5">
                      <a:satMod val="175000"/>
                      <a:alpha val="10000"/>
                    </a:schemeClr>
                  </a:glow>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748972" y="4332389"/>
                  <a:ext cx="1826985" cy="2141084"/>
                </a:xfrm>
                <a:prstGeom prst="line">
                  <a:avLst/>
                </a:prstGeom>
                <a:ln>
                  <a:solidFill>
                    <a:schemeClr val="accent1">
                      <a:alpha val="45000"/>
                    </a:schemeClr>
                  </a:solidFill>
                </a:ln>
                <a:effectLst>
                  <a:glow rad="63500">
                    <a:schemeClr val="accent5">
                      <a:satMod val="175000"/>
                      <a:alpha val="17000"/>
                    </a:schemeClr>
                  </a:glow>
                </a:effectLst>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8659813" y="4332389"/>
                  <a:ext cx="1783216" cy="2141084"/>
                </a:xfrm>
                <a:prstGeom prst="line">
                  <a:avLst/>
                </a:prstGeom>
                <a:ln>
                  <a:solidFill>
                    <a:schemeClr val="accent1">
                      <a:alpha val="45000"/>
                    </a:schemeClr>
                  </a:solidFill>
                </a:ln>
                <a:effectLst>
                  <a:glow rad="63500">
                    <a:schemeClr val="accent5">
                      <a:satMod val="175000"/>
                      <a:alpha val="17000"/>
                    </a:schemeClr>
                  </a:glow>
                </a:effectLst>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5040689" y="6440159"/>
                <a:ext cx="2641600" cy="417841"/>
              </a:xfrm>
              <a:prstGeom prst="rect">
                <a:avLst/>
              </a:prstGeom>
              <a:noFill/>
            </p:spPr>
            <p:txBody>
              <a:bodyPr wrap="square" rtlCol="0">
                <a:spAutoFit/>
              </a:bodyPr>
              <a:lstStyle/>
              <a:p>
                <a:pPr algn="ctr"/>
                <a:r>
                  <a:rPr lang="en-US" i="1" dirty="0" smtClean="0">
                    <a:solidFill>
                      <a:schemeClr val="accent1">
                        <a:lumMod val="60000"/>
                        <a:lumOff val="40000"/>
                      </a:schemeClr>
                    </a:solidFill>
                    <a:effectLst>
                      <a:outerShdw blurRad="38100" dist="38100" dir="2700000" algn="tl">
                        <a:srgbClr val="000000">
                          <a:alpha val="43137"/>
                        </a:srgbClr>
                      </a:outerShdw>
                    </a:effectLst>
                  </a:rPr>
                  <a:t>Horizontal Plane</a:t>
                </a:r>
                <a:endParaRPr lang="en-US" i="1" dirty="0">
                  <a:solidFill>
                    <a:schemeClr val="accent1">
                      <a:lumMod val="60000"/>
                      <a:lumOff val="40000"/>
                    </a:schemeClr>
                  </a:solidFill>
                  <a:effectLst>
                    <a:outerShdw blurRad="38100" dist="38100" dir="2700000" algn="tl">
                      <a:srgbClr val="000000">
                        <a:alpha val="43137"/>
                      </a:srgbClr>
                    </a:outerShdw>
                  </a:effectLst>
                </a:endParaRPr>
              </a:p>
            </p:txBody>
          </p:sp>
          <p:grpSp>
            <p:nvGrpSpPr>
              <p:cNvPr id="13" name="Group 12">
                <a:extLst>
                  <a:ext uri="{FF2B5EF4-FFF2-40B4-BE49-F238E27FC236}">
                    <a16:creationId xmlns:a16="http://schemas.microsoft.com/office/drawing/2014/main" id="{EA4C8DFF-B7AE-740B-64AF-3E5340336DED}"/>
                  </a:ext>
                </a:extLst>
              </p:cNvPr>
              <p:cNvGrpSpPr>
                <a:grpSpLocks noChangeAspect="1"/>
              </p:cNvGrpSpPr>
              <p:nvPr/>
            </p:nvGrpSpPr>
            <p:grpSpPr>
              <a:xfrm>
                <a:off x="7055453" y="3597965"/>
                <a:ext cx="1584533" cy="1649528"/>
                <a:chOff x="7032138" y="2047875"/>
                <a:chExt cx="3083413" cy="2837237"/>
              </a:xfrm>
              <a:effectLst/>
            </p:grpSpPr>
            <p:grpSp>
              <p:nvGrpSpPr>
                <p:cNvPr id="14" name="Group 13">
                  <a:extLst>
                    <a:ext uri="{FF2B5EF4-FFF2-40B4-BE49-F238E27FC236}">
                      <a16:creationId xmlns:a16="http://schemas.microsoft.com/office/drawing/2014/main" id="{BA8B8E0D-BA0D-1266-2C2C-724E3FA4B507}"/>
                    </a:ext>
                  </a:extLst>
                </p:cNvPr>
                <p:cNvGrpSpPr/>
                <p:nvPr/>
              </p:nvGrpSpPr>
              <p:grpSpPr>
                <a:xfrm>
                  <a:off x="8641081" y="2047875"/>
                  <a:ext cx="1474470" cy="2762250"/>
                  <a:chOff x="7555230" y="2508247"/>
                  <a:chExt cx="2162175" cy="2762250"/>
                </a:xfrm>
              </p:grpSpPr>
              <p:pic>
                <p:nvPicPr>
                  <p:cNvPr id="16" name="Picture 15">
                    <a:extLst>
                      <a:ext uri="{FF2B5EF4-FFF2-40B4-BE49-F238E27FC236}">
                        <a16:creationId xmlns:a16="http://schemas.microsoft.com/office/drawing/2014/main" id="{F1AB542E-6626-4AC9-B575-637F1B00967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52" b="90000" l="5727" r="94714">
                                <a14:foregroundMark x1="9251" y1="43103" x2="9251" y2="43103"/>
                                <a14:foregroundMark x1="6608" y1="31034" x2="6608" y2="31034"/>
                                <a14:foregroundMark x1="44053" y1="7931" x2="44053" y2="7931"/>
                                <a14:foregroundMark x1="91630" y1="27241" x2="91630" y2="27241"/>
                                <a14:foregroundMark x1="93392" y1="41034" x2="93392" y2="41034"/>
                                <a14:foregroundMark x1="93833" y1="69655" x2="93833" y2="69655"/>
                                <a14:foregroundMark x1="93833" y1="55517" x2="93833" y2="55517"/>
                                <a14:foregroundMark x1="5727" y1="66207" x2="5727" y2="66207"/>
                                <a14:foregroundMark x1="46696" y1="6552" x2="46696" y2="6552"/>
                                <a14:foregroundMark x1="94714" y1="27931" x2="94714" y2="27931"/>
                              </a14:backgroundRemoval>
                            </a14:imgEffect>
                          </a14:imgLayer>
                        </a14:imgProps>
                      </a:ext>
                    </a:extLst>
                  </a:blip>
                  <a:stretch>
                    <a:fillRect/>
                  </a:stretch>
                </p:blipFill>
                <p:spPr>
                  <a:xfrm>
                    <a:off x="7555230" y="2508247"/>
                    <a:ext cx="2162175" cy="2762250"/>
                  </a:xfrm>
                  <a:prstGeom prst="rect">
                    <a:avLst/>
                  </a:prstGeom>
                  <a:effectLst>
                    <a:outerShdw blurRad="50800" dist="50800" dir="5400000" sx="97000" sy="97000" algn="ctr" rotWithShape="0">
                      <a:srgbClr val="000000">
                        <a:alpha val="43137"/>
                      </a:srgbClr>
                    </a:outerShdw>
                  </a:effectLst>
                  <a:scene3d>
                    <a:camera prst="orthographicFront"/>
                    <a:lightRig rig="freezing" dir="t">
                      <a:rot lat="0" lon="0" rev="5400000"/>
                    </a:lightRig>
                  </a:scene3d>
                  <a:sp3d prstMaterial="softEdge"/>
                </p:spPr>
              </p:pic>
              <p:pic>
                <p:nvPicPr>
                  <p:cNvPr id="17" name="Picture 16">
                    <a:extLst>
                      <a:ext uri="{FF2B5EF4-FFF2-40B4-BE49-F238E27FC236}">
                        <a16:creationId xmlns:a16="http://schemas.microsoft.com/office/drawing/2014/main" id="{648BC712-E78A-8435-3473-7816A13BBAE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52" b="90000" l="5727" r="94714">
                                <a14:foregroundMark x1="9251" y1="43103" x2="9251" y2="43103"/>
                                <a14:foregroundMark x1="6608" y1="31034" x2="6608" y2="31034"/>
                                <a14:foregroundMark x1="44053" y1="7931" x2="44053" y2="7931"/>
                                <a14:foregroundMark x1="91630" y1="27241" x2="91630" y2="27241"/>
                                <a14:foregroundMark x1="93392" y1="41034" x2="93392" y2="41034"/>
                                <a14:foregroundMark x1="93833" y1="69655" x2="93833" y2="69655"/>
                                <a14:foregroundMark x1="93833" y1="55517" x2="93833" y2="55517"/>
                                <a14:foregroundMark x1="5727" y1="66207" x2="5727" y2="66207"/>
                                <a14:foregroundMark x1="46696" y1="6552" x2="46696" y2="6552"/>
                                <a14:foregroundMark x1="94714" y1="27931" x2="94714" y2="27931"/>
                              </a14:backgroundRemoval>
                            </a14:imgEffect>
                          </a14:imgLayer>
                        </a14:imgProps>
                      </a:ext>
                    </a:extLst>
                  </a:blip>
                  <a:stretch>
                    <a:fillRect/>
                  </a:stretch>
                </p:blipFill>
                <p:spPr>
                  <a:xfrm>
                    <a:off x="7555230" y="2508247"/>
                    <a:ext cx="2162175" cy="2762250"/>
                  </a:xfrm>
                  <a:prstGeom prst="rect">
                    <a:avLst/>
                  </a:prstGeom>
                  <a:effectLst>
                    <a:outerShdw blurRad="1244600" dist="2540000" dir="5400000" sx="52000" sy="52000" algn="ctr" rotWithShape="0">
                      <a:srgbClr val="000000">
                        <a:alpha val="43137"/>
                      </a:srgbClr>
                    </a:outerShdw>
                  </a:effectLst>
                  <a:scene3d>
                    <a:camera prst="orthographicFront"/>
                    <a:lightRig rig="freezing" dir="t">
                      <a:rot lat="0" lon="0" rev="5400000"/>
                    </a:lightRig>
                  </a:scene3d>
                  <a:sp3d prstMaterial="softEdge"/>
                </p:spPr>
              </p:pic>
            </p:grpSp>
            <p:pic>
              <p:nvPicPr>
                <p:cNvPr id="15" name="Picture 14">
                  <a:extLst>
                    <a:ext uri="{FF2B5EF4-FFF2-40B4-BE49-F238E27FC236}">
                      <a16:creationId xmlns:a16="http://schemas.microsoft.com/office/drawing/2014/main" id="{77554454-CEBE-F706-8F17-3A380769EA8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52" b="90000" l="5727" r="94714">
                              <a14:foregroundMark x1="9251" y1="43103" x2="9251" y2="43103"/>
                              <a14:foregroundMark x1="6608" y1="31034" x2="6608" y2="31034"/>
                              <a14:foregroundMark x1="44053" y1="7931" x2="44053" y2="7931"/>
                              <a14:foregroundMark x1="91630" y1="27241" x2="91630" y2="27241"/>
                              <a14:foregroundMark x1="93392" y1="41034" x2="93392" y2="41034"/>
                              <a14:foregroundMark x1="93833" y1="69655" x2="93833" y2="69655"/>
                              <a14:foregroundMark x1="93833" y1="55517" x2="93833" y2="55517"/>
                              <a14:foregroundMark x1="5727" y1="66207" x2="5727" y2="66207"/>
                              <a14:foregroundMark x1="46696" y1="6552" x2="46696" y2="6552"/>
                              <a14:foregroundMark x1="94714" y1="27931" x2="94714" y2="27931"/>
                            </a14:backgroundRemoval>
                          </a14:imgEffect>
                        </a14:imgLayer>
                      </a14:imgProps>
                    </a:ext>
                  </a:extLst>
                </a:blip>
                <a:stretch>
                  <a:fillRect/>
                </a:stretch>
              </p:blipFill>
              <p:spPr>
                <a:xfrm>
                  <a:off x="7032138" y="2875665"/>
                  <a:ext cx="1072629" cy="2009447"/>
                </a:xfrm>
                <a:prstGeom prst="rect">
                  <a:avLst/>
                </a:prstGeom>
                <a:effectLst>
                  <a:outerShdw blurRad="787400" dist="2171700" dir="5400000" sx="52000" sy="52000" algn="ctr" rotWithShape="0">
                    <a:srgbClr val="000000">
                      <a:alpha val="43137"/>
                    </a:srgbClr>
                  </a:outerShdw>
                </a:effectLst>
                <a:scene3d>
                  <a:camera prst="orthographicFront"/>
                  <a:lightRig rig="freezing" dir="t">
                    <a:rot lat="0" lon="0" rev="5400000"/>
                  </a:lightRig>
                </a:scene3d>
                <a:sp3d prstMaterial="softEdge"/>
              </p:spPr>
            </p:pic>
          </p:grpSp>
        </p:grpSp>
        <p:sp>
          <p:nvSpPr>
            <p:cNvPr id="27" name="Oval 26"/>
            <p:cNvSpPr/>
            <p:nvPr/>
          </p:nvSpPr>
          <p:spPr>
            <a:xfrm>
              <a:off x="4841823" y="4716629"/>
              <a:ext cx="479685" cy="245115"/>
            </a:xfrm>
            <a:prstGeom prst="ellipse">
              <a:avLst/>
            </a:prstGeom>
            <a:gradFill flip="none" rotWithShape="1">
              <a:gsLst>
                <a:gs pos="49000">
                  <a:srgbClr val="69C2E5"/>
                </a:gs>
                <a:gs pos="16000">
                  <a:srgbClr val="A9DCF0"/>
                </a:gs>
                <a:gs pos="22000">
                  <a:schemeClr val="bg1"/>
                </a:gs>
                <a:gs pos="81000">
                  <a:schemeClr val="accent4">
                    <a:lumMod val="100000"/>
                  </a:schemeClr>
                </a:gs>
              </a:gsLst>
              <a:path path="rect">
                <a:fillToRect l="100000" b="100000"/>
              </a:path>
              <a:tileRect t="-100000" r="-100000"/>
            </a:gra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3735975" y="4556218"/>
              <a:ext cx="201856" cy="160412"/>
            </a:xfrm>
            <a:prstGeom prst="ellipse">
              <a:avLst/>
            </a:prstGeom>
            <a:gradFill flip="none" rotWithShape="1">
              <a:gsLst>
                <a:gs pos="49000">
                  <a:srgbClr val="69C2E5"/>
                </a:gs>
                <a:gs pos="16000">
                  <a:srgbClr val="A9DCF0"/>
                </a:gs>
                <a:gs pos="22000">
                  <a:schemeClr val="bg1"/>
                </a:gs>
                <a:gs pos="81000">
                  <a:schemeClr val="accent4">
                    <a:lumMod val="100000"/>
                  </a:schemeClr>
                </a:gs>
              </a:gsLst>
              <a:path path="rect">
                <a:fillToRect l="100000" b="100000"/>
              </a:path>
              <a:tileRect t="-100000" r="-100000"/>
            </a:gra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3013938" y="5710398"/>
              <a:ext cx="302490" cy="214151"/>
            </a:xfrm>
            <a:prstGeom prst="ellipse">
              <a:avLst/>
            </a:prstGeom>
            <a:gradFill flip="none" rotWithShape="1">
              <a:gsLst>
                <a:gs pos="49000">
                  <a:srgbClr val="69C2E5"/>
                </a:gs>
                <a:gs pos="16000">
                  <a:srgbClr val="A9DCF0"/>
                </a:gs>
                <a:gs pos="22000">
                  <a:schemeClr val="bg1"/>
                </a:gs>
                <a:gs pos="81000">
                  <a:schemeClr val="accent4">
                    <a:lumMod val="100000"/>
                  </a:schemeClr>
                </a:gs>
              </a:gsLst>
              <a:path path="rect">
                <a:fillToRect l="100000" b="100000"/>
              </a:path>
              <a:tileRect t="-100000" r="-100000"/>
            </a:gra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2984637" y="4854668"/>
              <a:ext cx="518802" cy="204543"/>
            </a:xfrm>
            <a:prstGeom prst="ellipse">
              <a:avLst/>
            </a:prstGeom>
            <a:gradFill flip="none" rotWithShape="1">
              <a:gsLst>
                <a:gs pos="49000">
                  <a:srgbClr val="69C2E5"/>
                </a:gs>
                <a:gs pos="16000">
                  <a:srgbClr val="A9DCF0"/>
                </a:gs>
                <a:gs pos="22000">
                  <a:schemeClr val="bg1"/>
                </a:gs>
                <a:gs pos="81000">
                  <a:schemeClr val="accent4">
                    <a:lumMod val="100000"/>
                  </a:schemeClr>
                </a:gs>
              </a:gsLst>
              <a:path path="rect">
                <a:fillToRect l="100000" b="100000"/>
              </a:path>
              <a:tileRect t="-100000" r="-100000"/>
            </a:gra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2742692" y="6287786"/>
              <a:ext cx="963301" cy="261990"/>
            </a:xfrm>
            <a:prstGeom prst="ellipse">
              <a:avLst/>
            </a:prstGeom>
            <a:gradFill flip="none" rotWithShape="1">
              <a:gsLst>
                <a:gs pos="49000">
                  <a:srgbClr val="69C2E5"/>
                </a:gs>
                <a:gs pos="16000">
                  <a:srgbClr val="A9DCF0"/>
                </a:gs>
                <a:gs pos="22000">
                  <a:schemeClr val="bg1"/>
                </a:gs>
                <a:gs pos="81000">
                  <a:schemeClr val="accent4">
                    <a:lumMod val="100000"/>
                  </a:schemeClr>
                </a:gs>
              </a:gsLst>
              <a:path path="rect">
                <a:fillToRect l="100000" b="100000"/>
              </a:path>
              <a:tileRect t="-100000" r="-100000"/>
            </a:gra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4167398" y="4120469"/>
              <a:ext cx="147046" cy="131176"/>
            </a:xfrm>
            <a:prstGeom prst="ellipse">
              <a:avLst/>
            </a:prstGeom>
            <a:gradFill flip="none" rotWithShape="1">
              <a:gsLst>
                <a:gs pos="49000">
                  <a:srgbClr val="69C2E5"/>
                </a:gs>
                <a:gs pos="16000">
                  <a:srgbClr val="A9DCF0"/>
                </a:gs>
                <a:gs pos="22000">
                  <a:schemeClr val="bg1"/>
                </a:gs>
                <a:gs pos="81000">
                  <a:schemeClr val="accent4">
                    <a:lumMod val="100000"/>
                  </a:schemeClr>
                </a:gs>
              </a:gsLst>
              <a:path path="rect">
                <a:fillToRect l="100000" b="100000"/>
              </a:path>
              <a:tileRect t="-100000" r="-100000"/>
            </a:gra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9077135" y="5873902"/>
              <a:ext cx="518802" cy="204543"/>
            </a:xfrm>
            <a:prstGeom prst="ellipse">
              <a:avLst/>
            </a:prstGeom>
            <a:gradFill flip="none" rotWithShape="1">
              <a:gsLst>
                <a:gs pos="49000">
                  <a:srgbClr val="69C2E5"/>
                </a:gs>
                <a:gs pos="16000">
                  <a:srgbClr val="A9DCF0"/>
                </a:gs>
                <a:gs pos="22000">
                  <a:schemeClr val="bg1"/>
                </a:gs>
                <a:gs pos="81000">
                  <a:schemeClr val="accent4">
                    <a:lumMod val="100000"/>
                  </a:schemeClr>
                </a:gs>
              </a:gsLst>
              <a:path path="rect">
                <a:fillToRect l="100000" b="100000"/>
              </a:path>
              <a:tileRect t="-100000" r="-100000"/>
            </a:gra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8158335" y="6115097"/>
              <a:ext cx="963301" cy="261990"/>
            </a:xfrm>
            <a:prstGeom prst="ellipse">
              <a:avLst/>
            </a:prstGeom>
            <a:gradFill flip="none" rotWithShape="1">
              <a:gsLst>
                <a:gs pos="49000">
                  <a:srgbClr val="69C2E5"/>
                </a:gs>
                <a:gs pos="16000">
                  <a:srgbClr val="A9DCF0"/>
                </a:gs>
                <a:gs pos="22000">
                  <a:schemeClr val="bg1"/>
                </a:gs>
                <a:gs pos="81000">
                  <a:schemeClr val="accent4">
                    <a:lumMod val="100000"/>
                  </a:schemeClr>
                </a:gs>
              </a:gsLst>
              <a:path path="rect">
                <a:fillToRect l="100000" b="100000"/>
              </a:path>
              <a:tileRect t="-100000" r="-100000"/>
            </a:gra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quot;No&quot; Symbol 40"/>
            <p:cNvSpPr/>
            <p:nvPr/>
          </p:nvSpPr>
          <p:spPr>
            <a:xfrm flipH="1">
              <a:off x="8215062" y="5290373"/>
              <a:ext cx="1371600" cy="1371600"/>
            </a:xfrm>
            <a:prstGeom prst="noSmoking">
              <a:avLst>
                <a:gd name="adj" fmla="val 567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44" name="Slide Number Placeholder 43"/>
          <p:cNvSpPr>
            <a:spLocks noGrp="1"/>
          </p:cNvSpPr>
          <p:nvPr>
            <p:ph type="sldNum" sz="quarter" idx="12"/>
          </p:nvPr>
        </p:nvSpPr>
        <p:spPr/>
        <p:txBody>
          <a:bodyPr/>
          <a:lstStyle/>
          <a:p>
            <a:fld id="{223D61E2-24BE-4D61-8DAD-52D2ED5D3291}" type="slidenum">
              <a:rPr lang="en-US" smtClean="0"/>
              <a:t>2</a:t>
            </a:fld>
            <a:endParaRPr lang="en-US" dirty="0"/>
          </a:p>
        </p:txBody>
      </p:sp>
      <p:pic>
        <p:nvPicPr>
          <p:cNvPr id="8194" name="Picture 2" descr="https://www.weather.gov/images/news/130425_dual_pol_illustrati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2010" y="215879"/>
            <a:ext cx="4166875" cy="24148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7" name="Content Placeholder 2"/>
          <p:cNvSpPr txBox="1">
            <a:spLocks/>
          </p:cNvSpPr>
          <p:nvPr/>
        </p:nvSpPr>
        <p:spPr>
          <a:xfrm>
            <a:off x="7832010" y="2606229"/>
            <a:ext cx="4168823" cy="6477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dirty="0" smtClean="0">
                <a:latin typeface="Times New Roman" panose="02020603050405020304" pitchFamily="18" charset="0"/>
                <a:cs typeface="Times New Roman" panose="02020603050405020304" pitchFamily="18" charset="0"/>
              </a:rPr>
              <a:t>Dual-polarization radar depiction from Weather.gov</a:t>
            </a:r>
          </a:p>
        </p:txBody>
      </p:sp>
      <p:sp>
        <p:nvSpPr>
          <p:cNvPr id="39" name="Content Placeholder 2"/>
          <p:cNvSpPr>
            <a:spLocks noGrp="1"/>
          </p:cNvSpPr>
          <p:nvPr>
            <p:ph sz="half" idx="1"/>
          </p:nvPr>
        </p:nvSpPr>
        <p:spPr>
          <a:xfrm>
            <a:off x="9906777" y="4858427"/>
            <a:ext cx="1780334" cy="1905759"/>
          </a:xfrm>
        </p:spPr>
        <p:txBody>
          <a:bodyPr>
            <a:normAutofit/>
          </a:bodyPr>
          <a:lstStyle/>
          <a:p>
            <a:pPr marL="0" indent="0" algn="ctr">
              <a:buNone/>
            </a:pPr>
            <a:r>
              <a:rPr lang="en-US" sz="2000" dirty="0" smtClean="0">
                <a:latin typeface="Times New Roman" panose="02020603050405020304" pitchFamily="18" charset="0"/>
                <a:cs typeface="Times New Roman" panose="02020603050405020304" pitchFamily="18" charset="0"/>
              </a:rPr>
              <a:t>Z</a:t>
            </a:r>
            <a:r>
              <a:rPr lang="en-US" sz="2000" baseline="-25000" dirty="0" smtClean="0">
                <a:latin typeface="Times New Roman" panose="02020603050405020304" pitchFamily="18" charset="0"/>
                <a:cs typeface="Times New Roman" panose="02020603050405020304" pitchFamily="18" charset="0"/>
              </a:rPr>
              <a:t>H</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&lt;</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Z</a:t>
            </a:r>
            <a:r>
              <a:rPr lang="en-US" sz="2000" baseline="-25000" dirty="0">
                <a:latin typeface="Times New Roman" panose="02020603050405020304" pitchFamily="18" charset="0"/>
                <a:cs typeface="Times New Roman" panose="02020603050405020304" pitchFamily="18" charset="0"/>
              </a:rPr>
              <a:t>V</a:t>
            </a:r>
            <a:endParaRPr lang="en-US" sz="2000" dirty="0" smtClean="0">
              <a:latin typeface="Times New Roman" panose="02020603050405020304" pitchFamily="18" charset="0"/>
              <a:cs typeface="Times New Roman" panose="02020603050405020304" pitchFamily="18" charset="0"/>
            </a:endParaRPr>
          </a:p>
          <a:p>
            <a:pPr marL="0" indent="0" algn="ctr">
              <a:buNone/>
            </a:pPr>
            <a:r>
              <a:rPr lang="en-US" sz="2000" dirty="0" smtClean="0">
                <a:latin typeface="Times New Roman" panose="02020603050405020304" pitchFamily="18" charset="0"/>
                <a:cs typeface="Times New Roman" panose="02020603050405020304" pitchFamily="18" charset="0"/>
              </a:rPr>
              <a:t>Z</a:t>
            </a:r>
            <a:r>
              <a:rPr lang="en-US" sz="2000" baseline="-25000" dirty="0" smtClean="0">
                <a:latin typeface="Times New Roman" panose="02020603050405020304" pitchFamily="18" charset="0"/>
                <a:cs typeface="Times New Roman" panose="02020603050405020304" pitchFamily="18" charset="0"/>
              </a:rPr>
              <a:t>H</a:t>
            </a:r>
            <a:r>
              <a:rPr lang="en-US" sz="2000" dirty="0" smtClean="0">
                <a:latin typeface="Times New Roman" panose="02020603050405020304" pitchFamily="18" charset="0"/>
                <a:cs typeface="Times New Roman" panose="02020603050405020304" pitchFamily="18" charset="0"/>
              </a:rPr>
              <a:t> - </a:t>
            </a:r>
            <a:r>
              <a:rPr lang="en-US" sz="2000" dirty="0" smtClean="0">
                <a:latin typeface="Times New Roman" panose="02020603050405020304" pitchFamily="18" charset="0"/>
                <a:cs typeface="Times New Roman" panose="02020603050405020304" pitchFamily="18" charset="0"/>
              </a:rPr>
              <a:t>Z</a:t>
            </a:r>
            <a:r>
              <a:rPr lang="en-US" sz="2000" baseline="-25000" dirty="0" smtClean="0">
                <a:latin typeface="Times New Roman" panose="02020603050405020304" pitchFamily="18" charset="0"/>
                <a:cs typeface="Times New Roman" panose="02020603050405020304" pitchFamily="18" charset="0"/>
              </a:rPr>
              <a:t>V</a:t>
            </a:r>
            <a:r>
              <a:rPr lang="en-US" sz="2000" dirty="0" smtClean="0">
                <a:latin typeface="Times New Roman" panose="02020603050405020304" pitchFamily="18" charset="0"/>
                <a:cs typeface="Times New Roman" panose="02020603050405020304" pitchFamily="18" charset="0"/>
              </a:rPr>
              <a:t> = Negative </a:t>
            </a:r>
            <a:r>
              <a:rPr lang="en-US" sz="2000" dirty="0" smtClean="0">
                <a:latin typeface="Times New Roman" panose="02020603050405020304" pitchFamily="18" charset="0"/>
                <a:cs typeface="Times New Roman" panose="02020603050405020304" pitchFamily="18" charset="0"/>
              </a:rPr>
              <a:t>ZDR</a:t>
            </a:r>
            <a:r>
              <a:rPr lang="en-US" sz="2000" dirty="0" smtClean="0">
                <a:latin typeface="Times New Roman" panose="02020603050405020304" pitchFamily="18" charset="0"/>
                <a:cs typeface="Times New Roman" panose="02020603050405020304" pitchFamily="18" charset="0"/>
              </a:rPr>
              <a:t> value</a:t>
            </a:r>
          </a:p>
          <a:p>
            <a:pPr marL="0" indent="0" algn="ctr">
              <a:buNone/>
            </a:pPr>
            <a:endParaRPr lang="en-US" sz="2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44714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5339" y="1"/>
            <a:ext cx="6089669" cy="1762019"/>
          </a:xfrm>
        </p:spPr>
        <p:txBody>
          <a:bodyPr>
            <a:normAutofit/>
          </a:bodyPr>
          <a:lstStyle/>
          <a:p>
            <a:pPr algn="ctr"/>
            <a:r>
              <a:rPr lang="en-US" sz="4000" dirty="0" smtClean="0">
                <a:latin typeface="Times New Roman" panose="02020603050405020304" pitchFamily="18" charset="0"/>
                <a:cs typeface="Times New Roman" panose="02020603050405020304" pitchFamily="18" charset="0"/>
              </a:rPr>
              <a:t>Aircraft Maneuver Comparisons </a:t>
            </a:r>
            <a:br>
              <a:rPr lang="en-US" sz="4000" dirty="0" smtClean="0">
                <a:latin typeface="Times New Roman" panose="02020603050405020304" pitchFamily="18" charset="0"/>
                <a:cs typeface="Times New Roman" panose="02020603050405020304" pitchFamily="18" charset="0"/>
              </a:rPr>
            </a:br>
            <a:r>
              <a:rPr lang="en-US" sz="4000" dirty="0" smtClean="0">
                <a:latin typeface="Times New Roman" panose="02020603050405020304" pitchFamily="18" charset="0"/>
                <a:cs typeface="Times New Roman" panose="02020603050405020304" pitchFamily="18" charset="0"/>
              </a:rPr>
              <a:t>from Cases 1 and 4</a:t>
            </a:r>
            <a:endParaRPr lang="en-US" sz="4000" dirty="0">
              <a:latin typeface="Times New Roman" panose="02020603050405020304" pitchFamily="18" charset="0"/>
              <a:cs typeface="Times New Roman" panose="02020603050405020304" pitchFamily="18" charset="0"/>
            </a:endParaRPr>
          </a:p>
        </p:txBody>
      </p:sp>
      <p:sp>
        <p:nvSpPr>
          <p:cNvPr id="20" name="Content Placeholder 2"/>
          <p:cNvSpPr txBox="1">
            <a:spLocks/>
          </p:cNvSpPr>
          <p:nvPr/>
        </p:nvSpPr>
        <p:spPr>
          <a:xfrm>
            <a:off x="6045199" y="1132764"/>
            <a:ext cx="5939809" cy="52807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latin typeface="Times New Roman" panose="02020603050405020304" pitchFamily="18" charset="0"/>
              <a:cs typeface="Times New Roman" panose="02020603050405020304" pitchFamily="18" charset="0"/>
            </a:endParaRPr>
          </a:p>
        </p:txBody>
      </p:sp>
      <p:pic>
        <p:nvPicPr>
          <p:cNvPr id="128" name="Picture 127"/>
          <p:cNvPicPr/>
          <p:nvPr/>
        </p:nvPicPr>
        <p:blipFill>
          <a:blip r:embed="rId2">
            <a:extLst>
              <a:ext uri="{28A0092B-C50C-407E-A947-70E740481C1C}">
                <a14:useLocalDpi xmlns:a14="http://schemas.microsoft.com/office/drawing/2010/main" val="0"/>
              </a:ext>
            </a:extLst>
          </a:blip>
          <a:stretch>
            <a:fillRect/>
          </a:stretch>
        </p:blipFill>
        <p:spPr>
          <a:xfrm>
            <a:off x="143" y="0"/>
            <a:ext cx="5895054" cy="674243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2610" y="2090951"/>
            <a:ext cx="5895125" cy="4651479"/>
          </a:xfrm>
          <a:prstGeom prst="rect">
            <a:avLst/>
          </a:prstGeom>
        </p:spPr>
      </p:pic>
    </p:spTree>
    <p:extLst>
      <p:ext uri="{BB962C8B-B14F-4D97-AF65-F5344CB8AC3E}">
        <p14:creationId xmlns:p14="http://schemas.microsoft.com/office/powerpoint/2010/main" val="16660967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5339" y="1"/>
            <a:ext cx="6089669" cy="1132763"/>
          </a:xfrm>
        </p:spPr>
        <p:txBody>
          <a:bodyPr>
            <a:normAutofit fontScale="90000"/>
          </a:bodyPr>
          <a:lstStyle/>
          <a:p>
            <a:pPr algn="ctr"/>
            <a:r>
              <a:rPr lang="en-US" sz="4000" dirty="0" smtClean="0">
                <a:latin typeface="Times New Roman" panose="02020603050405020304" pitchFamily="18" charset="0"/>
                <a:cs typeface="Times New Roman" panose="02020603050405020304" pitchFamily="18" charset="0"/>
              </a:rPr>
              <a:t>Aircraft Maneuver Comparisons from Case 2</a:t>
            </a:r>
            <a:endParaRPr lang="en-US" sz="4000" dirty="0">
              <a:latin typeface="Times New Roman" panose="02020603050405020304" pitchFamily="18" charset="0"/>
              <a:cs typeface="Times New Roman" panose="02020603050405020304" pitchFamily="18" charset="0"/>
            </a:endParaRPr>
          </a:p>
        </p:txBody>
      </p:sp>
      <p:sp>
        <p:nvSpPr>
          <p:cNvPr id="20" name="Content Placeholder 2"/>
          <p:cNvSpPr txBox="1">
            <a:spLocks/>
          </p:cNvSpPr>
          <p:nvPr/>
        </p:nvSpPr>
        <p:spPr>
          <a:xfrm>
            <a:off x="6045199" y="1132764"/>
            <a:ext cx="5939809" cy="52807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latin typeface="Times New Roman" panose="02020603050405020304" pitchFamily="18" charset="0"/>
                <a:cs typeface="Times New Roman" panose="02020603050405020304" pitchFamily="18" charset="0"/>
              </a:rPr>
              <a:t>Descending sub-case resulted in a wider distribution of negative orientation angles in the horizontal channel and multiple peaks in the vertical channel</a:t>
            </a:r>
          </a:p>
          <a:p>
            <a:r>
              <a:rPr lang="en-US" sz="2400" dirty="0" smtClean="0">
                <a:latin typeface="Times New Roman" panose="02020603050405020304" pitchFamily="18" charset="0"/>
                <a:cs typeface="Times New Roman" panose="02020603050405020304" pitchFamily="18" charset="0"/>
              </a:rPr>
              <a:t>Roll angle near zero</a:t>
            </a:r>
          </a:p>
          <a:p>
            <a:r>
              <a:rPr lang="en-US" sz="2400" dirty="0" smtClean="0">
                <a:latin typeface="Times New Roman" panose="02020603050405020304" pitchFamily="18" charset="0"/>
                <a:cs typeface="Times New Roman" panose="02020603050405020304" pitchFamily="18" charset="0"/>
              </a:rPr>
              <a:t>Pitch angle near zero</a:t>
            </a:r>
          </a:p>
          <a:p>
            <a:r>
              <a:rPr lang="en-US" sz="2400" dirty="0" smtClean="0">
                <a:latin typeface="Times New Roman" panose="02020603050405020304" pitchFamily="18" charset="0"/>
                <a:cs typeface="Times New Roman" panose="02020603050405020304" pitchFamily="18" charset="0"/>
              </a:rPr>
              <a:t>Nearly constant true air speed</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128" name="Picture 127"/>
          <p:cNvPicPr/>
          <p:nvPr/>
        </p:nvPicPr>
        <p:blipFill>
          <a:blip r:embed="rId2">
            <a:extLst>
              <a:ext uri="{28A0092B-C50C-407E-A947-70E740481C1C}">
                <a14:useLocalDpi xmlns:a14="http://schemas.microsoft.com/office/drawing/2010/main" val="0"/>
              </a:ext>
            </a:extLst>
          </a:blip>
          <a:stretch>
            <a:fillRect/>
          </a:stretch>
        </p:blipFill>
        <p:spPr>
          <a:xfrm>
            <a:off x="0" y="0"/>
            <a:ext cx="5895340" cy="6742430"/>
          </a:xfrm>
          <a:prstGeom prst="rect">
            <a:avLst/>
          </a:prstGeom>
        </p:spPr>
      </p:pic>
    </p:spTree>
    <p:extLst>
      <p:ext uri="{BB962C8B-B14F-4D97-AF65-F5344CB8AC3E}">
        <p14:creationId xmlns:p14="http://schemas.microsoft.com/office/powerpoint/2010/main" val="1510940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991" y="1"/>
            <a:ext cx="11778018" cy="1132763"/>
          </a:xfrm>
        </p:spPr>
        <p:txBody>
          <a:bodyPr>
            <a:normAutofit/>
          </a:bodyPr>
          <a:lstStyle/>
          <a:p>
            <a:pPr algn="ctr"/>
            <a:r>
              <a:rPr lang="en-US" sz="4000" dirty="0" smtClean="0">
                <a:latin typeface="Times New Roman" panose="02020603050405020304" pitchFamily="18" charset="0"/>
                <a:cs typeface="Times New Roman" panose="02020603050405020304" pitchFamily="18" charset="0"/>
              </a:rPr>
              <a:t>Conclusions</a:t>
            </a:r>
            <a:endParaRPr lang="en-US" sz="4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206991" y="1132764"/>
            <a:ext cx="11762431" cy="5311490"/>
          </a:xfrm>
        </p:spPr>
        <p:txBody>
          <a:bodyPr>
            <a:normAutofit/>
          </a:bodyPr>
          <a:lstStyle/>
          <a:p>
            <a:r>
              <a:rPr lang="en-US" dirty="0">
                <a:latin typeface="Times New Roman" panose="02020603050405020304" pitchFamily="18" charset="0"/>
                <a:cs typeface="Times New Roman" panose="02020603050405020304" pitchFamily="18" charset="0"/>
              </a:rPr>
              <a:t>Can ice crystal vertical orientations be observed through in situ measurements?</a:t>
            </a:r>
          </a:p>
          <a:p>
            <a:pPr lvl="1"/>
            <a:r>
              <a:rPr lang="en-US" dirty="0">
                <a:latin typeface="Times New Roman" panose="02020603050405020304" pitchFamily="18" charset="0"/>
                <a:cs typeface="Times New Roman" panose="02020603050405020304" pitchFamily="18" charset="0"/>
              </a:rPr>
              <a:t>Yes… but no</a:t>
            </a:r>
          </a:p>
          <a:p>
            <a:r>
              <a:rPr lang="en-US" dirty="0">
                <a:latin typeface="Times New Roman" panose="02020603050405020304" pitchFamily="18" charset="0"/>
                <a:cs typeface="Times New Roman" panose="02020603050405020304" pitchFamily="18" charset="0"/>
              </a:rPr>
              <a:t>Can any relationship be drawn between ice crystal vertical orientations and cold season cloud top electric field charging?</a:t>
            </a:r>
          </a:p>
          <a:p>
            <a:pPr lvl="1"/>
            <a:r>
              <a:rPr lang="en-US" dirty="0">
                <a:latin typeface="Times New Roman" panose="02020603050405020304" pitchFamily="18" charset="0"/>
                <a:cs typeface="Times New Roman" panose="02020603050405020304" pitchFamily="18" charset="0"/>
              </a:rPr>
              <a:t>Nothing conclusive without additional measurements</a:t>
            </a:r>
          </a:p>
          <a:p>
            <a:r>
              <a:rPr lang="en-US" dirty="0">
                <a:latin typeface="Times New Roman" panose="02020603050405020304" pitchFamily="18" charset="0"/>
                <a:cs typeface="Times New Roman" panose="02020603050405020304" pitchFamily="18" charset="0"/>
              </a:rPr>
              <a:t>Is there any relationship between ice crystal vertical orientations and periods of high particle concentration?</a:t>
            </a:r>
          </a:p>
          <a:p>
            <a:pPr lvl="1"/>
            <a:r>
              <a:rPr lang="en-US" dirty="0">
                <a:latin typeface="Times New Roman" panose="02020603050405020304" pitchFamily="18" charset="0"/>
                <a:cs typeface="Times New Roman" panose="02020603050405020304" pitchFamily="18" charset="0"/>
              </a:rPr>
              <a:t>Nothing conclusive due to misleading periods of high concentration</a:t>
            </a:r>
          </a:p>
          <a:p>
            <a:r>
              <a:rPr lang="en-US" dirty="0">
                <a:latin typeface="Times New Roman" panose="02020603050405020304" pitchFamily="18" charset="0"/>
                <a:cs typeface="Times New Roman" panose="02020603050405020304" pitchFamily="18" charset="0"/>
              </a:rPr>
              <a:t>Key findings: the data collection method is problematic</a:t>
            </a:r>
          </a:p>
        </p:txBody>
      </p:sp>
      <p:sp>
        <p:nvSpPr>
          <p:cNvPr id="7" name="Slide Number Placeholder 6"/>
          <p:cNvSpPr>
            <a:spLocks noGrp="1"/>
          </p:cNvSpPr>
          <p:nvPr>
            <p:ph type="sldNum" sz="quarter" idx="12"/>
          </p:nvPr>
        </p:nvSpPr>
        <p:spPr/>
        <p:txBody>
          <a:bodyPr/>
          <a:lstStyle/>
          <a:p>
            <a:fld id="{223D61E2-24BE-4D61-8DAD-52D2ED5D3291}" type="slidenum">
              <a:rPr lang="en-US" smtClean="0"/>
              <a:t>22</a:t>
            </a:fld>
            <a:endParaRPr lang="en-US" dirty="0"/>
          </a:p>
        </p:txBody>
      </p:sp>
    </p:spTree>
    <p:extLst>
      <p:ext uri="{BB962C8B-B14F-4D97-AF65-F5344CB8AC3E}">
        <p14:creationId xmlns:p14="http://schemas.microsoft.com/office/powerpoint/2010/main" val="8096573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781E7-DC55-0E88-9F53-9F691A6F1A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21D303-6AC0-F68B-1B62-F7020EE8974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Future Work</a:t>
            </a:r>
          </a:p>
        </p:txBody>
      </p:sp>
      <p:sp>
        <p:nvSpPr>
          <p:cNvPr id="3" name="Content Placeholder 2">
            <a:extLst>
              <a:ext uri="{FF2B5EF4-FFF2-40B4-BE49-F238E27FC236}">
                <a16:creationId xmlns:a16="http://schemas.microsoft.com/office/drawing/2014/main" id="{74E65114-867A-3104-14D6-1AE86029DAA3}"/>
              </a:ext>
            </a:extLst>
          </p:cNvPr>
          <p:cNvSpPr>
            <a:spLocks noGrp="1"/>
          </p:cNvSpPr>
          <p:nvPr>
            <p:ph idx="1"/>
          </p:nvPr>
        </p:nvSpPr>
        <p:spPr/>
        <p:txBody>
          <a:bodyPr/>
          <a:lstStyle/>
          <a:p>
            <a:r>
              <a:rPr lang="en-US" dirty="0" smtClean="0">
                <a:latin typeface="Times New Roman" panose="02020603050405020304" pitchFamily="18" charset="0"/>
                <a:cs typeface="Times New Roman" panose="02020603050405020304" pitchFamily="18" charset="0"/>
              </a:rPr>
              <a:t>Change of aircraft</a:t>
            </a:r>
          </a:p>
          <a:p>
            <a:r>
              <a:rPr lang="en-US" dirty="0" smtClean="0">
                <a:latin typeface="Times New Roman" panose="02020603050405020304" pitchFamily="18" charset="0"/>
                <a:cs typeface="Times New Roman" panose="02020603050405020304" pitchFamily="18" charset="0"/>
              </a:rPr>
              <a:t>Speed runs, aircraft stalls</a:t>
            </a:r>
          </a:p>
          <a:p>
            <a:r>
              <a:rPr lang="en-US" dirty="0" smtClean="0">
                <a:latin typeface="Times New Roman" panose="02020603050405020304" pitchFamily="18" charset="0"/>
                <a:cs typeface="Times New Roman" panose="02020603050405020304" pitchFamily="18" charset="0"/>
              </a:rPr>
              <a:t>Direct </a:t>
            </a:r>
            <a:r>
              <a:rPr lang="en-US" dirty="0" smtClean="0">
                <a:latin typeface="Times New Roman" panose="02020603050405020304" pitchFamily="18" charset="0"/>
                <a:cs typeface="Times New Roman" panose="02020603050405020304" pitchFamily="18" charset="0"/>
              </a:rPr>
              <a:t>EF</a:t>
            </a:r>
            <a:r>
              <a:rPr lang="en-US" dirty="0" smtClean="0">
                <a:latin typeface="Times New Roman" panose="02020603050405020304" pitchFamily="18" charset="0"/>
                <a:cs typeface="Times New Roman" panose="02020603050405020304" pitchFamily="18" charset="0"/>
              </a:rPr>
              <a:t> measurement</a:t>
            </a:r>
          </a:p>
          <a:p>
            <a:r>
              <a:rPr lang="en-US" dirty="0" smtClean="0">
                <a:latin typeface="Times New Roman" panose="02020603050405020304" pitchFamily="18" charset="0"/>
                <a:cs typeface="Times New Roman" panose="02020603050405020304" pitchFamily="18" charset="0"/>
              </a:rPr>
              <a:t>Laboratory experiments isolating possible causes of vertical orientation</a:t>
            </a:r>
          </a:p>
          <a:p>
            <a:r>
              <a:rPr lang="en-US" dirty="0" smtClean="0">
                <a:latin typeface="Times New Roman" panose="02020603050405020304" pitchFamily="18" charset="0"/>
                <a:cs typeface="Times New Roman" panose="02020603050405020304" pitchFamily="18" charset="0"/>
              </a:rPr>
              <a:t>High Volume Precipitation Spectrometer (HVPS-3) dataset</a:t>
            </a:r>
          </a:p>
          <a:p>
            <a:r>
              <a:rPr lang="en-US" dirty="0" smtClean="0">
                <a:latin typeface="Times New Roman" panose="02020603050405020304" pitchFamily="18" charset="0"/>
                <a:cs typeface="Times New Roman" panose="02020603050405020304" pitchFamily="18" charset="0"/>
              </a:rPr>
              <a:t>Other cases/science flights</a:t>
            </a:r>
          </a:p>
          <a:p>
            <a:r>
              <a:rPr lang="en-US" dirty="0" smtClean="0">
                <a:latin typeface="Times New Roman" panose="02020603050405020304" pitchFamily="18" charset="0"/>
                <a:cs typeface="Times New Roman" panose="02020603050405020304" pitchFamily="18" charset="0"/>
              </a:rPr>
              <a:t>Reconstruction </a:t>
            </a:r>
            <a:r>
              <a:rPr lang="en-US" dirty="0" smtClean="0">
                <a:latin typeface="Times New Roman" panose="02020603050405020304" pitchFamily="18" charset="0"/>
                <a:cs typeface="Times New Roman" panose="02020603050405020304" pitchFamily="18" charset="0"/>
              </a:rPr>
              <a:t>data processing method to include not all-in particles</a:t>
            </a:r>
            <a:endParaRPr lang="en-US" dirty="0">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223D61E2-24BE-4D61-8DAD-52D2ED5D3291}" type="slidenum">
              <a:rPr lang="en-US" smtClean="0"/>
              <a:t>23</a:t>
            </a:fld>
            <a:endParaRPr lang="en-US" dirty="0"/>
          </a:p>
        </p:txBody>
      </p:sp>
    </p:spTree>
    <p:extLst>
      <p:ext uri="{BB962C8B-B14F-4D97-AF65-F5344CB8AC3E}">
        <p14:creationId xmlns:p14="http://schemas.microsoft.com/office/powerpoint/2010/main" val="32121168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991" y="1"/>
            <a:ext cx="11778018" cy="1132763"/>
          </a:xfrm>
        </p:spPr>
        <p:txBody>
          <a:bodyPr>
            <a:normAutofit/>
          </a:bodyPr>
          <a:lstStyle/>
          <a:p>
            <a:pPr algn="ctr"/>
            <a:r>
              <a:rPr lang="en-US" sz="4000" dirty="0" smtClean="0">
                <a:latin typeface="Times New Roman" panose="02020603050405020304" pitchFamily="18" charset="0"/>
                <a:cs typeface="Times New Roman" panose="02020603050405020304" pitchFamily="18" charset="0"/>
              </a:rPr>
              <a:t>References</a:t>
            </a:r>
            <a:endParaRPr lang="en-US" sz="4000" dirty="0">
              <a:latin typeface="Times New Roman" panose="02020603050405020304" pitchFamily="18" charset="0"/>
              <a:cs typeface="Times New Roman" panose="02020603050405020304" pitchFamily="18" charset="0"/>
            </a:endParaRPr>
          </a:p>
        </p:txBody>
      </p:sp>
      <p:sp>
        <p:nvSpPr>
          <p:cNvPr id="24" name="Content Placeholder 2"/>
          <p:cNvSpPr txBox="1">
            <a:spLocks/>
          </p:cNvSpPr>
          <p:nvPr/>
        </p:nvSpPr>
        <p:spPr>
          <a:xfrm>
            <a:off x="206991" y="952500"/>
            <a:ext cx="11778018" cy="55314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600"/>
              </a:lnSpc>
              <a:buNone/>
            </a:pPr>
            <a:r>
              <a:rPr lang="en-US" sz="1600" dirty="0">
                <a:latin typeface="Times New Roman" panose="02020603050405020304" pitchFamily="18" charset="0"/>
                <a:cs typeface="Times New Roman" panose="02020603050405020304" pitchFamily="18" charset="0"/>
              </a:rPr>
              <a:t>Burrows, D. A., and J. L. Stith. “Alignment of Free Crystals Due to Transient Electric Fields.” Journal of Atmospheric and Oceanic Technology 3, no. 2 (June 1, 1986): 265–72. </a:t>
            </a:r>
            <a:r>
              <a:rPr lang="en-US" sz="1600" dirty="0">
                <a:latin typeface="Times New Roman" panose="02020603050405020304" pitchFamily="18" charset="0"/>
                <a:cs typeface="Times New Roman" panose="02020603050405020304" pitchFamily="18" charset="0"/>
                <a:hlinkClick r:id="rId2"/>
              </a:rPr>
              <a:t>https://doi.org/10.1175/1520-0426(1986)003&lt;0265:AOFCDT&gt;2.0.CO;2</a:t>
            </a:r>
            <a:r>
              <a:rPr lang="en-US" sz="1600" dirty="0">
                <a:latin typeface="Times New Roman" panose="02020603050405020304" pitchFamily="18" charset="0"/>
                <a:cs typeface="Times New Roman" panose="02020603050405020304" pitchFamily="18" charset="0"/>
              </a:rPr>
              <a:t>.</a:t>
            </a:r>
          </a:p>
          <a:p>
            <a:pPr marL="0" indent="0">
              <a:lnSpc>
                <a:spcPts val="1600"/>
              </a:lnSpc>
              <a:buNone/>
            </a:pPr>
            <a:r>
              <a:rPr lang="en-US" sz="1600" dirty="0">
                <a:latin typeface="Times New Roman" panose="02020603050405020304" pitchFamily="18" charset="0"/>
                <a:cs typeface="Times New Roman" panose="02020603050405020304" pitchFamily="18" charset="0"/>
              </a:rPr>
              <a:t>Delene</a:t>
            </a:r>
            <a:r>
              <a:rPr lang="en-US" sz="1600" dirty="0">
                <a:latin typeface="Times New Roman" panose="02020603050405020304" pitchFamily="18" charset="0"/>
                <a:cs typeface="Times New Roman" panose="02020603050405020304" pitchFamily="18" charset="0"/>
              </a:rPr>
              <a:t>, D. J., 2011: Airborne Data Processing and Analysis Software Package, Earth Science Informatics, 4(1), 29-44, http://dx.doi.org/10.1007/s12145-010-0061-4, </a:t>
            </a:r>
            <a:r>
              <a:rPr lang="en-US" sz="1600" dirty="0">
                <a:latin typeface="Times New Roman" panose="02020603050405020304" pitchFamily="18" charset="0"/>
                <a:cs typeface="Times New Roman" panose="02020603050405020304" pitchFamily="18" charset="0"/>
              </a:rPr>
              <a:t>DOI</a:t>
            </a:r>
            <a:r>
              <a:rPr lang="en-US" sz="1600" dirty="0">
                <a:latin typeface="Times New Roman" panose="02020603050405020304" pitchFamily="18" charset="0"/>
                <a:cs typeface="Times New Roman" panose="02020603050405020304" pitchFamily="18" charset="0"/>
              </a:rPr>
              <a:t>:  10.1007/s12145-010-0061-4.</a:t>
            </a:r>
          </a:p>
          <a:p>
            <a:pPr marL="0" indent="0">
              <a:lnSpc>
                <a:spcPts val="1600"/>
              </a:lnSpc>
              <a:buNone/>
            </a:pPr>
            <a:r>
              <a:rPr lang="en-US" sz="1600" dirty="0">
                <a:latin typeface="Times New Roman" panose="02020603050405020304" pitchFamily="18" charset="0"/>
                <a:cs typeface="Times New Roman" panose="02020603050405020304" pitchFamily="18" charset="0"/>
              </a:rPr>
              <a:t>Foster, T. C., and J. Hallett. “Enhanced Alignment of Plate Ice Crystals in a Non-Uniform Electric Field.” Atmospheric Research 90, no. 1 (October 1, 2008): 41–53. </a:t>
            </a:r>
            <a:r>
              <a:rPr lang="en-US" sz="1600" dirty="0">
                <a:latin typeface="Times New Roman" panose="02020603050405020304" pitchFamily="18" charset="0"/>
                <a:cs typeface="Times New Roman" panose="02020603050405020304" pitchFamily="18" charset="0"/>
                <a:hlinkClick r:id="rId3"/>
              </a:rPr>
              <a:t>https://doi.org/10.1016/j.atmosres.2008.02.017</a:t>
            </a:r>
            <a:r>
              <a:rPr lang="en-US" sz="1600" dirty="0">
                <a:latin typeface="Times New Roman" panose="02020603050405020304" pitchFamily="18" charset="0"/>
                <a:cs typeface="Times New Roman" panose="02020603050405020304" pitchFamily="18" charset="0"/>
              </a:rPr>
              <a:t>.</a:t>
            </a:r>
          </a:p>
          <a:p>
            <a:pPr marL="0" indent="0">
              <a:lnSpc>
                <a:spcPts val="1600"/>
              </a:lnSpc>
              <a:buNone/>
            </a:pPr>
            <a:r>
              <a:rPr lang="en-US" sz="1600" dirty="0">
                <a:latin typeface="Times New Roman" panose="02020603050405020304" pitchFamily="18" charset="0"/>
                <a:cs typeface="Times New Roman" panose="02020603050405020304" pitchFamily="18" charset="0"/>
              </a:rPr>
              <a:t>Foster, T. C., and J. Hallett. “The Alignment of Ice Crystals in Changing Electric Fields.” Atmospheric Research 62, no. 1 (May 1, 2002): 149–69. </a:t>
            </a:r>
            <a:r>
              <a:rPr lang="en-US" sz="1600" dirty="0">
                <a:latin typeface="Times New Roman" panose="02020603050405020304" pitchFamily="18" charset="0"/>
                <a:cs typeface="Times New Roman" panose="02020603050405020304" pitchFamily="18" charset="0"/>
                <a:hlinkClick r:id="rId4"/>
              </a:rPr>
              <a:t>https://doi.org/10.1016/S0169-8095(02)00008-X</a:t>
            </a:r>
            <a:r>
              <a:rPr lang="en-US" sz="1600" dirty="0">
                <a:latin typeface="Times New Roman" panose="02020603050405020304" pitchFamily="18" charset="0"/>
                <a:cs typeface="Times New Roman" panose="02020603050405020304" pitchFamily="18" charset="0"/>
              </a:rPr>
              <a:t>.</a:t>
            </a:r>
          </a:p>
          <a:p>
            <a:pPr marL="0" indent="0">
              <a:lnSpc>
                <a:spcPts val="1600"/>
              </a:lnSpc>
              <a:buNone/>
            </a:pPr>
            <a:r>
              <a:rPr lang="en-US" sz="1600" dirty="0">
                <a:latin typeface="Times New Roman" panose="02020603050405020304" pitchFamily="18" charset="0"/>
                <a:cs typeface="Times New Roman" panose="02020603050405020304" pitchFamily="18" charset="0"/>
              </a:rPr>
              <a:t>Hogan, R. J., L. Tian, P. R. A. Brown, C. D. Westbrook, A. J. </a:t>
            </a:r>
            <a:r>
              <a:rPr lang="en-US" sz="1600" dirty="0">
                <a:latin typeface="Times New Roman" panose="02020603050405020304" pitchFamily="18" charset="0"/>
                <a:cs typeface="Times New Roman" panose="02020603050405020304" pitchFamily="18" charset="0"/>
              </a:rPr>
              <a:t>Heymsfield</a:t>
            </a:r>
            <a:r>
              <a:rPr lang="en-US" sz="1600" dirty="0">
                <a:latin typeface="Times New Roman" panose="02020603050405020304" pitchFamily="18" charset="0"/>
                <a:cs typeface="Times New Roman" panose="02020603050405020304" pitchFamily="18" charset="0"/>
              </a:rPr>
              <a:t>, and J. D. </a:t>
            </a:r>
            <a:r>
              <a:rPr lang="en-US" sz="1600" dirty="0">
                <a:latin typeface="Times New Roman" panose="02020603050405020304" pitchFamily="18" charset="0"/>
                <a:cs typeface="Times New Roman" panose="02020603050405020304" pitchFamily="18" charset="0"/>
              </a:rPr>
              <a:t>Eastment</a:t>
            </a:r>
            <a:r>
              <a:rPr lang="en-US" sz="1600" dirty="0">
                <a:latin typeface="Times New Roman" panose="02020603050405020304" pitchFamily="18" charset="0"/>
                <a:cs typeface="Times New Roman" panose="02020603050405020304" pitchFamily="18" charset="0"/>
              </a:rPr>
              <a:t>, 2012: Radar Scattering from Ice Aggregates Using the Horizontally Aligned Oblate Spheroid Approximation. https://doi.org/10.1175/JAMC-D-11-074.1.</a:t>
            </a:r>
          </a:p>
          <a:p>
            <a:pPr marL="0" indent="0">
              <a:lnSpc>
                <a:spcPts val="1600"/>
              </a:lnSpc>
              <a:buNone/>
            </a:pPr>
            <a:r>
              <a:rPr lang="en-US" sz="1600" dirty="0">
                <a:latin typeface="Times New Roman" panose="02020603050405020304" pitchFamily="18" charset="0"/>
                <a:cs typeface="Times New Roman" panose="02020603050405020304" pitchFamily="18" charset="0"/>
              </a:rPr>
              <a:t>Jiang, Z., J. </a:t>
            </a:r>
            <a:r>
              <a:rPr lang="en-US" sz="1600" dirty="0">
                <a:latin typeface="Times New Roman" panose="02020603050405020304" pitchFamily="18" charset="0"/>
                <a:cs typeface="Times New Roman" panose="02020603050405020304" pitchFamily="18" charset="0"/>
              </a:rPr>
              <a:t>Verlinde</a:t>
            </a:r>
            <a:r>
              <a:rPr lang="en-US" sz="1600" dirty="0">
                <a:latin typeface="Times New Roman" panose="02020603050405020304" pitchFamily="18" charset="0"/>
                <a:cs typeface="Times New Roman" panose="02020603050405020304" pitchFamily="18" charset="0"/>
              </a:rPr>
              <a:t>, E. E. </a:t>
            </a:r>
            <a:r>
              <a:rPr lang="en-US" sz="1600" dirty="0">
                <a:latin typeface="Times New Roman" panose="02020603050405020304" pitchFamily="18" charset="0"/>
                <a:cs typeface="Times New Roman" panose="02020603050405020304" pitchFamily="18" charset="0"/>
              </a:rPr>
              <a:t>Clothiaux</a:t>
            </a:r>
            <a:r>
              <a:rPr lang="en-US" sz="1600" dirty="0">
                <a:latin typeface="Times New Roman" panose="02020603050405020304" pitchFamily="18" charset="0"/>
                <a:cs typeface="Times New Roman" panose="02020603050405020304" pitchFamily="18" charset="0"/>
              </a:rPr>
              <a:t>, K. Aydin, and C. Schmitt, 2019: Shapes and Fall Orientations of Ice Particle Aggregates. Journal of the Atmospheric Sciences, 76, 1903–1916, https://doi.org/10.1175/JAS-D-18-0251.1.</a:t>
            </a:r>
          </a:p>
          <a:p>
            <a:pPr marL="0" indent="0">
              <a:lnSpc>
                <a:spcPts val="1600"/>
              </a:lnSpc>
              <a:buNone/>
            </a:pPr>
            <a:r>
              <a:rPr lang="en-US" sz="1600" dirty="0">
                <a:latin typeface="Times New Roman" panose="02020603050405020304" pitchFamily="18" charset="0"/>
                <a:cs typeface="Times New Roman" panose="02020603050405020304" pitchFamily="18" charset="0"/>
              </a:rPr>
              <a:t>King, W. D., 1986: Air Flow and Particle Trajectories around Aircraft Fuselages. IV: Orientation of Ice Crystals.</a:t>
            </a:r>
          </a:p>
          <a:p>
            <a:pPr marL="0" indent="0">
              <a:lnSpc>
                <a:spcPts val="1600"/>
              </a:lnSpc>
              <a:buNone/>
            </a:pPr>
            <a:r>
              <a:rPr lang="en-US" sz="1600" dirty="0">
                <a:latin typeface="Times New Roman" panose="02020603050405020304" pitchFamily="18" charset="0"/>
                <a:cs typeface="Times New Roman" panose="02020603050405020304" pitchFamily="18" charset="0"/>
              </a:rPr>
              <a:t>Kubicki</a:t>
            </a:r>
            <a:r>
              <a:rPr lang="en-US" sz="1600" dirty="0">
                <a:latin typeface="Times New Roman" panose="02020603050405020304" pitchFamily="18" charset="0"/>
                <a:cs typeface="Times New Roman" panose="02020603050405020304" pitchFamily="18" charset="0"/>
              </a:rPr>
              <a:t>, Marek, Anna </a:t>
            </a:r>
            <a:r>
              <a:rPr lang="en-US" sz="1600" dirty="0">
                <a:latin typeface="Times New Roman" panose="02020603050405020304" pitchFamily="18" charset="0"/>
                <a:cs typeface="Times New Roman" panose="02020603050405020304" pitchFamily="18" charset="0"/>
              </a:rPr>
              <a:t>Odzimek</a:t>
            </a:r>
            <a:r>
              <a:rPr lang="en-US" sz="1600" dirty="0">
                <a:latin typeface="Times New Roman" panose="02020603050405020304" pitchFamily="18" charset="0"/>
                <a:cs typeface="Times New Roman" panose="02020603050405020304" pitchFamily="18" charset="0"/>
              </a:rPr>
              <a:t>, and </a:t>
            </a:r>
            <a:r>
              <a:rPr lang="en-US" sz="1600" dirty="0">
                <a:latin typeface="Times New Roman" panose="02020603050405020304" pitchFamily="18" charset="0"/>
                <a:cs typeface="Times New Roman" panose="02020603050405020304" pitchFamily="18" charset="0"/>
              </a:rPr>
              <a:t>Mariusz</a:t>
            </a:r>
            <a:r>
              <a:rPr lang="en-US"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Neska</a:t>
            </a:r>
            <a:r>
              <a:rPr lang="en-US" sz="1600" dirty="0">
                <a:latin typeface="Times New Roman" panose="02020603050405020304" pitchFamily="18" charset="0"/>
                <a:cs typeface="Times New Roman" panose="02020603050405020304" pitchFamily="18" charset="0"/>
              </a:rPr>
              <a:t>. “Relationship of Ground-Level Aerosol Concentration and Atmospheric Electric Field at Three Observation Sites in the Arctic, Antarctic and Europe.” Atmospheric Research 178–179 (September 1, 2016): 329–46. </a:t>
            </a:r>
            <a:r>
              <a:rPr lang="en-US" sz="1600" dirty="0">
                <a:latin typeface="Times New Roman" panose="02020603050405020304" pitchFamily="18" charset="0"/>
                <a:cs typeface="Times New Roman" panose="02020603050405020304" pitchFamily="18" charset="0"/>
                <a:hlinkClick r:id="rId5"/>
              </a:rPr>
              <a:t>https://doi.org/10.1016/j.atmosres.2016.03.029</a:t>
            </a:r>
            <a:r>
              <a:rPr lang="en-US" sz="1600" dirty="0" smtClean="0">
                <a:latin typeface="Times New Roman" panose="02020603050405020304" pitchFamily="18" charset="0"/>
                <a:cs typeface="Times New Roman" panose="02020603050405020304" pitchFamily="18" charset="0"/>
              </a:rPr>
              <a:t>.</a:t>
            </a:r>
          </a:p>
          <a:p>
            <a:pPr marL="0" indent="0">
              <a:lnSpc>
                <a:spcPts val="1600"/>
              </a:lnSpc>
              <a:buNone/>
            </a:pPr>
            <a:r>
              <a:rPr lang="en-US" sz="1600" dirty="0">
                <a:latin typeface="Times New Roman" panose="02020603050405020304" pitchFamily="18" charset="0"/>
                <a:cs typeface="Times New Roman" panose="02020603050405020304" pitchFamily="18" charset="0"/>
              </a:rPr>
              <a:t>Kumjian</a:t>
            </a:r>
            <a:r>
              <a:rPr lang="en-US" sz="1600" dirty="0">
                <a:latin typeface="Times New Roman" panose="02020603050405020304" pitchFamily="18" charset="0"/>
                <a:cs typeface="Times New Roman" panose="02020603050405020304" pitchFamily="18" charset="0"/>
              </a:rPr>
              <a:t>, M., 2013: Principles and applications of dual-polarization weather radar. Part III: Artifacts. J. Operational Meteor., 1, 265–274, </a:t>
            </a:r>
            <a:r>
              <a:rPr lang="en-US" sz="1600" dirty="0">
                <a:latin typeface="Times New Roman" panose="02020603050405020304" pitchFamily="18" charset="0"/>
                <a:cs typeface="Times New Roman" panose="02020603050405020304" pitchFamily="18" charset="0"/>
                <a:hlinkClick r:id="rId6"/>
              </a:rPr>
              <a:t>https://doi.org/10.15191/nwajom.2013.0121</a:t>
            </a:r>
            <a:r>
              <a:rPr lang="en-US" sz="1600" dirty="0" smtClean="0">
                <a:latin typeface="Times New Roman" panose="02020603050405020304" pitchFamily="18" charset="0"/>
                <a:cs typeface="Times New Roman" panose="02020603050405020304" pitchFamily="18" charset="0"/>
              </a:rPr>
              <a:t>.</a:t>
            </a:r>
          </a:p>
          <a:p>
            <a:pPr marL="0" indent="0">
              <a:lnSpc>
                <a:spcPts val="1600"/>
              </a:lnSpc>
              <a:buNone/>
            </a:pPr>
            <a:r>
              <a:rPr lang="en-US" sz="1600" dirty="0" smtClean="0">
                <a:latin typeface="Times New Roman" panose="02020603050405020304" pitchFamily="18" charset="0"/>
                <a:cs typeface="Times New Roman" panose="02020603050405020304" pitchFamily="18" charset="0"/>
              </a:rPr>
              <a:t>Mach</a:t>
            </a:r>
            <a:r>
              <a:rPr lang="en-US" sz="1600" dirty="0">
                <a:latin typeface="Times New Roman" panose="02020603050405020304" pitchFamily="18" charset="0"/>
                <a:cs typeface="Times New Roman" panose="02020603050405020304" pitchFamily="18" charset="0"/>
              </a:rPr>
              <a:t>, Douglas M., Monte Bateman and Christopher Schultz.2022. Lightning Instrument Package (LIP) IMPACTS [February 7, 2020 Science Flight, V2]. Dataset available online from the NASA Global Hydrometeorology Resource Center </a:t>
            </a:r>
            <a:r>
              <a:rPr lang="en-US" sz="1600" dirty="0">
                <a:latin typeface="Times New Roman" panose="02020603050405020304" pitchFamily="18" charset="0"/>
                <a:cs typeface="Times New Roman" panose="02020603050405020304" pitchFamily="18" charset="0"/>
              </a:rPr>
              <a:t>DAAC</a:t>
            </a:r>
            <a:r>
              <a:rPr lang="en-US" sz="1600" dirty="0">
                <a:latin typeface="Times New Roman" panose="02020603050405020304" pitchFamily="18" charset="0"/>
                <a:cs typeface="Times New Roman" panose="02020603050405020304" pitchFamily="18" charset="0"/>
              </a:rPr>
              <a:t>, Huntsville, Alabama, U.S.A. </a:t>
            </a:r>
            <a:r>
              <a:rPr lang="en-US" sz="1600" dirty="0">
                <a:latin typeface="Times New Roman" panose="02020603050405020304" pitchFamily="18" charset="0"/>
                <a:cs typeface="Times New Roman" panose="02020603050405020304" pitchFamily="18" charset="0"/>
              </a:rPr>
              <a:t>DOI</a:t>
            </a:r>
            <a:r>
              <a:rPr lang="en-US"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hlinkClick r:id="rId7"/>
              </a:rPr>
              <a:t>http://</a:t>
            </a:r>
            <a:r>
              <a:rPr lang="en-US" sz="1600" dirty="0" smtClean="0">
                <a:latin typeface="Times New Roman" panose="02020603050405020304" pitchFamily="18" charset="0"/>
                <a:cs typeface="Times New Roman" panose="02020603050405020304" pitchFamily="18" charset="0"/>
                <a:hlinkClick r:id="rId7"/>
              </a:rPr>
              <a:t>dx.doi.org/10.5067/IMPACTS/LIP/DATA101</a:t>
            </a:r>
            <a:endParaRPr lang="en-US" sz="1600" dirty="0" smtClean="0">
              <a:latin typeface="Times New Roman" panose="02020603050405020304" pitchFamily="18" charset="0"/>
              <a:cs typeface="Times New Roman" panose="02020603050405020304" pitchFamily="18" charset="0"/>
            </a:endParaRPr>
          </a:p>
          <a:p>
            <a:pPr marL="457200" lvl="1" indent="0">
              <a:lnSpc>
                <a:spcPts val="1600"/>
              </a:lnSpc>
              <a:buNone/>
            </a:pPr>
            <a:endParaRPr lang="en-US" sz="1600" dirty="0" smtClean="0">
              <a:latin typeface="Times New Roman" panose="02020603050405020304" pitchFamily="18" charset="0"/>
              <a:cs typeface="Times New Roman" panose="02020603050405020304" pitchFamily="18" charset="0"/>
            </a:endParaRPr>
          </a:p>
          <a:p>
            <a:pPr marL="457200" lvl="1" indent="0">
              <a:lnSpc>
                <a:spcPts val="1600"/>
              </a:lnSpc>
              <a:buNone/>
            </a:pPr>
            <a:endParaRPr lang="en-US" sz="1600" dirty="0" smtClean="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223D61E2-24BE-4D61-8DAD-52D2ED5D3291}" type="slidenum">
              <a:rPr lang="en-US" smtClean="0"/>
              <a:t>24</a:t>
            </a:fld>
            <a:endParaRPr lang="en-US" dirty="0"/>
          </a:p>
        </p:txBody>
      </p:sp>
    </p:spTree>
    <p:extLst>
      <p:ext uri="{BB962C8B-B14F-4D97-AF65-F5344CB8AC3E}">
        <p14:creationId xmlns:p14="http://schemas.microsoft.com/office/powerpoint/2010/main" val="42557950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
          <p:cNvSpPr txBox="1">
            <a:spLocks/>
          </p:cNvSpPr>
          <p:nvPr/>
        </p:nvSpPr>
        <p:spPr>
          <a:xfrm>
            <a:off x="206991" y="464949"/>
            <a:ext cx="11778018" cy="60189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600"/>
              </a:lnSpc>
              <a:buNone/>
            </a:pPr>
            <a:r>
              <a:rPr lang="en-US" sz="1600" dirty="0">
                <a:latin typeface="Times New Roman" panose="02020603050405020304" pitchFamily="18" charset="0"/>
                <a:cs typeface="Times New Roman" panose="02020603050405020304" pitchFamily="18" charset="0"/>
              </a:rPr>
              <a:t>MacGorman</a:t>
            </a:r>
            <a:r>
              <a:rPr lang="en-US" sz="1600" dirty="0">
                <a:latin typeface="Times New Roman" panose="02020603050405020304" pitchFamily="18" charset="0"/>
                <a:cs typeface="Times New Roman" panose="02020603050405020304" pitchFamily="18" charset="0"/>
              </a:rPr>
              <a:t>, D. R., and W. D. Rust, 1998: </a:t>
            </a:r>
            <a:r>
              <a:rPr lang="en-US" sz="1600" i="1" dirty="0">
                <a:latin typeface="Times New Roman" panose="02020603050405020304" pitchFamily="18" charset="0"/>
                <a:cs typeface="Times New Roman" panose="02020603050405020304" pitchFamily="18" charset="0"/>
              </a:rPr>
              <a:t>The Electrical Nature of Storms</a:t>
            </a:r>
            <a:r>
              <a:rPr lang="en-US" sz="1600" dirty="0">
                <a:latin typeface="Times New Roman" panose="02020603050405020304" pitchFamily="18" charset="0"/>
                <a:cs typeface="Times New Roman" panose="02020603050405020304" pitchFamily="18" charset="0"/>
              </a:rPr>
              <a:t>. Oxford University Press, Inc., 422 pp.</a:t>
            </a:r>
          </a:p>
          <a:p>
            <a:pPr marL="0" indent="0">
              <a:lnSpc>
                <a:spcPts val="1600"/>
              </a:lnSpc>
              <a:buNone/>
            </a:pPr>
            <a:r>
              <a:rPr lang="en-US" sz="1600" dirty="0" smtClean="0">
                <a:latin typeface="Times New Roman" panose="02020603050405020304" pitchFamily="18" charset="0"/>
                <a:cs typeface="Times New Roman" panose="02020603050405020304" pitchFamily="18" charset="0"/>
              </a:rPr>
              <a:t>MacPherson</a:t>
            </a:r>
            <a:r>
              <a:rPr lang="en-US" sz="1600" dirty="0">
                <a:latin typeface="Times New Roman" panose="02020603050405020304" pitchFamily="18" charset="0"/>
                <a:cs typeface="Times New Roman" panose="02020603050405020304" pitchFamily="18" charset="0"/>
              </a:rPr>
              <a:t>, J. I., and D. </a:t>
            </a:r>
            <a:r>
              <a:rPr lang="en-US" sz="1600" dirty="0">
                <a:latin typeface="Times New Roman" panose="02020603050405020304" pitchFamily="18" charset="0"/>
                <a:cs typeface="Times New Roman" panose="02020603050405020304" pitchFamily="18" charset="0"/>
              </a:rPr>
              <a:t>Baumgardner</a:t>
            </a:r>
            <a:r>
              <a:rPr lang="en-US" sz="1600" dirty="0">
                <a:latin typeface="Times New Roman" panose="02020603050405020304" pitchFamily="18" charset="0"/>
                <a:cs typeface="Times New Roman" panose="02020603050405020304" pitchFamily="18" charset="0"/>
              </a:rPr>
              <a:t>. “Airflow about King Air Wingtip-Mounted Cloud Particle Measurement Probes.” Journal of Atmospheric and Oceanic Technology 5, no. 2 (April 1, 1988): 259–73. </a:t>
            </a:r>
            <a:r>
              <a:rPr lang="en-US" sz="1600" dirty="0">
                <a:latin typeface="Times New Roman" panose="02020603050405020304" pitchFamily="18" charset="0"/>
                <a:cs typeface="Times New Roman" panose="02020603050405020304" pitchFamily="18" charset="0"/>
                <a:hlinkClick r:id="rId2"/>
              </a:rPr>
              <a:t>https://doi.org/10.1175/1520-0426(1988)005&lt;0259:AAKAWM&gt;2.0.CO;2</a:t>
            </a:r>
            <a:r>
              <a:rPr lang="en-US" sz="1600" dirty="0">
                <a:latin typeface="Times New Roman" panose="02020603050405020304" pitchFamily="18" charset="0"/>
                <a:cs typeface="Times New Roman" panose="02020603050405020304" pitchFamily="18" charset="0"/>
              </a:rPr>
              <a:t>.</a:t>
            </a:r>
          </a:p>
          <a:p>
            <a:pPr marL="0" indent="0">
              <a:lnSpc>
                <a:spcPts val="1600"/>
              </a:lnSpc>
              <a:buNone/>
            </a:pPr>
            <a:r>
              <a:rPr lang="en-US" sz="1600" dirty="0">
                <a:latin typeface="Times New Roman" panose="02020603050405020304" pitchFamily="18" charset="0"/>
                <a:cs typeface="Times New Roman" panose="02020603050405020304" pitchFamily="18" charset="0"/>
              </a:rPr>
              <a:t>Magono</a:t>
            </a:r>
            <a:r>
              <a:rPr lang="en-US"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Choji</a:t>
            </a:r>
            <a:r>
              <a:rPr lang="en-US" sz="1600" dirty="0">
                <a:latin typeface="Times New Roman" panose="02020603050405020304" pitchFamily="18" charset="0"/>
                <a:cs typeface="Times New Roman" panose="02020603050405020304" pitchFamily="18" charset="0"/>
              </a:rPr>
              <a:t>, and Tsutomu Nakamura. “Aerodynamic Studies of Falling Snowflakes.” Journal of the Meteorological Society of Japan. Ser. II 43, no. 3 (1965): 139–47. </a:t>
            </a:r>
            <a:r>
              <a:rPr lang="en-US" sz="1600" dirty="0">
                <a:latin typeface="Times New Roman" panose="02020603050405020304" pitchFamily="18" charset="0"/>
                <a:cs typeface="Times New Roman" panose="02020603050405020304" pitchFamily="18" charset="0"/>
                <a:hlinkClick r:id="rId3"/>
              </a:rPr>
              <a:t>https://doi.org/10.2151/jmsj1965.43.3_139</a:t>
            </a:r>
            <a:r>
              <a:rPr lang="en-US" sz="1600" dirty="0">
                <a:latin typeface="Times New Roman" panose="02020603050405020304" pitchFamily="18" charset="0"/>
                <a:cs typeface="Times New Roman" panose="02020603050405020304" pitchFamily="18" charset="0"/>
              </a:rPr>
              <a:t>.</a:t>
            </a:r>
          </a:p>
          <a:p>
            <a:pPr marL="0" indent="0">
              <a:lnSpc>
                <a:spcPts val="1600"/>
              </a:lnSpc>
              <a:buNone/>
            </a:pPr>
            <a:r>
              <a:rPr lang="en-US" sz="1600" dirty="0">
                <a:latin typeface="Times New Roman" panose="02020603050405020304" pitchFamily="18" charset="0"/>
                <a:cs typeface="Times New Roman" panose="02020603050405020304" pitchFamily="18" charset="0"/>
              </a:rPr>
              <a:t>McMurdie</a:t>
            </a:r>
            <a:r>
              <a:rPr lang="en-US" sz="1600" dirty="0">
                <a:latin typeface="Times New Roman" panose="02020603050405020304" pitchFamily="18" charset="0"/>
                <a:cs typeface="Times New Roman" panose="02020603050405020304" pitchFamily="18" charset="0"/>
              </a:rPr>
              <a:t>, L.A., </a:t>
            </a:r>
            <a:r>
              <a:rPr lang="en-US" sz="1600" dirty="0">
                <a:latin typeface="Times New Roman" panose="02020603050405020304" pitchFamily="18" charset="0"/>
                <a:cs typeface="Times New Roman" panose="02020603050405020304" pitchFamily="18" charset="0"/>
              </a:rPr>
              <a:t>Heymsfield</a:t>
            </a:r>
            <a:r>
              <a:rPr lang="en-US" sz="1600" dirty="0">
                <a:latin typeface="Times New Roman" panose="02020603050405020304" pitchFamily="18" charset="0"/>
                <a:cs typeface="Times New Roman" panose="02020603050405020304" pitchFamily="18" charset="0"/>
              </a:rPr>
              <a:t>, G., </a:t>
            </a:r>
            <a:r>
              <a:rPr lang="en-US" sz="1600" dirty="0">
                <a:latin typeface="Times New Roman" panose="02020603050405020304" pitchFamily="18" charset="0"/>
                <a:cs typeface="Times New Roman" panose="02020603050405020304" pitchFamily="18" charset="0"/>
              </a:rPr>
              <a:t>Yorks</a:t>
            </a:r>
            <a:r>
              <a:rPr lang="en-US"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J.E</a:t>
            </a:r>
            <a:r>
              <a:rPr lang="en-US" sz="1600" dirty="0">
                <a:latin typeface="Times New Roman" panose="02020603050405020304" pitchFamily="18" charset="0"/>
                <a:cs typeface="Times New Roman" panose="02020603050405020304" pitchFamily="18" charset="0"/>
              </a:rPr>
              <a:t>., and Braun, S.A. 2019. Investigation of Microphysics and Precipitation for Atlantic Coast-Threatening Snowstorms (IMPACTS) Collection [Full February 7, 2020 Dataset]. Data available online [http://ghrc.nsstc.nasa.gov/] from the NASA </a:t>
            </a:r>
            <a:r>
              <a:rPr lang="en-US" sz="1600" dirty="0">
                <a:latin typeface="Times New Roman" panose="02020603050405020304" pitchFamily="18" charset="0"/>
                <a:cs typeface="Times New Roman" panose="02020603050405020304" pitchFamily="18" charset="0"/>
              </a:rPr>
              <a:t>EOSDIS</a:t>
            </a:r>
            <a:r>
              <a:rPr lang="en-US" sz="1600" dirty="0">
                <a:latin typeface="Times New Roman" panose="02020603050405020304" pitchFamily="18" charset="0"/>
                <a:cs typeface="Times New Roman" panose="02020603050405020304" pitchFamily="18" charset="0"/>
              </a:rPr>
              <a:t> Global Hydrology Resource Center Distributed Active Archive Center, Huntsville, Alabama, U.S.A. </a:t>
            </a:r>
            <a:r>
              <a:rPr lang="en-US" sz="1600" dirty="0">
                <a:latin typeface="Times New Roman" panose="02020603050405020304" pitchFamily="18" charset="0"/>
                <a:cs typeface="Times New Roman" panose="02020603050405020304" pitchFamily="18" charset="0"/>
              </a:rPr>
              <a:t>doi</a:t>
            </a:r>
            <a:r>
              <a:rPr lang="en-US" sz="1600" dirty="0">
                <a:latin typeface="Times New Roman" panose="02020603050405020304" pitchFamily="18" charset="0"/>
                <a:cs typeface="Times New Roman" panose="02020603050405020304" pitchFamily="18" charset="0"/>
              </a:rPr>
              <a:t>: http://dx.doi.org/10.5067/IMPACTS/DATA101.</a:t>
            </a:r>
          </a:p>
          <a:p>
            <a:pPr marL="0" indent="0">
              <a:lnSpc>
                <a:spcPts val="1600"/>
              </a:lnSpc>
              <a:buNone/>
            </a:pPr>
            <a:r>
              <a:rPr lang="en-US" sz="1600" dirty="0">
                <a:latin typeface="Times New Roman" panose="02020603050405020304" pitchFamily="18" charset="0"/>
                <a:cs typeface="Times New Roman" panose="02020603050405020304" pitchFamily="18" charset="0"/>
              </a:rPr>
              <a:t>O’Brien, JR. “Sensitivity of Two-Dimensional Stereo (2DS) Probe Derived Parameters to Particle Orientation.” Accessed September 14, 2022. </a:t>
            </a:r>
            <a:r>
              <a:rPr lang="en-US" sz="1600" dirty="0">
                <a:latin typeface="Times New Roman" panose="02020603050405020304" pitchFamily="18" charset="0"/>
                <a:cs typeface="Times New Roman" panose="02020603050405020304" pitchFamily="18" charset="0"/>
                <a:hlinkClick r:id="rId4"/>
              </a:rPr>
              <a:t>https://www.proquest.com/openview/70b4ce484f793eb78a63c1b474f4962e/1?pq-origsite=gscholar&amp;cbl=18750</a:t>
            </a:r>
            <a:r>
              <a:rPr lang="en-US" sz="1600" dirty="0">
                <a:latin typeface="Times New Roman" panose="02020603050405020304" pitchFamily="18" charset="0"/>
                <a:cs typeface="Times New Roman" panose="02020603050405020304" pitchFamily="18" charset="0"/>
              </a:rPr>
              <a:t>.</a:t>
            </a:r>
          </a:p>
          <a:p>
            <a:pPr marL="0" indent="0">
              <a:lnSpc>
                <a:spcPts val="1600"/>
              </a:lnSpc>
              <a:buNone/>
            </a:pPr>
            <a:r>
              <a:rPr lang="en-US" sz="1600" dirty="0">
                <a:latin typeface="Times New Roman" panose="02020603050405020304" pitchFamily="18" charset="0"/>
                <a:cs typeface="Times New Roman" panose="02020603050405020304" pitchFamily="18" charset="0"/>
              </a:rPr>
              <a:t>Ryzhkov</a:t>
            </a:r>
            <a:r>
              <a:rPr lang="en-US" sz="1600" dirty="0">
                <a:latin typeface="Times New Roman" panose="02020603050405020304" pitchFamily="18" charset="0"/>
                <a:cs typeface="Times New Roman" panose="02020603050405020304" pitchFamily="18" charset="0"/>
              </a:rPr>
              <a:t>, Alexander V., and </a:t>
            </a:r>
            <a:r>
              <a:rPr lang="en-US" sz="1600" dirty="0">
                <a:latin typeface="Times New Roman" panose="02020603050405020304" pitchFamily="18" charset="0"/>
                <a:cs typeface="Times New Roman" panose="02020603050405020304" pitchFamily="18" charset="0"/>
              </a:rPr>
              <a:t>Dusan</a:t>
            </a:r>
            <a:r>
              <a:rPr lang="en-US" sz="1600" dirty="0">
                <a:latin typeface="Times New Roman" panose="02020603050405020304" pitchFamily="18" charset="0"/>
                <a:cs typeface="Times New Roman" panose="02020603050405020304" pitchFamily="18" charset="0"/>
              </a:rPr>
              <a:t> S. </a:t>
            </a:r>
            <a:r>
              <a:rPr lang="en-US" sz="1600" dirty="0">
                <a:latin typeface="Times New Roman" panose="02020603050405020304" pitchFamily="18" charset="0"/>
                <a:cs typeface="Times New Roman" panose="02020603050405020304" pitchFamily="18" charset="0"/>
              </a:rPr>
              <a:t>Zrnić</a:t>
            </a:r>
            <a:r>
              <a:rPr lang="en-US" sz="1600" dirty="0">
                <a:latin typeface="Times New Roman" panose="02020603050405020304" pitchFamily="18" charset="0"/>
                <a:cs typeface="Times New Roman" panose="02020603050405020304" pitchFamily="18" charset="0"/>
              </a:rPr>
              <a:t>. “Depolarization in Ice Crystals and Its Effect on Radar </a:t>
            </a:r>
            <a:r>
              <a:rPr lang="en-US" sz="1600" dirty="0">
                <a:latin typeface="Times New Roman" panose="02020603050405020304" pitchFamily="18" charset="0"/>
                <a:cs typeface="Times New Roman" panose="02020603050405020304" pitchFamily="18" charset="0"/>
              </a:rPr>
              <a:t>Polarimetric</a:t>
            </a:r>
            <a:r>
              <a:rPr lang="en-US" sz="1600" dirty="0">
                <a:latin typeface="Times New Roman" panose="02020603050405020304" pitchFamily="18" charset="0"/>
                <a:cs typeface="Times New Roman" panose="02020603050405020304" pitchFamily="18" charset="0"/>
              </a:rPr>
              <a:t> Measurements.” Journal of Atmospheric and Oceanic Technology 24, no. 7 (July 1, 2007): 1256–67. </a:t>
            </a:r>
            <a:r>
              <a:rPr lang="en-US" sz="1600" dirty="0">
                <a:latin typeface="Times New Roman" panose="02020603050405020304" pitchFamily="18" charset="0"/>
                <a:cs typeface="Times New Roman" panose="02020603050405020304" pitchFamily="18" charset="0"/>
                <a:hlinkClick r:id="rId5"/>
              </a:rPr>
              <a:t>https://doi.org/10.1175/JTECH2034.1</a:t>
            </a:r>
            <a:r>
              <a:rPr lang="en-US" sz="1600" dirty="0">
                <a:latin typeface="Times New Roman" panose="02020603050405020304" pitchFamily="18" charset="0"/>
                <a:cs typeface="Times New Roman" panose="02020603050405020304" pitchFamily="18" charset="0"/>
              </a:rPr>
              <a:t>.</a:t>
            </a:r>
          </a:p>
          <a:p>
            <a:pPr marL="0" indent="0">
              <a:lnSpc>
                <a:spcPts val="1600"/>
              </a:lnSpc>
              <a:buNone/>
            </a:pPr>
            <a:r>
              <a:rPr lang="en-US" sz="1600" dirty="0">
                <a:latin typeface="Times New Roman" panose="02020603050405020304" pitchFamily="18" charset="0"/>
                <a:cs typeface="Times New Roman" panose="02020603050405020304" pitchFamily="18" charset="0"/>
              </a:rPr>
              <a:t>Schultz, C. J., and Coauthors, 2021: Remote Sensing of Electric Fields Observed Within Winter Precipitation During the 2020 Investigation of Microphysics and Precipitation for Atlantic Coast-Threatening Snowstorms (IMPACTS) Field Campaign. Journal of Geophysical Research: Atmospheres, 126, e2021JD034704, https://doi.org/10.1029/2021JD034704.</a:t>
            </a:r>
          </a:p>
          <a:p>
            <a:pPr marL="0" indent="0">
              <a:lnSpc>
                <a:spcPts val="1600"/>
              </a:lnSpc>
              <a:buNone/>
            </a:pPr>
            <a:r>
              <a:rPr lang="en-US" sz="1600" dirty="0">
                <a:latin typeface="Times New Roman" panose="02020603050405020304" pitchFamily="18" charset="0"/>
                <a:cs typeface="Times New Roman" panose="02020603050405020304" pitchFamily="18" charset="0"/>
              </a:rPr>
              <a:t>Stratton Park Engineering Company, 2011: 2D-S Technical Manual Rev. 3.1. http://www.specinc.com/sites/default/files/software_and_manuals/2D-S_Technical%20Manual_rev3.1_20110228.pdf (Accessed October 21, 2023).</a:t>
            </a:r>
          </a:p>
          <a:p>
            <a:pPr marL="0" indent="0">
              <a:lnSpc>
                <a:spcPts val="1600"/>
              </a:lnSpc>
              <a:buNone/>
            </a:pPr>
            <a:r>
              <a:rPr lang="en-US" sz="1600" dirty="0">
                <a:latin typeface="Times New Roman" panose="02020603050405020304" pitchFamily="18" charset="0"/>
                <a:cs typeface="Times New Roman" panose="02020603050405020304" pitchFamily="18" charset="0"/>
              </a:rPr>
              <a:t>Thomas, L., J. C. Cartwright, and D. P. </a:t>
            </a:r>
            <a:r>
              <a:rPr lang="en-US" sz="1600" dirty="0">
                <a:latin typeface="Times New Roman" panose="02020603050405020304" pitchFamily="18" charset="0"/>
                <a:cs typeface="Times New Roman" panose="02020603050405020304" pitchFamily="18" charset="0"/>
              </a:rPr>
              <a:t>Wareing</a:t>
            </a:r>
            <a:r>
              <a:rPr lang="en-US" sz="1600" dirty="0">
                <a:latin typeface="Times New Roman" panose="02020603050405020304" pitchFamily="18" charset="0"/>
                <a:cs typeface="Times New Roman" panose="02020603050405020304" pitchFamily="18" charset="0"/>
              </a:rPr>
              <a:t>, 1990: Lidar observations of the horizontal orientation of ice crystals in cirrus clouds. </a:t>
            </a:r>
            <a:r>
              <a:rPr lang="en-US" sz="1600" dirty="0">
                <a:latin typeface="Times New Roman" panose="02020603050405020304" pitchFamily="18" charset="0"/>
                <a:cs typeface="Times New Roman" panose="02020603050405020304" pitchFamily="18" charset="0"/>
              </a:rPr>
              <a:t>Tellus</a:t>
            </a:r>
            <a:r>
              <a:rPr lang="en-US" sz="1600" dirty="0">
                <a:latin typeface="Times New Roman" panose="02020603050405020304" pitchFamily="18" charset="0"/>
                <a:cs typeface="Times New Roman" panose="02020603050405020304" pitchFamily="18" charset="0"/>
              </a:rPr>
              <a:t> B, 42, 211–216, https://doi.org/10.1034/j.1600-0889.1990.00001.x-i1.</a:t>
            </a:r>
          </a:p>
          <a:p>
            <a:pPr marL="0" indent="0">
              <a:lnSpc>
                <a:spcPts val="1600"/>
              </a:lnSpc>
              <a:buNone/>
            </a:pPr>
            <a:r>
              <a:rPr lang="en-US" sz="1600" dirty="0">
                <a:latin typeface="Times New Roman" panose="02020603050405020304" pitchFamily="18" charset="0"/>
                <a:cs typeface="Times New Roman" panose="02020603050405020304" pitchFamily="18" charset="0"/>
              </a:rPr>
              <a:t>Weinheimer</a:t>
            </a:r>
            <a:r>
              <a:rPr lang="en-US" sz="1600" dirty="0">
                <a:latin typeface="Times New Roman" panose="02020603050405020304" pitchFamily="18" charset="0"/>
                <a:cs typeface="Times New Roman" panose="02020603050405020304" pitchFamily="18" charset="0"/>
              </a:rPr>
              <a:t>, A. J., and A. A. Few, 1987: The electric field alignment of ice particles in thunderstorms. Journal of Geophysical Research: Atmospheres, 92, 14833–14844, https://doi.org/10.1029/JD092iD12p14833.</a:t>
            </a:r>
          </a:p>
        </p:txBody>
      </p:sp>
      <p:sp>
        <p:nvSpPr>
          <p:cNvPr id="5" name="Slide Number Placeholder 4"/>
          <p:cNvSpPr>
            <a:spLocks noGrp="1"/>
          </p:cNvSpPr>
          <p:nvPr>
            <p:ph type="sldNum" sz="quarter" idx="12"/>
          </p:nvPr>
        </p:nvSpPr>
        <p:spPr/>
        <p:txBody>
          <a:bodyPr/>
          <a:lstStyle/>
          <a:p>
            <a:fld id="{223D61E2-24BE-4D61-8DAD-52D2ED5D3291}" type="slidenum">
              <a:rPr lang="en-US" smtClean="0"/>
              <a:t>25</a:t>
            </a:fld>
            <a:endParaRPr lang="en-US" dirty="0"/>
          </a:p>
        </p:txBody>
      </p:sp>
    </p:spTree>
    <p:extLst>
      <p:ext uri="{BB962C8B-B14F-4D97-AF65-F5344CB8AC3E}">
        <p14:creationId xmlns:p14="http://schemas.microsoft.com/office/powerpoint/2010/main" val="13882894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06991" y="1132764"/>
            <a:ext cx="5760720" cy="5044199"/>
          </a:xfrm>
        </p:spPr>
        <p:txBody>
          <a:bodyPr>
            <a:normAutofit fontScale="77500" lnSpcReduction="20000"/>
          </a:bodyPr>
          <a:lstStyle/>
          <a:p>
            <a:r>
              <a:rPr lang="en-US" dirty="0">
                <a:latin typeface="Times New Roman" panose="02020603050405020304" pitchFamily="18" charset="0"/>
                <a:cs typeface="Times New Roman" panose="02020603050405020304" pitchFamily="18" charset="0"/>
              </a:rPr>
              <a:t>God for giving me the opportunity and ability to complete this work</a:t>
            </a:r>
          </a:p>
          <a:p>
            <a:r>
              <a:rPr lang="en-US" dirty="0">
                <a:latin typeface="Times New Roman" panose="02020603050405020304" pitchFamily="18" charset="0"/>
                <a:cs typeface="Times New Roman" panose="02020603050405020304" pitchFamily="18" charset="0"/>
              </a:rPr>
              <a:t>My family and friends for their love and support</a:t>
            </a:r>
          </a:p>
          <a:p>
            <a:r>
              <a:rPr lang="en-US" dirty="0">
                <a:latin typeface="Times New Roman" panose="02020603050405020304" pitchFamily="18" charset="0"/>
                <a:cs typeface="Times New Roman" panose="02020603050405020304" pitchFamily="18" charset="0"/>
              </a:rPr>
              <a:t>Dave, Mike, Jared, and Tony for much guidance and constructive feedback</a:t>
            </a:r>
          </a:p>
          <a:p>
            <a:r>
              <a:rPr lang="en-US" dirty="0">
                <a:latin typeface="Times New Roman" panose="02020603050405020304" pitchFamily="18" charset="0"/>
                <a:cs typeface="Times New Roman" panose="02020603050405020304" pitchFamily="18" charset="0"/>
              </a:rPr>
              <a:t>Aaron </a:t>
            </a:r>
            <a:r>
              <a:rPr lang="en-US" dirty="0">
                <a:latin typeface="Times New Roman" panose="02020603050405020304" pitchFamily="18" charset="0"/>
                <a:cs typeface="Times New Roman" panose="02020603050405020304" pitchFamily="18" charset="0"/>
              </a:rPr>
              <a:t>Bansemer</a:t>
            </a:r>
            <a:r>
              <a:rPr 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NCAR</a:t>
            </a:r>
            <a:r>
              <a:rPr lang="en-US" dirty="0">
                <a:latin typeface="Times New Roman" panose="02020603050405020304" pitchFamily="18" charset="0"/>
                <a:cs typeface="Times New Roman" panose="02020603050405020304" pitchFamily="18" charset="0"/>
              </a:rPr>
              <a:t> for considerable assistance with 2D-S Data interpretation</a:t>
            </a:r>
          </a:p>
          <a:p>
            <a:r>
              <a:rPr lang="en-US" dirty="0" smtClean="0">
                <a:latin typeface="Times New Roman" panose="02020603050405020304" pitchFamily="18" charset="0"/>
                <a:cs typeface="Times New Roman" panose="02020603050405020304" pitchFamily="18" charset="0"/>
              </a:rPr>
              <a:t>Christopher </a:t>
            </a:r>
            <a:r>
              <a:rPr lang="en-US" dirty="0">
                <a:latin typeface="Times New Roman" panose="02020603050405020304" pitchFamily="18" charset="0"/>
                <a:cs typeface="Times New Roman" panose="02020603050405020304" pitchFamily="18" charset="0"/>
              </a:rPr>
              <a:t>Schultz and Douglas Mach, Marshall Space Flight Center for LIP </a:t>
            </a:r>
            <a:r>
              <a:rPr lang="en-US" dirty="0" smtClean="0">
                <a:latin typeface="Times New Roman" panose="02020603050405020304" pitchFamily="18" charset="0"/>
                <a:cs typeface="Times New Roman" panose="02020603050405020304" pitchFamily="18" charset="0"/>
              </a:rPr>
              <a:t>data</a:t>
            </a:r>
            <a:endParaRPr lang="en-US"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half" idx="2"/>
          </p:nvPr>
        </p:nvSpPr>
        <p:spPr>
          <a:xfrm>
            <a:off x="6172199" y="87085"/>
            <a:ext cx="5758543" cy="4769076"/>
          </a:xfrm>
        </p:spPr>
        <p:txBody>
          <a:bodyPr>
            <a:normAutofit fontScale="77500" lnSpcReduction="20000"/>
          </a:bodyPr>
          <a:lstStyle/>
          <a:p>
            <a:r>
              <a:rPr lang="en-US" dirty="0" smtClean="0">
                <a:latin typeface="Times New Roman" panose="02020603050405020304" pitchFamily="18" charset="0"/>
                <a:cs typeface="Times New Roman" panose="02020603050405020304" pitchFamily="18" charset="0"/>
              </a:rPr>
              <a:t>IMPACTS </a:t>
            </a:r>
            <a:r>
              <a:rPr lang="en-US" dirty="0">
                <a:latin typeface="Times New Roman" panose="02020603050405020304" pitchFamily="18" charset="0"/>
                <a:cs typeface="Times New Roman" panose="02020603050405020304" pitchFamily="18" charset="0"/>
              </a:rPr>
              <a:t>science team, flight crews, and project managers who made it all possible</a:t>
            </a:r>
          </a:p>
          <a:p>
            <a:r>
              <a:rPr lang="en-US" dirty="0">
                <a:latin typeface="Times New Roman" panose="02020603050405020304" pitchFamily="18" charset="0"/>
                <a:cs typeface="Times New Roman" panose="02020603050405020304" pitchFamily="18" charset="0"/>
              </a:rPr>
              <a:t>UND </a:t>
            </a:r>
            <a:r>
              <a:rPr lang="en-US" dirty="0">
                <a:latin typeface="Times New Roman" panose="02020603050405020304" pitchFamily="18" charset="0"/>
                <a:cs typeface="Times New Roman" panose="02020603050405020304" pitchFamily="18" charset="0"/>
              </a:rPr>
              <a:t>AtSci</a:t>
            </a:r>
            <a:r>
              <a:rPr lang="en-US" dirty="0">
                <a:latin typeface="Times New Roman" panose="02020603050405020304" pitchFamily="18" charset="0"/>
                <a:cs typeface="Times New Roman" panose="02020603050405020304" pitchFamily="18" charset="0"/>
              </a:rPr>
              <a:t> Faculty: Wanda, Sue, Matt Gilmore, Aaron Kennedy</a:t>
            </a:r>
          </a:p>
          <a:p>
            <a:r>
              <a:rPr lang="en-US" dirty="0">
                <a:latin typeface="Times New Roman" panose="02020603050405020304" pitchFamily="18" charset="0"/>
                <a:cs typeface="Times New Roman" panose="02020603050405020304" pitchFamily="18" charset="0"/>
              </a:rPr>
              <a:t>Instruments research group, in particular: Joseph O’Brien, Nick </a:t>
            </a:r>
            <a:r>
              <a:rPr lang="en-US" dirty="0">
                <a:latin typeface="Times New Roman" panose="02020603050405020304" pitchFamily="18" charset="0"/>
                <a:cs typeface="Times New Roman" panose="02020603050405020304" pitchFamily="18" charset="0"/>
              </a:rPr>
              <a:t>Gapp</a:t>
            </a:r>
            <a:r>
              <a:rPr lang="en-US" dirty="0">
                <a:latin typeface="Times New Roman" panose="02020603050405020304" pitchFamily="18" charset="0"/>
                <a:cs typeface="Times New Roman" panose="02020603050405020304" pitchFamily="18" charset="0"/>
              </a:rPr>
              <a:t>, Christian </a:t>
            </a:r>
            <a:r>
              <a:rPr lang="en-US" dirty="0">
                <a:latin typeface="Times New Roman" panose="02020603050405020304" pitchFamily="18" charset="0"/>
                <a:cs typeface="Times New Roman" panose="02020603050405020304" pitchFamily="18" charset="0"/>
              </a:rPr>
              <a:t>Nairy</a:t>
            </a:r>
            <a:r>
              <a:rPr lang="en-US" dirty="0">
                <a:latin typeface="Times New Roman" panose="02020603050405020304" pitchFamily="18" charset="0"/>
                <a:cs typeface="Times New Roman" panose="02020603050405020304" pitchFamily="18" charset="0"/>
              </a:rPr>
              <a:t>, Jenn Moore, Greg </a:t>
            </a:r>
            <a:r>
              <a:rPr lang="en-US" dirty="0">
                <a:latin typeface="Times New Roman" panose="02020603050405020304" pitchFamily="18" charset="0"/>
                <a:cs typeface="Times New Roman" panose="02020603050405020304" pitchFamily="18" charset="0"/>
              </a:rPr>
              <a:t>Sova</a:t>
            </a:r>
            <a:r>
              <a:rPr lang="en-US" dirty="0">
                <a:latin typeface="Times New Roman" panose="02020603050405020304" pitchFamily="18" charset="0"/>
                <a:cs typeface="Times New Roman" panose="02020603050405020304" pitchFamily="18" charset="0"/>
              </a:rPr>
              <a:t>, and </a:t>
            </a:r>
            <a:r>
              <a:rPr lang="en-US" dirty="0">
                <a:latin typeface="Times New Roman" panose="02020603050405020304" pitchFamily="18" charset="0"/>
                <a:cs typeface="Times New Roman" panose="02020603050405020304" pitchFamily="18" charset="0"/>
              </a:rPr>
              <a:t>Trece</a:t>
            </a:r>
            <a:r>
              <a:rPr 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Hopp</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Weather career mentors and personal advocates Randy Tompkins, Paul </a:t>
            </a:r>
            <a:r>
              <a:rPr lang="en-US" dirty="0">
                <a:latin typeface="Times New Roman" panose="02020603050405020304" pitchFamily="18" charset="0"/>
                <a:cs typeface="Times New Roman" panose="02020603050405020304" pitchFamily="18" charset="0"/>
              </a:rPr>
              <a:t>Leidig</a:t>
            </a:r>
            <a:r>
              <a:rPr lang="en-US" dirty="0">
                <a:latin typeface="Times New Roman" panose="02020603050405020304" pitchFamily="18" charset="0"/>
                <a:cs typeface="Times New Roman" panose="02020603050405020304" pitchFamily="18" charset="0"/>
              </a:rPr>
              <a:t>, and Jason </a:t>
            </a:r>
            <a:r>
              <a:rPr lang="en-US" dirty="0">
                <a:latin typeface="Times New Roman" panose="02020603050405020304" pitchFamily="18" charset="0"/>
                <a:cs typeface="Times New Roman" panose="02020603050405020304" pitchFamily="18" charset="0"/>
              </a:rPr>
              <a:t>Patla</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Colleagues and students at the 17</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Operational Weather Squadron and the Joint Typhoon Warning Center for their encouragement and considerable patience</a:t>
            </a:r>
          </a:p>
          <a:p>
            <a:r>
              <a:rPr lang="en-US" dirty="0">
                <a:latin typeface="Times New Roman" panose="02020603050405020304" pitchFamily="18" charset="0"/>
                <a:cs typeface="Times New Roman" panose="02020603050405020304" pitchFamily="18" charset="0"/>
              </a:rPr>
              <a:t>Thanks to everyone in attendance!</a:t>
            </a:r>
          </a:p>
          <a:p>
            <a:endParaRPr lang="en-US" dirty="0"/>
          </a:p>
        </p:txBody>
      </p:sp>
      <p:sp>
        <p:nvSpPr>
          <p:cNvPr id="5" name="Slide Number Placeholder 4"/>
          <p:cNvSpPr>
            <a:spLocks noGrp="1"/>
          </p:cNvSpPr>
          <p:nvPr>
            <p:ph type="sldNum" sz="quarter" idx="12"/>
          </p:nvPr>
        </p:nvSpPr>
        <p:spPr/>
        <p:txBody>
          <a:bodyPr/>
          <a:lstStyle/>
          <a:p>
            <a:fld id="{223D61E2-24BE-4D61-8DAD-52D2ED5D3291}" type="slidenum">
              <a:rPr lang="en-US" smtClean="0"/>
              <a:t>26</a:t>
            </a:fld>
            <a:endParaRPr lang="en-US" dirty="0"/>
          </a:p>
        </p:txBody>
      </p:sp>
      <p:sp>
        <p:nvSpPr>
          <p:cNvPr id="6" name="Title 1"/>
          <p:cNvSpPr>
            <a:spLocks noGrp="1"/>
          </p:cNvSpPr>
          <p:nvPr>
            <p:ph type="title"/>
          </p:nvPr>
        </p:nvSpPr>
        <p:spPr>
          <a:xfrm>
            <a:off x="206991" y="1"/>
            <a:ext cx="5760720" cy="1132763"/>
          </a:xfrm>
        </p:spPr>
        <p:txBody>
          <a:bodyPr>
            <a:normAutofit/>
          </a:bodyPr>
          <a:lstStyle/>
          <a:p>
            <a:pPr algn="ctr"/>
            <a:r>
              <a:rPr lang="en-US" sz="4000" dirty="0">
                <a:latin typeface="Times New Roman" panose="02020603050405020304" pitchFamily="18" charset="0"/>
                <a:cs typeface="Times New Roman" panose="02020603050405020304" pitchFamily="18" charset="0"/>
              </a:rPr>
              <a:t>Acknowledgements</a:t>
            </a:r>
          </a:p>
        </p:txBody>
      </p:sp>
      <p:pic>
        <p:nvPicPr>
          <p:cNvPr id="7" name="Picture 2" descr="https://airbornescience.nasa.gov/sites/default/files/images/science%20team%20meeting%20team%20photo.jpg"/>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36019" y="4413017"/>
            <a:ext cx="8080666" cy="21258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4" descr="https://airbornescience.nasa.gov/sites/default/files/styles/large/public/119292-42.png?itok=H4c5eVm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8111" y="4413017"/>
            <a:ext cx="3494621" cy="21258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210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06991" y="1"/>
            <a:ext cx="11778018" cy="1132763"/>
          </a:xfrm>
        </p:spPr>
        <p:txBody>
          <a:bodyPr>
            <a:normAutofit/>
          </a:bodyPr>
          <a:lstStyle/>
          <a:p>
            <a:pPr algn="ctr"/>
            <a:r>
              <a:rPr lang="en-US" sz="4000" dirty="0" smtClean="0">
                <a:latin typeface="Times New Roman" panose="02020603050405020304" pitchFamily="18" charset="0"/>
                <a:cs typeface="Times New Roman" panose="02020603050405020304" pitchFamily="18" charset="0"/>
              </a:rPr>
              <a:t>2D-S Orientation Angle Lower Limitations</a:t>
            </a:r>
            <a:endParaRPr lang="en-US" sz="4000" dirty="0">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206991" y="4872338"/>
            <a:ext cx="5539451" cy="1828800"/>
          </a:xfrm>
        </p:spPr>
      </p:pic>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856781" y="1642208"/>
            <a:ext cx="6180983" cy="4477937"/>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991" y="2966777"/>
            <a:ext cx="5553716" cy="18288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991" y="1061216"/>
            <a:ext cx="5602291" cy="1828800"/>
          </a:xfrm>
          <a:prstGeom prst="rect">
            <a:avLst/>
          </a:prstGeom>
        </p:spPr>
      </p:pic>
      <p:sp>
        <p:nvSpPr>
          <p:cNvPr id="11" name="TextBox 10"/>
          <p:cNvSpPr txBox="1"/>
          <p:nvPr/>
        </p:nvSpPr>
        <p:spPr>
          <a:xfrm>
            <a:off x="5856781" y="1642208"/>
            <a:ext cx="544019" cy="461665"/>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(a)</a:t>
            </a:r>
            <a:endParaRPr lang="en-US" sz="2400" b="1" i="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434858" y="1513951"/>
            <a:ext cx="544019" cy="461665"/>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(a)</a:t>
            </a:r>
            <a:endParaRPr lang="en-US" sz="2400" b="1" i="1"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9010289" y="1642207"/>
            <a:ext cx="544019" cy="461665"/>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(b)</a:t>
            </a:r>
            <a:endParaRPr lang="en-US" sz="2400" b="1" i="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423135" y="3419511"/>
            <a:ext cx="544019" cy="461665"/>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(b)</a:t>
            </a:r>
            <a:endParaRPr lang="en-US" sz="2400" b="1" i="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5871653" y="3881176"/>
            <a:ext cx="544019" cy="461665"/>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(c)</a:t>
            </a:r>
            <a:endParaRPr lang="en-US" sz="2400" b="1" i="1"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9025768" y="3881175"/>
            <a:ext cx="544019" cy="461665"/>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(d)</a:t>
            </a:r>
            <a:endParaRPr lang="en-US" sz="2400" b="1" i="1"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420222" y="5325073"/>
            <a:ext cx="544019" cy="461665"/>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(c)</a:t>
            </a:r>
            <a:endParaRPr lang="en-US" sz="2400" b="1" i="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802570" y="5325072"/>
            <a:ext cx="544019" cy="461665"/>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(d)</a:t>
            </a:r>
            <a:endParaRPr 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737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06991" y="1"/>
            <a:ext cx="11778018" cy="1132763"/>
          </a:xfrm>
        </p:spPr>
        <p:txBody>
          <a:bodyPr>
            <a:normAutofit/>
          </a:bodyPr>
          <a:lstStyle/>
          <a:p>
            <a:pPr algn="ctr"/>
            <a:r>
              <a:rPr lang="en-US" sz="4000" dirty="0" smtClean="0">
                <a:latin typeface="Times New Roman" panose="02020603050405020304" pitchFamily="18" charset="0"/>
                <a:cs typeface="Times New Roman" panose="02020603050405020304" pitchFamily="18" charset="0"/>
              </a:rPr>
              <a:t>2D-S Buffer Wrapping Issue</a:t>
            </a:r>
            <a:endParaRPr lang="en-US" sz="4000" dirty="0">
              <a:latin typeface="Times New Roman" panose="02020603050405020304" pitchFamily="18" charset="0"/>
              <a:cs typeface="Times New Roman" panose="02020603050405020304" pitchFamily="18" charset="0"/>
            </a:endParaRPr>
          </a:p>
        </p:txBody>
      </p:sp>
      <p:pic>
        <p:nvPicPr>
          <p:cNvPr id="8" name="Content Placeholder 7"/>
          <p:cNvPicPr>
            <a:picLocks noGrp="1" noChangeAspect="1"/>
          </p:cNvPicPr>
          <p:nvPr>
            <p:ph sz="half" idx="1"/>
          </p:nvPr>
        </p:nvPicPr>
        <p:blipFill>
          <a:blip r:embed="rId2"/>
          <a:stretch>
            <a:fillRect/>
          </a:stretch>
        </p:blipFill>
        <p:spPr>
          <a:xfrm>
            <a:off x="2599146" y="2459942"/>
            <a:ext cx="6993709" cy="4805869"/>
          </a:xfrm>
          <a:prstGeom prst="rect">
            <a:avLst/>
          </a:prstGeom>
        </p:spPr>
      </p:pic>
      <p:pic>
        <p:nvPicPr>
          <p:cNvPr id="20" name="Picture 19"/>
          <p:cNvPicPr/>
          <p:nvPr/>
        </p:nvPicPr>
        <p:blipFill>
          <a:blip r:embed="rId3">
            <a:extLst>
              <a:ext uri="{28A0092B-C50C-407E-A947-70E740481C1C}">
                <a14:useLocalDpi xmlns:a14="http://schemas.microsoft.com/office/drawing/2010/main" val="0"/>
              </a:ext>
            </a:extLst>
          </a:blip>
          <a:stretch>
            <a:fillRect/>
          </a:stretch>
        </p:blipFill>
        <p:spPr>
          <a:xfrm>
            <a:off x="0" y="914494"/>
            <a:ext cx="5767070" cy="1432560"/>
          </a:xfrm>
          <a:prstGeom prst="rect">
            <a:avLst/>
          </a:prstGeom>
        </p:spPr>
      </p:pic>
      <p:pic>
        <p:nvPicPr>
          <p:cNvPr id="25" name="Picture 24"/>
          <p:cNvPicPr/>
          <p:nvPr/>
        </p:nvPicPr>
        <p:blipFill>
          <a:blip r:embed="rId4">
            <a:extLst>
              <a:ext uri="{28A0092B-C50C-407E-A947-70E740481C1C}">
                <a14:useLocalDpi xmlns:a14="http://schemas.microsoft.com/office/drawing/2010/main" val="0"/>
              </a:ext>
            </a:extLst>
          </a:blip>
          <a:stretch>
            <a:fillRect/>
          </a:stretch>
        </p:blipFill>
        <p:spPr>
          <a:xfrm>
            <a:off x="6041409" y="770032"/>
            <a:ext cx="5943600" cy="1721485"/>
          </a:xfrm>
          <a:prstGeom prst="rect">
            <a:avLst/>
          </a:prstGeom>
        </p:spPr>
      </p:pic>
    </p:spTree>
    <p:extLst>
      <p:ext uri="{BB962C8B-B14F-4D97-AF65-F5344CB8AC3E}">
        <p14:creationId xmlns:p14="http://schemas.microsoft.com/office/powerpoint/2010/main" val="3451952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b="7965"/>
          <a:stretch/>
        </p:blipFill>
        <p:spPr bwMode="auto">
          <a:xfrm>
            <a:off x="5503128" y="1"/>
            <a:ext cx="6181350" cy="3168699"/>
          </a:xfrm>
          <a:prstGeom prst="rect">
            <a:avLst/>
          </a:prstGeom>
          <a:ln>
            <a:noFill/>
          </a:ln>
          <a:extLst>
            <a:ext uri="{53640926-AAD7-44D8-BBD7-CCE9431645EC}">
              <a14:shadowObscured xmlns:a14="http://schemas.microsoft.com/office/drawing/2010/main"/>
            </a:ext>
          </a:extLst>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3128" y="3253872"/>
            <a:ext cx="6181350" cy="3424516"/>
          </a:xfrm>
          <a:prstGeom prst="rect">
            <a:avLst/>
          </a:prstGeom>
        </p:spPr>
      </p:pic>
      <p:sp>
        <p:nvSpPr>
          <p:cNvPr id="2" name="Title 1"/>
          <p:cNvSpPr>
            <a:spLocks noGrp="1"/>
          </p:cNvSpPr>
          <p:nvPr>
            <p:ph type="title"/>
          </p:nvPr>
        </p:nvSpPr>
        <p:spPr>
          <a:xfrm>
            <a:off x="206991" y="1"/>
            <a:ext cx="5148780" cy="1132763"/>
          </a:xfrm>
        </p:spPr>
        <p:txBody>
          <a:bodyPr>
            <a:normAutofit fontScale="90000"/>
          </a:bodyPr>
          <a:lstStyle/>
          <a:p>
            <a:pPr algn="ctr"/>
            <a:r>
              <a:rPr lang="en-US" sz="4000" dirty="0" smtClean="0">
                <a:latin typeface="Times New Roman" panose="02020603050405020304" pitchFamily="18" charset="0"/>
                <a:cs typeface="Times New Roman" panose="02020603050405020304" pitchFamily="18" charset="0"/>
              </a:rPr>
              <a:t>Lightning Instrument Package (LIP) Data</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1271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991" y="1"/>
            <a:ext cx="11778018" cy="1132763"/>
          </a:xfrm>
        </p:spPr>
        <p:txBody>
          <a:bodyPr>
            <a:normAutofit/>
          </a:bodyPr>
          <a:lstStyle/>
          <a:p>
            <a:pPr algn="ctr"/>
            <a:r>
              <a:rPr lang="en-US" sz="4000" dirty="0" smtClean="0">
                <a:latin typeface="Times New Roman" panose="02020603050405020304" pitchFamily="18" charset="0"/>
                <a:cs typeface="Times New Roman" panose="02020603050405020304" pitchFamily="18" charset="0"/>
              </a:rPr>
              <a:t>Vertically Oriented Ice Crystals</a:t>
            </a:r>
            <a:endParaRPr lang="en-US" sz="4000" dirty="0">
              <a:latin typeface="Times New Roman" panose="02020603050405020304" pitchFamily="18" charset="0"/>
              <a:cs typeface="Times New Roman" panose="02020603050405020304" pitchFamily="18" charset="0"/>
            </a:endParaRPr>
          </a:p>
        </p:txBody>
      </p:sp>
      <p:sp>
        <p:nvSpPr>
          <p:cNvPr id="24" name="Content Placeholder 2"/>
          <p:cNvSpPr txBox="1">
            <a:spLocks/>
          </p:cNvSpPr>
          <p:nvPr/>
        </p:nvSpPr>
        <p:spPr>
          <a:xfrm>
            <a:off x="206992" y="1148929"/>
            <a:ext cx="8710208" cy="14226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latin typeface="Times New Roman" panose="02020603050405020304" pitchFamily="18" charset="0"/>
                <a:cs typeface="Times New Roman" panose="02020603050405020304" pitchFamily="18" charset="0"/>
              </a:rPr>
              <a:t>Laboratory </a:t>
            </a:r>
            <a:r>
              <a:rPr lang="en-US" sz="2400" dirty="0">
                <a:latin typeface="Times New Roman" panose="02020603050405020304" pitchFamily="18" charset="0"/>
                <a:cs typeface="Times New Roman" panose="02020603050405020304" pitchFamily="18" charset="0"/>
              </a:rPr>
              <a:t>studies have revealed ice crystal </a:t>
            </a:r>
            <a:r>
              <a:rPr lang="en-US" sz="2400" dirty="0" smtClean="0">
                <a:latin typeface="Times New Roman" panose="02020603050405020304" pitchFamily="18" charset="0"/>
                <a:cs typeface="Times New Roman" panose="02020603050405020304" pitchFamily="18" charset="0"/>
              </a:rPr>
              <a:t>alignment </a:t>
            </a:r>
            <a:r>
              <a:rPr lang="en-US" sz="2400" dirty="0">
                <a:latin typeface="Times New Roman" panose="02020603050405020304" pitchFamily="18" charset="0"/>
                <a:cs typeface="Times New Roman" panose="02020603050405020304" pitchFamily="18" charset="0"/>
              </a:rPr>
              <a:t>with electric field (</a:t>
            </a:r>
            <a:r>
              <a:rPr lang="en-US" sz="2400" dirty="0">
                <a:latin typeface="Times New Roman" panose="02020603050405020304" pitchFamily="18" charset="0"/>
                <a:cs typeface="Times New Roman" panose="02020603050405020304" pitchFamily="18" charset="0"/>
              </a:rPr>
              <a:t>EF</a:t>
            </a:r>
            <a:r>
              <a:rPr lang="en-US" sz="2400" dirty="0">
                <a:latin typeface="Times New Roman" panose="02020603050405020304" pitchFamily="18" charset="0"/>
                <a:cs typeface="Times New Roman" panose="02020603050405020304" pitchFamily="18" charset="0"/>
              </a:rPr>
              <a:t>) lines when in the presence of </a:t>
            </a:r>
            <a:r>
              <a:rPr lang="en-US" sz="2400" dirty="0">
                <a:latin typeface="Times New Roman" panose="02020603050405020304" pitchFamily="18" charset="0"/>
                <a:cs typeface="Times New Roman" panose="02020603050405020304" pitchFamily="18" charset="0"/>
              </a:rPr>
              <a:t>EF</a:t>
            </a:r>
            <a:r>
              <a:rPr lang="en-US" sz="2400" dirty="0">
                <a:latin typeface="Times New Roman" panose="02020603050405020304" pitchFamily="18" charset="0"/>
                <a:cs typeface="Times New Roman" panose="02020603050405020304" pitchFamily="18" charset="0"/>
              </a:rPr>
              <a:t> charging </a:t>
            </a:r>
            <a:r>
              <a:rPr lang="en-US"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Magono</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and Sekiya 1965; </a:t>
            </a:r>
            <a:r>
              <a:rPr lang="en-US" sz="2400" dirty="0">
                <a:latin typeface="Times New Roman" panose="02020603050405020304" pitchFamily="18" charset="0"/>
                <a:cs typeface="Times New Roman" panose="02020603050405020304" pitchFamily="18" charset="0"/>
              </a:rPr>
              <a:t>Weinheimer</a:t>
            </a:r>
            <a:r>
              <a:rPr lang="en-US" sz="2400" dirty="0">
                <a:latin typeface="Times New Roman" panose="02020603050405020304" pitchFamily="18" charset="0"/>
                <a:cs typeface="Times New Roman" panose="02020603050405020304" pitchFamily="18" charset="0"/>
              </a:rPr>
              <a:t> and Few 1987; Foster 2002; Foster 2008 and </a:t>
            </a:r>
            <a:r>
              <a:rPr lang="en-US" sz="2400" dirty="0">
                <a:latin typeface="Times New Roman" panose="02020603050405020304" pitchFamily="18" charset="0"/>
                <a:cs typeface="Times New Roman" panose="02020603050405020304" pitchFamily="18" charset="0"/>
              </a:rPr>
              <a:t>Hashino</a:t>
            </a:r>
            <a:r>
              <a:rPr lang="en-US" sz="2400" dirty="0">
                <a:latin typeface="Times New Roman" panose="02020603050405020304" pitchFamily="18" charset="0"/>
                <a:cs typeface="Times New Roman" panose="02020603050405020304" pitchFamily="18" charset="0"/>
              </a:rPr>
              <a:t> et al. 2014).</a:t>
            </a:r>
            <a:endParaRPr lang="en-US" sz="1800" dirty="0" smtClean="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223D61E2-24BE-4D61-8DAD-52D2ED5D3291}" type="slidenum">
              <a:rPr lang="en-US" smtClean="0"/>
              <a:t>3</a:t>
            </a:fld>
            <a:endParaRPr lang="en-US" dirty="0"/>
          </a:p>
        </p:txBody>
      </p:sp>
      <p:pic>
        <p:nvPicPr>
          <p:cNvPr id="3" name="Picture 2"/>
          <p:cNvPicPr>
            <a:picLocks noChangeAspect="1"/>
          </p:cNvPicPr>
          <p:nvPr/>
        </p:nvPicPr>
        <p:blipFill>
          <a:blip r:embed="rId2"/>
          <a:stretch>
            <a:fillRect/>
          </a:stretch>
        </p:blipFill>
        <p:spPr>
          <a:xfrm>
            <a:off x="206991" y="2571557"/>
            <a:ext cx="8710208" cy="3784793"/>
          </a:xfrm>
          <a:prstGeom prst="rect">
            <a:avLst/>
          </a:prstGeom>
        </p:spPr>
      </p:pic>
      <p:sp>
        <p:nvSpPr>
          <p:cNvPr id="6" name="Content Placeholder 2"/>
          <p:cNvSpPr txBox="1">
            <a:spLocks/>
          </p:cNvSpPr>
          <p:nvPr/>
        </p:nvSpPr>
        <p:spPr>
          <a:xfrm>
            <a:off x="9067800" y="1148930"/>
            <a:ext cx="3069608" cy="53349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latin typeface="Times New Roman" panose="02020603050405020304" pitchFamily="18" charset="0"/>
                <a:cs typeface="Times New Roman" panose="02020603050405020304" pitchFamily="18" charset="0"/>
              </a:rPr>
              <a:t>Vertically oriented ice crystals are most often associated with thunderstorm anvil regions.</a:t>
            </a:r>
          </a:p>
          <a:p>
            <a:r>
              <a:rPr lang="en-US" sz="2400" dirty="0">
                <a:latin typeface="Times New Roman" panose="02020603050405020304" pitchFamily="18" charset="0"/>
                <a:cs typeface="Times New Roman" panose="02020603050405020304" pitchFamily="18" charset="0"/>
              </a:rPr>
              <a:t>Example of Radar Base Reflectivity and Differential Reflectivity published in the Journal of Operational Meteorology (</a:t>
            </a:r>
            <a:r>
              <a:rPr lang="en-US" sz="2400" dirty="0">
                <a:latin typeface="Times New Roman" panose="02020603050405020304" pitchFamily="18" charset="0"/>
                <a:cs typeface="Times New Roman" panose="02020603050405020304" pitchFamily="18" charset="0"/>
              </a:rPr>
              <a:t>Kumjian</a:t>
            </a:r>
            <a:r>
              <a:rPr lang="en-US" sz="2400" dirty="0">
                <a:latin typeface="Times New Roman" panose="02020603050405020304" pitchFamily="18" charset="0"/>
                <a:cs typeface="Times New Roman" panose="02020603050405020304" pitchFamily="18" charset="0"/>
              </a:rPr>
              <a:t> 2013).</a:t>
            </a:r>
          </a:p>
          <a:p>
            <a:endParaRPr lang="en-US" sz="2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21507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06991" y="1"/>
            <a:ext cx="5812809" cy="1132763"/>
          </a:xfrm>
        </p:spPr>
        <p:txBody>
          <a:bodyPr>
            <a:normAutofit fontScale="90000"/>
          </a:bodyPr>
          <a:lstStyle/>
          <a:p>
            <a:pPr algn="ctr"/>
            <a:r>
              <a:rPr lang="en-US" sz="4000" dirty="0" smtClean="0">
                <a:latin typeface="Times New Roman" panose="02020603050405020304" pitchFamily="18" charset="0"/>
                <a:cs typeface="Times New Roman" panose="02020603050405020304" pitchFamily="18" charset="0"/>
              </a:rPr>
              <a:t>Low vs. High Concentration Periods (Case #4)</a:t>
            </a:r>
            <a:endParaRPr lang="en-US" sz="4000" dirty="0">
              <a:latin typeface="Times New Roman" panose="02020603050405020304" pitchFamily="18" charset="0"/>
              <a:cs typeface="Times New Roman" panose="02020603050405020304" pitchFamily="18" charset="0"/>
            </a:endParaRPr>
          </a:p>
        </p:txBody>
      </p:sp>
      <p:sp>
        <p:nvSpPr>
          <p:cNvPr id="10" name="Slide Number Placeholder 9"/>
          <p:cNvSpPr>
            <a:spLocks noGrp="1"/>
          </p:cNvSpPr>
          <p:nvPr>
            <p:ph type="sldNum" sz="quarter" idx="12"/>
          </p:nvPr>
        </p:nvSpPr>
        <p:spPr/>
        <p:txBody>
          <a:bodyPr/>
          <a:lstStyle/>
          <a:p>
            <a:fld id="{223D61E2-24BE-4D61-8DAD-52D2ED5D3291}" type="slidenum">
              <a:rPr lang="en-US" smtClean="0"/>
              <a:t>30</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2669" y="0"/>
            <a:ext cx="6139331" cy="6858000"/>
          </a:xfrm>
          <a:prstGeom prst="rect">
            <a:avLst/>
          </a:prstGeom>
        </p:spPr>
      </p:pic>
      <p:sp>
        <p:nvSpPr>
          <p:cNvPr id="8" name="Content Placeholder 2"/>
          <p:cNvSpPr>
            <a:spLocks noGrp="1"/>
          </p:cNvSpPr>
          <p:nvPr>
            <p:ph sz="half" idx="1"/>
          </p:nvPr>
        </p:nvSpPr>
        <p:spPr>
          <a:xfrm>
            <a:off x="206991" y="1160236"/>
            <a:ext cx="5812809" cy="5561239"/>
          </a:xfrm>
        </p:spPr>
        <p:txBody>
          <a:bodyPr>
            <a:normAutofit fontScale="92500" lnSpcReduction="10000"/>
          </a:bodyPr>
          <a:lstStyle/>
          <a:p>
            <a:r>
              <a:rPr lang="en-US" dirty="0" smtClean="0">
                <a:latin typeface="Times New Roman" panose="02020603050405020304" pitchFamily="18" charset="0"/>
                <a:cs typeface="Times New Roman" panose="02020603050405020304" pitchFamily="18" charset="0"/>
              </a:rPr>
              <a:t>(H) orientation </a:t>
            </a:r>
            <a:r>
              <a:rPr lang="en-US" dirty="0">
                <a:latin typeface="Times New Roman" panose="02020603050405020304" pitchFamily="18" charset="0"/>
                <a:cs typeface="Times New Roman" panose="02020603050405020304" pitchFamily="18" charset="0"/>
              </a:rPr>
              <a:t>percentages at peak angles were similar between high and low concentration </a:t>
            </a:r>
            <a:r>
              <a:rPr lang="en-US" dirty="0" smtClean="0">
                <a:latin typeface="Times New Roman" panose="02020603050405020304" pitchFamily="18" charset="0"/>
                <a:cs typeface="Times New Roman" panose="02020603050405020304" pitchFamily="18" charset="0"/>
              </a:rPr>
              <a:t>periods</a:t>
            </a:r>
          </a:p>
          <a:p>
            <a:r>
              <a:rPr lang="en-US" dirty="0" smtClean="0">
                <a:latin typeface="Times New Roman" panose="02020603050405020304" pitchFamily="18" charset="0"/>
                <a:cs typeface="Times New Roman" panose="02020603050405020304" pitchFamily="18" charset="0"/>
              </a:rPr>
              <a:t>However</a:t>
            </a:r>
            <a:r>
              <a:rPr lang="en-US" dirty="0">
                <a:latin typeface="Times New Roman" panose="02020603050405020304" pitchFamily="18" charset="0"/>
                <a:cs typeface="Times New Roman" panose="02020603050405020304" pitchFamily="18" charset="0"/>
              </a:rPr>
              <a:t>, there was an approximate shift of 30-40° from a peak near -36° in the low concentration period to a bimodal distribution centered around 0° in high concentration periods, with the highest orientation percentages near ±18°.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vertical channel showed stronger orientation peaks during low concentration periods, with a preferred orientation angle that persisted even when concentration </a:t>
            </a:r>
            <a:r>
              <a:rPr lang="en-US" dirty="0" smtClean="0">
                <a:latin typeface="Times New Roman" panose="02020603050405020304" pitchFamily="18" charset="0"/>
                <a:cs typeface="Times New Roman" panose="02020603050405020304" pitchFamily="18" charset="0"/>
              </a:rPr>
              <a:t>increased.</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1546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06991" y="1"/>
            <a:ext cx="5812809" cy="1132763"/>
          </a:xfrm>
        </p:spPr>
        <p:txBody>
          <a:bodyPr>
            <a:normAutofit fontScale="90000"/>
          </a:bodyPr>
          <a:lstStyle/>
          <a:p>
            <a:pPr algn="ctr"/>
            <a:r>
              <a:rPr lang="en-US" sz="4000" dirty="0" smtClean="0">
                <a:latin typeface="Times New Roman" panose="02020603050405020304" pitchFamily="18" charset="0"/>
                <a:cs typeface="Times New Roman" panose="02020603050405020304" pitchFamily="18" charset="0"/>
              </a:rPr>
              <a:t>Low vs. High Concentration Periods (Case #6)</a:t>
            </a:r>
            <a:endParaRPr lang="en-US" sz="4000" dirty="0">
              <a:latin typeface="Times New Roman" panose="02020603050405020304" pitchFamily="18" charset="0"/>
              <a:cs typeface="Times New Roman" panose="02020603050405020304" pitchFamily="18" charset="0"/>
            </a:endParaRPr>
          </a:p>
        </p:txBody>
      </p:sp>
      <p:sp>
        <p:nvSpPr>
          <p:cNvPr id="10" name="Slide Number Placeholder 9"/>
          <p:cNvSpPr>
            <a:spLocks noGrp="1"/>
          </p:cNvSpPr>
          <p:nvPr>
            <p:ph type="sldNum" sz="quarter" idx="12"/>
          </p:nvPr>
        </p:nvSpPr>
        <p:spPr/>
        <p:txBody>
          <a:bodyPr/>
          <a:lstStyle/>
          <a:p>
            <a:fld id="{223D61E2-24BE-4D61-8DAD-52D2ED5D3291}" type="slidenum">
              <a:rPr lang="en-US" smtClean="0"/>
              <a:t>31</a:t>
            </a:fld>
            <a:endParaRPr lang="en-US" dirty="0"/>
          </a:p>
        </p:txBody>
      </p:sp>
      <p:sp>
        <p:nvSpPr>
          <p:cNvPr id="3" name="Content Placeholder 2"/>
          <p:cNvSpPr>
            <a:spLocks noGrp="1"/>
          </p:cNvSpPr>
          <p:nvPr>
            <p:ph sz="half" idx="1"/>
          </p:nvPr>
        </p:nvSpPr>
        <p:spPr>
          <a:xfrm>
            <a:off x="206991" y="1160236"/>
            <a:ext cx="5812809" cy="5561239"/>
          </a:xfrm>
        </p:spPr>
        <p:txBody>
          <a:bodyPr>
            <a:normAutofit fontScale="92500"/>
          </a:bodyPr>
          <a:lstStyle/>
          <a:p>
            <a:r>
              <a:rPr lang="en-US" dirty="0" smtClean="0">
                <a:latin typeface="Times New Roman" panose="02020603050405020304" pitchFamily="18" charset="0"/>
                <a:cs typeface="Times New Roman" panose="02020603050405020304" pitchFamily="18" charset="0"/>
              </a:rPr>
              <a:t>Columnar </a:t>
            </a:r>
            <a:r>
              <a:rPr lang="en-US" dirty="0">
                <a:latin typeface="Times New Roman" panose="02020603050405020304" pitchFamily="18" charset="0"/>
                <a:cs typeface="Times New Roman" panose="02020603050405020304" pitchFamily="18" charset="0"/>
              </a:rPr>
              <a:t>and needle </a:t>
            </a:r>
            <a:r>
              <a:rPr lang="en-US" dirty="0" smtClean="0">
                <a:latin typeface="Times New Roman" panose="02020603050405020304" pitchFamily="18" charset="0"/>
                <a:cs typeface="Times New Roman" panose="02020603050405020304" pitchFamily="18" charset="0"/>
              </a:rPr>
              <a:t>aggregates</a:t>
            </a:r>
          </a:p>
          <a:p>
            <a:r>
              <a:rPr lang="en-US" dirty="0" smtClean="0">
                <a:latin typeface="Times New Roman" panose="02020603050405020304" pitchFamily="18" charset="0"/>
                <a:cs typeface="Times New Roman" panose="02020603050405020304" pitchFamily="18" charset="0"/>
              </a:rPr>
              <a:t>(H) more </a:t>
            </a:r>
            <a:r>
              <a:rPr lang="en-US" dirty="0">
                <a:latin typeface="Times New Roman" panose="02020603050405020304" pitchFamily="18" charset="0"/>
                <a:cs typeface="Times New Roman" panose="02020603050405020304" pitchFamily="18" charset="0"/>
              </a:rPr>
              <a:t>random distribution of orientation angles during periods of low concentration.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(H) in high concentration, increasingly </a:t>
            </a:r>
            <a:r>
              <a:rPr lang="en-US" dirty="0">
                <a:latin typeface="Times New Roman" panose="02020603050405020304" pitchFamily="18" charset="0"/>
                <a:cs typeface="Times New Roman" panose="02020603050405020304" pitchFamily="18" charset="0"/>
              </a:rPr>
              <a:t>asymmetrical.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(V) unexpectedly, a pronounced </a:t>
            </a:r>
            <a:r>
              <a:rPr lang="en-US" dirty="0">
                <a:latin typeface="Times New Roman" panose="02020603050405020304" pitchFamily="18" charset="0"/>
                <a:cs typeface="Times New Roman" panose="02020603050405020304" pitchFamily="18" charset="0"/>
              </a:rPr>
              <a:t>orientation peak appeared around +20° during low concentration intervals</a:t>
            </a:r>
            <a:r>
              <a:rPr lang="en-US" dirty="0" smtClean="0">
                <a:latin typeface="Times New Roman" panose="02020603050405020304" pitchFamily="18" charset="0"/>
                <a:cs typeface="Times New Roman" panose="02020603050405020304" pitchFamily="18" charset="0"/>
              </a:rPr>
              <a:t>.</a:t>
            </a:r>
          </a:p>
          <a:p>
            <a:pPr lvl="1"/>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While the peak orientation remained near this angle during high concentration, the intensity of the peak was markedly reduced, contradicting the initial hypothesis that orientation would remain stable regardless of concentration.</a:t>
            </a:r>
          </a:p>
        </p:txBody>
      </p:sp>
      <p:pic>
        <p:nvPicPr>
          <p:cNvPr id="9"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992285" y="27473"/>
            <a:ext cx="5992725" cy="6694002"/>
          </a:xfrm>
          <a:prstGeom prst="rect">
            <a:avLst/>
          </a:prstGeom>
        </p:spPr>
      </p:pic>
    </p:spTree>
    <p:extLst>
      <p:ext uri="{BB962C8B-B14F-4D97-AF65-F5344CB8AC3E}">
        <p14:creationId xmlns:p14="http://schemas.microsoft.com/office/powerpoint/2010/main" val="3108698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4632CD0-6B8B-9994-9B9C-5AFCFBAC63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339108-7100-6D0F-1813-8946BCF49757}"/>
              </a:ext>
            </a:extLst>
          </p:cNvPr>
          <p:cNvSpPr>
            <a:spLocks noGrp="1"/>
          </p:cNvSpPr>
          <p:nvPr>
            <p:ph type="title"/>
          </p:nvPr>
        </p:nvSpPr>
        <p:spPr>
          <a:xfrm>
            <a:off x="203323" y="1"/>
            <a:ext cx="11779127" cy="861645"/>
          </a:xfrm>
        </p:spPr>
        <p:txBody>
          <a:bodyPr/>
          <a:lstStyle/>
          <a:p>
            <a:r>
              <a:rPr lang="en-US" dirty="0">
                <a:latin typeface="Times New Roman" panose="02020603050405020304" pitchFamily="18" charset="0"/>
                <a:cs typeface="Times New Roman" panose="02020603050405020304" pitchFamily="18" charset="0"/>
              </a:rPr>
              <a:t>Cases</a:t>
            </a:r>
          </a:p>
        </p:txBody>
      </p:sp>
      <p:grpSp>
        <p:nvGrpSpPr>
          <p:cNvPr id="4" name="Group 3"/>
          <p:cNvGrpSpPr>
            <a:grpSpLocks noChangeAspect="1"/>
          </p:cNvGrpSpPr>
          <p:nvPr/>
        </p:nvGrpSpPr>
        <p:grpSpPr>
          <a:xfrm>
            <a:off x="104775" y="1274355"/>
            <a:ext cx="11982450" cy="4309291"/>
            <a:chOff x="-133350" y="1993876"/>
            <a:chExt cx="12204423" cy="4389120"/>
          </a:xfrm>
        </p:grpSpPr>
        <p:graphicFrame>
          <p:nvGraphicFramePr>
            <p:cNvPr id="6" name="Object 5"/>
            <p:cNvGraphicFramePr>
              <a:graphicFrameLocks noChangeAspect="1"/>
            </p:cNvGraphicFramePr>
            <p:nvPr>
              <p:extLst>
                <p:ext uri="{D42A27DB-BD31-4B8C-83A1-F6EECF244321}">
                  <p14:modId xmlns:p14="http://schemas.microsoft.com/office/powerpoint/2010/main" val="1260906721"/>
                </p:ext>
              </p:extLst>
            </p:nvPr>
          </p:nvGraphicFramePr>
          <p:xfrm>
            <a:off x="-133350" y="1993876"/>
            <a:ext cx="9622492" cy="4389120"/>
          </p:xfrm>
          <a:graphic>
            <a:graphicData uri="http://schemas.openxmlformats.org/presentationml/2006/ole">
              <mc:AlternateContent xmlns:mc="http://schemas.openxmlformats.org/markup-compatibility/2006">
                <mc:Choice xmlns:v="urn:schemas-microsoft-com:vml" Requires="v">
                  <p:oleObj spid="_x0000_s7299" name="Document" r:id="rId3" imgW="6187694" imgH="2823202" progId="Word.Document.12">
                    <p:embed/>
                  </p:oleObj>
                </mc:Choice>
                <mc:Fallback>
                  <p:oleObj name="Document" r:id="rId3" imgW="6187694" imgH="2823202" progId="Word.Document.12">
                    <p:embed/>
                    <p:pic>
                      <p:nvPicPr>
                        <p:cNvPr id="6" name="Object 5"/>
                        <p:cNvPicPr/>
                        <p:nvPr/>
                      </p:nvPicPr>
                      <p:blipFill>
                        <a:blip r:embed="rId4"/>
                        <a:stretch>
                          <a:fillRect/>
                        </a:stretch>
                      </p:blipFill>
                      <p:spPr>
                        <a:xfrm>
                          <a:off x="-133350" y="1993876"/>
                          <a:ext cx="9622492" cy="4389120"/>
                        </a:xfrm>
                        <a:prstGeom prst="rect">
                          <a:avLst/>
                        </a:prstGeom>
                        <a:ln>
                          <a:solidFill>
                            <a:schemeClr val="tx1"/>
                          </a:solidFill>
                        </a:ln>
                      </p:spPr>
                    </p:pic>
                  </p:oleObj>
                </mc:Fallback>
              </mc:AlternateContent>
            </a:graphicData>
          </a:graphic>
        </p:graphicFrame>
        <p:pic>
          <p:nvPicPr>
            <p:cNvPr id="8" name="Picture 7"/>
            <p:cNvPicPr>
              <a:picLocks noChangeAspect="1"/>
            </p:cNvPicPr>
            <p:nvPr/>
          </p:nvPicPr>
          <p:blipFill rotWithShape="1">
            <a:blip r:embed="rId5"/>
            <a:srcRect r="63828"/>
            <a:stretch/>
          </p:blipFill>
          <p:spPr>
            <a:xfrm>
              <a:off x="8962370" y="1993876"/>
              <a:ext cx="3108703" cy="4389120"/>
            </a:xfrm>
            <a:prstGeom prst="rect">
              <a:avLst/>
            </a:prstGeom>
            <a:ln>
              <a:solidFill>
                <a:schemeClr val="tx1"/>
              </a:solidFill>
            </a:ln>
          </p:spPr>
        </p:pic>
      </p:grpSp>
      <p:sp>
        <p:nvSpPr>
          <p:cNvPr id="3" name="Slide Number Placeholder 2"/>
          <p:cNvSpPr>
            <a:spLocks noGrp="1"/>
          </p:cNvSpPr>
          <p:nvPr>
            <p:ph type="sldNum" sz="quarter" idx="12"/>
          </p:nvPr>
        </p:nvSpPr>
        <p:spPr/>
        <p:txBody>
          <a:bodyPr/>
          <a:lstStyle/>
          <a:p>
            <a:fld id="{223D61E2-24BE-4D61-8DAD-52D2ED5D3291}" type="slidenum">
              <a:rPr lang="en-US" smtClean="0"/>
              <a:t>32</a:t>
            </a:fld>
            <a:endParaRPr lang="en-US" dirty="0"/>
          </a:p>
        </p:txBody>
      </p:sp>
    </p:spTree>
    <p:extLst>
      <p:ext uri="{BB962C8B-B14F-4D97-AF65-F5344CB8AC3E}">
        <p14:creationId xmlns:p14="http://schemas.microsoft.com/office/powerpoint/2010/main" val="401788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0" y="0"/>
            <a:ext cx="4114800" cy="438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Habit Classification: Plates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7909559" y="0"/>
            <a:ext cx="428244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Time Segment: 14:57:00 (</a:t>
            </a:r>
            <a:r>
              <a:rPr kumimoji="0" lang="en-US" sz="12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53820</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- 15:19:59 (</a:t>
            </a:r>
            <a:r>
              <a:rPr kumimoji="0" lang="en-US" sz="12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55199</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UTC (</a:t>
            </a:r>
            <a:r>
              <a:rPr kumimoji="0" lang="en-US" sz="12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sfm</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302" y="4059043"/>
            <a:ext cx="4444213" cy="27432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302" y="1141163"/>
            <a:ext cx="4444213" cy="2743200"/>
          </a:xfrm>
          <a:prstGeom prst="rect">
            <a:avLst/>
          </a:prstGeom>
        </p:spPr>
      </p:pic>
      <p:sp>
        <p:nvSpPr>
          <p:cNvPr id="15" name="Rectangle 14"/>
          <p:cNvSpPr/>
          <p:nvPr/>
        </p:nvSpPr>
        <p:spPr>
          <a:xfrm>
            <a:off x="0" y="461665"/>
            <a:ext cx="12192000" cy="7062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490086" y="15277"/>
            <a:ext cx="3211829" cy="767436"/>
          </a:xfrm>
          <a:solidFill>
            <a:schemeClr val="accent1">
              <a:lumMod val="75000"/>
            </a:schemeClr>
          </a:solidFill>
          <a:ln w="57150">
            <a:solidFill>
              <a:srgbClr val="00B0F0"/>
            </a:solidFill>
          </a:ln>
        </p:spPr>
        <p:txBody>
          <a:bodyPr anchor="t">
            <a:noAutofit/>
          </a:bodyPr>
          <a:lstStyle/>
          <a:p>
            <a:pPr algn="ctr">
              <a:lnSpc>
                <a:spcPts val="2600"/>
              </a:lnSpc>
            </a:pPr>
            <a:r>
              <a:rPr lang="en-US" sz="1800" dirty="0" smtClean="0">
                <a:solidFill>
                  <a:schemeClr val="bg1"/>
                </a:solidFill>
                <a:latin typeface="Times New Roman" panose="02020603050405020304" pitchFamily="18" charset="0"/>
                <a:cs typeface="Times New Roman" panose="02020603050405020304" pitchFamily="18" charset="0"/>
              </a:rPr>
              <a:t>Case 01</a:t>
            </a:r>
            <a:br>
              <a:rPr lang="en-US" sz="1800" dirty="0" smtClean="0">
                <a:solidFill>
                  <a:schemeClr val="bg1"/>
                </a:solidFill>
                <a:latin typeface="Times New Roman" panose="02020603050405020304" pitchFamily="18" charset="0"/>
                <a:cs typeface="Times New Roman" panose="02020603050405020304" pitchFamily="18" charset="0"/>
              </a:rPr>
            </a:br>
            <a:r>
              <a:rPr lang="en-US" sz="1800" dirty="0" smtClean="0">
                <a:solidFill>
                  <a:schemeClr val="bg1"/>
                </a:solidFill>
                <a:latin typeface="Times New Roman" panose="02020603050405020304" pitchFamily="18" charset="0"/>
                <a:cs typeface="Times New Roman" panose="02020603050405020304" pitchFamily="18" charset="0"/>
              </a:rPr>
              <a:t>Particle Size Distribution</a:t>
            </a:r>
            <a:endParaRPr lang="en-US" sz="1800" dirty="0">
              <a:solidFill>
                <a:schemeClr val="bg1"/>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783" y="1049723"/>
            <a:ext cx="4538129" cy="2834640"/>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9783" y="3967603"/>
            <a:ext cx="4538127" cy="2834640"/>
          </a:xfrm>
          <a:prstGeom prst="rect">
            <a:avLst/>
          </a:prstGeom>
        </p:spPr>
      </p:pic>
      <p:sp>
        <p:nvSpPr>
          <p:cNvPr id="21" name="Content Placeholder 2"/>
          <p:cNvSpPr txBox="1">
            <a:spLocks/>
          </p:cNvSpPr>
          <p:nvPr/>
        </p:nvSpPr>
        <p:spPr>
          <a:xfrm>
            <a:off x="8063358" y="541134"/>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Particle Size Distribution </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Time Series</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Content Placeholder 2"/>
          <p:cNvSpPr txBox="1">
            <a:spLocks/>
          </p:cNvSpPr>
          <p:nvPr/>
        </p:nvSpPr>
        <p:spPr>
          <a:xfrm>
            <a:off x="610674" y="541134"/>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Particle Size Distribution </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by 2D-S Orientation Angle</a:t>
            </a:r>
          </a:p>
        </p:txBody>
      </p:sp>
      <p:sp>
        <p:nvSpPr>
          <p:cNvPr id="23" name="Content Placeholder 2"/>
          <p:cNvSpPr txBox="1">
            <a:spLocks/>
          </p:cNvSpPr>
          <p:nvPr/>
        </p:nvSpPr>
        <p:spPr>
          <a:xfrm>
            <a:off x="4108580" y="2065403"/>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2D-S Horizontal</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en-US" sz="1800" b="0" i="0" u="none" strike="noStrike" kern="1200" cap="none" spc="0" normalizeH="0" baseline="-2500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20816</a:t>
            </a:r>
          </a:p>
        </p:txBody>
      </p:sp>
      <p:sp>
        <p:nvSpPr>
          <p:cNvPr id="24" name="Content Placeholder 2"/>
          <p:cNvSpPr txBox="1">
            <a:spLocks/>
          </p:cNvSpPr>
          <p:nvPr/>
        </p:nvSpPr>
        <p:spPr>
          <a:xfrm>
            <a:off x="4108580" y="5073832"/>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2D-S Vertical</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en-US" sz="18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24493</a:t>
            </a:r>
          </a:p>
        </p:txBody>
      </p:sp>
    </p:spTree>
    <p:extLst>
      <p:ext uri="{BB962C8B-B14F-4D97-AF65-F5344CB8AC3E}">
        <p14:creationId xmlns:p14="http://schemas.microsoft.com/office/powerpoint/2010/main" val="1502558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299" y="4059043"/>
            <a:ext cx="4444216" cy="27432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9784" y="1037017"/>
            <a:ext cx="4538127" cy="2834640"/>
          </a:xfrm>
          <a:prstGeom prst="rect">
            <a:avLst/>
          </a:prstGeom>
        </p:spPr>
      </p:pic>
      <p:sp>
        <p:nvSpPr>
          <p:cNvPr id="8" name="TextBox 7"/>
          <p:cNvSpPr txBox="1"/>
          <p:nvPr/>
        </p:nvSpPr>
        <p:spPr>
          <a:xfrm>
            <a:off x="0" y="0"/>
            <a:ext cx="4114800" cy="438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Habit Classification: Columns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7909559" y="0"/>
            <a:ext cx="428244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Time Segment: 15:23:40 (</a:t>
            </a:r>
            <a:r>
              <a:rPr kumimoji="0" lang="en-US" sz="12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55420</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- 15:30:40 (</a:t>
            </a:r>
            <a:r>
              <a:rPr kumimoji="0" lang="en-US" sz="12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55840</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UTC (</a:t>
            </a:r>
            <a:r>
              <a:rPr kumimoji="0" lang="en-US" sz="12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sfm</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0" y="461665"/>
            <a:ext cx="12192000" cy="7062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490086" y="15277"/>
            <a:ext cx="3211829" cy="767436"/>
          </a:xfrm>
          <a:solidFill>
            <a:schemeClr val="accent1">
              <a:lumMod val="75000"/>
            </a:schemeClr>
          </a:solidFill>
          <a:ln w="57150">
            <a:solidFill>
              <a:srgbClr val="00B0F0"/>
            </a:solidFill>
          </a:ln>
        </p:spPr>
        <p:txBody>
          <a:bodyPr anchor="t">
            <a:noAutofit/>
          </a:bodyPr>
          <a:lstStyle/>
          <a:p>
            <a:pPr algn="ctr">
              <a:lnSpc>
                <a:spcPts val="2600"/>
              </a:lnSpc>
            </a:pPr>
            <a:r>
              <a:rPr lang="en-US" sz="1800" dirty="0" smtClean="0">
                <a:solidFill>
                  <a:schemeClr val="bg1"/>
                </a:solidFill>
                <a:latin typeface="Times New Roman" panose="02020603050405020304" pitchFamily="18" charset="0"/>
                <a:cs typeface="Times New Roman" panose="02020603050405020304" pitchFamily="18" charset="0"/>
              </a:rPr>
              <a:t>Case 02</a:t>
            </a:r>
            <a:br>
              <a:rPr lang="en-US" sz="1800" dirty="0" smtClean="0">
                <a:solidFill>
                  <a:schemeClr val="bg1"/>
                </a:solidFill>
                <a:latin typeface="Times New Roman" panose="02020603050405020304" pitchFamily="18" charset="0"/>
                <a:cs typeface="Times New Roman" panose="02020603050405020304" pitchFamily="18" charset="0"/>
              </a:rPr>
            </a:br>
            <a:r>
              <a:rPr lang="en-US" sz="1800" dirty="0" smtClean="0">
                <a:solidFill>
                  <a:schemeClr val="bg1"/>
                </a:solidFill>
                <a:latin typeface="Times New Roman" panose="02020603050405020304" pitchFamily="18" charset="0"/>
                <a:cs typeface="Times New Roman" panose="02020603050405020304" pitchFamily="18" charset="0"/>
              </a:rPr>
              <a:t>Particle Size Distribution</a:t>
            </a:r>
            <a:endParaRPr lang="en-US" sz="1800" dirty="0">
              <a:solidFill>
                <a:schemeClr val="bg1"/>
              </a:solidFill>
              <a:latin typeface="Times New Roman" panose="02020603050405020304" pitchFamily="18" charset="0"/>
              <a:cs typeface="Times New Roman" panose="02020603050405020304" pitchFamily="18" charset="0"/>
            </a:endParaRPr>
          </a:p>
        </p:txBody>
      </p:sp>
      <p:sp>
        <p:nvSpPr>
          <p:cNvPr id="21" name="Content Placeholder 2"/>
          <p:cNvSpPr txBox="1">
            <a:spLocks/>
          </p:cNvSpPr>
          <p:nvPr/>
        </p:nvSpPr>
        <p:spPr>
          <a:xfrm>
            <a:off x="8063358" y="541134"/>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Particle Size Distribution </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Time Series</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Content Placeholder 2"/>
          <p:cNvSpPr txBox="1">
            <a:spLocks/>
          </p:cNvSpPr>
          <p:nvPr/>
        </p:nvSpPr>
        <p:spPr>
          <a:xfrm>
            <a:off x="610674" y="541134"/>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Particle Size Distribution </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by 2D-S Orientation Angle</a:t>
            </a:r>
          </a:p>
        </p:txBody>
      </p:sp>
      <p:sp>
        <p:nvSpPr>
          <p:cNvPr id="23" name="Content Placeholder 2"/>
          <p:cNvSpPr txBox="1">
            <a:spLocks/>
          </p:cNvSpPr>
          <p:nvPr/>
        </p:nvSpPr>
        <p:spPr>
          <a:xfrm>
            <a:off x="4108580" y="2065403"/>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2D-S Horizontal</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en-US" sz="1800" b="0" i="0" u="none" strike="noStrike" kern="1200" cap="none" spc="0" normalizeH="0" baseline="-2500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15007</a:t>
            </a:r>
          </a:p>
        </p:txBody>
      </p:sp>
      <p:sp>
        <p:nvSpPr>
          <p:cNvPr id="24" name="Content Placeholder 2"/>
          <p:cNvSpPr txBox="1">
            <a:spLocks/>
          </p:cNvSpPr>
          <p:nvPr/>
        </p:nvSpPr>
        <p:spPr>
          <a:xfrm>
            <a:off x="4108580" y="5073832"/>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2D-S Vertical</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en-US" sz="18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18163 </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783" y="3967603"/>
            <a:ext cx="4538128" cy="283464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299" y="1145212"/>
            <a:ext cx="4444215" cy="2743200"/>
          </a:xfrm>
          <a:prstGeom prst="rect">
            <a:avLst/>
          </a:prstGeom>
        </p:spPr>
      </p:pic>
    </p:spTree>
    <p:extLst>
      <p:ext uri="{BB962C8B-B14F-4D97-AF65-F5344CB8AC3E}">
        <p14:creationId xmlns:p14="http://schemas.microsoft.com/office/powerpoint/2010/main" val="481564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301" y="1141163"/>
            <a:ext cx="4444213" cy="27432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302" y="4059043"/>
            <a:ext cx="4444213" cy="2743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783" y="1049723"/>
            <a:ext cx="4538128" cy="283464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9783" y="3967603"/>
            <a:ext cx="4538128" cy="2834640"/>
          </a:xfrm>
          <a:prstGeom prst="rect">
            <a:avLst/>
          </a:prstGeom>
        </p:spPr>
      </p:pic>
      <p:sp>
        <p:nvSpPr>
          <p:cNvPr id="8" name="TextBox 7"/>
          <p:cNvSpPr txBox="1"/>
          <p:nvPr/>
        </p:nvSpPr>
        <p:spPr>
          <a:xfrm>
            <a:off x="0" y="0"/>
            <a:ext cx="41148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Habit Classification: </a:t>
            </a:r>
            <a:r>
              <a:rPr kumimoji="0" lang="fr-FR"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Plates, Plate </a:t>
            </a:r>
            <a:r>
              <a:rPr kumimoji="0" lang="fr-FR"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Aggregates</a:t>
            </a:r>
            <a:r>
              <a:rPr kumimoji="0" lang="fr-FR"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Plates Fragments</a:t>
            </a: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7909559" y="0"/>
            <a:ext cx="428244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Time Segment: 15:48:00 (</a:t>
            </a:r>
            <a:r>
              <a:rPr kumimoji="0" lang="en-US" sz="12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56880</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- 15:55:50 (</a:t>
            </a:r>
            <a:r>
              <a:rPr kumimoji="0" lang="en-US" sz="12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57350</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UTC (</a:t>
            </a:r>
            <a:r>
              <a:rPr kumimoji="0" lang="en-US" sz="12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sfm</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0" y="461665"/>
            <a:ext cx="12192000" cy="7062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490086" y="15277"/>
            <a:ext cx="3211829" cy="767436"/>
          </a:xfrm>
          <a:solidFill>
            <a:schemeClr val="accent1">
              <a:lumMod val="75000"/>
            </a:schemeClr>
          </a:solidFill>
          <a:ln w="57150">
            <a:solidFill>
              <a:srgbClr val="00B0F0"/>
            </a:solidFill>
          </a:ln>
        </p:spPr>
        <p:txBody>
          <a:bodyPr anchor="t">
            <a:noAutofit/>
          </a:bodyPr>
          <a:lstStyle/>
          <a:p>
            <a:pPr algn="ctr">
              <a:lnSpc>
                <a:spcPts val="2600"/>
              </a:lnSpc>
            </a:pPr>
            <a:r>
              <a:rPr lang="en-US" sz="1800" dirty="0" smtClean="0">
                <a:solidFill>
                  <a:schemeClr val="bg1"/>
                </a:solidFill>
                <a:latin typeface="Times New Roman" panose="02020603050405020304" pitchFamily="18" charset="0"/>
                <a:cs typeface="Times New Roman" panose="02020603050405020304" pitchFamily="18" charset="0"/>
              </a:rPr>
              <a:t>Case 03</a:t>
            </a:r>
            <a:br>
              <a:rPr lang="en-US" sz="1800" dirty="0" smtClean="0">
                <a:solidFill>
                  <a:schemeClr val="bg1"/>
                </a:solidFill>
                <a:latin typeface="Times New Roman" panose="02020603050405020304" pitchFamily="18" charset="0"/>
                <a:cs typeface="Times New Roman" panose="02020603050405020304" pitchFamily="18" charset="0"/>
              </a:rPr>
            </a:br>
            <a:r>
              <a:rPr lang="en-US" sz="1800" dirty="0" smtClean="0">
                <a:solidFill>
                  <a:schemeClr val="bg1"/>
                </a:solidFill>
                <a:latin typeface="Times New Roman" panose="02020603050405020304" pitchFamily="18" charset="0"/>
                <a:cs typeface="Times New Roman" panose="02020603050405020304" pitchFamily="18" charset="0"/>
              </a:rPr>
              <a:t>Particle Size Distribution</a:t>
            </a:r>
            <a:endParaRPr lang="en-US" sz="1800" dirty="0">
              <a:solidFill>
                <a:schemeClr val="bg1"/>
              </a:solidFill>
              <a:latin typeface="Times New Roman" panose="02020603050405020304" pitchFamily="18" charset="0"/>
              <a:cs typeface="Times New Roman" panose="02020603050405020304" pitchFamily="18" charset="0"/>
            </a:endParaRPr>
          </a:p>
        </p:txBody>
      </p:sp>
      <p:sp>
        <p:nvSpPr>
          <p:cNvPr id="21" name="Content Placeholder 2"/>
          <p:cNvSpPr txBox="1">
            <a:spLocks/>
          </p:cNvSpPr>
          <p:nvPr/>
        </p:nvSpPr>
        <p:spPr>
          <a:xfrm>
            <a:off x="8063358" y="541134"/>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Particle Size Distribution </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Time Series</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Content Placeholder 2"/>
          <p:cNvSpPr txBox="1">
            <a:spLocks/>
          </p:cNvSpPr>
          <p:nvPr/>
        </p:nvSpPr>
        <p:spPr>
          <a:xfrm>
            <a:off x="610674" y="541134"/>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Particle Size Distribution </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by 2D-S Orientation Angle</a:t>
            </a:r>
          </a:p>
        </p:txBody>
      </p:sp>
      <p:sp>
        <p:nvSpPr>
          <p:cNvPr id="23" name="Content Placeholder 2"/>
          <p:cNvSpPr txBox="1">
            <a:spLocks/>
          </p:cNvSpPr>
          <p:nvPr/>
        </p:nvSpPr>
        <p:spPr>
          <a:xfrm>
            <a:off x="4108580" y="2065403"/>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2D-S Horizontal</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en-US" sz="1800" b="0" i="0" u="none" strike="noStrike" kern="1200" cap="none" spc="0" normalizeH="0" baseline="-2500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5980</a:t>
            </a:r>
          </a:p>
        </p:txBody>
      </p:sp>
      <p:sp>
        <p:nvSpPr>
          <p:cNvPr id="24" name="Content Placeholder 2"/>
          <p:cNvSpPr txBox="1">
            <a:spLocks/>
          </p:cNvSpPr>
          <p:nvPr/>
        </p:nvSpPr>
        <p:spPr>
          <a:xfrm>
            <a:off x="4108580" y="5073832"/>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2D-S Vertical</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en-US" sz="18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7179</a:t>
            </a:r>
          </a:p>
        </p:txBody>
      </p:sp>
    </p:spTree>
    <p:extLst>
      <p:ext uri="{BB962C8B-B14F-4D97-AF65-F5344CB8AC3E}">
        <p14:creationId xmlns:p14="http://schemas.microsoft.com/office/powerpoint/2010/main" val="1003327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299" y="1141163"/>
            <a:ext cx="4444213" cy="27432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300" y="4059043"/>
            <a:ext cx="4444212" cy="2743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783" y="1049723"/>
            <a:ext cx="4538128" cy="283464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9783" y="3967603"/>
            <a:ext cx="4538128" cy="2834640"/>
          </a:xfrm>
          <a:prstGeom prst="rect">
            <a:avLst/>
          </a:prstGeom>
        </p:spPr>
      </p:pic>
      <p:sp>
        <p:nvSpPr>
          <p:cNvPr id="8" name="TextBox 7"/>
          <p:cNvSpPr txBox="1"/>
          <p:nvPr/>
        </p:nvSpPr>
        <p:spPr>
          <a:xfrm>
            <a:off x="0" y="0"/>
            <a:ext cx="41148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Habit Classification: </a:t>
            </a:r>
            <a:r>
              <a:rPr kumimoji="0" lang="fr-FR"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Needles</a:t>
            </a:r>
            <a:r>
              <a:rPr kumimoji="0" lang="fr-FR"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Columns</a:t>
            </a:r>
            <a:r>
              <a:rPr kumimoji="0" lang="fr-FR"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Prisms</a:t>
            </a: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7909559" y="0"/>
            <a:ext cx="428244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Time Segment: 16:09:40 (</a:t>
            </a:r>
            <a:r>
              <a:rPr kumimoji="0" lang="en-US" sz="12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58180</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- 16:15:40 (</a:t>
            </a:r>
            <a:r>
              <a:rPr kumimoji="0" lang="en-US" sz="12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58540</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UTC (</a:t>
            </a:r>
            <a:r>
              <a:rPr kumimoji="0" lang="en-US" sz="12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sfm</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0" y="461665"/>
            <a:ext cx="12192000" cy="7062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490086" y="15277"/>
            <a:ext cx="3211829" cy="767436"/>
          </a:xfrm>
          <a:solidFill>
            <a:schemeClr val="accent1">
              <a:lumMod val="75000"/>
            </a:schemeClr>
          </a:solidFill>
          <a:ln w="57150">
            <a:solidFill>
              <a:srgbClr val="00B0F0"/>
            </a:solidFill>
          </a:ln>
        </p:spPr>
        <p:txBody>
          <a:bodyPr anchor="t">
            <a:noAutofit/>
          </a:bodyPr>
          <a:lstStyle/>
          <a:p>
            <a:pPr algn="ctr">
              <a:lnSpc>
                <a:spcPts val="2600"/>
              </a:lnSpc>
            </a:pPr>
            <a:r>
              <a:rPr lang="en-US" sz="1800" dirty="0" smtClean="0">
                <a:solidFill>
                  <a:schemeClr val="bg1"/>
                </a:solidFill>
                <a:latin typeface="Times New Roman" panose="02020603050405020304" pitchFamily="18" charset="0"/>
                <a:cs typeface="Times New Roman" panose="02020603050405020304" pitchFamily="18" charset="0"/>
              </a:rPr>
              <a:t>Case 04</a:t>
            </a:r>
            <a:br>
              <a:rPr lang="en-US" sz="1800" dirty="0" smtClean="0">
                <a:solidFill>
                  <a:schemeClr val="bg1"/>
                </a:solidFill>
                <a:latin typeface="Times New Roman" panose="02020603050405020304" pitchFamily="18" charset="0"/>
                <a:cs typeface="Times New Roman" panose="02020603050405020304" pitchFamily="18" charset="0"/>
              </a:rPr>
            </a:br>
            <a:r>
              <a:rPr lang="en-US" sz="1800" dirty="0" smtClean="0">
                <a:solidFill>
                  <a:schemeClr val="bg1"/>
                </a:solidFill>
                <a:latin typeface="Times New Roman" panose="02020603050405020304" pitchFamily="18" charset="0"/>
                <a:cs typeface="Times New Roman" panose="02020603050405020304" pitchFamily="18" charset="0"/>
              </a:rPr>
              <a:t>Particle Size Distribution</a:t>
            </a:r>
            <a:endParaRPr lang="en-US" sz="1800" dirty="0">
              <a:solidFill>
                <a:schemeClr val="bg1"/>
              </a:solidFill>
              <a:latin typeface="Times New Roman" panose="02020603050405020304" pitchFamily="18" charset="0"/>
              <a:cs typeface="Times New Roman" panose="02020603050405020304" pitchFamily="18" charset="0"/>
            </a:endParaRPr>
          </a:p>
        </p:txBody>
      </p:sp>
      <p:sp>
        <p:nvSpPr>
          <p:cNvPr id="21" name="Content Placeholder 2"/>
          <p:cNvSpPr txBox="1">
            <a:spLocks/>
          </p:cNvSpPr>
          <p:nvPr/>
        </p:nvSpPr>
        <p:spPr>
          <a:xfrm>
            <a:off x="8063358" y="541134"/>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Particle Size Distribution </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Time Series</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Content Placeholder 2"/>
          <p:cNvSpPr txBox="1">
            <a:spLocks/>
          </p:cNvSpPr>
          <p:nvPr/>
        </p:nvSpPr>
        <p:spPr>
          <a:xfrm>
            <a:off x="610674" y="541134"/>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Particle Size Distribution </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by 2D-S Orientation Angle</a:t>
            </a:r>
          </a:p>
        </p:txBody>
      </p:sp>
      <p:sp>
        <p:nvSpPr>
          <p:cNvPr id="23" name="Content Placeholder 2"/>
          <p:cNvSpPr txBox="1">
            <a:spLocks/>
          </p:cNvSpPr>
          <p:nvPr/>
        </p:nvSpPr>
        <p:spPr>
          <a:xfrm>
            <a:off x="4108580" y="2065403"/>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2D-S Horizontal</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en-US" sz="1800" b="0" i="0" u="none" strike="noStrike" kern="1200" cap="none" spc="0" normalizeH="0" baseline="-2500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31575</a:t>
            </a:r>
          </a:p>
        </p:txBody>
      </p:sp>
      <p:sp>
        <p:nvSpPr>
          <p:cNvPr id="24" name="Content Placeholder 2"/>
          <p:cNvSpPr txBox="1">
            <a:spLocks/>
          </p:cNvSpPr>
          <p:nvPr/>
        </p:nvSpPr>
        <p:spPr>
          <a:xfrm>
            <a:off x="4108580" y="5073832"/>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2D-S Vertical</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en-US" sz="18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35015</a:t>
            </a:r>
          </a:p>
        </p:txBody>
      </p:sp>
    </p:spTree>
    <p:extLst>
      <p:ext uri="{BB962C8B-B14F-4D97-AF65-F5344CB8AC3E}">
        <p14:creationId xmlns:p14="http://schemas.microsoft.com/office/powerpoint/2010/main" val="4071578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302" y="4059043"/>
            <a:ext cx="4444212" cy="27432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300" y="1141163"/>
            <a:ext cx="4444214" cy="2743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1909" y="1049723"/>
            <a:ext cx="4565168" cy="283464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1909" y="3967603"/>
            <a:ext cx="4565168" cy="2834640"/>
          </a:xfrm>
          <a:prstGeom prst="rect">
            <a:avLst/>
          </a:prstGeom>
        </p:spPr>
      </p:pic>
      <p:sp>
        <p:nvSpPr>
          <p:cNvPr id="8" name="TextBox 7"/>
          <p:cNvSpPr txBox="1"/>
          <p:nvPr/>
        </p:nvSpPr>
        <p:spPr>
          <a:xfrm>
            <a:off x="0" y="0"/>
            <a:ext cx="41148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Habit Classification: </a:t>
            </a:r>
            <a:r>
              <a:rPr kumimoji="0" lang="fr-FR"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Column</a:t>
            </a:r>
            <a:r>
              <a:rPr kumimoji="0" lang="fr-FR"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Aggregates</a:t>
            </a: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7909559" y="0"/>
            <a:ext cx="428244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Time Segment: 16:22:00 (</a:t>
            </a:r>
            <a:r>
              <a:rPr kumimoji="0" lang="en-US" sz="12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58920</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- 16:28:20 (</a:t>
            </a:r>
            <a:r>
              <a:rPr kumimoji="0" lang="en-US" sz="12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59300</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UTC (</a:t>
            </a:r>
            <a:r>
              <a:rPr kumimoji="0" lang="en-US" sz="12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sfm</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0" y="461665"/>
            <a:ext cx="12192000" cy="7062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490086" y="15277"/>
            <a:ext cx="3211829" cy="767436"/>
          </a:xfrm>
          <a:solidFill>
            <a:schemeClr val="accent1">
              <a:lumMod val="75000"/>
            </a:schemeClr>
          </a:solidFill>
          <a:ln w="57150">
            <a:solidFill>
              <a:srgbClr val="00B0F0"/>
            </a:solidFill>
          </a:ln>
        </p:spPr>
        <p:txBody>
          <a:bodyPr anchor="t">
            <a:noAutofit/>
          </a:bodyPr>
          <a:lstStyle/>
          <a:p>
            <a:pPr algn="ctr">
              <a:lnSpc>
                <a:spcPts val="2600"/>
              </a:lnSpc>
            </a:pPr>
            <a:r>
              <a:rPr lang="en-US" sz="1800" dirty="0" smtClean="0">
                <a:solidFill>
                  <a:schemeClr val="bg1"/>
                </a:solidFill>
                <a:latin typeface="Times New Roman" panose="02020603050405020304" pitchFamily="18" charset="0"/>
                <a:cs typeface="Times New Roman" panose="02020603050405020304" pitchFamily="18" charset="0"/>
              </a:rPr>
              <a:t>Case 05</a:t>
            </a:r>
            <a:br>
              <a:rPr lang="en-US" sz="1800" dirty="0" smtClean="0">
                <a:solidFill>
                  <a:schemeClr val="bg1"/>
                </a:solidFill>
                <a:latin typeface="Times New Roman" panose="02020603050405020304" pitchFamily="18" charset="0"/>
                <a:cs typeface="Times New Roman" panose="02020603050405020304" pitchFamily="18" charset="0"/>
              </a:rPr>
            </a:br>
            <a:r>
              <a:rPr lang="en-US" sz="1800" dirty="0" smtClean="0">
                <a:solidFill>
                  <a:schemeClr val="bg1"/>
                </a:solidFill>
                <a:latin typeface="Times New Roman" panose="02020603050405020304" pitchFamily="18" charset="0"/>
                <a:cs typeface="Times New Roman" panose="02020603050405020304" pitchFamily="18" charset="0"/>
              </a:rPr>
              <a:t>Particle Size Distribution</a:t>
            </a:r>
            <a:endParaRPr lang="en-US" sz="1800" dirty="0">
              <a:solidFill>
                <a:schemeClr val="bg1"/>
              </a:solidFill>
              <a:latin typeface="Times New Roman" panose="02020603050405020304" pitchFamily="18" charset="0"/>
              <a:cs typeface="Times New Roman" panose="02020603050405020304" pitchFamily="18" charset="0"/>
            </a:endParaRPr>
          </a:p>
        </p:txBody>
      </p:sp>
      <p:sp>
        <p:nvSpPr>
          <p:cNvPr id="21" name="Content Placeholder 2"/>
          <p:cNvSpPr txBox="1">
            <a:spLocks/>
          </p:cNvSpPr>
          <p:nvPr/>
        </p:nvSpPr>
        <p:spPr>
          <a:xfrm>
            <a:off x="8063358" y="541134"/>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Particle Size Distribution </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Time Series</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Content Placeholder 2"/>
          <p:cNvSpPr txBox="1">
            <a:spLocks/>
          </p:cNvSpPr>
          <p:nvPr/>
        </p:nvSpPr>
        <p:spPr>
          <a:xfrm>
            <a:off x="610674" y="541134"/>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Particle Size Distribution </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by 2D-S Orientation Angle</a:t>
            </a:r>
          </a:p>
        </p:txBody>
      </p:sp>
      <p:sp>
        <p:nvSpPr>
          <p:cNvPr id="23" name="Content Placeholder 2"/>
          <p:cNvSpPr txBox="1">
            <a:spLocks/>
          </p:cNvSpPr>
          <p:nvPr/>
        </p:nvSpPr>
        <p:spPr>
          <a:xfrm>
            <a:off x="4108580" y="2065403"/>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2D-S Horizontal</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en-US" sz="1800" b="0" i="0" u="none" strike="noStrike" kern="1200" cap="none" spc="0" normalizeH="0" baseline="-2500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12988</a:t>
            </a:r>
          </a:p>
        </p:txBody>
      </p:sp>
      <p:sp>
        <p:nvSpPr>
          <p:cNvPr id="24" name="Content Placeholder 2"/>
          <p:cNvSpPr txBox="1">
            <a:spLocks/>
          </p:cNvSpPr>
          <p:nvPr/>
        </p:nvSpPr>
        <p:spPr>
          <a:xfrm>
            <a:off x="4108580" y="5073832"/>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2D-S Vertical</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en-US" sz="18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13275</a:t>
            </a:r>
          </a:p>
        </p:txBody>
      </p:sp>
    </p:spTree>
    <p:extLst>
      <p:ext uri="{BB962C8B-B14F-4D97-AF65-F5344CB8AC3E}">
        <p14:creationId xmlns:p14="http://schemas.microsoft.com/office/powerpoint/2010/main" val="2930201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302" y="1141163"/>
            <a:ext cx="4444212" cy="27432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302" y="4059043"/>
            <a:ext cx="4444214" cy="2743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782" y="1049723"/>
            <a:ext cx="4538128" cy="283464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9781" y="3967603"/>
            <a:ext cx="4538129" cy="2834640"/>
          </a:xfrm>
          <a:prstGeom prst="rect">
            <a:avLst/>
          </a:prstGeom>
        </p:spPr>
      </p:pic>
      <p:sp>
        <p:nvSpPr>
          <p:cNvPr id="8" name="TextBox 7"/>
          <p:cNvSpPr txBox="1"/>
          <p:nvPr/>
        </p:nvSpPr>
        <p:spPr>
          <a:xfrm>
            <a:off x="0" y="0"/>
            <a:ext cx="41148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Habit Classification: Columns, Needle Aggregates</a:t>
            </a: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7909559" y="0"/>
            <a:ext cx="428244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Time Segment: 17:04:50 (</a:t>
            </a:r>
            <a:r>
              <a:rPr kumimoji="0" lang="en-US" sz="12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61490</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- 17:12:00 (</a:t>
            </a:r>
            <a:r>
              <a:rPr kumimoji="0" lang="en-US" sz="12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61920</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UTC (</a:t>
            </a:r>
            <a:r>
              <a:rPr kumimoji="0" lang="en-US" sz="12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sfm</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0" y="461665"/>
            <a:ext cx="12192000" cy="7062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490086" y="15277"/>
            <a:ext cx="3211829" cy="767436"/>
          </a:xfrm>
          <a:solidFill>
            <a:schemeClr val="accent1">
              <a:lumMod val="75000"/>
            </a:schemeClr>
          </a:solidFill>
          <a:ln w="57150">
            <a:solidFill>
              <a:srgbClr val="00B0F0"/>
            </a:solidFill>
          </a:ln>
        </p:spPr>
        <p:txBody>
          <a:bodyPr anchor="t">
            <a:noAutofit/>
          </a:bodyPr>
          <a:lstStyle/>
          <a:p>
            <a:pPr algn="ctr">
              <a:lnSpc>
                <a:spcPts val="2600"/>
              </a:lnSpc>
            </a:pPr>
            <a:r>
              <a:rPr lang="en-US" sz="1800" dirty="0" smtClean="0">
                <a:solidFill>
                  <a:schemeClr val="bg1"/>
                </a:solidFill>
                <a:latin typeface="Times New Roman" panose="02020603050405020304" pitchFamily="18" charset="0"/>
                <a:cs typeface="Times New Roman" panose="02020603050405020304" pitchFamily="18" charset="0"/>
              </a:rPr>
              <a:t>Case 06</a:t>
            </a:r>
            <a:br>
              <a:rPr lang="en-US" sz="1800" dirty="0" smtClean="0">
                <a:solidFill>
                  <a:schemeClr val="bg1"/>
                </a:solidFill>
                <a:latin typeface="Times New Roman" panose="02020603050405020304" pitchFamily="18" charset="0"/>
                <a:cs typeface="Times New Roman" panose="02020603050405020304" pitchFamily="18" charset="0"/>
              </a:rPr>
            </a:br>
            <a:r>
              <a:rPr lang="en-US" sz="1800" dirty="0" smtClean="0">
                <a:solidFill>
                  <a:schemeClr val="bg1"/>
                </a:solidFill>
                <a:latin typeface="Times New Roman" panose="02020603050405020304" pitchFamily="18" charset="0"/>
                <a:cs typeface="Times New Roman" panose="02020603050405020304" pitchFamily="18" charset="0"/>
              </a:rPr>
              <a:t>Particle Size Distribution</a:t>
            </a:r>
            <a:endParaRPr lang="en-US" sz="1800" dirty="0">
              <a:solidFill>
                <a:schemeClr val="bg1"/>
              </a:solidFill>
              <a:latin typeface="Times New Roman" panose="02020603050405020304" pitchFamily="18" charset="0"/>
              <a:cs typeface="Times New Roman" panose="02020603050405020304" pitchFamily="18" charset="0"/>
            </a:endParaRPr>
          </a:p>
        </p:txBody>
      </p:sp>
      <p:sp>
        <p:nvSpPr>
          <p:cNvPr id="21" name="Content Placeholder 2"/>
          <p:cNvSpPr txBox="1">
            <a:spLocks/>
          </p:cNvSpPr>
          <p:nvPr/>
        </p:nvSpPr>
        <p:spPr>
          <a:xfrm>
            <a:off x="8063358" y="541134"/>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Particle Size Distribution </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Time Series</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Content Placeholder 2"/>
          <p:cNvSpPr txBox="1">
            <a:spLocks/>
          </p:cNvSpPr>
          <p:nvPr/>
        </p:nvSpPr>
        <p:spPr>
          <a:xfrm>
            <a:off x="610674" y="541134"/>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Particle Size Distribution </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by 2D-S Orientation Angle</a:t>
            </a:r>
          </a:p>
        </p:txBody>
      </p:sp>
      <p:sp>
        <p:nvSpPr>
          <p:cNvPr id="23" name="Content Placeholder 2"/>
          <p:cNvSpPr txBox="1">
            <a:spLocks/>
          </p:cNvSpPr>
          <p:nvPr/>
        </p:nvSpPr>
        <p:spPr>
          <a:xfrm>
            <a:off x="4108580" y="2065403"/>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2D-S Horizontal</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en-US" sz="1800" b="0" i="0" u="none" strike="noStrike" kern="1200" cap="none" spc="0" normalizeH="0" baseline="-2500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9406</a:t>
            </a:r>
          </a:p>
        </p:txBody>
      </p:sp>
      <p:sp>
        <p:nvSpPr>
          <p:cNvPr id="24" name="Content Placeholder 2"/>
          <p:cNvSpPr txBox="1">
            <a:spLocks/>
          </p:cNvSpPr>
          <p:nvPr/>
        </p:nvSpPr>
        <p:spPr>
          <a:xfrm>
            <a:off x="4108580" y="5073832"/>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2D-S Vertical</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en-US" sz="18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9830</a:t>
            </a:r>
          </a:p>
        </p:txBody>
      </p:sp>
    </p:spTree>
    <p:extLst>
      <p:ext uri="{BB962C8B-B14F-4D97-AF65-F5344CB8AC3E}">
        <p14:creationId xmlns:p14="http://schemas.microsoft.com/office/powerpoint/2010/main" val="3734192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302" y="1141163"/>
            <a:ext cx="4444212" cy="27432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303" y="4059043"/>
            <a:ext cx="4444212" cy="27432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782" y="1049723"/>
            <a:ext cx="4538129" cy="283464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9782" y="3967603"/>
            <a:ext cx="4538128" cy="2834640"/>
          </a:xfrm>
          <a:prstGeom prst="rect">
            <a:avLst/>
          </a:prstGeom>
        </p:spPr>
      </p:pic>
      <p:sp>
        <p:nvSpPr>
          <p:cNvPr id="8" name="TextBox 7"/>
          <p:cNvSpPr txBox="1"/>
          <p:nvPr/>
        </p:nvSpPr>
        <p:spPr>
          <a:xfrm>
            <a:off x="0" y="0"/>
            <a:ext cx="41148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Habit Classification: Plates, Sectored Plates, Plate Aggregates </a:t>
            </a: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7909559" y="0"/>
            <a:ext cx="428244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Time Segment: 17:29:25 (</a:t>
            </a:r>
            <a:r>
              <a:rPr kumimoji="0" lang="en-US" sz="12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62965</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- 17:36:35 (</a:t>
            </a:r>
            <a:r>
              <a:rPr kumimoji="0" lang="en-US" sz="12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63395</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UTC (</a:t>
            </a:r>
            <a:r>
              <a:rPr kumimoji="0" lang="en-US" sz="12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sfm</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0" y="461665"/>
            <a:ext cx="12192000" cy="7062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490086" y="15277"/>
            <a:ext cx="3211829" cy="767436"/>
          </a:xfrm>
          <a:solidFill>
            <a:schemeClr val="accent1">
              <a:lumMod val="75000"/>
            </a:schemeClr>
          </a:solidFill>
          <a:ln w="57150">
            <a:solidFill>
              <a:srgbClr val="00B0F0"/>
            </a:solidFill>
          </a:ln>
        </p:spPr>
        <p:txBody>
          <a:bodyPr anchor="t">
            <a:noAutofit/>
          </a:bodyPr>
          <a:lstStyle/>
          <a:p>
            <a:pPr algn="ctr">
              <a:lnSpc>
                <a:spcPts val="2600"/>
              </a:lnSpc>
            </a:pPr>
            <a:r>
              <a:rPr lang="en-US" sz="1800" dirty="0" smtClean="0">
                <a:solidFill>
                  <a:schemeClr val="bg1"/>
                </a:solidFill>
                <a:latin typeface="Times New Roman" panose="02020603050405020304" pitchFamily="18" charset="0"/>
                <a:cs typeface="Times New Roman" panose="02020603050405020304" pitchFamily="18" charset="0"/>
              </a:rPr>
              <a:t>Case 07</a:t>
            </a:r>
            <a:br>
              <a:rPr lang="en-US" sz="1800" dirty="0" smtClean="0">
                <a:solidFill>
                  <a:schemeClr val="bg1"/>
                </a:solidFill>
                <a:latin typeface="Times New Roman" panose="02020603050405020304" pitchFamily="18" charset="0"/>
                <a:cs typeface="Times New Roman" panose="02020603050405020304" pitchFamily="18" charset="0"/>
              </a:rPr>
            </a:br>
            <a:r>
              <a:rPr lang="en-US" sz="1800" dirty="0" smtClean="0">
                <a:solidFill>
                  <a:schemeClr val="bg1"/>
                </a:solidFill>
                <a:latin typeface="Times New Roman" panose="02020603050405020304" pitchFamily="18" charset="0"/>
                <a:cs typeface="Times New Roman" panose="02020603050405020304" pitchFamily="18" charset="0"/>
              </a:rPr>
              <a:t>Particle Size Distribution</a:t>
            </a:r>
            <a:endParaRPr lang="en-US" sz="1800" dirty="0">
              <a:solidFill>
                <a:schemeClr val="bg1"/>
              </a:solidFill>
              <a:latin typeface="Times New Roman" panose="02020603050405020304" pitchFamily="18" charset="0"/>
              <a:cs typeface="Times New Roman" panose="02020603050405020304" pitchFamily="18" charset="0"/>
            </a:endParaRPr>
          </a:p>
        </p:txBody>
      </p:sp>
      <p:sp>
        <p:nvSpPr>
          <p:cNvPr id="21" name="Content Placeholder 2"/>
          <p:cNvSpPr txBox="1">
            <a:spLocks/>
          </p:cNvSpPr>
          <p:nvPr/>
        </p:nvSpPr>
        <p:spPr>
          <a:xfrm>
            <a:off x="8063358" y="541134"/>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Particle Size Distribution </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Time Series</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Content Placeholder 2"/>
          <p:cNvSpPr txBox="1">
            <a:spLocks/>
          </p:cNvSpPr>
          <p:nvPr/>
        </p:nvSpPr>
        <p:spPr>
          <a:xfrm>
            <a:off x="610674" y="541134"/>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Particle Size Distribution </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by 2D-S Orientation Angle</a:t>
            </a:r>
          </a:p>
        </p:txBody>
      </p:sp>
      <p:sp>
        <p:nvSpPr>
          <p:cNvPr id="23" name="Content Placeholder 2"/>
          <p:cNvSpPr txBox="1">
            <a:spLocks/>
          </p:cNvSpPr>
          <p:nvPr/>
        </p:nvSpPr>
        <p:spPr>
          <a:xfrm>
            <a:off x="4108580" y="2065403"/>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2D-S Horizontal</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en-US" sz="1800" b="0" i="0" u="none" strike="noStrike" kern="1200" cap="none" spc="0" normalizeH="0" baseline="-2500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3213</a:t>
            </a:r>
          </a:p>
        </p:txBody>
      </p:sp>
      <p:sp>
        <p:nvSpPr>
          <p:cNvPr id="24" name="Content Placeholder 2"/>
          <p:cNvSpPr txBox="1">
            <a:spLocks/>
          </p:cNvSpPr>
          <p:nvPr/>
        </p:nvSpPr>
        <p:spPr>
          <a:xfrm>
            <a:off x="4108580" y="5073832"/>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2D-S Vertical</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en-US" sz="18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3760</a:t>
            </a:r>
          </a:p>
        </p:txBody>
      </p:sp>
    </p:spTree>
    <p:extLst>
      <p:ext uri="{BB962C8B-B14F-4D97-AF65-F5344CB8AC3E}">
        <p14:creationId xmlns:p14="http://schemas.microsoft.com/office/powerpoint/2010/main" val="2630440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991" y="1"/>
            <a:ext cx="11778018" cy="1132763"/>
          </a:xfrm>
        </p:spPr>
        <p:txBody>
          <a:bodyPr>
            <a:normAutofit/>
          </a:bodyPr>
          <a:lstStyle/>
          <a:p>
            <a:pPr algn="ctr"/>
            <a:r>
              <a:rPr lang="en-US" sz="4000" dirty="0" smtClean="0">
                <a:latin typeface="Times New Roman" panose="02020603050405020304" pitchFamily="18" charset="0"/>
                <a:cs typeface="Times New Roman" panose="02020603050405020304" pitchFamily="18" charset="0"/>
              </a:rPr>
              <a:t>Non-Thunderstorm, Cold Season Application</a:t>
            </a:r>
            <a:endParaRPr lang="en-US" sz="4000" dirty="0">
              <a:latin typeface="Times New Roman" panose="02020603050405020304" pitchFamily="18" charset="0"/>
              <a:cs typeface="Times New Roman" panose="02020603050405020304" pitchFamily="18" charset="0"/>
            </a:endParaRPr>
          </a:p>
        </p:txBody>
      </p:sp>
      <p:sp>
        <p:nvSpPr>
          <p:cNvPr id="24" name="Content Placeholder 2"/>
          <p:cNvSpPr txBox="1">
            <a:spLocks/>
          </p:cNvSpPr>
          <p:nvPr/>
        </p:nvSpPr>
        <p:spPr>
          <a:xfrm>
            <a:off x="206991" y="1148929"/>
            <a:ext cx="11778018" cy="53349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latin typeface="Times New Roman" panose="02020603050405020304" pitchFamily="18" charset="0"/>
                <a:cs typeface="Times New Roman" panose="02020603050405020304" pitchFamily="18" charset="0"/>
              </a:rPr>
              <a:t>Less is known about vertical ice crystal </a:t>
            </a:r>
            <a:r>
              <a:rPr lang="en-US" sz="2400" dirty="0" smtClean="0">
                <a:latin typeface="Times New Roman" panose="02020603050405020304" pitchFamily="18" charset="0"/>
                <a:cs typeface="Times New Roman" panose="02020603050405020304" pitchFamily="18" charset="0"/>
              </a:rPr>
              <a:t>orientation </a:t>
            </a:r>
            <a:r>
              <a:rPr lang="en-US" sz="2400" dirty="0" smtClean="0">
                <a:latin typeface="Times New Roman" panose="02020603050405020304" pitchFamily="18" charset="0"/>
                <a:cs typeface="Times New Roman" panose="02020603050405020304" pitchFamily="18" charset="0"/>
              </a:rPr>
              <a:t>occurrence in winter storms.</a:t>
            </a:r>
          </a:p>
          <a:p>
            <a:r>
              <a:rPr lang="en-US" sz="2400" dirty="0">
                <a:latin typeface="Times New Roman" panose="02020603050405020304" pitchFamily="18" charset="0"/>
                <a:cs typeface="Times New Roman" panose="02020603050405020304" pitchFamily="18" charset="0"/>
              </a:rPr>
              <a:t>A largely overlooked ice crystal property is the spatial arrangement of ice crystal axes and faces, which can exhibit specific orientations due to aerodynamic, electric, and gravitational forces (</a:t>
            </a:r>
            <a:r>
              <a:rPr lang="en-US" sz="2400" dirty="0">
                <a:latin typeface="Times New Roman" panose="02020603050405020304" pitchFamily="18" charset="0"/>
                <a:cs typeface="Times New Roman" panose="02020603050405020304" pitchFamily="18" charset="0"/>
              </a:rPr>
              <a:t>Weinheimer</a:t>
            </a:r>
            <a:r>
              <a:rPr lang="en-US" sz="2400" dirty="0">
                <a:latin typeface="Times New Roman" panose="02020603050405020304" pitchFamily="18" charset="0"/>
                <a:cs typeface="Times New Roman" panose="02020603050405020304" pitchFamily="18" charset="0"/>
              </a:rPr>
              <a:t> and Few 1987). </a:t>
            </a:r>
          </a:p>
          <a:p>
            <a:r>
              <a:rPr lang="en-US" sz="2400" dirty="0" smtClean="0">
                <a:latin typeface="Times New Roman" panose="02020603050405020304" pitchFamily="18" charset="0"/>
                <a:cs typeface="Times New Roman" panose="02020603050405020304" pitchFamily="18" charset="0"/>
              </a:rPr>
              <a:t>Purpose: relate </a:t>
            </a:r>
            <a:r>
              <a:rPr lang="en-US" sz="2400" dirty="0">
                <a:latin typeface="Times New Roman" panose="02020603050405020304" pitchFamily="18" charset="0"/>
                <a:cs typeface="Times New Roman" panose="02020603050405020304" pitchFamily="18" charset="0"/>
              </a:rPr>
              <a:t>remotely sensed observations to in situ measurements.</a:t>
            </a:r>
          </a:p>
          <a:p>
            <a:r>
              <a:rPr lang="en-US" sz="2400" dirty="0" smtClean="0">
                <a:latin typeface="Times New Roman" panose="02020603050405020304" pitchFamily="18" charset="0"/>
                <a:cs typeface="Times New Roman" panose="02020603050405020304" pitchFamily="18" charset="0"/>
              </a:rPr>
              <a:t>Ice crystal orientation directly relates to:</a:t>
            </a:r>
          </a:p>
          <a:p>
            <a:pPr lvl="1"/>
            <a:r>
              <a:rPr lang="en-US" dirty="0" smtClean="0">
                <a:latin typeface="Times New Roman" panose="02020603050405020304" pitchFamily="18" charset="0"/>
                <a:cs typeface="Times New Roman" panose="02020603050405020304" pitchFamily="18" charset="0"/>
              </a:rPr>
              <a:t>Particle scattering properties</a:t>
            </a:r>
          </a:p>
          <a:p>
            <a:pPr lvl="1"/>
            <a:r>
              <a:rPr lang="en-US" dirty="0" smtClean="0">
                <a:latin typeface="Times New Roman" panose="02020603050405020304" pitchFamily="18" charset="0"/>
                <a:cs typeface="Times New Roman" panose="02020603050405020304" pitchFamily="18" charset="0"/>
              </a:rPr>
              <a:t>Cloud reflectance</a:t>
            </a:r>
          </a:p>
          <a:p>
            <a:pPr lvl="1"/>
            <a:r>
              <a:rPr lang="en-US" dirty="0" smtClean="0">
                <a:latin typeface="Times New Roman" panose="02020603050405020304" pitchFamily="18" charset="0"/>
                <a:cs typeface="Times New Roman" panose="02020603050405020304" pitchFamily="18" charset="0"/>
              </a:rPr>
              <a:t>Particle fall </a:t>
            </a:r>
            <a:r>
              <a:rPr lang="en-US" dirty="0">
                <a:latin typeface="Times New Roman" panose="02020603050405020304" pitchFamily="18" charset="0"/>
                <a:cs typeface="Times New Roman" panose="02020603050405020304" pitchFamily="18" charset="0"/>
              </a:rPr>
              <a:t>speed </a:t>
            </a:r>
            <a:r>
              <a:rPr lang="en-US" dirty="0" smtClean="0">
                <a:latin typeface="Times New Roman" panose="02020603050405020304" pitchFamily="18" charset="0"/>
                <a:cs typeface="Times New Roman" panose="02020603050405020304" pitchFamily="18" charset="0"/>
              </a:rPr>
              <a:t>(Jiang </a:t>
            </a:r>
            <a:r>
              <a:rPr lang="en-US" dirty="0">
                <a:latin typeface="Times New Roman" panose="02020603050405020304" pitchFamily="18" charset="0"/>
                <a:cs typeface="Times New Roman" panose="02020603050405020304" pitchFamily="18" charset="0"/>
              </a:rPr>
              <a:t>et al. </a:t>
            </a:r>
            <a:r>
              <a:rPr lang="en-US" dirty="0" smtClean="0">
                <a:latin typeface="Times New Roman" panose="02020603050405020304" pitchFamily="18" charset="0"/>
                <a:cs typeface="Times New Roman" panose="02020603050405020304" pitchFamily="18" charset="0"/>
              </a:rPr>
              <a:t>2019)</a:t>
            </a:r>
          </a:p>
          <a:p>
            <a:pPr lvl="1"/>
            <a:r>
              <a:rPr lang="en-US" dirty="0" smtClean="0">
                <a:latin typeface="Times New Roman" panose="02020603050405020304" pitchFamily="18" charset="0"/>
                <a:cs typeface="Times New Roman" panose="02020603050405020304" pitchFamily="18" charset="0"/>
              </a:rPr>
              <a:t>Precipitation </a:t>
            </a:r>
            <a:r>
              <a:rPr lang="en-US" dirty="0">
                <a:latin typeface="Times New Roman" panose="02020603050405020304" pitchFamily="18" charset="0"/>
                <a:cs typeface="Times New Roman" panose="02020603050405020304" pitchFamily="18" charset="0"/>
              </a:rPr>
              <a:t>growth </a:t>
            </a:r>
            <a:r>
              <a:rPr lang="en-US" dirty="0" smtClean="0">
                <a:latin typeface="Times New Roman" panose="02020603050405020304" pitchFamily="18" charset="0"/>
                <a:cs typeface="Times New Roman" panose="02020603050405020304" pitchFamily="18" charset="0"/>
              </a:rPr>
              <a:t>(Jiang </a:t>
            </a:r>
            <a:r>
              <a:rPr lang="en-US" dirty="0">
                <a:latin typeface="Times New Roman" panose="02020603050405020304" pitchFamily="18" charset="0"/>
                <a:cs typeface="Times New Roman" panose="02020603050405020304" pitchFamily="18" charset="0"/>
              </a:rPr>
              <a:t>et al. </a:t>
            </a:r>
            <a:r>
              <a:rPr lang="en-US" dirty="0" smtClean="0">
                <a:latin typeface="Times New Roman" panose="02020603050405020304" pitchFamily="18" charset="0"/>
                <a:cs typeface="Times New Roman" panose="02020603050405020304" pitchFamily="18" charset="0"/>
              </a:rPr>
              <a:t>2019)</a:t>
            </a:r>
          </a:p>
          <a:p>
            <a:pPr lvl="1"/>
            <a:r>
              <a:rPr lang="en-US" dirty="0" smtClean="0">
                <a:latin typeface="Times New Roman" panose="02020603050405020304" pitchFamily="18" charset="0"/>
                <a:cs typeface="Times New Roman" panose="02020603050405020304" pitchFamily="18" charset="0"/>
              </a:rPr>
              <a:t>Ice and total water content measurements</a:t>
            </a:r>
          </a:p>
          <a:p>
            <a:pPr lvl="1"/>
            <a:r>
              <a:rPr lang="en-US" dirty="0" smtClean="0">
                <a:latin typeface="Times New Roman" panose="02020603050405020304" pitchFamily="18" charset="0"/>
                <a:cs typeface="Times New Roman" panose="02020603050405020304" pitchFamily="18" charset="0"/>
              </a:rPr>
              <a:t>Climate model implications</a:t>
            </a:r>
          </a:p>
          <a:p>
            <a:pPr lvl="1"/>
            <a:endParaRPr lang="en-US" dirty="0" smtClean="0">
              <a:latin typeface="Times New Roman" panose="02020603050405020304" pitchFamily="18" charset="0"/>
              <a:cs typeface="Times New Roman" panose="02020603050405020304" pitchFamily="18" charset="0"/>
            </a:endParaRPr>
          </a:p>
          <a:p>
            <a:pPr lvl="1"/>
            <a:endParaRPr lang="en-US" dirty="0" smtClean="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223D61E2-24BE-4D61-8DAD-52D2ED5D3291}" type="slidenum">
              <a:rPr lang="en-US" smtClean="0"/>
              <a:t>4</a:t>
            </a:fld>
            <a:endParaRPr lang="en-US" dirty="0"/>
          </a:p>
        </p:txBody>
      </p:sp>
    </p:spTree>
    <p:extLst>
      <p:ext uri="{BB962C8B-B14F-4D97-AF65-F5344CB8AC3E}">
        <p14:creationId xmlns:p14="http://schemas.microsoft.com/office/powerpoint/2010/main" val="21861049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303" y="1142756"/>
            <a:ext cx="4444212" cy="27432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302" y="4059043"/>
            <a:ext cx="4444213" cy="27432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783" y="3967603"/>
            <a:ext cx="4538127" cy="2834640"/>
          </a:xfrm>
          <a:prstGeom prst="rect">
            <a:avLst/>
          </a:prstGeom>
        </p:spPr>
      </p:pic>
      <p:sp>
        <p:nvSpPr>
          <p:cNvPr id="8" name="TextBox 7"/>
          <p:cNvSpPr txBox="1"/>
          <p:nvPr/>
        </p:nvSpPr>
        <p:spPr>
          <a:xfrm>
            <a:off x="0" y="0"/>
            <a:ext cx="41148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Habit Classification: </a:t>
            </a:r>
            <a:r>
              <a:rPr kumimoji="0" lang="fr-FR"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Plates, </a:t>
            </a:r>
            <a:r>
              <a:rPr kumimoji="0" lang="fr-FR"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Prisms</a:t>
            </a: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7909559" y="0"/>
            <a:ext cx="428244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Time Segment: 17:36:36 (</a:t>
            </a:r>
            <a:r>
              <a:rPr kumimoji="0" lang="en-US" sz="12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63396</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- 17:43:40 (</a:t>
            </a:r>
            <a:r>
              <a:rPr kumimoji="0" lang="en-US" sz="12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63820</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UTC (</a:t>
            </a:r>
            <a:r>
              <a:rPr kumimoji="0" lang="en-US" sz="12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sfm</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0" y="461665"/>
            <a:ext cx="12192000" cy="7062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490086" y="15277"/>
            <a:ext cx="3211829" cy="767436"/>
          </a:xfrm>
          <a:solidFill>
            <a:schemeClr val="accent1">
              <a:lumMod val="75000"/>
            </a:schemeClr>
          </a:solidFill>
          <a:ln w="57150">
            <a:solidFill>
              <a:srgbClr val="00B0F0"/>
            </a:solidFill>
          </a:ln>
        </p:spPr>
        <p:txBody>
          <a:bodyPr anchor="t">
            <a:noAutofit/>
          </a:bodyPr>
          <a:lstStyle/>
          <a:p>
            <a:pPr algn="ctr">
              <a:lnSpc>
                <a:spcPts val="2600"/>
              </a:lnSpc>
            </a:pPr>
            <a:r>
              <a:rPr lang="en-US" sz="1800" dirty="0" smtClean="0">
                <a:solidFill>
                  <a:schemeClr val="bg1"/>
                </a:solidFill>
                <a:latin typeface="Times New Roman" panose="02020603050405020304" pitchFamily="18" charset="0"/>
                <a:cs typeface="Times New Roman" panose="02020603050405020304" pitchFamily="18" charset="0"/>
              </a:rPr>
              <a:t>Case 08</a:t>
            </a:r>
            <a:br>
              <a:rPr lang="en-US" sz="1800" dirty="0" smtClean="0">
                <a:solidFill>
                  <a:schemeClr val="bg1"/>
                </a:solidFill>
                <a:latin typeface="Times New Roman" panose="02020603050405020304" pitchFamily="18" charset="0"/>
                <a:cs typeface="Times New Roman" panose="02020603050405020304" pitchFamily="18" charset="0"/>
              </a:rPr>
            </a:br>
            <a:r>
              <a:rPr lang="en-US" sz="1800" dirty="0" smtClean="0">
                <a:solidFill>
                  <a:schemeClr val="bg1"/>
                </a:solidFill>
                <a:latin typeface="Times New Roman" panose="02020603050405020304" pitchFamily="18" charset="0"/>
                <a:cs typeface="Times New Roman" panose="02020603050405020304" pitchFamily="18" charset="0"/>
              </a:rPr>
              <a:t>Particle Size Distribution</a:t>
            </a:r>
            <a:endParaRPr lang="en-US" sz="1800" dirty="0">
              <a:solidFill>
                <a:schemeClr val="bg1"/>
              </a:solidFill>
              <a:latin typeface="Times New Roman" panose="02020603050405020304" pitchFamily="18" charset="0"/>
              <a:cs typeface="Times New Roman" panose="02020603050405020304" pitchFamily="18" charset="0"/>
            </a:endParaRPr>
          </a:p>
        </p:txBody>
      </p:sp>
      <p:sp>
        <p:nvSpPr>
          <p:cNvPr id="21" name="Content Placeholder 2"/>
          <p:cNvSpPr txBox="1">
            <a:spLocks/>
          </p:cNvSpPr>
          <p:nvPr/>
        </p:nvSpPr>
        <p:spPr>
          <a:xfrm>
            <a:off x="8063358" y="541134"/>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Particle Size Distribution </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Time Series</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Content Placeholder 2"/>
          <p:cNvSpPr txBox="1">
            <a:spLocks/>
          </p:cNvSpPr>
          <p:nvPr/>
        </p:nvSpPr>
        <p:spPr>
          <a:xfrm>
            <a:off x="610674" y="541134"/>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Particle Size Distribution </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by 2D-S Orientation Angle</a:t>
            </a:r>
          </a:p>
        </p:txBody>
      </p:sp>
      <p:sp>
        <p:nvSpPr>
          <p:cNvPr id="23" name="Content Placeholder 2"/>
          <p:cNvSpPr txBox="1">
            <a:spLocks/>
          </p:cNvSpPr>
          <p:nvPr/>
        </p:nvSpPr>
        <p:spPr>
          <a:xfrm>
            <a:off x="4108580" y="2065403"/>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2D-S Horizontal</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en-US" sz="1800" b="0" i="0" u="none" strike="noStrike" kern="1200" cap="none" spc="0" normalizeH="0" baseline="-2500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2833</a:t>
            </a:r>
          </a:p>
        </p:txBody>
      </p:sp>
      <p:sp>
        <p:nvSpPr>
          <p:cNvPr id="24" name="Content Placeholder 2"/>
          <p:cNvSpPr txBox="1">
            <a:spLocks/>
          </p:cNvSpPr>
          <p:nvPr/>
        </p:nvSpPr>
        <p:spPr>
          <a:xfrm>
            <a:off x="4108580" y="5073832"/>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2D-S Vertical</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en-US" sz="18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3326</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9782" y="1049723"/>
            <a:ext cx="4538127" cy="2834640"/>
          </a:xfrm>
          <a:prstGeom prst="rect">
            <a:avLst/>
          </a:prstGeom>
        </p:spPr>
      </p:pic>
    </p:spTree>
    <p:extLst>
      <p:ext uri="{BB962C8B-B14F-4D97-AF65-F5344CB8AC3E}">
        <p14:creationId xmlns:p14="http://schemas.microsoft.com/office/powerpoint/2010/main" val="3395059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302" y="1141163"/>
            <a:ext cx="4444213" cy="27432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302" y="4059043"/>
            <a:ext cx="4444213" cy="27432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783" y="3967603"/>
            <a:ext cx="4538128" cy="2834640"/>
          </a:xfrm>
          <a:prstGeom prst="rect">
            <a:avLst/>
          </a:prstGeom>
        </p:spPr>
      </p:pic>
      <p:sp>
        <p:nvSpPr>
          <p:cNvPr id="8" name="TextBox 7"/>
          <p:cNvSpPr txBox="1"/>
          <p:nvPr/>
        </p:nvSpPr>
        <p:spPr>
          <a:xfrm>
            <a:off x="0" y="0"/>
            <a:ext cx="4114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Habit Classification: </a:t>
            </a:r>
            <a:r>
              <a:rPr kumimoji="0" lang="fr-FR"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Plates </a:t>
            </a:r>
            <a:r>
              <a:rPr kumimoji="0" lang="fr-FR"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Aggregates</a:t>
            </a:r>
            <a:r>
              <a:rPr kumimoji="0" lang="fr-FR"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Columns</a:t>
            </a:r>
            <a:r>
              <a:rPr kumimoji="0" lang="fr-FR"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Prisms</a:t>
            </a:r>
            <a:r>
              <a:rPr kumimoji="0" lang="fr-FR"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Plates</a:t>
            </a: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7909559" y="0"/>
            <a:ext cx="428244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Time Segment: 17:46:00 (</a:t>
            </a:r>
            <a:r>
              <a:rPr kumimoji="0" lang="en-US" sz="12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63960</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- 18:07:20 (</a:t>
            </a:r>
            <a:r>
              <a:rPr kumimoji="0" lang="en-US" sz="12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65240</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UTC (</a:t>
            </a:r>
            <a:r>
              <a:rPr kumimoji="0" lang="en-US" sz="12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sfm</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0" y="461665"/>
            <a:ext cx="12192000" cy="7062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490086" y="15277"/>
            <a:ext cx="3211829" cy="767436"/>
          </a:xfrm>
          <a:solidFill>
            <a:schemeClr val="accent1">
              <a:lumMod val="75000"/>
            </a:schemeClr>
          </a:solidFill>
          <a:ln w="57150">
            <a:solidFill>
              <a:srgbClr val="00B0F0"/>
            </a:solidFill>
          </a:ln>
        </p:spPr>
        <p:txBody>
          <a:bodyPr anchor="t">
            <a:noAutofit/>
          </a:bodyPr>
          <a:lstStyle/>
          <a:p>
            <a:pPr algn="ctr">
              <a:lnSpc>
                <a:spcPts val="2600"/>
              </a:lnSpc>
            </a:pPr>
            <a:r>
              <a:rPr lang="en-US" sz="1800" dirty="0" smtClean="0">
                <a:solidFill>
                  <a:schemeClr val="bg1"/>
                </a:solidFill>
                <a:latin typeface="Times New Roman" panose="02020603050405020304" pitchFamily="18" charset="0"/>
                <a:cs typeface="Times New Roman" panose="02020603050405020304" pitchFamily="18" charset="0"/>
              </a:rPr>
              <a:t>Case 09</a:t>
            </a:r>
            <a:br>
              <a:rPr lang="en-US" sz="1800" dirty="0" smtClean="0">
                <a:solidFill>
                  <a:schemeClr val="bg1"/>
                </a:solidFill>
                <a:latin typeface="Times New Roman" panose="02020603050405020304" pitchFamily="18" charset="0"/>
                <a:cs typeface="Times New Roman" panose="02020603050405020304" pitchFamily="18" charset="0"/>
              </a:rPr>
            </a:br>
            <a:r>
              <a:rPr lang="en-US" sz="1800" dirty="0" smtClean="0">
                <a:solidFill>
                  <a:schemeClr val="bg1"/>
                </a:solidFill>
                <a:latin typeface="Times New Roman" panose="02020603050405020304" pitchFamily="18" charset="0"/>
                <a:cs typeface="Times New Roman" panose="02020603050405020304" pitchFamily="18" charset="0"/>
              </a:rPr>
              <a:t>Particle Size Distribution</a:t>
            </a:r>
            <a:endParaRPr lang="en-US" sz="1800" dirty="0">
              <a:solidFill>
                <a:schemeClr val="bg1"/>
              </a:solidFill>
              <a:latin typeface="Times New Roman" panose="02020603050405020304" pitchFamily="18" charset="0"/>
              <a:cs typeface="Times New Roman" panose="02020603050405020304" pitchFamily="18" charset="0"/>
            </a:endParaRPr>
          </a:p>
        </p:txBody>
      </p:sp>
      <p:sp>
        <p:nvSpPr>
          <p:cNvPr id="21" name="Content Placeholder 2"/>
          <p:cNvSpPr txBox="1">
            <a:spLocks/>
          </p:cNvSpPr>
          <p:nvPr/>
        </p:nvSpPr>
        <p:spPr>
          <a:xfrm>
            <a:off x="8063358" y="541134"/>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Particle Size Distribution </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Time Series</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Content Placeholder 2"/>
          <p:cNvSpPr txBox="1">
            <a:spLocks/>
          </p:cNvSpPr>
          <p:nvPr/>
        </p:nvSpPr>
        <p:spPr>
          <a:xfrm>
            <a:off x="610674" y="541134"/>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Particle Size Distribution </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by 2D-S Orientation Angle</a:t>
            </a:r>
          </a:p>
        </p:txBody>
      </p:sp>
      <p:sp>
        <p:nvSpPr>
          <p:cNvPr id="23" name="Content Placeholder 2"/>
          <p:cNvSpPr txBox="1">
            <a:spLocks/>
          </p:cNvSpPr>
          <p:nvPr/>
        </p:nvSpPr>
        <p:spPr>
          <a:xfrm>
            <a:off x="4108580" y="2065403"/>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2D-S Horizontal</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en-US" sz="1800" b="0" i="0" u="none" strike="noStrike" kern="1200" cap="none" spc="0" normalizeH="0" baseline="-2500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8243</a:t>
            </a:r>
          </a:p>
        </p:txBody>
      </p:sp>
      <p:sp>
        <p:nvSpPr>
          <p:cNvPr id="24" name="Content Placeholder 2"/>
          <p:cNvSpPr txBox="1">
            <a:spLocks/>
          </p:cNvSpPr>
          <p:nvPr/>
        </p:nvSpPr>
        <p:spPr>
          <a:xfrm>
            <a:off x="4108580" y="5073832"/>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2D-S Vertical</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en-US" sz="18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9678</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9783" y="1049723"/>
            <a:ext cx="4538128" cy="2834640"/>
          </a:xfrm>
          <a:prstGeom prst="rect">
            <a:avLst/>
          </a:prstGeom>
        </p:spPr>
      </p:pic>
    </p:spTree>
    <p:extLst>
      <p:ext uri="{BB962C8B-B14F-4D97-AF65-F5344CB8AC3E}">
        <p14:creationId xmlns:p14="http://schemas.microsoft.com/office/powerpoint/2010/main" val="2898826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301" y="1141163"/>
            <a:ext cx="4444212" cy="27432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301" y="4059043"/>
            <a:ext cx="4444213" cy="2743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783" y="1052163"/>
            <a:ext cx="4538128" cy="2834640"/>
          </a:xfrm>
          <a:prstGeom prst="rect">
            <a:avLst/>
          </a:prstGeom>
        </p:spPr>
      </p:pic>
      <p:pic>
        <p:nvPicPr>
          <p:cNvPr id="3" name="Picture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59783" y="3967603"/>
            <a:ext cx="4538128" cy="2834640"/>
          </a:xfrm>
          <a:prstGeom prst="rect">
            <a:avLst/>
          </a:prstGeom>
        </p:spPr>
      </p:pic>
      <p:sp>
        <p:nvSpPr>
          <p:cNvPr id="8" name="TextBox 7"/>
          <p:cNvSpPr txBox="1"/>
          <p:nvPr/>
        </p:nvSpPr>
        <p:spPr>
          <a:xfrm>
            <a:off x="0" y="0"/>
            <a:ext cx="4114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Habit Classification: Rimed Plate Aggregates. Rimed Columns, Plate Aggregates, Columns, Prisms </a:t>
            </a: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7909559" y="0"/>
            <a:ext cx="428244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Time Segment: 18:11:30 (</a:t>
            </a:r>
            <a:r>
              <a:rPr kumimoji="0" lang="en-US" sz="12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65490</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- 18:21:17 (</a:t>
            </a:r>
            <a:r>
              <a:rPr kumimoji="0" lang="en-US" sz="12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66077</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UTC (</a:t>
            </a:r>
            <a:r>
              <a:rPr kumimoji="0" lang="en-US" sz="12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sfm</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0" y="461665"/>
            <a:ext cx="12192000" cy="7062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490086" y="15277"/>
            <a:ext cx="3211829" cy="767436"/>
          </a:xfrm>
          <a:solidFill>
            <a:schemeClr val="accent1">
              <a:lumMod val="75000"/>
            </a:schemeClr>
          </a:solidFill>
          <a:ln w="57150">
            <a:solidFill>
              <a:srgbClr val="00B0F0"/>
            </a:solidFill>
          </a:ln>
        </p:spPr>
        <p:txBody>
          <a:bodyPr anchor="t">
            <a:noAutofit/>
          </a:bodyPr>
          <a:lstStyle/>
          <a:p>
            <a:pPr algn="ctr">
              <a:lnSpc>
                <a:spcPts val="2600"/>
              </a:lnSpc>
            </a:pPr>
            <a:r>
              <a:rPr lang="en-US" sz="1800" dirty="0" smtClean="0">
                <a:solidFill>
                  <a:schemeClr val="bg1"/>
                </a:solidFill>
                <a:latin typeface="Times New Roman" panose="02020603050405020304" pitchFamily="18" charset="0"/>
                <a:cs typeface="Times New Roman" panose="02020603050405020304" pitchFamily="18" charset="0"/>
              </a:rPr>
              <a:t>Case 10</a:t>
            </a:r>
            <a:br>
              <a:rPr lang="en-US" sz="1800" dirty="0" smtClean="0">
                <a:solidFill>
                  <a:schemeClr val="bg1"/>
                </a:solidFill>
                <a:latin typeface="Times New Roman" panose="02020603050405020304" pitchFamily="18" charset="0"/>
                <a:cs typeface="Times New Roman" panose="02020603050405020304" pitchFamily="18" charset="0"/>
              </a:rPr>
            </a:br>
            <a:r>
              <a:rPr lang="en-US" sz="1800" dirty="0" smtClean="0">
                <a:solidFill>
                  <a:schemeClr val="bg1"/>
                </a:solidFill>
                <a:latin typeface="Times New Roman" panose="02020603050405020304" pitchFamily="18" charset="0"/>
                <a:cs typeface="Times New Roman" panose="02020603050405020304" pitchFamily="18" charset="0"/>
              </a:rPr>
              <a:t>Particle Size Distribution</a:t>
            </a:r>
            <a:endParaRPr lang="en-US" sz="1800" dirty="0">
              <a:solidFill>
                <a:schemeClr val="bg1"/>
              </a:solidFill>
              <a:latin typeface="Times New Roman" panose="02020603050405020304" pitchFamily="18" charset="0"/>
              <a:cs typeface="Times New Roman" panose="02020603050405020304" pitchFamily="18" charset="0"/>
            </a:endParaRPr>
          </a:p>
        </p:txBody>
      </p:sp>
      <p:sp>
        <p:nvSpPr>
          <p:cNvPr id="21" name="Content Placeholder 2"/>
          <p:cNvSpPr txBox="1">
            <a:spLocks/>
          </p:cNvSpPr>
          <p:nvPr/>
        </p:nvSpPr>
        <p:spPr>
          <a:xfrm>
            <a:off x="8063358" y="541134"/>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Particle Size Distribution </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Time Series</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Content Placeholder 2"/>
          <p:cNvSpPr txBox="1">
            <a:spLocks/>
          </p:cNvSpPr>
          <p:nvPr/>
        </p:nvSpPr>
        <p:spPr>
          <a:xfrm>
            <a:off x="610674" y="541134"/>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Particle Size Distribution </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by 2D-S Orientation Angle</a:t>
            </a:r>
          </a:p>
        </p:txBody>
      </p:sp>
      <p:sp>
        <p:nvSpPr>
          <p:cNvPr id="23" name="Content Placeholder 2"/>
          <p:cNvSpPr txBox="1">
            <a:spLocks/>
          </p:cNvSpPr>
          <p:nvPr/>
        </p:nvSpPr>
        <p:spPr>
          <a:xfrm>
            <a:off x="4108580" y="2065403"/>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2D-S Horizontal</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en-US" sz="1800" b="0" i="0" u="none" strike="noStrike" kern="1200" cap="none" spc="0" normalizeH="0" baseline="-2500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4744</a:t>
            </a:r>
          </a:p>
        </p:txBody>
      </p:sp>
      <p:sp>
        <p:nvSpPr>
          <p:cNvPr id="24" name="Content Placeholder 2"/>
          <p:cNvSpPr txBox="1">
            <a:spLocks/>
          </p:cNvSpPr>
          <p:nvPr/>
        </p:nvSpPr>
        <p:spPr>
          <a:xfrm>
            <a:off x="4108580" y="5073832"/>
            <a:ext cx="3974841" cy="604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2D-S Vertical</a:t>
            </a:r>
          </a:p>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en-US" sz="18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5646</a:t>
            </a:r>
          </a:p>
        </p:txBody>
      </p:sp>
    </p:spTree>
    <p:extLst>
      <p:ext uri="{BB962C8B-B14F-4D97-AF65-F5344CB8AC3E}">
        <p14:creationId xmlns:p14="http://schemas.microsoft.com/office/powerpoint/2010/main" val="2802761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991" y="1"/>
            <a:ext cx="8904932" cy="1132763"/>
          </a:xfrm>
        </p:spPr>
        <p:txBody>
          <a:bodyPr>
            <a:normAutofit/>
          </a:bodyPr>
          <a:lstStyle/>
          <a:p>
            <a:r>
              <a:rPr lang="en-US" sz="4000" dirty="0" smtClean="0">
                <a:latin typeface="Times New Roman" panose="02020603050405020304" pitchFamily="18" charset="0"/>
                <a:cs typeface="Times New Roman" panose="02020603050405020304" pitchFamily="18" charset="0"/>
              </a:rPr>
              <a:t>NASA IMPACTS Field Campaign</a:t>
            </a:r>
            <a:endParaRPr lang="en-US" sz="4000"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sz="half" idx="2"/>
          </p:nvPr>
        </p:nvSpPr>
        <p:spPr>
          <a:xfrm>
            <a:off x="5330535" y="4894468"/>
            <a:ext cx="6236201" cy="1679393"/>
          </a:xfrm>
        </p:spPr>
        <p:txBody>
          <a:bodyPr>
            <a:normAutofit/>
          </a:bodyPr>
          <a:lstStyle/>
          <a:p>
            <a:r>
              <a:rPr lang="en-US" sz="2400" dirty="0" smtClean="0">
                <a:latin typeface="Times New Roman" panose="02020603050405020304" pitchFamily="18" charset="0"/>
                <a:cs typeface="Times New Roman" panose="02020603050405020304" pitchFamily="18" charset="0"/>
              </a:rPr>
              <a:t>Targeted </a:t>
            </a:r>
            <a:r>
              <a:rPr lang="en-US" sz="2400" dirty="0">
                <a:latin typeface="Times New Roman" panose="02020603050405020304" pitchFamily="18" charset="0"/>
                <a:cs typeface="Times New Roman" panose="02020603050405020304" pitchFamily="18" charset="0"/>
              </a:rPr>
              <a:t>Nor’easters affecting the </a:t>
            </a:r>
            <a:r>
              <a:rPr lang="en-US" sz="2400" dirty="0" smtClean="0">
                <a:latin typeface="Times New Roman" panose="02020603050405020304" pitchFamily="18" charset="0"/>
                <a:cs typeface="Times New Roman" panose="02020603050405020304" pitchFamily="18" charset="0"/>
              </a:rPr>
              <a:t>Atlantic Coast and Northeastern </a:t>
            </a:r>
            <a:r>
              <a:rPr lang="en-US" sz="2400" dirty="0">
                <a:latin typeface="Times New Roman" panose="02020603050405020304" pitchFamily="18" charset="0"/>
                <a:cs typeface="Times New Roman" panose="02020603050405020304" pitchFamily="18" charset="0"/>
              </a:rPr>
              <a:t>United </a:t>
            </a:r>
            <a:r>
              <a:rPr lang="en-US" sz="2400" dirty="0" smtClean="0">
                <a:latin typeface="Times New Roman" panose="02020603050405020304" pitchFamily="18" charset="0"/>
                <a:cs typeface="Times New Roman" panose="02020603050405020304" pitchFamily="18" charset="0"/>
              </a:rPr>
              <a:t>States.</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Objectives </a:t>
            </a:r>
            <a:r>
              <a:rPr lang="en-US" sz="2400" dirty="0" smtClean="0">
                <a:latin typeface="Times New Roman" panose="02020603050405020304" pitchFamily="18" charset="0"/>
                <a:cs typeface="Times New Roman" panose="02020603050405020304" pitchFamily="18" charset="0"/>
              </a:rPr>
              <a:t>related to a better understanding of </a:t>
            </a:r>
            <a:r>
              <a:rPr lang="en-US" sz="2400" dirty="0">
                <a:latin typeface="Times New Roman" panose="02020603050405020304" pitchFamily="18" charset="0"/>
                <a:cs typeface="Times New Roman" panose="02020603050405020304" pitchFamily="18" charset="0"/>
              </a:rPr>
              <a:t>precipitation processes in winter </a:t>
            </a:r>
            <a:r>
              <a:rPr lang="en-US" sz="2400" dirty="0" smtClean="0">
                <a:latin typeface="Times New Roman" panose="02020603050405020304" pitchFamily="18" charset="0"/>
                <a:cs typeface="Times New Roman" panose="02020603050405020304" pitchFamily="18" charset="0"/>
              </a:rPr>
              <a:t>storms.</a:t>
            </a:r>
            <a:endParaRPr lang="en-US" sz="2400" dirty="0">
              <a:latin typeface="Times New Roman" panose="02020603050405020304" pitchFamily="18" charset="0"/>
              <a:cs typeface="Times New Roman" panose="02020603050405020304" pitchFamily="18" charset="0"/>
            </a:endParaRPr>
          </a:p>
        </p:txBody>
      </p:sp>
      <p:sp>
        <p:nvSpPr>
          <p:cNvPr id="24" name="Content Placeholder 2"/>
          <p:cNvSpPr txBox="1">
            <a:spLocks/>
          </p:cNvSpPr>
          <p:nvPr/>
        </p:nvSpPr>
        <p:spPr>
          <a:xfrm>
            <a:off x="206992" y="997527"/>
            <a:ext cx="7191336" cy="11451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i="1" dirty="0" smtClean="0">
                <a:latin typeface="Times New Roman" panose="02020603050405020304" pitchFamily="18" charset="0"/>
                <a:cs typeface="Times New Roman" panose="02020603050405020304" pitchFamily="18" charset="0"/>
              </a:rPr>
              <a:t>I</a:t>
            </a:r>
            <a:r>
              <a:rPr lang="en-US" sz="2400" i="1" dirty="0" smtClean="0">
                <a:latin typeface="Times New Roman" panose="02020603050405020304" pitchFamily="18" charset="0"/>
                <a:cs typeface="Times New Roman" panose="02020603050405020304" pitchFamily="18" charset="0"/>
              </a:rPr>
              <a:t>nvestigation </a:t>
            </a:r>
            <a:r>
              <a:rPr lang="en-US" sz="2400" i="1" dirty="0">
                <a:latin typeface="Times New Roman" panose="02020603050405020304" pitchFamily="18" charset="0"/>
                <a:cs typeface="Times New Roman" panose="02020603050405020304" pitchFamily="18" charset="0"/>
              </a:rPr>
              <a:t>of </a:t>
            </a:r>
            <a:r>
              <a:rPr lang="en-US" sz="2400" b="1" i="1" dirty="0">
                <a:latin typeface="Times New Roman" panose="02020603050405020304" pitchFamily="18" charset="0"/>
                <a:cs typeface="Times New Roman" panose="02020603050405020304" pitchFamily="18" charset="0"/>
              </a:rPr>
              <a:t>M</a:t>
            </a:r>
            <a:r>
              <a:rPr lang="en-US" sz="2400" i="1" dirty="0">
                <a:latin typeface="Times New Roman" panose="02020603050405020304" pitchFamily="18" charset="0"/>
                <a:cs typeface="Times New Roman" panose="02020603050405020304" pitchFamily="18" charset="0"/>
              </a:rPr>
              <a:t>icrophysics and </a:t>
            </a:r>
            <a:r>
              <a:rPr lang="en-US" sz="2400" b="1" i="1" dirty="0">
                <a:latin typeface="Times New Roman" panose="02020603050405020304" pitchFamily="18" charset="0"/>
                <a:cs typeface="Times New Roman" panose="02020603050405020304" pitchFamily="18" charset="0"/>
              </a:rPr>
              <a:t>P</a:t>
            </a:r>
            <a:r>
              <a:rPr lang="en-US" sz="2400" i="1" dirty="0">
                <a:latin typeface="Times New Roman" panose="02020603050405020304" pitchFamily="18" charset="0"/>
                <a:cs typeface="Times New Roman" panose="02020603050405020304" pitchFamily="18" charset="0"/>
              </a:rPr>
              <a:t>recipitation for </a:t>
            </a:r>
            <a:r>
              <a:rPr lang="en-US" sz="2400" b="1" i="1" dirty="0">
                <a:latin typeface="Times New Roman" panose="02020603050405020304" pitchFamily="18" charset="0"/>
                <a:cs typeface="Times New Roman" panose="02020603050405020304" pitchFamily="18" charset="0"/>
              </a:rPr>
              <a:t>A</a:t>
            </a:r>
            <a:r>
              <a:rPr lang="en-US" sz="2400" i="1" dirty="0">
                <a:latin typeface="Times New Roman" panose="02020603050405020304" pitchFamily="18" charset="0"/>
                <a:cs typeface="Times New Roman" panose="02020603050405020304" pitchFamily="18" charset="0"/>
              </a:rPr>
              <a:t>tlantic </a:t>
            </a:r>
            <a:r>
              <a:rPr lang="en-US" sz="2400" b="1" i="1" dirty="0">
                <a:latin typeface="Times New Roman" panose="02020603050405020304" pitchFamily="18" charset="0"/>
                <a:cs typeface="Times New Roman" panose="02020603050405020304" pitchFamily="18" charset="0"/>
              </a:rPr>
              <a:t>C</a:t>
            </a:r>
            <a:r>
              <a:rPr lang="en-US" sz="2400" i="1" dirty="0">
                <a:latin typeface="Times New Roman" panose="02020603050405020304" pitchFamily="18" charset="0"/>
                <a:cs typeface="Times New Roman" panose="02020603050405020304" pitchFamily="18" charset="0"/>
              </a:rPr>
              <a:t>oast-</a:t>
            </a:r>
            <a:r>
              <a:rPr lang="en-US" sz="2400" b="1" i="1" dirty="0">
                <a:latin typeface="Times New Roman" panose="02020603050405020304" pitchFamily="18" charset="0"/>
                <a:cs typeface="Times New Roman" panose="02020603050405020304" pitchFamily="18" charset="0"/>
              </a:rPr>
              <a:t>T</a:t>
            </a:r>
            <a:r>
              <a:rPr lang="en-US" sz="2400" i="1" dirty="0">
                <a:latin typeface="Times New Roman" panose="02020603050405020304" pitchFamily="18" charset="0"/>
                <a:cs typeface="Times New Roman" panose="02020603050405020304" pitchFamily="18" charset="0"/>
              </a:rPr>
              <a:t>hreatening </a:t>
            </a:r>
            <a:r>
              <a:rPr lang="en-US" sz="2400" b="1" i="1" dirty="0" smtClean="0">
                <a:latin typeface="Times New Roman" panose="02020603050405020304" pitchFamily="18" charset="0"/>
                <a:cs typeface="Times New Roman" panose="02020603050405020304" pitchFamily="18" charset="0"/>
              </a:rPr>
              <a:t>S</a:t>
            </a:r>
            <a:r>
              <a:rPr lang="en-US" sz="2400" i="1" dirty="0" smtClean="0">
                <a:latin typeface="Times New Roman" panose="02020603050405020304" pitchFamily="18" charset="0"/>
                <a:cs typeface="Times New Roman" panose="02020603050405020304" pitchFamily="18" charset="0"/>
              </a:rPr>
              <a:t>nowstorms</a:t>
            </a:r>
            <a:endParaRPr lang="en-US" sz="2400" i="1" dirty="0">
              <a:latin typeface="Times New Roman" panose="02020603050405020304" pitchFamily="18" charset="0"/>
              <a:cs typeface="Times New Roman" panose="02020603050405020304" pitchFamily="18" charset="0"/>
            </a:endParaRPr>
          </a:p>
        </p:txBody>
      </p:sp>
      <p:pic>
        <p:nvPicPr>
          <p:cNvPr id="1026" name="Picture 2" descr="https://espo.nasa.gov/sites/default/files/styles/mission_logo_300_wide/public/121229-9.png?itok=9dPMd5k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1923" y="188930"/>
            <a:ext cx="2857500" cy="2847976"/>
          </a:xfrm>
          <a:prstGeom prst="rect">
            <a:avLst/>
          </a:prstGeom>
          <a:noFill/>
          <a:effectLst>
            <a:outerShdw blurRad="127000" dist="889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ttps://airbornescience.nasa.gov/sites/default/files/styles/embedded/public/asset_images/Screen%20Shot%202019-01-31%20at%202.26.43%20PM.png?itok=wy7AW0n7"/>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449933" y="1937001"/>
            <a:ext cx="4329885" cy="294863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s://espo.nasa.gov/sites/default/files/styles/large/public/126111-9.jpg?itok=eQFpoYNY"/>
          <p:cNvPicPr>
            <a:picLocks noChangeAspect="1" noChangeArrowheads="1"/>
          </p:cNvPicPr>
          <p:nvPr/>
        </p:nvPicPr>
        <p:blipFill rotWithShape="1">
          <a:blip r:embed="rId5">
            <a:extLst>
              <a:ext uri="{28A0092B-C50C-407E-A947-70E740481C1C}">
                <a14:useLocalDpi xmlns:a14="http://schemas.microsoft.com/office/drawing/2010/main" val="0"/>
              </a:ext>
            </a:extLst>
          </a:blip>
          <a:srcRect t="21871" b="25093"/>
          <a:stretch/>
        </p:blipFill>
        <p:spPr bwMode="auto">
          <a:xfrm>
            <a:off x="449933" y="4885634"/>
            <a:ext cx="4749799" cy="16793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https://espo.nasa.gov/sites/default/files/styles/large/public/pages/ER2_DESERT_012.jpg?itok=FDOeS8Kg"/>
          <p:cNvPicPr>
            <a:picLocks noChangeAspect="1" noChangeArrowheads="1"/>
          </p:cNvPicPr>
          <p:nvPr/>
        </p:nvPicPr>
        <p:blipFill rotWithShape="1">
          <a:blip r:embed="rId6">
            <a:extLst>
              <a:ext uri="{28A0092B-C50C-407E-A947-70E740481C1C}">
                <a14:useLocalDpi xmlns:a14="http://schemas.microsoft.com/office/drawing/2010/main" val="0"/>
              </a:ext>
            </a:extLst>
          </a:blip>
          <a:srcRect l="9931" r="19464"/>
          <a:stretch/>
        </p:blipFill>
        <p:spPr bwMode="auto">
          <a:xfrm>
            <a:off x="5220527" y="1939959"/>
            <a:ext cx="3228109" cy="25717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C52EF2E2-DB9B-4440-9AA8-4CDFC8515373}"/>
              </a:ext>
            </a:extLst>
          </p:cNvPr>
          <p:cNvPicPr>
            <a:picLocks noChangeAspect="1"/>
          </p:cNvPicPr>
          <p:nvPr/>
        </p:nvPicPr>
        <p:blipFill>
          <a:blip r:embed="rId7"/>
          <a:stretch>
            <a:fillRect/>
          </a:stretch>
        </p:blipFill>
        <p:spPr>
          <a:xfrm>
            <a:off x="7509737" y="117346"/>
            <a:ext cx="1877798" cy="1567961"/>
          </a:xfrm>
          <a:prstGeom prst="rect">
            <a:avLst/>
          </a:prstGeom>
          <a:effectLst>
            <a:outerShdw blurRad="127000" dist="88900" dir="2700000" algn="tl" rotWithShape="0">
              <a:prstClr val="black">
                <a:alpha val="40000"/>
              </a:prstClr>
            </a:outerShdw>
          </a:effectLst>
        </p:spPr>
      </p:pic>
      <p:sp>
        <p:nvSpPr>
          <p:cNvPr id="43" name="Content Placeholder 5"/>
          <p:cNvSpPr txBox="1">
            <a:spLocks/>
          </p:cNvSpPr>
          <p:nvPr/>
        </p:nvSpPr>
        <p:spPr>
          <a:xfrm>
            <a:off x="9308445" y="3180126"/>
            <a:ext cx="2464455" cy="167939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smtClean="0">
                <a:latin typeface="Times New Roman" panose="02020603050405020304" pitchFamily="18" charset="0"/>
                <a:cs typeface="Times New Roman" panose="02020603050405020304" pitchFamily="18" charset="0"/>
              </a:rPr>
              <a:t>Data Collection:</a:t>
            </a:r>
          </a:p>
          <a:p>
            <a:r>
              <a:rPr lang="en-US" sz="2400" dirty="0" smtClean="0">
                <a:latin typeface="Times New Roman" panose="02020603050405020304" pitchFamily="18" charset="0"/>
                <a:cs typeface="Times New Roman" panose="02020603050405020304" pitchFamily="18" charset="0"/>
              </a:rPr>
              <a:t>Jan - Feb 2020</a:t>
            </a:r>
          </a:p>
          <a:p>
            <a:r>
              <a:rPr lang="en-US" sz="2400" dirty="0" smtClean="0">
                <a:latin typeface="Times New Roman" panose="02020603050405020304" pitchFamily="18" charset="0"/>
                <a:cs typeface="Times New Roman" panose="02020603050405020304" pitchFamily="18" charset="0"/>
              </a:rPr>
              <a:t>Jan - Feb 2022</a:t>
            </a:r>
          </a:p>
          <a:p>
            <a:r>
              <a:rPr lang="en-US" sz="2400" dirty="0" smtClean="0">
                <a:latin typeface="Times New Roman" panose="02020603050405020304" pitchFamily="18" charset="0"/>
                <a:cs typeface="Times New Roman" panose="02020603050405020304" pitchFamily="18" charset="0"/>
              </a:rPr>
              <a:t>Jan - Feb 2023</a:t>
            </a:r>
            <a:endParaRPr lang="en-US" sz="2400" dirty="0">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223D61E2-24BE-4D61-8DAD-52D2ED5D3291}" type="slidenum">
              <a:rPr lang="en-US" smtClean="0"/>
              <a:t>5</a:t>
            </a:fld>
            <a:endParaRPr lang="en-US" dirty="0"/>
          </a:p>
        </p:txBody>
      </p:sp>
    </p:spTree>
    <p:extLst>
      <p:ext uri="{BB962C8B-B14F-4D97-AF65-F5344CB8AC3E}">
        <p14:creationId xmlns:p14="http://schemas.microsoft.com/office/powerpoint/2010/main" val="7736483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991" y="1"/>
            <a:ext cx="11778018" cy="1132763"/>
          </a:xfrm>
        </p:spPr>
        <p:txBody>
          <a:bodyPr>
            <a:normAutofit/>
          </a:bodyPr>
          <a:lstStyle/>
          <a:p>
            <a:pPr algn="ctr"/>
            <a:r>
              <a:rPr lang="en-US" sz="4000" dirty="0">
                <a:latin typeface="Times New Roman" panose="02020603050405020304" pitchFamily="18" charset="0"/>
                <a:cs typeface="Times New Roman" panose="02020603050405020304" pitchFamily="18" charset="0"/>
              </a:rPr>
              <a:t>NASA P-3 Research Aircraft</a:t>
            </a:r>
          </a:p>
        </p:txBody>
      </p:sp>
      <p:sp>
        <p:nvSpPr>
          <p:cNvPr id="24" name="Content Placeholder 2"/>
          <p:cNvSpPr txBox="1">
            <a:spLocks/>
          </p:cNvSpPr>
          <p:nvPr/>
        </p:nvSpPr>
        <p:spPr>
          <a:xfrm>
            <a:off x="206992" y="1148928"/>
            <a:ext cx="4969166" cy="18879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i="1" dirty="0">
              <a:latin typeface="Times New Roman" panose="02020603050405020304" pitchFamily="18" charset="0"/>
              <a:cs typeface="Times New Roman" panose="02020603050405020304" pitchFamily="18" charset="0"/>
            </a:endParaRPr>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98563" y="2854284"/>
            <a:ext cx="3701786" cy="3725031"/>
          </a:xfrm>
        </p:spPr>
      </p:pic>
      <p:pic>
        <p:nvPicPr>
          <p:cNvPr id="8" name="Content Placeholder 7"/>
          <p:cNvPicPr>
            <a:picLocks noGrp="1" noChangeAspect="1"/>
          </p:cNvPicPr>
          <p:nvPr>
            <p:ph sz="half" idx="1"/>
          </p:nvPr>
        </p:nvPicPr>
        <p:blipFill rotWithShape="1">
          <a:blip r:embed="rId3" cstate="hqprint">
            <a:extLst>
              <a:ext uri="{28A0092B-C50C-407E-A947-70E740481C1C}">
                <a14:useLocalDpi xmlns:a14="http://schemas.microsoft.com/office/drawing/2010/main" val="0"/>
              </a:ext>
            </a:extLst>
          </a:blip>
          <a:srcRect b="10404"/>
          <a:stretch/>
        </p:blipFill>
        <p:spPr>
          <a:xfrm>
            <a:off x="4593991" y="3485562"/>
            <a:ext cx="4132538" cy="2776931"/>
          </a:xfrm>
          <a:ln>
            <a:solidFill>
              <a:schemeClr val="tx1"/>
            </a:solidFill>
          </a:ln>
        </p:spPr>
      </p:pic>
      <p:pic>
        <p:nvPicPr>
          <p:cNvPr id="11" name="Picture 10"/>
          <p:cNvPicPr>
            <a:picLocks noChangeAspect="1"/>
          </p:cNvPicPr>
          <p:nvPr/>
        </p:nvPicPr>
        <p:blipFill rotWithShape="1">
          <a:blip r:embed="rId4" cstate="hqprint">
            <a:extLst>
              <a:ext uri="{28A0092B-C50C-407E-A947-70E740481C1C}">
                <a14:useLocalDpi xmlns:a14="http://schemas.microsoft.com/office/drawing/2010/main" val="0"/>
              </a:ext>
            </a:extLst>
          </a:blip>
          <a:srcRect t="7500" b="8429"/>
          <a:stretch/>
        </p:blipFill>
        <p:spPr>
          <a:xfrm>
            <a:off x="7527919" y="955931"/>
            <a:ext cx="4435451" cy="2796708"/>
          </a:xfrm>
          <a:prstGeom prst="rect">
            <a:avLst/>
          </a:prstGeom>
          <a:ln>
            <a:solidFill>
              <a:schemeClr val="tx1"/>
            </a:solidFill>
          </a:ln>
        </p:spPr>
      </p:pic>
      <p:sp>
        <p:nvSpPr>
          <p:cNvPr id="25" name="Content Placeholder 2"/>
          <p:cNvSpPr txBox="1">
            <a:spLocks/>
          </p:cNvSpPr>
          <p:nvPr/>
        </p:nvSpPr>
        <p:spPr>
          <a:xfrm>
            <a:off x="4788223" y="6296456"/>
            <a:ext cx="3744073" cy="41469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smtClean="0">
                <a:latin typeface="Times New Roman" panose="02020603050405020304" pitchFamily="18" charset="0"/>
                <a:cs typeface="Times New Roman" panose="02020603050405020304" pitchFamily="18" charset="0"/>
              </a:rPr>
              <a:t>2D-S* Mounting Location</a:t>
            </a:r>
            <a:endParaRPr lang="en-US" sz="2400" dirty="0">
              <a:latin typeface="Times New Roman" panose="02020603050405020304" pitchFamily="18" charset="0"/>
              <a:cs typeface="Times New Roman" panose="02020603050405020304" pitchFamily="18" charset="0"/>
            </a:endParaRPr>
          </a:p>
        </p:txBody>
      </p:sp>
      <p:sp>
        <p:nvSpPr>
          <p:cNvPr id="29" name="Content Placeholder 2"/>
          <p:cNvSpPr txBox="1">
            <a:spLocks/>
          </p:cNvSpPr>
          <p:nvPr/>
        </p:nvSpPr>
        <p:spPr>
          <a:xfrm>
            <a:off x="8804833" y="5126635"/>
            <a:ext cx="3236841" cy="12498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i="1" dirty="0" smtClean="0">
                <a:latin typeface="Times New Roman" panose="02020603050405020304" pitchFamily="18" charset="0"/>
                <a:cs typeface="Times New Roman" panose="02020603050405020304" pitchFamily="18" charset="0"/>
              </a:rPr>
              <a:t>*Two-Dimensional </a:t>
            </a:r>
            <a:r>
              <a:rPr lang="en-US" sz="2400" i="1" dirty="0">
                <a:latin typeface="Times New Roman" panose="02020603050405020304" pitchFamily="18" charset="0"/>
                <a:cs typeface="Times New Roman" panose="02020603050405020304" pitchFamily="18" charset="0"/>
              </a:rPr>
              <a:t>Stereo (2D-S) Optical </a:t>
            </a:r>
            <a:r>
              <a:rPr lang="en-US" sz="2600" i="1" dirty="0">
                <a:latin typeface="Times New Roman" panose="02020603050405020304" pitchFamily="18" charset="0"/>
                <a:cs typeface="Times New Roman" panose="02020603050405020304" pitchFamily="18" charset="0"/>
              </a:rPr>
              <a:t>Array</a:t>
            </a:r>
            <a:r>
              <a:rPr lang="en-US" sz="2400" i="1" dirty="0">
                <a:latin typeface="Times New Roman" panose="02020603050405020304" pitchFamily="18" charset="0"/>
                <a:cs typeface="Times New Roman" panose="02020603050405020304" pitchFamily="18" charset="0"/>
              </a:rPr>
              <a:t> Probe (OAP)</a:t>
            </a:r>
          </a:p>
        </p:txBody>
      </p:sp>
      <p:sp>
        <p:nvSpPr>
          <p:cNvPr id="32" name="Content Placeholder 2"/>
          <p:cNvSpPr txBox="1">
            <a:spLocks/>
          </p:cNvSpPr>
          <p:nvPr/>
        </p:nvSpPr>
        <p:spPr>
          <a:xfrm>
            <a:off x="5827200" y="3629255"/>
            <a:ext cx="949061" cy="414694"/>
          </a:xfrm>
          <a:prstGeom prst="rect">
            <a:avLst/>
          </a:prstGeom>
          <a:no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2D-S</a:t>
            </a:r>
            <a:endPar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33" name="Straight Arrow Connector 32"/>
          <p:cNvCxnSpPr/>
          <p:nvPr/>
        </p:nvCxnSpPr>
        <p:spPr>
          <a:xfrm>
            <a:off x="6301731" y="4043949"/>
            <a:ext cx="0" cy="672851"/>
          </a:xfrm>
          <a:prstGeom prst="straightConnector1">
            <a:avLst/>
          </a:prstGeom>
          <a:ln w="38100">
            <a:solidFill>
              <a:srgbClr val="FF0000"/>
            </a:solidFill>
            <a:headEnd type="none"/>
            <a:tailEnd type="arrow"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37" name="Content Placeholder 5"/>
          <p:cNvSpPr>
            <a:spLocks noGrp="1"/>
          </p:cNvSpPr>
          <p:nvPr>
            <p:ph sz="half" idx="2"/>
          </p:nvPr>
        </p:nvSpPr>
        <p:spPr>
          <a:xfrm>
            <a:off x="206991" y="955931"/>
            <a:ext cx="7168170" cy="1679393"/>
          </a:xfrm>
        </p:spPr>
        <p:txBody>
          <a:bodyPr>
            <a:normAutofit/>
          </a:bodyPr>
          <a:lstStyle/>
          <a:p>
            <a:r>
              <a:rPr lang="en-US" sz="2400" dirty="0">
                <a:latin typeface="Times New Roman" panose="02020603050405020304" pitchFamily="18" charset="0"/>
                <a:cs typeface="Times New Roman" panose="02020603050405020304" pitchFamily="18" charset="0"/>
              </a:rPr>
              <a:t>The NASA P-3 is an all-weather aircraft modified extensively for airborne scientific </a:t>
            </a:r>
            <a:r>
              <a:rPr lang="en-US" sz="2400" dirty="0" smtClean="0">
                <a:latin typeface="Times New Roman" panose="02020603050405020304" pitchFamily="18" charset="0"/>
                <a:cs typeface="Times New Roman" panose="02020603050405020304" pitchFamily="18" charset="0"/>
              </a:rPr>
              <a:t>research.</a:t>
            </a:r>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Powered by four </a:t>
            </a:r>
            <a:r>
              <a:rPr lang="en-US" sz="2400" dirty="0" smtClean="0">
                <a:latin typeface="Times New Roman" panose="02020603050405020304" pitchFamily="18" charset="0"/>
                <a:cs typeface="Times New Roman" panose="02020603050405020304" pitchFamily="18" charset="0"/>
              </a:rPr>
              <a:t>turbopropellers</a:t>
            </a:r>
            <a:r>
              <a:rPr lang="en-US" sz="2400" dirty="0" smtClean="0">
                <a:latin typeface="Times New Roman" panose="02020603050405020304" pitchFamily="18" charset="0"/>
                <a:cs typeface="Times New Roman" panose="02020603050405020304" pitchFamily="18" charset="0"/>
              </a:rPr>
              <a:t>.</a:t>
            </a:r>
          </a:p>
          <a:p>
            <a:r>
              <a:rPr lang="en-US" sz="2400" dirty="0" smtClean="0">
                <a:latin typeface="Times New Roman" panose="02020603050405020304" pitchFamily="18" charset="0"/>
                <a:cs typeface="Times New Roman" panose="02020603050405020304" pitchFamily="18" charset="0"/>
              </a:rPr>
              <a:t>Wing-mounted instruments were outboard.</a:t>
            </a:r>
            <a:endParaRPr lang="en-US" sz="2400" dirty="0">
              <a:latin typeface="Times New Roman" panose="02020603050405020304" pitchFamily="18" charset="0"/>
              <a:cs typeface="Times New Roman" panose="02020603050405020304" pitchFamily="18" charset="0"/>
            </a:endParaRPr>
          </a:p>
        </p:txBody>
      </p:sp>
      <p:sp>
        <p:nvSpPr>
          <p:cNvPr id="19" name="Slide Number Placeholder 18"/>
          <p:cNvSpPr>
            <a:spLocks noGrp="1"/>
          </p:cNvSpPr>
          <p:nvPr>
            <p:ph type="sldNum" sz="quarter" idx="12"/>
          </p:nvPr>
        </p:nvSpPr>
        <p:spPr/>
        <p:txBody>
          <a:bodyPr/>
          <a:lstStyle/>
          <a:p>
            <a:fld id="{223D61E2-24BE-4D61-8DAD-52D2ED5D3291}" type="slidenum">
              <a:rPr lang="en-US" smtClean="0"/>
              <a:t>6</a:t>
            </a:fld>
            <a:endParaRPr lang="en-US" dirty="0"/>
          </a:p>
        </p:txBody>
      </p:sp>
    </p:spTree>
    <p:extLst>
      <p:ext uri="{BB962C8B-B14F-4D97-AF65-F5344CB8AC3E}">
        <p14:creationId xmlns:p14="http://schemas.microsoft.com/office/powerpoint/2010/main" val="33967412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991" y="1"/>
            <a:ext cx="11778018" cy="1132763"/>
          </a:xfrm>
        </p:spPr>
        <p:txBody>
          <a:bodyPr>
            <a:normAutofit/>
          </a:bodyPr>
          <a:lstStyle/>
          <a:p>
            <a:pPr algn="ctr"/>
            <a:r>
              <a:rPr lang="en-US" sz="4000" dirty="0">
                <a:latin typeface="Times New Roman" panose="02020603050405020304" pitchFamily="18" charset="0"/>
                <a:cs typeface="Times New Roman" panose="02020603050405020304" pitchFamily="18" charset="0"/>
              </a:rPr>
              <a:t>February 7th, 2020 Science Flight</a:t>
            </a:r>
          </a:p>
        </p:txBody>
      </p:sp>
      <p:pic>
        <p:nvPicPr>
          <p:cNvPr id="1026" name="Picture 2" descr="https://espo.nasa.gov/sites/default/files/styles/mission_logo_300_wide/public/121229-9.png?itok=9dPMd5k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6215" y="188930"/>
            <a:ext cx="963208" cy="95999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5146438" y="1485900"/>
            <a:ext cx="6341381" cy="4958354"/>
          </a:xfrm>
        </p:spPr>
        <p:txBody>
          <a:bodyPr>
            <a:normAutofit/>
          </a:bodyPr>
          <a:lstStyle/>
          <a:p>
            <a:r>
              <a:rPr lang="en-US" sz="2400" dirty="0" smtClean="0">
                <a:latin typeface="Times New Roman" panose="02020603050405020304" pitchFamily="18" charset="0"/>
                <a:cs typeface="Times New Roman" panose="02020603050405020304" pitchFamily="18" charset="0"/>
              </a:rPr>
              <a:t>Dubbed “Winter Storm </a:t>
            </a:r>
            <a:r>
              <a:rPr lang="en-US" sz="2400" dirty="0" smtClean="0">
                <a:latin typeface="Times New Roman" panose="02020603050405020304" pitchFamily="18" charset="0"/>
                <a:cs typeface="Times New Roman" panose="02020603050405020304" pitchFamily="18" charset="0"/>
              </a:rPr>
              <a:t>Kade</a:t>
            </a:r>
            <a:r>
              <a:rPr lang="en-US" sz="2400" dirty="0" smtClean="0">
                <a:latin typeface="Times New Roman" panose="02020603050405020304" pitchFamily="18" charset="0"/>
                <a:cs typeface="Times New Roman" panose="02020603050405020304" pitchFamily="18" charset="0"/>
              </a:rPr>
              <a:t>” by The Weather Channel.</a:t>
            </a:r>
          </a:p>
          <a:p>
            <a:r>
              <a:rPr lang="en-US" sz="2400" dirty="0" smtClean="0">
                <a:latin typeface="Times New Roman" panose="02020603050405020304" pitchFamily="18" charset="0"/>
                <a:cs typeface="Times New Roman" panose="02020603050405020304" pitchFamily="18" charset="0"/>
              </a:rPr>
              <a:t>Mature synoptic low pressure system.</a:t>
            </a:r>
          </a:p>
          <a:p>
            <a:r>
              <a:rPr lang="en-US" sz="2400" dirty="0" smtClean="0">
                <a:latin typeface="Times New Roman" panose="02020603050405020304" pitchFamily="18" charset="0"/>
                <a:cs typeface="Times New Roman" panose="02020603050405020304" pitchFamily="18" charset="0"/>
              </a:rPr>
              <a:t>Well-supported by combined jet region of over 200 knots.</a:t>
            </a:r>
          </a:p>
          <a:p>
            <a:r>
              <a:rPr lang="en-US" sz="2400" dirty="0" smtClean="0">
                <a:latin typeface="Times New Roman" panose="02020603050405020304" pitchFamily="18" charset="0"/>
                <a:cs typeface="Times New Roman" panose="02020603050405020304" pitchFamily="18" charset="0"/>
              </a:rPr>
              <a:t>Simultaneously created winter conditions and a line of thunderstorms.</a:t>
            </a:r>
          </a:p>
          <a:p>
            <a:r>
              <a:rPr lang="en-US" sz="2400" dirty="0" smtClean="0">
                <a:latin typeface="Times New Roman" panose="02020603050405020304" pitchFamily="18" charset="0"/>
                <a:cs typeface="Times New Roman" panose="02020603050405020304" pitchFamily="18" charset="0"/>
              </a:rPr>
              <a:t>Forecast significant, hazardous weather in New York and surrounding regions.</a:t>
            </a:r>
          </a:p>
          <a:p>
            <a:r>
              <a:rPr lang="en-US" sz="2400" dirty="0" smtClean="0">
                <a:latin typeface="Times New Roman" panose="02020603050405020304" pitchFamily="18" charset="0"/>
                <a:cs typeface="Times New Roman" panose="02020603050405020304" pitchFamily="18" charset="0"/>
              </a:rPr>
              <a:t>Concurrently sampled by the NASA P-3 and NASA ER-2.</a:t>
            </a:r>
          </a:p>
          <a:p>
            <a:r>
              <a:rPr lang="en-US" sz="2400" dirty="0" smtClean="0">
                <a:latin typeface="Times New Roman" panose="02020603050405020304" pitchFamily="18" charset="0"/>
                <a:cs typeface="Times New Roman" panose="02020603050405020304" pitchFamily="18" charset="0"/>
              </a:rPr>
              <a:t>Produced ten cases of interest.</a:t>
            </a:r>
            <a:endParaRPr lang="en-US" sz="2400" dirty="0">
              <a:latin typeface="Times New Roman" panose="02020603050405020304" pitchFamily="18" charset="0"/>
              <a:cs typeface="Times New Roman" panose="02020603050405020304" pitchFamily="18" charset="0"/>
            </a:endParaRPr>
          </a:p>
          <a:p>
            <a:pPr marL="0" indent="0" algn="ctr">
              <a:buNone/>
            </a:pPr>
            <a:endParaRPr lang="en-US" sz="2400" dirty="0">
              <a:latin typeface="Times New Roman" panose="02020603050405020304" pitchFamily="18" charset="0"/>
              <a:cs typeface="Times New Roman" panose="02020603050405020304" pitchFamily="18" charset="0"/>
            </a:endParaRPr>
          </a:p>
          <a:p>
            <a:endParaRPr lang="en-US" sz="2400" dirty="0"/>
          </a:p>
        </p:txBody>
      </p:sp>
      <p:pic>
        <p:nvPicPr>
          <p:cNvPr id="4"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47778" y="4100272"/>
            <a:ext cx="4319830" cy="2433210"/>
          </a:xfrm>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45140" y="1509533"/>
            <a:ext cx="4317192" cy="2590315"/>
          </a:xfrm>
          <a:prstGeom prst="rect">
            <a:avLst/>
          </a:prstGeom>
        </p:spPr>
      </p:pic>
      <p:sp>
        <p:nvSpPr>
          <p:cNvPr id="14" name="Content Placeholder 2"/>
          <p:cNvSpPr txBox="1">
            <a:spLocks/>
          </p:cNvSpPr>
          <p:nvPr/>
        </p:nvSpPr>
        <p:spPr>
          <a:xfrm>
            <a:off x="347778" y="6502486"/>
            <a:ext cx="4319830" cy="4146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smtClean="0">
                <a:latin typeface="Times New Roman" panose="02020603050405020304" pitchFamily="18" charset="0"/>
                <a:cs typeface="Times New Roman" panose="02020603050405020304" pitchFamily="18" charset="0"/>
              </a:rPr>
              <a:t>Storm Recap from Weather.com</a:t>
            </a:r>
            <a:endParaRPr lang="en-US" sz="2000" dirty="0">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223D61E2-24BE-4D61-8DAD-52D2ED5D3291}" type="slidenum">
              <a:rPr lang="en-US" smtClean="0"/>
              <a:t>7</a:t>
            </a:fld>
            <a:endParaRPr lang="en-US" dirty="0"/>
          </a:p>
        </p:txBody>
      </p:sp>
      <p:sp>
        <p:nvSpPr>
          <p:cNvPr id="15" name="Content Placeholder 2"/>
          <p:cNvSpPr txBox="1">
            <a:spLocks/>
          </p:cNvSpPr>
          <p:nvPr/>
        </p:nvSpPr>
        <p:spPr>
          <a:xfrm>
            <a:off x="266319" y="909765"/>
            <a:ext cx="4474833" cy="5388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smtClean="0">
                <a:latin typeface="Times New Roman" panose="02020603050405020304" pitchFamily="18" charset="0"/>
                <a:cs typeface="Times New Roman" panose="02020603050405020304" pitchFamily="18" charset="0"/>
              </a:rPr>
              <a:t>NOAA/</a:t>
            </a:r>
            <a:r>
              <a:rPr lang="en-US" sz="2000" dirty="0" smtClean="0">
                <a:latin typeface="Times New Roman" panose="02020603050405020304" pitchFamily="18" charset="0"/>
                <a:cs typeface="Times New Roman" panose="02020603050405020304" pitchFamily="18" charset="0"/>
              </a:rPr>
              <a:t>NESDIS</a:t>
            </a:r>
            <a:r>
              <a:rPr lang="en-US" sz="2000" dirty="0" smtClean="0">
                <a:latin typeface="Times New Roman" panose="02020603050405020304" pitchFamily="18" charset="0"/>
                <a:cs typeface="Times New Roman" panose="02020603050405020304" pitchFamily="18" charset="0"/>
              </a:rPr>
              <a:t> 06 Feb 2020 Satellite Image from GOES-East in ABI </a:t>
            </a:r>
            <a:r>
              <a:rPr lang="en-US" sz="2000" dirty="0" smtClean="0">
                <a:latin typeface="Times New Roman" panose="02020603050405020304" pitchFamily="18" charset="0"/>
                <a:cs typeface="Times New Roman" panose="02020603050405020304" pitchFamily="18" charset="0"/>
              </a:rPr>
              <a:t>Geocolor</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75855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a:off x="7420850" y="3282614"/>
            <a:ext cx="137160" cy="137160"/>
            <a:chOff x="7424969" y="3278495"/>
            <a:chExt cx="137160" cy="137160"/>
          </a:xfrm>
        </p:grpSpPr>
        <p:sp>
          <p:nvSpPr>
            <p:cNvPr id="44" name="Oval 43"/>
            <p:cNvSpPr/>
            <p:nvPr/>
          </p:nvSpPr>
          <p:spPr>
            <a:xfrm>
              <a:off x="7424969" y="3278495"/>
              <a:ext cx="137160" cy="13716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p:cNvSpPr/>
            <p:nvPr/>
          </p:nvSpPr>
          <p:spPr>
            <a:xfrm>
              <a:off x="7479833" y="3333359"/>
              <a:ext cx="27432" cy="27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206991" y="1"/>
            <a:ext cx="11778018" cy="1132763"/>
          </a:xfrm>
        </p:spPr>
        <p:txBody>
          <a:bodyPr>
            <a:normAutofit/>
          </a:bodyPr>
          <a:lstStyle/>
          <a:p>
            <a:pPr algn="ctr"/>
            <a:r>
              <a:rPr lang="en-US" sz="4000" dirty="0">
                <a:latin typeface="Times New Roman" panose="02020603050405020304" pitchFamily="18" charset="0"/>
                <a:cs typeface="Times New Roman" panose="02020603050405020304" pitchFamily="18" charset="0"/>
              </a:rPr>
              <a:t>Two-Dimensional Stereo Optical Array Probe (2D-S)</a:t>
            </a:r>
          </a:p>
        </p:txBody>
      </p:sp>
      <p:pic>
        <p:nvPicPr>
          <p:cNvPr id="17" name="Content Placeholder 1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202369" y="2817527"/>
            <a:ext cx="6413550" cy="3727450"/>
          </a:xfrm>
          <a:prstGeom prst="rect">
            <a:avLst/>
          </a:prstGeom>
          <a:ln>
            <a:noFill/>
          </a:ln>
          <a:extLst>
            <a:ext uri="{53640926-AAD7-44D8-BBD7-CCE9431645EC}">
              <a14:shadowObscured xmlns:a14="http://schemas.microsoft.com/office/drawing/2010/main"/>
            </a:ext>
          </a:extLst>
        </p:spPr>
      </p:pic>
      <p:pic>
        <p:nvPicPr>
          <p:cNvPr id="18" name="Picture 17"/>
          <p:cNvPicPr>
            <a:picLocks noChangeAspect="1"/>
          </p:cNvPicPr>
          <p:nvPr/>
        </p:nvPicPr>
        <p:blipFill rotWithShape="1">
          <a:blip r:embed="rId3" cstate="hqprint">
            <a:extLst>
              <a:ext uri="{28A0092B-C50C-407E-A947-70E740481C1C}">
                <a14:useLocalDpi xmlns:a14="http://schemas.microsoft.com/office/drawing/2010/main" val="0"/>
              </a:ext>
            </a:extLst>
          </a:blip>
          <a:srcRect t="13854" r="14634" b="29580"/>
          <a:stretch/>
        </p:blipFill>
        <p:spPr>
          <a:xfrm>
            <a:off x="6858000" y="4001770"/>
            <a:ext cx="4737881" cy="2354580"/>
          </a:xfrm>
          <a:prstGeom prst="rect">
            <a:avLst/>
          </a:prstGeom>
          <a:ln>
            <a:solidFill>
              <a:schemeClr val="tx1"/>
            </a:solidFill>
          </a:ln>
        </p:spPr>
      </p:pic>
      <p:sp>
        <p:nvSpPr>
          <p:cNvPr id="20" name="Content Placeholder 2"/>
          <p:cNvSpPr txBox="1">
            <a:spLocks/>
          </p:cNvSpPr>
          <p:nvPr/>
        </p:nvSpPr>
        <p:spPr>
          <a:xfrm>
            <a:off x="206990" y="1132765"/>
            <a:ext cx="6571791" cy="19304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Times New Roman" panose="02020603050405020304" pitchFamily="18" charset="0"/>
                <a:cs typeface="Times New Roman" panose="02020603050405020304" pitchFamily="18" charset="0"/>
              </a:rPr>
              <a:t>Two perpendicular laser </a:t>
            </a:r>
            <a:r>
              <a:rPr lang="en-US" sz="2400" dirty="0" smtClean="0">
                <a:latin typeface="Times New Roman" panose="02020603050405020304" pitchFamily="18" charset="0"/>
                <a:cs typeface="Times New Roman" panose="02020603050405020304" pitchFamily="18" charset="0"/>
              </a:rPr>
              <a:t>beams.</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Illuminates </a:t>
            </a:r>
            <a:r>
              <a:rPr lang="en-US" sz="2400" dirty="0" smtClean="0">
                <a:latin typeface="Times New Roman" panose="02020603050405020304" pitchFamily="18" charset="0"/>
                <a:cs typeface="Times New Roman" panose="02020603050405020304" pitchFamily="18" charset="0"/>
              </a:rPr>
              <a:t>10 </a:t>
            </a:r>
            <a:r>
              <a:rPr lang="en-US" sz="2400" dirty="0">
                <a:latin typeface="Times New Roman" panose="02020603050405020304" pitchFamily="18" charset="0"/>
                <a:cs typeface="Times New Roman" panose="02020603050405020304" pitchFamily="18" charset="0"/>
              </a:rPr>
              <a:t>to </a:t>
            </a:r>
            <a:r>
              <a:rPr lang="en-US" sz="2400" dirty="0" smtClean="0">
                <a:latin typeface="Times New Roman" panose="02020603050405020304" pitchFamily="18" charset="0"/>
                <a:cs typeface="Times New Roman" panose="02020603050405020304" pitchFamily="18" charset="0"/>
              </a:rPr>
              <a:t>~2000 µm diameter particles.</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Records shadow image and </a:t>
            </a:r>
            <a:r>
              <a:rPr lang="en-US" sz="2400" dirty="0" smtClean="0">
                <a:latin typeface="Times New Roman" panose="02020603050405020304" pitchFamily="18" charset="0"/>
                <a:cs typeface="Times New Roman" panose="02020603050405020304" pitchFamily="18" charset="0"/>
              </a:rPr>
              <a:t>associated parameters.</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23" name="Content Placeholder 22"/>
          <p:cNvPicPr>
            <a:picLocks noGrp="1" noChangeAspect="1"/>
          </p:cNvPicPr>
          <p:nvPr>
            <p:ph sz="half" idx="1"/>
          </p:nvPr>
        </p:nvPicPr>
        <p:blipFill rotWithShape="1">
          <a:blip r:embed="rId4" cstate="hqprint">
            <a:extLst>
              <a:ext uri="{28A0092B-C50C-407E-A947-70E740481C1C}">
                <a14:useLocalDpi xmlns:a14="http://schemas.microsoft.com/office/drawing/2010/main" val="0"/>
              </a:ext>
            </a:extLst>
          </a:blip>
          <a:srcRect b="21000"/>
          <a:stretch/>
        </p:blipFill>
        <p:spPr>
          <a:xfrm>
            <a:off x="6858000" y="1132764"/>
            <a:ext cx="4737881" cy="2807619"/>
          </a:xfrm>
          <a:prstGeom prst="rect">
            <a:avLst/>
          </a:prstGeom>
          <a:ln>
            <a:solidFill>
              <a:schemeClr val="tx1"/>
            </a:solidFill>
          </a:ln>
        </p:spPr>
      </p:pic>
      <p:sp>
        <p:nvSpPr>
          <p:cNvPr id="24" name="Content Placeholder 2"/>
          <p:cNvSpPr txBox="1">
            <a:spLocks/>
          </p:cNvSpPr>
          <p:nvPr/>
        </p:nvSpPr>
        <p:spPr>
          <a:xfrm>
            <a:off x="6858000" y="1226370"/>
            <a:ext cx="1256433" cy="414694"/>
          </a:xfrm>
          <a:prstGeom prst="rect">
            <a:avLst/>
          </a:prstGeom>
          <a:solidFill>
            <a:schemeClr val="tx1">
              <a:alpha val="50000"/>
            </a:scheme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smtClean="0">
                <a:solidFill>
                  <a:schemeClr val="bg1"/>
                </a:solidFill>
                <a:latin typeface="Times New Roman" panose="02020603050405020304" pitchFamily="18" charset="0"/>
                <a:cs typeface="Times New Roman" panose="02020603050405020304" pitchFamily="18" charset="0"/>
              </a:rPr>
              <a:t>Wingtip</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5" name="Content Placeholder 2"/>
          <p:cNvSpPr txBox="1">
            <a:spLocks/>
          </p:cNvSpPr>
          <p:nvPr/>
        </p:nvSpPr>
        <p:spPr>
          <a:xfrm>
            <a:off x="10090484" y="1226370"/>
            <a:ext cx="1505397" cy="414694"/>
          </a:xfrm>
          <a:prstGeom prst="rect">
            <a:avLst/>
          </a:prstGeom>
          <a:solidFill>
            <a:schemeClr val="tx1">
              <a:alpha val="50000"/>
            </a:scheme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smtClean="0">
                <a:solidFill>
                  <a:schemeClr val="bg1"/>
                </a:solidFill>
                <a:latin typeface="Times New Roman" panose="02020603050405020304" pitchFamily="18" charset="0"/>
                <a:cs typeface="Times New Roman" panose="02020603050405020304" pitchFamily="18" charset="0"/>
              </a:rPr>
              <a:t>Fuselage</a:t>
            </a:r>
            <a:endParaRPr lang="en-US" sz="2400" dirty="0">
              <a:solidFill>
                <a:schemeClr val="bg1"/>
              </a:solidFill>
              <a:latin typeface="Times New Roman" panose="02020603050405020304" pitchFamily="18" charset="0"/>
              <a:cs typeface="Times New Roman" panose="02020603050405020304" pitchFamily="18" charset="0"/>
            </a:endParaRPr>
          </a:p>
        </p:txBody>
      </p:sp>
      <p:grpSp>
        <p:nvGrpSpPr>
          <p:cNvPr id="28" name="Group 27"/>
          <p:cNvGrpSpPr/>
          <p:nvPr/>
        </p:nvGrpSpPr>
        <p:grpSpPr>
          <a:xfrm>
            <a:off x="6858000" y="1641064"/>
            <a:ext cx="1256433" cy="235862"/>
            <a:chOff x="6858000" y="1641064"/>
            <a:chExt cx="1256433" cy="235862"/>
          </a:xfrm>
        </p:grpSpPr>
        <p:sp>
          <p:nvSpPr>
            <p:cNvPr id="22" name="Rectangle 21"/>
            <p:cNvSpPr/>
            <p:nvPr/>
          </p:nvSpPr>
          <p:spPr>
            <a:xfrm>
              <a:off x="6858000" y="1641064"/>
              <a:ext cx="1256433" cy="23586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Arrow Connector 26"/>
            <p:cNvCxnSpPr/>
            <p:nvPr/>
          </p:nvCxnSpPr>
          <p:spPr>
            <a:xfrm flipH="1">
              <a:off x="6994358" y="1641064"/>
              <a:ext cx="962526" cy="0"/>
            </a:xfrm>
            <a:prstGeom prst="straightConnector1">
              <a:avLst/>
            </a:prstGeom>
            <a:ln>
              <a:solidFill>
                <a:schemeClr val="bg1"/>
              </a:solidFill>
              <a:headEnd type="none"/>
              <a:tailEnd type="arrow" w="lg" len="lg"/>
            </a:ln>
          </p:spPr>
          <p:style>
            <a:lnRef idx="2">
              <a:schemeClr val="accent1"/>
            </a:lnRef>
            <a:fillRef idx="0">
              <a:schemeClr val="accent1"/>
            </a:fillRef>
            <a:effectRef idx="1">
              <a:schemeClr val="accent1"/>
            </a:effectRef>
            <a:fontRef idx="minor">
              <a:schemeClr val="tx1"/>
            </a:fontRef>
          </p:style>
        </p:cxnSp>
      </p:grpSp>
      <p:sp>
        <p:nvSpPr>
          <p:cNvPr id="31" name="Rectangle 30"/>
          <p:cNvSpPr/>
          <p:nvPr/>
        </p:nvSpPr>
        <p:spPr>
          <a:xfrm flipH="1">
            <a:off x="10090483" y="1641064"/>
            <a:ext cx="1505397" cy="23586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Arrow Connector 31"/>
          <p:cNvCxnSpPr/>
          <p:nvPr/>
        </p:nvCxnSpPr>
        <p:spPr>
          <a:xfrm>
            <a:off x="10254916" y="1641064"/>
            <a:ext cx="1216648" cy="0"/>
          </a:xfrm>
          <a:prstGeom prst="straightConnector1">
            <a:avLst/>
          </a:prstGeom>
          <a:ln>
            <a:solidFill>
              <a:schemeClr val="bg1"/>
            </a:solidFill>
            <a:headEnd type="none"/>
            <a:tailEnd type="arrow" w="lg" len="lg"/>
          </a:ln>
        </p:spPr>
        <p:style>
          <a:lnRef idx="2">
            <a:schemeClr val="accent1"/>
          </a:lnRef>
          <a:fillRef idx="0">
            <a:schemeClr val="accent1"/>
          </a:fillRef>
          <a:effectRef idx="1">
            <a:schemeClr val="accent1"/>
          </a:effectRef>
          <a:fontRef idx="minor">
            <a:schemeClr val="tx1"/>
          </a:fontRef>
        </p:style>
      </p:cxnSp>
      <p:sp>
        <p:nvSpPr>
          <p:cNvPr id="34" name="Oval 33"/>
          <p:cNvSpPr/>
          <p:nvPr/>
        </p:nvSpPr>
        <p:spPr>
          <a:xfrm>
            <a:off x="9492913" y="2180857"/>
            <a:ext cx="1195139" cy="1753299"/>
          </a:xfrm>
          <a:prstGeom prst="ellipse">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36" name="Content Placeholder 2"/>
          <p:cNvSpPr txBox="1">
            <a:spLocks/>
          </p:cNvSpPr>
          <p:nvPr/>
        </p:nvSpPr>
        <p:spPr>
          <a:xfrm>
            <a:off x="9615951" y="2402833"/>
            <a:ext cx="949061" cy="414694"/>
          </a:xfrm>
          <a:prstGeom prst="rect">
            <a:avLst/>
          </a:prstGeom>
          <a:no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2D-S</a:t>
            </a:r>
            <a:endPar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8" name="Rectangle 37"/>
          <p:cNvSpPr/>
          <p:nvPr/>
        </p:nvSpPr>
        <p:spPr>
          <a:xfrm>
            <a:off x="6847138" y="3033673"/>
            <a:ext cx="914400" cy="915473"/>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Content Placeholder 2"/>
          <p:cNvSpPr txBox="1">
            <a:spLocks/>
          </p:cNvSpPr>
          <p:nvPr/>
        </p:nvSpPr>
        <p:spPr>
          <a:xfrm>
            <a:off x="6717501" y="2931017"/>
            <a:ext cx="514196" cy="414694"/>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i="1" dirty="0" smtClean="0">
                <a:solidFill>
                  <a:schemeClr val="bg1"/>
                </a:solidFill>
                <a:latin typeface="Times New Roman" panose="02020603050405020304" pitchFamily="18" charset="0"/>
                <a:cs typeface="Times New Roman" panose="02020603050405020304" pitchFamily="18" charset="0"/>
              </a:rPr>
              <a:t>y</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46" name="Content Placeholder 2"/>
          <p:cNvSpPr txBox="1">
            <a:spLocks/>
          </p:cNvSpPr>
          <p:nvPr/>
        </p:nvSpPr>
        <p:spPr>
          <a:xfrm>
            <a:off x="7036224" y="3569478"/>
            <a:ext cx="514196" cy="414694"/>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i="1" dirty="0">
                <a:solidFill>
                  <a:schemeClr val="bg1"/>
                </a:solidFill>
                <a:latin typeface="Times New Roman" panose="02020603050405020304" pitchFamily="18" charset="0"/>
                <a:cs typeface="Times New Roman" panose="02020603050405020304" pitchFamily="18" charset="0"/>
              </a:rPr>
              <a:t>z</a:t>
            </a:r>
          </a:p>
        </p:txBody>
      </p:sp>
      <p:cxnSp>
        <p:nvCxnSpPr>
          <p:cNvPr id="39" name="Straight Arrow Connector 38"/>
          <p:cNvCxnSpPr/>
          <p:nvPr/>
        </p:nvCxnSpPr>
        <p:spPr>
          <a:xfrm flipH="1">
            <a:off x="6927920" y="3351194"/>
            <a:ext cx="482207" cy="0"/>
          </a:xfrm>
          <a:prstGeom prst="straightConnector1">
            <a:avLst/>
          </a:prstGeom>
          <a:ln>
            <a:solidFill>
              <a:schemeClr val="bg1"/>
            </a:solidFill>
            <a:headEnd type="none"/>
            <a:tailEnd type="arrow" w="lg" len="lg"/>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rot="16200000" flipH="1">
            <a:off x="7240643" y="3658985"/>
            <a:ext cx="482207" cy="0"/>
          </a:xfrm>
          <a:prstGeom prst="straightConnector1">
            <a:avLst/>
          </a:prstGeom>
          <a:ln>
            <a:solidFill>
              <a:schemeClr val="bg1"/>
            </a:solidFill>
            <a:headEnd type="none"/>
            <a:tailEnd type="arrow" w="lg" len="lg"/>
          </a:ln>
        </p:spPr>
        <p:style>
          <a:lnRef idx="2">
            <a:schemeClr val="accent1"/>
          </a:lnRef>
          <a:fillRef idx="0">
            <a:schemeClr val="accent1"/>
          </a:fillRef>
          <a:effectRef idx="1">
            <a:schemeClr val="accent1"/>
          </a:effectRef>
          <a:fontRef idx="minor">
            <a:schemeClr val="tx1"/>
          </a:fontRef>
        </p:style>
      </p:cxnSp>
      <p:sp>
        <p:nvSpPr>
          <p:cNvPr id="49" name="Content Placeholder 2"/>
          <p:cNvSpPr txBox="1">
            <a:spLocks/>
          </p:cNvSpPr>
          <p:nvPr/>
        </p:nvSpPr>
        <p:spPr>
          <a:xfrm>
            <a:off x="7394560" y="2931017"/>
            <a:ext cx="514196" cy="414694"/>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i="1" dirty="0" smtClean="0">
                <a:solidFill>
                  <a:schemeClr val="bg1"/>
                </a:solidFill>
                <a:latin typeface="Times New Roman" panose="02020603050405020304" pitchFamily="18" charset="0"/>
                <a:cs typeface="Times New Roman" panose="02020603050405020304" pitchFamily="18" charset="0"/>
              </a:rPr>
              <a:t>x</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53" name="Content Placeholder 2"/>
          <p:cNvSpPr txBox="1">
            <a:spLocks/>
          </p:cNvSpPr>
          <p:nvPr/>
        </p:nvSpPr>
        <p:spPr>
          <a:xfrm>
            <a:off x="7158391" y="3147163"/>
            <a:ext cx="514196" cy="414694"/>
          </a:xfrm>
          <a:prstGeom prst="rect">
            <a:avLst/>
          </a:prstGeom>
          <a:noFill/>
        </p:spPr>
        <p:txBody>
          <a:bodyPr vert="vert"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smtClean="0">
                <a:solidFill>
                  <a:schemeClr val="bg1"/>
                </a:solidFill>
                <a:latin typeface="Agency FB" panose="020B0503020202020204" pitchFamily="34" charset="0"/>
                <a:cs typeface="Times New Roman" panose="02020603050405020304" pitchFamily="18" charset="0"/>
              </a:rPr>
              <a:t>ʘ</a:t>
            </a:r>
            <a:endParaRPr lang="en-US" sz="1600" dirty="0">
              <a:solidFill>
                <a:schemeClr val="bg1"/>
              </a:solidFill>
              <a:latin typeface="Agency FB" panose="020B0503020202020204" pitchFamily="34" charset="0"/>
              <a:cs typeface="Times New Roman" panose="02020603050405020304" pitchFamily="18" charset="0"/>
            </a:endParaRPr>
          </a:p>
        </p:txBody>
      </p:sp>
      <p:sp>
        <p:nvSpPr>
          <p:cNvPr id="52" name="Slide Number Placeholder 51"/>
          <p:cNvSpPr>
            <a:spLocks noGrp="1"/>
          </p:cNvSpPr>
          <p:nvPr>
            <p:ph type="sldNum" sz="quarter" idx="12"/>
          </p:nvPr>
        </p:nvSpPr>
        <p:spPr/>
        <p:txBody>
          <a:bodyPr/>
          <a:lstStyle/>
          <a:p>
            <a:fld id="{223D61E2-24BE-4D61-8DAD-52D2ED5D3291}" type="slidenum">
              <a:rPr lang="en-US" smtClean="0"/>
              <a:t>8</a:t>
            </a:fld>
            <a:endParaRPr lang="en-US" dirty="0"/>
          </a:p>
        </p:txBody>
      </p:sp>
      <p:cxnSp>
        <p:nvCxnSpPr>
          <p:cNvPr id="30" name="Straight Connector 29"/>
          <p:cNvCxnSpPr/>
          <p:nvPr/>
        </p:nvCxnSpPr>
        <p:spPr>
          <a:xfrm>
            <a:off x="939799" y="6399212"/>
            <a:ext cx="1898260" cy="186177"/>
          </a:xfrm>
          <a:prstGeom prst="line">
            <a:avLst/>
          </a:prstGeom>
          <a:ln w="12700">
            <a:solidFill>
              <a:schemeClr val="tx1"/>
            </a:solidFill>
            <a:prstDash val="solid"/>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939799" y="6255572"/>
            <a:ext cx="0" cy="28334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2835835" y="6443719"/>
            <a:ext cx="0" cy="28334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1566732" y="6445985"/>
            <a:ext cx="848609" cy="307777"/>
          </a:xfrm>
          <a:prstGeom prst="rect">
            <a:avLst/>
          </a:prstGeom>
          <a:noFill/>
        </p:spPr>
        <p:txBody>
          <a:bodyPr wrap="square" rtlCol="0">
            <a:spAutoFit/>
          </a:bodyPr>
          <a:lstStyle/>
          <a:p>
            <a:r>
              <a:rPr lang="en-US" sz="1400" dirty="0" smtClean="0">
                <a:latin typeface="Times New Roman" panose="02020603050405020304" pitchFamily="18" charset="0"/>
                <a:cs typeface="Times New Roman" panose="02020603050405020304" pitchFamily="18" charset="0"/>
              </a:rPr>
              <a:t>8 mm</a:t>
            </a:r>
            <a:endParaRPr lang="en-US" sz="1400" dirty="0">
              <a:latin typeface="Times New Roman" panose="02020603050405020304" pitchFamily="18" charset="0"/>
              <a:cs typeface="Times New Roman" panose="02020603050405020304" pitchFamily="18" charset="0"/>
            </a:endParaRPr>
          </a:p>
        </p:txBody>
      </p:sp>
      <p:cxnSp>
        <p:nvCxnSpPr>
          <p:cNvPr id="51" name="Straight Connector 50"/>
          <p:cNvCxnSpPr/>
          <p:nvPr/>
        </p:nvCxnSpPr>
        <p:spPr>
          <a:xfrm>
            <a:off x="2662518" y="4351468"/>
            <a:ext cx="10757" cy="435685"/>
          </a:xfrm>
          <a:prstGeom prst="line">
            <a:avLst/>
          </a:prstGeom>
          <a:ln w="12700">
            <a:solidFill>
              <a:schemeClr val="tx1"/>
            </a:solidFill>
            <a:prstDash val="solid"/>
            <a:headEnd type="arrow"/>
            <a:tailEnd type="arrow"/>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180000">
            <a:off x="2565699" y="4787153"/>
            <a:ext cx="172122" cy="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2565699" y="4342042"/>
            <a:ext cx="193637" cy="1959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2141394" y="4416529"/>
            <a:ext cx="848609"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2</a:t>
            </a:r>
            <a:r>
              <a:rPr lang="en-US" sz="1400" dirty="0" smtClean="0">
                <a:latin typeface="Times New Roman" panose="02020603050405020304" pitchFamily="18" charset="0"/>
                <a:cs typeface="Times New Roman" panose="02020603050405020304" pitchFamily="18" charset="0"/>
              </a:rPr>
              <a:t> mm</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53255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p:cNvSpPr txBox="1">
            <a:spLocks/>
          </p:cNvSpPr>
          <p:nvPr/>
        </p:nvSpPr>
        <p:spPr>
          <a:xfrm>
            <a:off x="206991" y="1132765"/>
            <a:ext cx="6493460" cy="19304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latin typeface="Times New Roman" panose="02020603050405020304" pitchFamily="18" charset="0"/>
              <a:cs typeface="Times New Roman" panose="02020603050405020304" pitchFamily="18" charset="0"/>
            </a:endParaRPr>
          </a:p>
        </p:txBody>
      </p:sp>
      <p:sp>
        <p:nvSpPr>
          <p:cNvPr id="52" name="Slide Number Placeholder 51"/>
          <p:cNvSpPr>
            <a:spLocks noGrp="1"/>
          </p:cNvSpPr>
          <p:nvPr>
            <p:ph type="sldNum" sz="quarter" idx="12"/>
          </p:nvPr>
        </p:nvSpPr>
        <p:spPr/>
        <p:txBody>
          <a:bodyPr/>
          <a:lstStyle/>
          <a:p>
            <a:fld id="{223D61E2-24BE-4D61-8DAD-52D2ED5D3291}" type="slidenum">
              <a:rPr lang="en-US" smtClean="0"/>
              <a:t>9</a:t>
            </a:fld>
            <a:endParaRPr lang="en-US" dirty="0"/>
          </a:p>
        </p:txBody>
      </p:sp>
      <p:pic>
        <p:nvPicPr>
          <p:cNvPr id="29" name="Content Placeholder 2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84366" y="62394"/>
            <a:ext cx="9823268" cy="6757367"/>
          </a:xfrm>
          <a:prstGeom prst="rect">
            <a:avLst/>
          </a:prstGeom>
        </p:spPr>
      </p:pic>
    </p:spTree>
    <p:extLst>
      <p:ext uri="{BB962C8B-B14F-4D97-AF65-F5344CB8AC3E}">
        <p14:creationId xmlns:p14="http://schemas.microsoft.com/office/powerpoint/2010/main" val="28964087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3803</TotalTime>
  <Words>2919</Words>
  <Application>Microsoft Office PowerPoint</Application>
  <PresentationFormat>Widescreen</PresentationFormat>
  <Paragraphs>366</Paragraphs>
  <Slides>42</Slides>
  <Notes>1</Notes>
  <HiddenSlides>16</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42</vt:i4>
      </vt:variant>
    </vt:vector>
  </HeadingPairs>
  <TitlesOfParts>
    <vt:vector size="53" baseType="lpstr">
      <vt:lpstr>Agency FB</vt:lpstr>
      <vt:lpstr>Aptos</vt:lpstr>
      <vt:lpstr>Aptos Display</vt:lpstr>
      <vt:lpstr>Arial</vt:lpstr>
      <vt:lpstr>Calibri</vt:lpstr>
      <vt:lpstr>Calibri Light</vt:lpstr>
      <vt:lpstr>Cambria Math</vt:lpstr>
      <vt:lpstr>Times New Roman</vt:lpstr>
      <vt:lpstr>Office Theme</vt:lpstr>
      <vt:lpstr>1_Office Theme</vt:lpstr>
      <vt:lpstr>Document</vt:lpstr>
      <vt:lpstr>INVESTIGATION OF THE EXISTENCE OF VERTICALLY ORIENTED ICE CRYSTALS IN WINTER STORMS</vt:lpstr>
      <vt:lpstr>Motivation</vt:lpstr>
      <vt:lpstr>Vertically Oriented Ice Crystals</vt:lpstr>
      <vt:lpstr>Non-Thunderstorm, Cold Season Application</vt:lpstr>
      <vt:lpstr>NASA IMPACTS Field Campaign</vt:lpstr>
      <vt:lpstr>NASA P-3 Research Aircraft</vt:lpstr>
      <vt:lpstr>February 7th, 2020 Science Flight</vt:lpstr>
      <vt:lpstr>Two-Dimensional Stereo Optical Array Probe (2D-S)</vt:lpstr>
      <vt:lpstr>PowerPoint Presentation</vt:lpstr>
      <vt:lpstr>Example 2D-S Data</vt:lpstr>
      <vt:lpstr>Science Questions</vt:lpstr>
      <vt:lpstr>Case Selection Methodology</vt:lpstr>
      <vt:lpstr>Case Selection Methodology</vt:lpstr>
      <vt:lpstr>Time Series of 2D-S Orientation Angles</vt:lpstr>
      <vt:lpstr>Time Series of 2D-S Orientation Angles</vt:lpstr>
      <vt:lpstr>Subset Criteria</vt:lpstr>
      <vt:lpstr>February 7th, 2020 Cases</vt:lpstr>
      <vt:lpstr>Orientation Angle Histograms</vt:lpstr>
      <vt:lpstr>Aircraft Maneuvers within Cases</vt:lpstr>
      <vt:lpstr>Aircraft Maneuver Comparisons  from Cases 1 and 4</vt:lpstr>
      <vt:lpstr>Aircraft Maneuver Comparisons from Case 2</vt:lpstr>
      <vt:lpstr>Conclusions</vt:lpstr>
      <vt:lpstr>Future Work</vt:lpstr>
      <vt:lpstr>References</vt:lpstr>
      <vt:lpstr>PowerPoint Presentation</vt:lpstr>
      <vt:lpstr>Acknowledgements</vt:lpstr>
      <vt:lpstr>2D-S Orientation Angle Lower Limitations</vt:lpstr>
      <vt:lpstr>2D-S Buffer Wrapping Issue</vt:lpstr>
      <vt:lpstr>Lightning Instrument Package (LIP) Data</vt:lpstr>
      <vt:lpstr>Low vs. High Concentration Periods (Case #4)</vt:lpstr>
      <vt:lpstr>Low vs. High Concentration Periods (Case #6)</vt:lpstr>
      <vt:lpstr>Cases</vt:lpstr>
      <vt:lpstr>Case 01 Particle Size Distribution</vt:lpstr>
      <vt:lpstr>Case 02 Particle Size Distribution</vt:lpstr>
      <vt:lpstr>Case 03 Particle Size Distribution</vt:lpstr>
      <vt:lpstr>Case 04 Particle Size Distribution</vt:lpstr>
      <vt:lpstr>Case 05 Particle Size Distribution</vt:lpstr>
      <vt:lpstr>Case 06 Particle Size Distribution</vt:lpstr>
      <vt:lpstr>Case 07 Particle Size Distribution</vt:lpstr>
      <vt:lpstr>Case 08 Particle Size Distribution</vt:lpstr>
      <vt:lpstr>Case 09 Particle Size Distribution</vt:lpstr>
      <vt:lpstr>Case 10 Particle Size Distribution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INVESTIGATION OF VERTICALLY ORIENTED ICE CRYSTALS IN WINTER STORMS</dc:title>
  <dc:creator>Sand, Kendra</dc:creator>
  <cp:lastModifiedBy>Sand, Kendra</cp:lastModifiedBy>
  <cp:revision>200</cp:revision>
  <dcterms:created xsi:type="dcterms:W3CDTF">2024-11-09T08:06:00Z</dcterms:created>
  <dcterms:modified xsi:type="dcterms:W3CDTF">2024-11-25T10:14:30Z</dcterms:modified>
</cp:coreProperties>
</file>