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5"/>
  </p:notesMasterIdLst>
  <p:sldIdLst>
    <p:sldId id="263" r:id="rId2"/>
    <p:sldId id="264" r:id="rId3"/>
    <p:sldId id="293" r:id="rId4"/>
    <p:sldId id="265" r:id="rId5"/>
    <p:sldId id="294" r:id="rId6"/>
    <p:sldId id="291" r:id="rId7"/>
    <p:sldId id="268" r:id="rId8"/>
    <p:sldId id="287" r:id="rId9"/>
    <p:sldId id="292" r:id="rId10"/>
    <p:sldId id="270" r:id="rId11"/>
    <p:sldId id="295" r:id="rId12"/>
    <p:sldId id="272" r:id="rId13"/>
    <p:sldId id="273" r:id="rId14"/>
    <p:sldId id="274" r:id="rId15"/>
    <p:sldId id="275" r:id="rId16"/>
    <p:sldId id="276" r:id="rId17"/>
    <p:sldId id="278" r:id="rId18"/>
    <p:sldId id="280" r:id="rId19"/>
    <p:sldId id="300" r:id="rId20"/>
    <p:sldId id="299" r:id="rId21"/>
    <p:sldId id="288" r:id="rId22"/>
    <p:sldId id="298" r:id="rId23"/>
    <p:sldId id="284" r:id="rId24"/>
    <p:sldId id="303" r:id="rId25"/>
    <p:sldId id="304" r:id="rId26"/>
    <p:sldId id="305" r:id="rId27"/>
    <p:sldId id="283" r:id="rId28"/>
    <p:sldId id="267" r:id="rId29"/>
    <p:sldId id="271" r:id="rId30"/>
    <p:sldId id="297" r:id="rId31"/>
    <p:sldId id="296" r:id="rId32"/>
    <p:sldId id="302" r:id="rId33"/>
    <p:sldId id="277" r:id="rId34"/>
  </p:sldIdLst>
  <p:sldSz cx="9144000" cy="5143500" type="screen16x9"/>
  <p:notesSz cx="6858000" cy="9144000"/>
  <p:embeddedFontLst>
    <p:embeddedFont>
      <p:font typeface="Cambria Math" panose="02040503050406030204" pitchFamily="18" charset="0"/>
      <p:regular r:id="rId36"/>
    </p:embeddedFont>
    <p:embeddedFont>
      <p:font typeface="Lato" panose="020F0502020204030203" pitchFamily="34" charset="0"/>
      <p:regular r:id="rId37"/>
      <p:bold r:id="rId38"/>
      <p:italic r:id="rId39"/>
      <p:boldItalic r:id="rId40"/>
    </p:embeddedFont>
    <p:embeddedFont>
      <p:font typeface="Raleway"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DEE"/>
    <a:srgbClr val="000000"/>
    <a:srgbClr val="DCDCDC"/>
    <a:srgbClr val="F56B6B"/>
    <a:srgbClr val="EFA8A9"/>
    <a:srgbClr val="EFB2B2"/>
    <a:srgbClr val="A9D1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070" autoAdjust="0"/>
  </p:normalViewPr>
  <p:slideViewPr>
    <p:cSldViewPr snapToGrid="0">
      <p:cViewPr>
        <p:scale>
          <a:sx n="66" d="100"/>
          <a:sy n="66" d="100"/>
        </p:scale>
        <p:origin x="762" y="2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6bf3c5bc17_0_18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36bf3c5bc17_0_18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Thank you all for coming</a:t>
            </a:r>
          </a:p>
          <a:p>
            <a:pPr marL="171450" lvl="0" indent="-171450" algn="l" rtl="0">
              <a:spcBef>
                <a:spcPts val="0"/>
              </a:spcBef>
              <a:spcAft>
                <a:spcPts val="0"/>
              </a:spcAft>
            </a:pPr>
            <a:r>
              <a:rPr lang="en-US" dirty="0"/>
              <a:t>Excited to share what I’ve been working on </a:t>
            </a:r>
          </a:p>
          <a:p>
            <a:pPr marL="171450" lvl="0" indent="-171450" algn="l" rtl="0">
              <a:spcBef>
                <a:spcPts val="0"/>
              </a:spcBef>
              <a:spcAft>
                <a:spcPts val="0"/>
              </a:spcAft>
            </a:pPr>
            <a:r>
              <a:rPr lang="en-US" dirty="0"/>
              <a:t>And the title is</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6d91ff9a2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36d91ff9a2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rtl="0" fontAlgn="base">
              <a:spcBef>
                <a:spcPts val="1200"/>
              </a:spcBef>
              <a:spcAft>
                <a:spcPts val="0"/>
              </a:spcAft>
            </a:pPr>
            <a:r>
              <a:rPr lang="en-US" sz="1100" b="0" i="0" u="none" strike="noStrike" dirty="0">
                <a:solidFill>
                  <a:srgbClr val="000000"/>
                </a:solidFill>
                <a:effectLst/>
                <a:latin typeface="Arial" panose="020B0604020202020204" pitchFamily="34" charset="0"/>
              </a:rPr>
              <a:t>PSD defined as…</a:t>
            </a:r>
          </a:p>
          <a:p>
            <a:pPr marL="914400" lvl="1" indent="-298450" rtl="0" fontAlgn="base">
              <a:spcBef>
                <a:spcPts val="1200"/>
              </a:spcBef>
              <a:spcAft>
                <a:spcPts val="0"/>
              </a:spcAft>
            </a:pPr>
            <a:r>
              <a:rPr lang="en-US" sz="1100" b="0" i="0" u="none" strike="noStrike" dirty="0">
                <a:solidFill>
                  <a:srgbClr val="000000"/>
                </a:solidFill>
                <a:effectLst/>
                <a:latin typeface="Arial" panose="020B0604020202020204" pitchFamily="34" charset="0"/>
              </a:rPr>
              <a:t>ND,</a:t>
            </a:r>
          </a:p>
          <a:p>
            <a:pPr marL="914400" lvl="1" indent="-298450" rtl="0" fontAlgn="base">
              <a:spcBef>
                <a:spcPts val="1200"/>
              </a:spcBef>
              <a:spcAft>
                <a:spcPts val="0"/>
              </a:spcAft>
            </a:pPr>
            <a:r>
              <a:rPr lang="en-US" sz="1100" b="0" i="0" u="none" strike="noStrike" dirty="0">
                <a:solidFill>
                  <a:srgbClr val="000000"/>
                </a:solidFill>
                <a:effectLst/>
                <a:latin typeface="Arial" panose="020B0604020202020204" pitchFamily="34" charset="0"/>
              </a:rPr>
              <a:t>SV 100m/s… 100 m or 1000m </a:t>
            </a:r>
          </a:p>
          <a:p>
            <a:pPr marL="1371600" lvl="2" indent="-298450" rtl="0" fontAlgn="base">
              <a:spcBef>
                <a:spcPts val="1200"/>
              </a:spcBef>
              <a:spcAft>
                <a:spcPts val="0"/>
              </a:spcAft>
            </a:pPr>
            <a:r>
              <a:rPr lang="en-US" sz="1100" b="0" i="0" u="none" strike="noStrike" dirty="0">
                <a:solidFill>
                  <a:srgbClr val="000000"/>
                </a:solidFill>
                <a:effectLst/>
                <a:latin typeface="Arial" panose="020B0604020202020204" pitchFamily="34" charset="0"/>
              </a:rPr>
              <a:t>Will account for different sample areas between the 1D and 2D data.</a:t>
            </a:r>
          </a:p>
          <a:p>
            <a:pPr marL="914400" lvl="1" indent="-298450" rtl="0" fontAlgn="base">
              <a:spcBef>
                <a:spcPts val="1200"/>
              </a:spcBef>
              <a:spcAft>
                <a:spcPts val="0"/>
              </a:spcAft>
            </a:pPr>
            <a:r>
              <a:rPr lang="en-US" sz="1100" b="0" i="0" u="none" strike="noStrike" dirty="0">
                <a:solidFill>
                  <a:srgbClr val="000000"/>
                </a:solidFill>
                <a:effectLst/>
                <a:latin typeface="Arial" panose="020B0604020202020204" pitchFamily="34" charset="0"/>
              </a:rPr>
              <a:t>Channel width… notice that the width increases with larger particles</a:t>
            </a:r>
          </a:p>
          <a:p>
            <a:pPr marL="1371600" lvl="2" indent="-298450" rtl="0" fontAlgn="base">
              <a:spcBef>
                <a:spcPts val="1200"/>
              </a:spcBef>
              <a:spcAft>
                <a:spcPts val="0"/>
              </a:spcAft>
            </a:pPr>
            <a:r>
              <a:rPr lang="en-US" sz="1100" b="0" i="0" u="none" strike="noStrike" dirty="0">
                <a:solidFill>
                  <a:srgbClr val="000000"/>
                </a:solidFill>
                <a:effectLst/>
                <a:latin typeface="Arial" panose="020B0604020202020204" pitchFamily="34" charset="0"/>
              </a:rPr>
              <a:t>This is to account for the rapidly decreasing number of large particles relative to small particles.</a:t>
            </a:r>
          </a:p>
          <a:p>
            <a:pPr marL="1371600" lvl="2" indent="-298450" rtl="0" fontAlgn="base">
              <a:spcBef>
                <a:spcPts val="1200"/>
              </a:spcBef>
              <a:spcAft>
                <a:spcPts val="0"/>
              </a:spcAft>
            </a:pPr>
            <a:r>
              <a:rPr lang="en-US" sz="1100" b="0" i="0" u="none" strike="noStrike" dirty="0">
                <a:solidFill>
                  <a:srgbClr val="000000"/>
                </a:solidFill>
                <a:effectLst/>
                <a:latin typeface="Arial" panose="020B0604020202020204" pitchFamily="34" charset="0"/>
              </a:rPr>
              <a:t>As diameter increases, the concentration decreases, so we increase channel width to gets more counts into the bins and thus less </a:t>
            </a:r>
            <a:r>
              <a:rPr lang="en-US" sz="1100" b="0" i="0" u="none" strike="noStrike" dirty="0" err="1">
                <a:solidFill>
                  <a:srgbClr val="000000"/>
                </a:solidFill>
                <a:effectLst/>
                <a:latin typeface="Arial" panose="020B0604020202020204" pitchFamily="34" charset="0"/>
              </a:rPr>
              <a:t>uncertaint</a:t>
            </a:r>
            <a:endParaRPr lang="en-US" sz="1100" b="0" i="0" u="none" strike="noStrike" dirty="0">
              <a:solidFill>
                <a:srgbClr val="000000"/>
              </a:solidFill>
              <a:effectLst/>
              <a:latin typeface="Arial" panose="020B0604020202020204" pitchFamily="34" charset="0"/>
            </a:endParaRPr>
          </a:p>
          <a:p>
            <a:pPr marL="1371600" lvl="2" indent="-298450" rtl="0" fontAlgn="base">
              <a:spcBef>
                <a:spcPts val="1200"/>
              </a:spcBef>
              <a:spcAft>
                <a:spcPts val="0"/>
              </a:spcAft>
            </a:pPr>
            <a:r>
              <a:rPr lang="en-US" sz="1100" b="0" i="0" u="none" strike="noStrike" dirty="0">
                <a:solidFill>
                  <a:srgbClr val="000000"/>
                </a:solidFill>
                <a:effectLst/>
                <a:latin typeface="Arial" panose="020B0604020202020204" pitchFamily="34" charset="0"/>
              </a:rPr>
              <a:t>THIS IS WHAT NORMALIZES IT… </a:t>
            </a:r>
            <a:r>
              <a:rPr lang="en-US" sz="1100" b="0" i="0" u="none" strike="noStrike" dirty="0" err="1">
                <a:solidFill>
                  <a:srgbClr val="000000"/>
                </a:solidFill>
                <a:effectLst/>
                <a:latin typeface="Arial" panose="020B0604020202020204" pitchFamily="34" charset="0"/>
              </a:rPr>
              <a:t>bc</a:t>
            </a:r>
            <a:r>
              <a:rPr lang="en-US" sz="1100" b="0" i="0" u="none" strike="noStrike" dirty="0">
                <a:solidFill>
                  <a:srgbClr val="000000"/>
                </a:solidFill>
                <a:effectLst/>
                <a:latin typeface="Arial" panose="020B0604020202020204" pitchFamily="34" charset="0"/>
              </a:rPr>
              <a:t> the bin widths are changing</a:t>
            </a:r>
          </a:p>
          <a:p>
            <a:pPr marL="457200" lvl="0" indent="-298450" rtl="0" fontAlgn="base">
              <a:spcBef>
                <a:spcPts val="1200"/>
              </a:spcBef>
              <a:spcAft>
                <a:spcPts val="0"/>
              </a:spcAft>
            </a:pPr>
            <a:r>
              <a:rPr lang="en-US" sz="1100" b="0" i="0" u="none" strike="noStrike" dirty="0">
                <a:solidFill>
                  <a:srgbClr val="000000"/>
                </a:solidFill>
                <a:effectLst/>
                <a:latin typeface="Arial" panose="020B0604020202020204" pitchFamily="34" charset="0"/>
              </a:rPr>
              <a:t>So, here’s a PSD</a:t>
            </a:r>
          </a:p>
          <a:p>
            <a:pPr marL="914400" lvl="1" indent="-298450" rtl="0" fontAlgn="base">
              <a:spcBef>
                <a:spcPts val="1200"/>
              </a:spcBef>
              <a:spcAft>
                <a:spcPts val="0"/>
              </a:spcAft>
            </a:pPr>
            <a:r>
              <a:rPr lang="en-US" sz="1100" b="0" i="0" u="none" strike="noStrike" dirty="0">
                <a:solidFill>
                  <a:srgbClr val="000000"/>
                </a:solidFill>
                <a:effectLst/>
                <a:latin typeface="Arial" panose="020B0604020202020204" pitchFamily="34" charset="0"/>
              </a:rPr>
              <a:t>Small particles have a higher concentration</a:t>
            </a:r>
          </a:p>
          <a:p>
            <a:pPr marL="914400" lvl="1" indent="-298450" rtl="0" fontAlgn="base">
              <a:spcBef>
                <a:spcPts val="1200"/>
              </a:spcBef>
              <a:spcAft>
                <a:spcPts val="0"/>
              </a:spcAft>
            </a:pPr>
            <a:r>
              <a:rPr lang="en-US" sz="1100" b="0" i="0" u="none" strike="noStrike" dirty="0">
                <a:solidFill>
                  <a:srgbClr val="000000"/>
                </a:solidFill>
                <a:effectLst/>
                <a:latin typeface="Arial" panose="020B0604020202020204" pitchFamily="34" charset="0"/>
              </a:rPr>
              <a:t>Note logarithmic </a:t>
            </a:r>
            <a:r>
              <a:rPr lang="en-US" sz="1100" b="0" i="0" u="none" strike="noStrike" dirty="0" err="1">
                <a:solidFill>
                  <a:srgbClr val="000000"/>
                </a:solidFill>
                <a:effectLst/>
                <a:latin typeface="Arial" panose="020B0604020202020204" pitchFamily="34" charset="0"/>
              </a:rPr>
              <a:t>yscale</a:t>
            </a:r>
            <a:endParaRPr lang="en-US" sz="1100" b="0" i="0" u="none" strike="noStrike" dirty="0">
              <a:solidFill>
                <a:srgbClr val="000000"/>
              </a:solidFill>
              <a:effectLst/>
              <a:latin typeface="Arial" panose="020B0604020202020204" pitchFamily="34" charset="0"/>
            </a:endParaRPr>
          </a:p>
          <a:p>
            <a:pPr marL="1371600" lvl="2" indent="-298450" rtl="0" fontAlgn="base">
              <a:spcBef>
                <a:spcPts val="1200"/>
              </a:spcBef>
              <a:spcAft>
                <a:spcPts val="0"/>
              </a:spcAft>
            </a:pPr>
            <a:r>
              <a:rPr lang="en-US" sz="1100" b="0" i="0" u="none" strike="noStrike" dirty="0">
                <a:solidFill>
                  <a:srgbClr val="000000"/>
                </a:solidFill>
                <a:effectLst/>
                <a:latin typeface="Arial" panose="020B0604020202020204" pitchFamily="34" charset="0"/>
              </a:rPr>
              <a:t>Exponential distribution</a:t>
            </a:r>
          </a:p>
          <a:p>
            <a:pPr marL="914400" lvl="1" indent="-298450" rtl="0" fontAlgn="base">
              <a:spcBef>
                <a:spcPts val="1200"/>
              </a:spcBef>
              <a:spcAft>
                <a:spcPts val="0"/>
              </a:spcAft>
            </a:pPr>
            <a:r>
              <a:rPr lang="en-US" b="0" i="0" u="none" strike="noStrike" dirty="0">
                <a:solidFill>
                  <a:srgbClr val="000000"/>
                </a:solidFill>
                <a:effectLst/>
                <a:latin typeface="Arial" panose="020B0604020202020204" pitchFamily="34" charset="0"/>
              </a:rPr>
              <a:t>1d data is already in counts, so easy to start with</a:t>
            </a:r>
          </a:p>
          <a:p>
            <a:pPr marL="914400" lvl="1" indent="-298450" rtl="0" fontAlgn="base">
              <a:spcBef>
                <a:spcPts val="1200"/>
              </a:spcBef>
              <a:spcAft>
                <a:spcPts val="0"/>
              </a:spcAft>
            </a:pPr>
            <a:r>
              <a:rPr lang="en-US" b="0" i="0" u="none" strike="noStrike" dirty="0">
                <a:solidFill>
                  <a:srgbClr val="000000"/>
                </a:solidFill>
                <a:effectLst/>
                <a:latin typeface="Arial" panose="020B0604020202020204" pitchFamily="34" charset="0"/>
              </a:rPr>
              <a:t>But now what about 2d data</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6d91ff9a2a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36d91ff9a2a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rtl="0" fontAlgn="base">
              <a:spcBef>
                <a:spcPts val="1200"/>
              </a:spcBef>
              <a:spcAft>
                <a:spcPts val="0"/>
              </a:spcAft>
            </a:pPr>
            <a:r>
              <a:rPr lang="en-US" sz="1100" b="0" i="0" u="none" strike="noStrike" dirty="0">
                <a:solidFill>
                  <a:srgbClr val="000000"/>
                </a:solidFill>
                <a:effectLst/>
                <a:latin typeface="Arial" panose="020B0604020202020204" pitchFamily="34" charset="0"/>
              </a:rPr>
              <a:t>Particle size, let’s use x-size method since close match. Want to evaluate 1D vs 2D data</a:t>
            </a:r>
          </a:p>
          <a:p>
            <a:pPr marL="457200" indent="-298450" rtl="0" fontAlgn="base">
              <a:spcBef>
                <a:spcPts val="1200"/>
              </a:spcBef>
              <a:spcAft>
                <a:spcPts val="0"/>
              </a:spcAft>
            </a:pPr>
            <a:r>
              <a:rPr lang="en-US" sz="1100" b="0" i="0" u="none" strike="noStrike" dirty="0">
                <a:solidFill>
                  <a:srgbClr val="000000"/>
                </a:solidFill>
                <a:effectLst/>
                <a:latin typeface="Arial" panose="020B0604020202020204" pitchFamily="34" charset="0"/>
              </a:rPr>
              <a:t>Area ratios</a:t>
            </a:r>
          </a:p>
          <a:p>
            <a:pPr marL="914400" lvl="1" indent="-298450" rtl="0" fontAlgn="base">
              <a:spcBef>
                <a:spcPts val="1200"/>
              </a:spcBef>
              <a:spcAft>
                <a:spcPts val="0"/>
              </a:spcAft>
            </a:pPr>
            <a:r>
              <a:rPr lang="en-US" sz="1100" b="0" i="0" u="none" strike="noStrike" dirty="0">
                <a:solidFill>
                  <a:srgbClr val="000000"/>
                </a:solidFill>
                <a:effectLst/>
                <a:latin typeface="Arial" panose="020B0604020202020204" pitchFamily="34" charset="0"/>
              </a:rPr>
              <a:t>Measures how “filled in” or “well-defined” a particle image is. </a:t>
            </a:r>
          </a:p>
          <a:p>
            <a:pPr marL="1371600" lvl="2" indent="-298450" rtl="0" fontAlgn="base">
              <a:spcBef>
                <a:spcPts val="1200"/>
              </a:spcBef>
              <a:spcAft>
                <a:spcPts val="0"/>
              </a:spcAft>
            </a:pPr>
            <a:r>
              <a:rPr lang="en-US" sz="1100" b="0" i="0" u="none" strike="noStrike" dirty="0">
                <a:solidFill>
                  <a:srgbClr val="000000"/>
                </a:solidFill>
                <a:effectLst/>
                <a:latin typeface="Arial" panose="020B0604020202020204" pitchFamily="34" charset="0"/>
              </a:rPr>
              <a:t>Higher area ratio = well defined particle</a:t>
            </a:r>
          </a:p>
          <a:p>
            <a:pPr marL="1371600" lvl="2" indent="-298450" rtl="0" fontAlgn="base">
              <a:spcBef>
                <a:spcPts val="1200"/>
              </a:spcBef>
              <a:spcAft>
                <a:spcPts val="0"/>
              </a:spcAft>
            </a:pPr>
            <a:r>
              <a:rPr lang="en-US" sz="1100" b="0" i="0" u="none" strike="noStrike" dirty="0">
                <a:solidFill>
                  <a:srgbClr val="000000"/>
                </a:solidFill>
                <a:effectLst/>
                <a:latin typeface="Arial" panose="020B0604020202020204" pitchFamily="34" charset="0"/>
              </a:rPr>
              <a:t>Low area ratio suggests noise, streaks, breakup, artifacts</a:t>
            </a:r>
          </a:p>
          <a:p>
            <a:pPr marL="914400" lvl="1" indent="-298450" rtl="0" fontAlgn="base">
              <a:spcBef>
                <a:spcPts val="1200"/>
              </a:spcBef>
              <a:spcAft>
                <a:spcPts val="0"/>
              </a:spcAft>
            </a:pPr>
            <a:r>
              <a:rPr lang="en-US" sz="1100" b="0" i="0" u="none" strike="noStrike" dirty="0">
                <a:solidFill>
                  <a:srgbClr val="000000"/>
                </a:solidFill>
                <a:effectLst/>
                <a:latin typeface="Arial" panose="020B0604020202020204" pitchFamily="34" charset="0"/>
              </a:rPr>
              <a:t>Primary… Convenient particle attribute to use when processing hundreds of thousands of particles</a:t>
            </a:r>
          </a:p>
          <a:p>
            <a:pPr marL="1371600" lvl="2" indent="-298450" rtl="0" fontAlgn="base">
              <a:spcBef>
                <a:spcPts val="1200"/>
              </a:spcBef>
              <a:spcAft>
                <a:spcPts val="0"/>
              </a:spcAft>
            </a:pPr>
            <a:r>
              <a:rPr lang="en-US" sz="1100" b="0" i="0" u="none" strike="noStrike" dirty="0">
                <a:solidFill>
                  <a:srgbClr val="000000"/>
                </a:solidFill>
                <a:effectLst/>
                <a:latin typeface="Arial" panose="020B0604020202020204" pitchFamily="34" charset="0"/>
              </a:rPr>
              <a:t>Will inform us what particles are “good” data and which are noise or unrecoverable</a:t>
            </a:r>
          </a:p>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Top buffer </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Well defined particles, so high quality images </a:t>
            </a:r>
          </a:p>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Bottom buffer</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Just 1 minutes later … ?maybe icing, or electronic noise </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Bottom line, particles have holes, or are less well defined overall</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Can be hard to call particles or know what to do with them</a:t>
            </a:r>
          </a:p>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Dataset wide, low to medium quality images are make up most of the dataset </a:t>
            </a:r>
          </a:p>
          <a:p>
            <a:pPr marL="742950" marR="0" lvl="1" indent="-285750" algn="l" defTabSz="914400" rtl="0" eaLnBrk="1" fontAlgn="base"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sz="1100" b="0" i="0" u="none" strike="noStrike" dirty="0">
                <a:solidFill>
                  <a:srgbClr val="000000"/>
                </a:solidFill>
                <a:effectLst/>
                <a:latin typeface="Arial" panose="020B0604020202020204" pitchFamily="34" charset="0"/>
              </a:rPr>
              <a:t>medium to low is primary data, so need to figure out how we can use it (area ratio) to distinguish between real particle or if it’s </a:t>
            </a:r>
            <a:r>
              <a:rPr lang="en-US" dirty="0"/>
              <a:t>Thrown out because of icing, electronic noise, or shattered particles off the tips</a:t>
            </a:r>
          </a:p>
          <a:p>
            <a:pPr marL="742950" lvl="1" indent="-285750" rtl="0" fontAlgn="base">
              <a:spcBef>
                <a:spcPts val="0"/>
              </a:spcBef>
              <a:spcAft>
                <a:spcPts val="0"/>
              </a:spcAft>
              <a:buFont typeface="Arial" panose="020B0604020202020204" pitchFamily="34" charset="0"/>
              <a:buChar char="•"/>
            </a:pPr>
            <a:endParaRPr lang="en-US" sz="11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Good </a:t>
            </a:r>
            <a:r>
              <a:rPr lang="en-US" sz="1100" b="0" i="0" u="none" strike="noStrike" dirty="0" err="1">
                <a:solidFill>
                  <a:srgbClr val="000000"/>
                </a:solidFill>
                <a:effectLst/>
                <a:latin typeface="Arial" panose="020B0604020202020204" pitchFamily="34" charset="0"/>
              </a:rPr>
              <a:t>psrticle</a:t>
            </a:r>
            <a:r>
              <a:rPr lang="en-US" sz="1100" b="0" i="0" u="none" strike="noStrike" dirty="0">
                <a:solidFill>
                  <a:srgbClr val="000000"/>
                </a:solidFill>
                <a:effectLst/>
                <a:latin typeface="Arial" panose="020B0604020202020204" pitchFamily="34" charset="0"/>
              </a:rPr>
              <a:t>, keep in mind area ratio of 0.67, </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When plotted for while flight, majority lie below 0.3 then a steep difference, with another steel difference at 0.5</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Both are interesting to consider </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Keep this in mind, but 0.5 would remove most of the dataset and results in PSDs that aren't filled</a:t>
            </a:r>
          </a:p>
          <a:p>
            <a:pPr marL="457200" lvl="0" indent="-342900" algn="l" rtl="0">
              <a:lnSpc>
                <a:spcPct val="150000"/>
              </a:lnSpc>
              <a:spcBef>
                <a:spcPts val="0"/>
              </a:spcBef>
              <a:spcAft>
                <a:spcPts val="0"/>
              </a:spcAft>
              <a:buClr>
                <a:schemeClr val="dk2"/>
              </a:buClr>
              <a:buSzPts val="1800"/>
              <a:buChar char="●"/>
            </a:pPr>
            <a:endParaRPr lang="en-US" dirty="0"/>
          </a:p>
          <a:p>
            <a:pPr marL="457200" lvl="0" indent="-342900" algn="l" rtl="0">
              <a:lnSpc>
                <a:spcPct val="150000"/>
              </a:lnSpc>
              <a:spcBef>
                <a:spcPts val="0"/>
              </a:spcBef>
              <a:spcAft>
                <a:spcPts val="0"/>
              </a:spcAft>
              <a:buClr>
                <a:schemeClr val="dk2"/>
              </a:buClr>
              <a:buSzPts val="1800"/>
              <a:buChar char="●"/>
            </a:pPr>
            <a:endParaRPr lang="en-US" dirty="0"/>
          </a:p>
        </p:txBody>
      </p:sp>
    </p:spTree>
    <p:extLst>
      <p:ext uri="{BB962C8B-B14F-4D97-AF65-F5344CB8AC3E}">
        <p14:creationId xmlns:p14="http://schemas.microsoft.com/office/powerpoint/2010/main" val="3619162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6d91ff9a2a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36d91ff9a2a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To out 0.3 and 0.5 into context</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Large quantity of particles analyzed </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Shown in image is a small selection </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For the hail </a:t>
            </a:r>
            <a:r>
              <a:rPr lang="en-US" sz="1100" b="0" i="0" u="none" strike="noStrike" dirty="0" err="1">
                <a:solidFill>
                  <a:srgbClr val="000000"/>
                </a:solidFill>
                <a:effectLst/>
                <a:latin typeface="Arial" panose="020B0604020202020204" pitchFamily="34" charset="0"/>
              </a:rPr>
              <a:t>soec</a:t>
            </a:r>
            <a:r>
              <a:rPr lang="en-US" sz="1100" b="0" i="0" u="none" strike="noStrike" dirty="0">
                <a:solidFill>
                  <a:srgbClr val="000000"/>
                </a:solidFill>
                <a:effectLst/>
                <a:latin typeface="Arial" panose="020B0604020202020204" pitchFamily="34" charset="0"/>
              </a:rPr>
              <a:t>, which is top two rows, across two flights renting from high to low quality images, here are some examples of particles below 0.3</a:t>
            </a:r>
          </a:p>
          <a:p>
            <a:pPr marL="1143000" lvl="2" indent="-22860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Can see that they have tails, might be fragmented, are slightly stealing… </a:t>
            </a:r>
            <a:r>
              <a:rPr lang="en-US" sz="1100" b="0" i="0" u="none" strike="noStrike" dirty="0" err="1">
                <a:solidFill>
                  <a:srgbClr val="000000"/>
                </a:solidFill>
                <a:effectLst/>
                <a:latin typeface="Arial" panose="020B0604020202020204" pitchFamily="34" charset="0"/>
              </a:rPr>
              <a:t>etc</a:t>
            </a:r>
            <a:endParaRPr lang="en-US" sz="1100" b="0" i="0" u="none" strike="noStrike" dirty="0">
              <a:solidFill>
                <a:srgbClr val="000000"/>
              </a:solidFill>
              <a:effectLst/>
              <a:latin typeface="Arial" panose="020B0604020202020204" pitchFamily="34" charset="0"/>
            </a:endParaRP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But the rest are above 0.3. </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Large particles tend to be below 0.5 due to their somewhat unique shapes, </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Small particles tend to just become squares and rectangles</a:t>
            </a:r>
          </a:p>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When doing this for a lot of particles </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0.5 would keep the best particles, but remove most the data</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0.3 retains enough data to work with, but may include questionable particles that have a large sizing uncertainty </a:t>
            </a:r>
          </a:p>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Since we're using 0.3, and some of the images are questionable, I want to show you that these images are at least based on real particles</a:t>
            </a: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6d91ff9a2a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36d91ff9a2a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Medium to low quality images</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Pilot, a human being says that there's hail at this time</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Reflectivity is around 50, so should be a lot of particles, potentially some big one</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Video shows particles sticking, impacting, bouncing off </a:t>
            </a:r>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6d91ff9a2a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36d91ff9a2a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Now create 2d PSDs</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Use </a:t>
            </a:r>
            <a:r>
              <a:rPr lang="en-US" sz="1100" b="0" i="0" u="none" strike="noStrike" dirty="0" err="1">
                <a:solidFill>
                  <a:srgbClr val="000000"/>
                </a:solidFill>
                <a:effectLst/>
                <a:latin typeface="Arial" panose="020B0604020202020204" pitchFamily="34" charset="0"/>
              </a:rPr>
              <a:t>xsixe</a:t>
            </a:r>
            <a:r>
              <a:rPr lang="en-US" sz="1100" b="0" i="0" u="none" strike="noStrike" dirty="0">
                <a:solidFill>
                  <a:srgbClr val="000000"/>
                </a:solidFill>
                <a:effectLst/>
                <a:latin typeface="Arial" panose="020B0604020202020204" pitchFamily="34" charset="0"/>
              </a:rPr>
              <a:t> method to match 1d sizing method </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Use area ratio of 0.3</a:t>
            </a:r>
          </a:p>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2d higher small particles concentration. 1d higher large particle concentration </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Similar for another interval</a:t>
            </a:r>
          </a:p>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Maybe a result of different sample areas,</a:t>
            </a:r>
          </a:p>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Sanity check… add </a:t>
            </a:r>
            <a:r>
              <a:rPr lang="en-US" sz="1100" b="0" i="0" u="none" strike="noStrike" dirty="0" err="1">
                <a:solidFill>
                  <a:srgbClr val="000000"/>
                </a:solidFill>
                <a:effectLst/>
                <a:latin typeface="Arial" panose="020B0604020202020204" pitchFamily="34" charset="0"/>
              </a:rPr>
              <a:t>hvps</a:t>
            </a:r>
            <a:endParaRPr lang="en-US" sz="1100" b="0" i="0" u="none" strike="noStrike" dirty="0">
              <a:solidFill>
                <a:srgbClr val="000000"/>
              </a:solidFill>
              <a:effectLst/>
              <a:latin typeface="Arial" panose="020B0604020202020204" pitchFamily="34" charset="0"/>
            </a:endParaRP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Distributions overlap. Not perfect but it's within the ballpark </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Reassuring because the hcps has higher quality imagery, and it's a completely independent probe from the Hail Spec </a:t>
            </a:r>
          </a:p>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What do these plots look like when we add uncertainty </a:t>
            </a:r>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6d91ff9a2a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36d91ff9a2a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Produce 5 separate PSDs using each of the 5 sizing methods. </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Then take the mean of those 5 </a:t>
            </a:r>
            <a:r>
              <a:rPr lang="en-US" sz="1100" b="0" i="0" u="none" strike="noStrike" dirty="0" err="1">
                <a:solidFill>
                  <a:srgbClr val="000000"/>
                </a:solidFill>
                <a:effectLst/>
                <a:latin typeface="Arial" panose="020B0604020202020204" pitchFamily="34" charset="0"/>
              </a:rPr>
              <a:t>psds</a:t>
            </a:r>
            <a:r>
              <a:rPr lang="en-US" sz="1100" b="0" i="0" u="none" strike="noStrike" dirty="0">
                <a:solidFill>
                  <a:srgbClr val="000000"/>
                </a:solidFill>
                <a:effectLst/>
                <a:latin typeface="Arial" panose="020B0604020202020204" pitchFamily="34" charset="0"/>
              </a:rPr>
              <a:t>.</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Total possible range gives the uncertainty</a:t>
            </a: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6d91ff9a2a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36d91ff9a2a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Uncertainty doesn't overlap despite sometimes being large</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So uncertainty can't resolve our 1d 2d distributions not agreeing with each other.</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Looking at more plots seem similar issues, and again, I want to draw attention to the largest particle size differences </a:t>
            </a:r>
          </a:p>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I've only shown a few plots, so what do these large particle differences look like across the entire dataset for all 14 flights.</a:t>
            </a: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36d91ff9a2a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36d91ff9a2a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Plot is for every 10s interval, and is not adjusted to only represent high concentration periods</a:t>
            </a:r>
          </a:p>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However, the story we see in this plot is as expected </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1D data records the largest particle almost always</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This is a dataset wide bias</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Which should we use. Which should we trust? the 1d or 2d data?</a:t>
            </a:r>
          </a:p>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To highlight importance </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Simple reflectivity calculation, focus on d to the sixth</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Plug particle into concentration equation and you get ….</a:t>
            </a:r>
          </a:p>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So, we need to make sure we’re sending the right PSDs to our collaborators</a:t>
            </a:r>
          </a:p>
          <a:p>
            <a:pPr marL="0" lvl="0" indent="0" algn="l" rtl="0">
              <a:spcBef>
                <a:spcPts val="0"/>
              </a:spcBef>
              <a:spcAft>
                <a:spcPts val="0"/>
              </a:spcAft>
              <a:buNone/>
            </a:pP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6d91ff9a2a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36d91ff9a2a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Okay, so, back to the question… should we use the 1d or 2d data</a:t>
            </a:r>
          </a:p>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Attempt to recreate the 1d distribution processing  the image buffers by hand</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Keep in mind, image buffers only store half the area so we can't do a perfect recreation</a:t>
            </a:r>
          </a:p>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First, I want to talk about the 1d processing algorithm </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Dead space. </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Particle group</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Coincidence rejection</a:t>
            </a:r>
          </a:p>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So we can handles groups in three ways</a:t>
            </a:r>
          </a:p>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Also have three varying levels of lenient to strict rejection criteria </a:t>
            </a:r>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6d91ff9a2a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36d91ff9a2a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spcBef>
                <a:spcPts val="0"/>
              </a:spcBef>
              <a:spcAft>
                <a:spcPts val="0"/>
              </a:spcAft>
              <a:buFont typeface="Arial" panose="020B0604020202020204" pitchFamily="34" charset="0"/>
              <a:buChar char="•"/>
            </a:pPr>
            <a:br>
              <a:rPr lang="en-US" b="0" dirty="0">
                <a:effectLst/>
              </a:rPr>
            </a:br>
            <a:r>
              <a:rPr lang="en-US" sz="1800" b="0" i="0" u="none" strike="noStrike" dirty="0">
                <a:solidFill>
                  <a:srgbClr val="000000"/>
                </a:solidFill>
                <a:effectLst/>
                <a:latin typeface="Arial" panose="020B0604020202020204" pitchFamily="34" charset="0"/>
              </a:rPr>
              <a:t>Quick look at what 10 seconds of particles looks like</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Nothing special to note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93846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6bf3c5bc17_0_18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36bf3c5bc17_0_18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rtl="0" fontAlgn="base">
              <a:spcBef>
                <a:spcPts val="0"/>
              </a:spcBef>
              <a:spcAft>
                <a:spcPts val="0"/>
              </a:spcAft>
            </a:pPr>
            <a:r>
              <a:rPr lang="en-US" sz="1800" b="0" i="0" u="none" strike="noStrike" dirty="0">
                <a:solidFill>
                  <a:srgbClr val="000000"/>
                </a:solidFill>
                <a:effectLst/>
                <a:latin typeface="Arial" panose="020B0604020202020204" pitchFamily="34" charset="0"/>
              </a:rPr>
              <a:t>Background on this project…</a:t>
            </a:r>
          </a:p>
          <a:p>
            <a:pPr marL="914400" lvl="1" indent="-298450" rtl="0" fontAlgn="base">
              <a:spcBef>
                <a:spcPts val="0"/>
              </a:spcBef>
              <a:spcAft>
                <a:spcPts val="0"/>
              </a:spcAft>
            </a:pPr>
            <a:r>
              <a:rPr lang="en-US" sz="1800" b="0" i="0" u="none" strike="noStrike" dirty="0">
                <a:solidFill>
                  <a:srgbClr val="000000"/>
                </a:solidFill>
                <a:effectLst/>
                <a:latin typeface="Arial" panose="020B0604020202020204" pitchFamily="34" charset="0"/>
              </a:rPr>
              <a:t>Long running field campaign 1970 – 2003… we focus on data from later 1995-2003</a:t>
            </a:r>
          </a:p>
          <a:p>
            <a:pPr marL="457200" lvl="0" indent="-298450" rtl="0" fontAlgn="base">
              <a:spcBef>
                <a:spcPts val="0"/>
              </a:spcBef>
              <a:spcAft>
                <a:spcPts val="0"/>
              </a:spcAft>
            </a:pPr>
            <a:r>
              <a:rPr lang="en-US" sz="1800" b="0" i="0" u="none" strike="noStrike" dirty="0">
                <a:solidFill>
                  <a:srgbClr val="000000"/>
                </a:solidFill>
                <a:effectLst/>
                <a:latin typeface="Arial" panose="020B0604020202020204" pitchFamily="34" charset="0"/>
              </a:rPr>
              <a:t>Aircraft collected in-situ measurements ….. Ground based radar</a:t>
            </a:r>
          </a:p>
          <a:p>
            <a:pPr marL="914400" lvl="1" indent="-298450" rtl="0" fontAlgn="base">
              <a:spcBef>
                <a:spcPts val="0"/>
              </a:spcBef>
              <a:spcAft>
                <a:spcPts val="0"/>
              </a:spcAft>
            </a:pPr>
            <a:r>
              <a:rPr lang="en-US" sz="1800" b="0" i="0" u="none" strike="noStrike" dirty="0">
                <a:solidFill>
                  <a:srgbClr val="000000"/>
                </a:solidFill>
                <a:effectLst/>
                <a:latin typeface="Arial" panose="020B0604020202020204" pitchFamily="34" charset="0"/>
              </a:rPr>
              <a:t>Time/space synchronous</a:t>
            </a:r>
          </a:p>
          <a:p>
            <a:pPr marL="457200" lvl="0" indent="-298450" rtl="0" fontAlgn="base">
              <a:spcBef>
                <a:spcPts val="0"/>
              </a:spcBef>
              <a:spcAft>
                <a:spcPts val="0"/>
              </a:spcAft>
            </a:pPr>
            <a:r>
              <a:rPr lang="en-US" sz="1800" b="0" i="0" u="none" strike="noStrike" dirty="0">
                <a:solidFill>
                  <a:srgbClr val="000000"/>
                </a:solidFill>
                <a:effectLst/>
                <a:latin typeface="Arial" panose="020B0604020202020204" pitchFamily="34" charset="0"/>
              </a:rPr>
              <a:t>Dataset is unique</a:t>
            </a:r>
          </a:p>
          <a:p>
            <a:pPr marL="914400" lvl="1" indent="-298450" rtl="0" fontAlgn="base">
              <a:spcBef>
                <a:spcPts val="0"/>
              </a:spcBef>
              <a:spcAft>
                <a:spcPts val="0"/>
              </a:spcAft>
            </a:pPr>
            <a:r>
              <a:rPr lang="en-US" sz="1800" b="0" i="0" u="none" strike="noStrike" dirty="0">
                <a:solidFill>
                  <a:srgbClr val="000000"/>
                </a:solidFill>
                <a:effectLst/>
                <a:latin typeface="Arial" panose="020B0604020202020204" pitchFamily="34" charset="0"/>
              </a:rPr>
              <a:t>No future plans</a:t>
            </a:r>
          </a:p>
          <a:p>
            <a:pPr marL="914400" lvl="1" indent="-298450" rtl="0" fontAlgn="base">
              <a:spcBef>
                <a:spcPts val="0"/>
              </a:spcBef>
              <a:spcAft>
                <a:spcPts val="0"/>
              </a:spcAft>
            </a:pPr>
            <a:r>
              <a:rPr lang="en-US" sz="1800" b="0" i="0" u="none" strike="noStrike" dirty="0">
                <a:solidFill>
                  <a:srgbClr val="000000"/>
                </a:solidFill>
                <a:effectLst/>
                <a:latin typeface="Arial" panose="020B0604020202020204" pitchFamily="34" charset="0"/>
              </a:rPr>
              <a:t>All we have to work with</a:t>
            </a:r>
          </a:p>
          <a:p>
            <a:pPr marL="457200" lvl="0" indent="-298450" rtl="0" fontAlgn="base">
              <a:spcBef>
                <a:spcPts val="0"/>
              </a:spcBef>
              <a:spcAft>
                <a:spcPts val="0"/>
              </a:spcAft>
            </a:pPr>
            <a:r>
              <a:rPr lang="en-US" sz="1800" b="0" i="0" u="none" strike="noStrike" dirty="0">
                <a:solidFill>
                  <a:srgbClr val="000000"/>
                </a:solidFill>
                <a:effectLst/>
                <a:latin typeface="Arial" panose="020B0604020202020204" pitchFamily="34" charset="0"/>
              </a:rPr>
              <a:t>So, hail causes damage</a:t>
            </a:r>
          </a:p>
          <a:p>
            <a:pPr marL="914400" lvl="1" indent="-298450" rtl="0" fontAlgn="base">
              <a:spcBef>
                <a:spcPts val="0"/>
              </a:spcBef>
              <a:spcAft>
                <a:spcPts val="0"/>
              </a:spcAft>
            </a:pPr>
            <a:r>
              <a:rPr lang="en-US" sz="1800" b="0" i="0" u="none" strike="noStrike" dirty="0">
                <a:solidFill>
                  <a:srgbClr val="000000"/>
                </a:solidFill>
                <a:effectLst/>
                <a:latin typeface="Arial" panose="020B0604020202020204" pitchFamily="34" charset="0"/>
              </a:rPr>
              <a:t>Motivation is to improve physical understanding of hail, which could ultimately improve forecasts and models of hail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6d91ff9a2a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36d91ff9a2a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Satellite </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Big match but large concentration </a:t>
            </a:r>
          </a:p>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Exclude satellite </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Big worse match but better concentration match </a:t>
            </a:r>
          </a:p>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Coincident, supposed to be the closest fit to 1d</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Worst size match</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So this is concerning</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Large particles just are not seen in the buffer, when in reality you expect to see at least 25-50% of them</a:t>
            </a:r>
          </a:p>
          <a:p>
            <a:pPr marL="1143000" lvl="2" indent="-22860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How many you should fully image is a bit complicated, but it's expect you would at least see some but really hardly any are observed </a:t>
            </a:r>
          </a:p>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Could spend hours talking about these three plots, but long story short, inspection of the image buffers just does not support the 1d distribution, so we place more confidence in the 2d data</a:t>
            </a:r>
          </a:p>
          <a:p>
            <a:pPr marL="457200" lvl="0" indent="-342900" algn="l" rtl="0">
              <a:lnSpc>
                <a:spcPct val="150000"/>
              </a:lnSpc>
              <a:spcBef>
                <a:spcPts val="0"/>
              </a:spcBef>
              <a:spcAft>
                <a:spcPts val="0"/>
              </a:spcAft>
              <a:buClr>
                <a:schemeClr val="dk2"/>
              </a:buClr>
              <a:buSzPts val="1800"/>
              <a:buChar char="●"/>
            </a:pPr>
            <a:endParaRPr dirty="0"/>
          </a:p>
        </p:txBody>
      </p:sp>
    </p:spTree>
    <p:extLst>
      <p:ext uri="{BB962C8B-B14F-4D97-AF65-F5344CB8AC3E}">
        <p14:creationId xmlns:p14="http://schemas.microsoft.com/office/powerpoint/2010/main" val="1424151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a:extLst>
            <a:ext uri="{FF2B5EF4-FFF2-40B4-BE49-F238E27FC236}">
              <a16:creationId xmlns:a16="http://schemas.microsoft.com/office/drawing/2014/main" id="{B36B4784-0D32-8666-47E5-26E88FD120BB}"/>
            </a:ext>
          </a:extLst>
        </p:cNvPr>
        <p:cNvGrpSpPr/>
        <p:nvPr/>
      </p:nvGrpSpPr>
      <p:grpSpPr>
        <a:xfrm>
          <a:off x="0" y="0"/>
          <a:ext cx="0" cy="0"/>
          <a:chOff x="0" y="0"/>
          <a:chExt cx="0" cy="0"/>
        </a:xfrm>
      </p:grpSpPr>
      <p:sp>
        <p:nvSpPr>
          <p:cNvPr id="486" name="Google Shape;486;g36d91ff9a2a_0_186:notes">
            <a:extLst>
              <a:ext uri="{FF2B5EF4-FFF2-40B4-BE49-F238E27FC236}">
                <a16:creationId xmlns:a16="http://schemas.microsoft.com/office/drawing/2014/main" id="{8FD38211-DB91-790D-2E69-1845BED24C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36d91ff9a2a_0_186:notes">
            <a:extLst>
              <a:ext uri="{FF2B5EF4-FFF2-40B4-BE49-F238E27FC236}">
                <a16:creationId xmlns:a16="http://schemas.microsoft.com/office/drawing/2014/main" id="{7C8E609C-2C1E-8362-61DD-CADDDFBC1A7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What does this mean for the data we send to our collaborators…</a:t>
            </a:r>
          </a:p>
          <a:p>
            <a:pPr lvl="1" rtl="0">
              <a:spcBef>
                <a:spcPts val="0"/>
              </a:spcBef>
              <a:spcAft>
                <a:spcPts val="0"/>
              </a:spcAft>
            </a:pPr>
            <a:r>
              <a:rPr lang="en-US" sz="1800" b="0" i="0" u="none" strike="noStrike" dirty="0">
                <a:solidFill>
                  <a:srgbClr val="000000"/>
                </a:solidFill>
                <a:effectLst/>
                <a:latin typeface="Arial" panose="020B0604020202020204" pitchFamily="34" charset="0"/>
              </a:rPr>
              <a:t>Well, simple reflectivity calculation</a:t>
            </a:r>
          </a:p>
          <a:p>
            <a:pPr lvl="2" rtl="0">
              <a:spcBef>
                <a:spcPts val="0"/>
              </a:spcBef>
              <a:spcAft>
                <a:spcPts val="0"/>
              </a:spcAft>
            </a:pPr>
            <a:r>
              <a:rPr lang="en-US" sz="1800" b="0" i="0" u="none" strike="noStrike" dirty="0">
                <a:solidFill>
                  <a:srgbClr val="000000"/>
                </a:solidFill>
                <a:effectLst/>
                <a:latin typeface="Arial" panose="020B0604020202020204" pitchFamily="34" charset="0"/>
              </a:rPr>
              <a:t>All 10 second intervals</a:t>
            </a:r>
          </a:p>
          <a:p>
            <a:pPr lvl="2" rtl="0">
              <a:spcBef>
                <a:spcPts val="0"/>
              </a:spcBef>
              <a:spcAft>
                <a:spcPts val="0"/>
              </a:spcAft>
            </a:pPr>
            <a:r>
              <a:rPr lang="en-US" sz="1800" b="0" i="0" u="none" strike="noStrike" dirty="0" err="1">
                <a:solidFill>
                  <a:srgbClr val="000000"/>
                </a:solidFill>
                <a:effectLst/>
                <a:latin typeface="Arial" panose="020B0604020202020204" pitchFamily="34" charset="0"/>
              </a:rPr>
              <a:t>Reflectivities</a:t>
            </a:r>
            <a:r>
              <a:rPr lang="en-US" sz="1800" b="0" i="0" u="none" strike="noStrike" dirty="0">
                <a:solidFill>
                  <a:srgbClr val="000000"/>
                </a:solidFill>
                <a:effectLst/>
                <a:latin typeface="Arial" panose="020B0604020202020204" pitchFamily="34" charset="0"/>
              </a:rPr>
              <a:t> higher than 30 </a:t>
            </a:r>
            <a:r>
              <a:rPr lang="en-US" sz="1800" b="0" i="0" u="none" strike="noStrike" dirty="0" err="1">
                <a:solidFill>
                  <a:srgbClr val="000000"/>
                </a:solidFill>
                <a:effectLst/>
                <a:latin typeface="Arial" panose="020B0604020202020204" pitchFamily="34" charset="0"/>
              </a:rPr>
              <a:t>dBZ</a:t>
            </a:r>
            <a:endParaRPr lang="en-US" sz="1800" b="0" i="0" u="none" strike="noStrike" dirty="0">
              <a:solidFill>
                <a:srgbClr val="000000"/>
              </a:solidFill>
              <a:effectLst/>
              <a:latin typeface="Arial" panose="020B0604020202020204" pitchFamily="34" charset="0"/>
            </a:endParaRPr>
          </a:p>
          <a:p>
            <a:pPr lvl="1" rtl="0">
              <a:spcBef>
                <a:spcPts val="0"/>
              </a:spcBef>
              <a:spcAft>
                <a:spcPts val="0"/>
              </a:spcAft>
            </a:pPr>
            <a:r>
              <a:rPr lang="en-US" sz="1800" b="0" i="0" u="none" strike="noStrike" dirty="0">
                <a:solidFill>
                  <a:srgbClr val="000000"/>
                </a:solidFill>
                <a:effectLst/>
                <a:latin typeface="Arial" panose="020B0604020202020204" pitchFamily="34" charset="0"/>
              </a:rPr>
              <a:t>Well, we see what we expect. Because reflectivity is sensitive to particle size…</a:t>
            </a:r>
          </a:p>
          <a:p>
            <a:pPr lvl="1" rtl="0">
              <a:spcBef>
                <a:spcPts val="0"/>
              </a:spcBef>
              <a:spcAft>
                <a:spcPts val="0"/>
              </a:spcAft>
            </a:pPr>
            <a:r>
              <a:rPr lang="en-US" sz="1800" b="0" i="0" u="none" strike="noStrike" dirty="0">
                <a:solidFill>
                  <a:srgbClr val="000000"/>
                </a:solidFill>
                <a:effectLst/>
                <a:latin typeface="Arial" panose="020B0604020202020204" pitchFamily="34" charset="0"/>
              </a:rPr>
              <a:t>Below 1:1 line. 5-10 </a:t>
            </a:r>
            <a:r>
              <a:rPr lang="en-US" sz="1800" b="0" i="0" u="none" strike="noStrike" dirty="0" err="1">
                <a:solidFill>
                  <a:srgbClr val="000000"/>
                </a:solidFill>
                <a:effectLst/>
                <a:latin typeface="Arial" panose="020B0604020202020204" pitchFamily="34" charset="0"/>
              </a:rPr>
              <a:t>dBZ</a:t>
            </a:r>
            <a:r>
              <a:rPr lang="en-US" sz="1800" b="0" i="0" u="none" strike="noStrike" dirty="0">
                <a:solidFill>
                  <a:srgbClr val="000000"/>
                </a:solidFill>
                <a:effectLst/>
                <a:latin typeface="Arial" panose="020B0604020202020204" pitchFamily="34" charset="0"/>
              </a:rPr>
              <a:t> or higher difference</a:t>
            </a:r>
          </a:p>
          <a:p>
            <a:pPr lvl="1" rtl="0">
              <a:spcBef>
                <a:spcPts val="0"/>
              </a:spcBef>
              <a:spcAft>
                <a:spcPts val="0"/>
              </a:spcAft>
            </a:pPr>
            <a:r>
              <a:rPr lang="en-US" sz="1800" b="0" i="0" u="none" strike="noStrike" dirty="0">
                <a:solidFill>
                  <a:srgbClr val="000000"/>
                </a:solidFill>
                <a:effectLst/>
                <a:latin typeface="Arial" panose="020B0604020202020204" pitchFamily="34" charset="0"/>
              </a:rPr>
              <a:t>This means the data we provide our collaborators will have big influence</a:t>
            </a:r>
          </a:p>
          <a:p>
            <a:pPr lvl="0" rtl="0">
              <a:spcBef>
                <a:spcPts val="0"/>
              </a:spcBef>
              <a:spcAft>
                <a:spcPts val="0"/>
              </a:spcAft>
            </a:pPr>
            <a:r>
              <a:rPr lang="en-US" sz="1800" b="0" i="0" u="none" strike="noStrike" dirty="0">
                <a:solidFill>
                  <a:srgbClr val="000000"/>
                </a:solidFill>
                <a:effectLst/>
                <a:latin typeface="Arial" panose="020B0604020202020204" pitchFamily="34" charset="0"/>
              </a:rPr>
              <a:t>Their reflectivity calculation is more sophisticated. They use something called a t-matrix, and one thing it can do is include particle composition, so does it have air or water mixed in</a:t>
            </a:r>
          </a:p>
          <a:p>
            <a:pPr lvl="1" rtl="0">
              <a:spcBef>
                <a:spcPts val="0"/>
              </a:spcBef>
              <a:spcAft>
                <a:spcPts val="0"/>
              </a:spcAft>
            </a:pPr>
            <a:r>
              <a:rPr lang="en-US" sz="1800" b="0" i="0" u="none" strike="noStrike" dirty="0">
                <a:solidFill>
                  <a:srgbClr val="000000"/>
                </a:solidFill>
                <a:effectLst/>
                <a:latin typeface="Arial" panose="020B0604020202020204" pitchFamily="34" charset="0"/>
              </a:rPr>
              <a:t>Air drops reflectivity, water increases reflectivity.</a:t>
            </a:r>
          </a:p>
          <a:p>
            <a:pPr lvl="1" rtl="0">
              <a:spcBef>
                <a:spcPts val="0"/>
              </a:spcBef>
              <a:spcAft>
                <a:spcPts val="0"/>
              </a:spcAft>
            </a:pPr>
            <a:r>
              <a:rPr lang="en-US" sz="1800" b="0" i="0" u="none" strike="noStrike" dirty="0">
                <a:solidFill>
                  <a:srgbClr val="000000"/>
                </a:solidFill>
                <a:effectLst/>
                <a:latin typeface="Arial" panose="020B0604020202020204" pitchFamily="34" charset="0"/>
              </a:rPr>
              <a:t>Depending on the PSDs that we provide, that will impact the particle composition required to match the calculated and observed radar reflectivity.</a:t>
            </a:r>
          </a:p>
          <a:p>
            <a:pPr lvl="1"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692566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36d91ff9a2a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36d91ff9a2a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Show how Hail Spec compares to observed radar values</a:t>
            </a:r>
          </a:p>
          <a:p>
            <a:pPr marL="914400" lvl="1"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Collaborators shared observed radar observation (radar)</a:t>
            </a:r>
          </a:p>
          <a:p>
            <a:pPr marL="914400" lvl="1"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1d </a:t>
            </a:r>
            <a:r>
              <a:rPr lang="en-US" sz="1100" b="0" i="0" u="none" strike="noStrike" dirty="0" err="1">
                <a:solidFill>
                  <a:srgbClr val="000000"/>
                </a:solidFill>
                <a:effectLst/>
                <a:latin typeface="Arial" panose="020B0604020202020204" pitchFamily="34" charset="0"/>
              </a:rPr>
              <a:t>dif</a:t>
            </a:r>
            <a:r>
              <a:rPr lang="en-US" sz="1100" b="0" i="0" u="none" strike="noStrike" dirty="0">
                <a:solidFill>
                  <a:srgbClr val="000000"/>
                </a:solidFill>
                <a:effectLst/>
                <a:latin typeface="Arial" panose="020B0604020202020204" pitchFamily="34" charset="0"/>
              </a:rPr>
              <a:t> . 1 overlap. Everything high</a:t>
            </a:r>
          </a:p>
          <a:p>
            <a:pPr marL="914400" lvl="1" indent="-298450" rtl="0" fontAlgn="base">
              <a:spcBef>
                <a:spcPts val="0"/>
              </a:spcBef>
              <a:spcAft>
                <a:spcPts val="0"/>
              </a:spcAft>
            </a:pPr>
            <a:r>
              <a:rPr lang="en-US" sz="1100" b="0" i="0" u="none" strike="noStrike" dirty="0" err="1">
                <a:solidFill>
                  <a:srgbClr val="000000"/>
                </a:solidFill>
                <a:effectLst/>
                <a:latin typeface="Arial" panose="020B0604020202020204" pitchFamily="34" charset="0"/>
              </a:rPr>
              <a:t>Xsize</a:t>
            </a:r>
            <a:r>
              <a:rPr lang="en-US" sz="1100" b="0" i="0" u="none" strike="noStrike" dirty="0">
                <a:solidFill>
                  <a:srgbClr val="000000"/>
                </a:solidFill>
                <a:effectLst/>
                <a:latin typeface="Arial" panose="020B0604020202020204" pitchFamily="34" charset="0"/>
              </a:rPr>
              <a:t> match in 6 cases. Within 3 </a:t>
            </a:r>
            <a:r>
              <a:rPr lang="en-US" sz="1100" b="0" i="0" u="none" strike="noStrike" dirty="0" err="1">
                <a:solidFill>
                  <a:srgbClr val="000000"/>
                </a:solidFill>
                <a:effectLst/>
                <a:latin typeface="Arial" panose="020B0604020202020204" pitchFamily="34" charset="0"/>
              </a:rPr>
              <a:t>dBZ</a:t>
            </a:r>
            <a:r>
              <a:rPr lang="en-US" sz="1100" b="0" i="0" u="none" strike="noStrike" dirty="0">
                <a:solidFill>
                  <a:srgbClr val="000000"/>
                </a:solidFill>
                <a:effectLst/>
                <a:latin typeface="Arial" panose="020B0604020202020204" pitchFamily="34" charset="0"/>
              </a:rPr>
              <a:t>. </a:t>
            </a:r>
          </a:p>
          <a:p>
            <a:pPr marL="914400" lvl="1"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Mean concentration with uncertainty stretched across all sizing methods, produces overlap in 11/12 intervals</a:t>
            </a:r>
          </a:p>
          <a:p>
            <a:pPr marL="457200" lvl="0"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Points towards 2D data matching better</a:t>
            </a:r>
          </a:p>
          <a:p>
            <a:pPr marL="914400" lvl="1"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Also reassuring that </a:t>
            </a:r>
            <a:r>
              <a:rPr lang="en-US" sz="1100" b="0" i="0" u="none" strike="noStrike" dirty="0" err="1">
                <a:solidFill>
                  <a:srgbClr val="000000"/>
                </a:solidFill>
                <a:effectLst/>
                <a:latin typeface="Arial" panose="020B0604020202020204" pitchFamily="34" charset="0"/>
              </a:rPr>
              <a:t>xsize</a:t>
            </a:r>
            <a:r>
              <a:rPr lang="en-US" sz="1100" b="0" i="0" u="none" strike="noStrike" dirty="0">
                <a:solidFill>
                  <a:srgbClr val="000000"/>
                </a:solidFill>
                <a:effectLst/>
                <a:latin typeface="Arial" panose="020B0604020202020204" pitchFamily="34" charset="0"/>
              </a:rPr>
              <a:t> matches in 6 cases, even with lower quality images and using an area ratio of 0.3</a:t>
            </a:r>
          </a:p>
          <a:p>
            <a:pPr marL="914400" lvl="1"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Suggests that the 2D data, once the processing is refined, can match the observed reflectivity in even more cases.</a:t>
            </a:r>
          </a:p>
          <a:p>
            <a:pPr marL="457200" lvl="0"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Collaborators are able to adjust the particle compositions and can make the x-size 2D ref match in 11/12 intervals within 3dBZ</a:t>
            </a:r>
          </a:p>
          <a:p>
            <a:pPr marL="914400" lvl="1"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Future work could use additional information such as temperature, cloud liquid water content, and updraft speeds to estimate particle composition, which could help constraint the calculated reflectivity.</a:t>
            </a:r>
          </a:p>
          <a:p>
            <a:pPr lvl="1" rtl="0" fontAlgn="base">
              <a:spcBef>
                <a:spcPts val="0"/>
              </a:spcBef>
              <a:spcAft>
                <a:spcPts val="0"/>
              </a:spcAft>
              <a:buFont typeface="Arial" panose="020B0604020202020204" pitchFamily="34" charset="0"/>
              <a:buChar char="•"/>
            </a:pPr>
            <a:r>
              <a:rPr lang="en-US" sz="1100" b="0" i="0" u="none" strike="noStrike" dirty="0" err="1">
                <a:solidFill>
                  <a:srgbClr val="000000"/>
                </a:solidFill>
                <a:effectLst/>
                <a:latin typeface="Arial" panose="020B0604020202020204" pitchFamily="34" charset="0"/>
              </a:rPr>
              <a:t>Bc</a:t>
            </a:r>
            <a:r>
              <a:rPr lang="en-US" sz="1100" b="0" i="0" u="none" strike="noStrike" dirty="0">
                <a:solidFill>
                  <a:srgbClr val="000000"/>
                </a:solidFill>
                <a:effectLst/>
                <a:latin typeface="Arial" panose="020B0604020202020204" pitchFamily="34" charset="0"/>
              </a:rPr>
              <a:t> we match in say, 6 intervals, that’s reassuring that the area ratio worked to separate real particles from noise</a:t>
            </a:r>
          </a:p>
          <a:p>
            <a:pPr lvl="1"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The remaining three could be described by adding water to the surface</a:t>
            </a:r>
          </a:p>
          <a:p>
            <a:pPr lvl="1"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The other three could be radar uncertainty? Maybe air?</a:t>
            </a:r>
          </a:p>
        </p:txBody>
      </p:sp>
    </p:spTree>
    <p:extLst>
      <p:ext uri="{BB962C8B-B14F-4D97-AF65-F5344CB8AC3E}">
        <p14:creationId xmlns:p14="http://schemas.microsoft.com/office/powerpoint/2010/main" val="3745416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36d91ff9a2a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36d91ff9a2a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36d91ff9a2a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36d91ff9a2a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 &amp; A for working closely on this project with me for two years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Wanda and Sue for making it possible to organize and arrange everything</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Friends for keeping spirits up while working on this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Family, especially my dad who spent many lunch breaks discussing my research with me.</a:t>
            </a:r>
            <a:endParaRPr dirty="0"/>
          </a:p>
        </p:txBody>
      </p:sp>
    </p:spTree>
    <p:extLst>
      <p:ext uri="{BB962C8B-B14F-4D97-AF65-F5344CB8AC3E}">
        <p14:creationId xmlns:p14="http://schemas.microsoft.com/office/powerpoint/2010/main" val="4164019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36d91ff9a2a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36d91ff9a2a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dk2"/>
              </a:buClr>
              <a:buSzPts val="1800"/>
              <a:buChar char="●"/>
            </a:pPr>
            <a:r>
              <a:rPr lang="en-US" sz="1100" dirty="0">
                <a:solidFill>
                  <a:schemeClr val="dk2"/>
                </a:solidFill>
              </a:rPr>
              <a:t>Limitations/possible improvements</a:t>
            </a:r>
          </a:p>
          <a:p>
            <a:pPr marL="457200" lvl="0" indent="-342900" algn="l" rtl="0">
              <a:lnSpc>
                <a:spcPct val="150000"/>
              </a:lnSpc>
              <a:spcBef>
                <a:spcPts val="0"/>
              </a:spcBef>
              <a:spcAft>
                <a:spcPts val="0"/>
              </a:spcAft>
              <a:buClr>
                <a:schemeClr val="dk2"/>
              </a:buClr>
              <a:buSzPts val="1800"/>
              <a:buChar char="●"/>
            </a:pPr>
            <a:r>
              <a:rPr lang="en-US" sz="1100" dirty="0">
                <a:solidFill>
                  <a:schemeClr val="dk2"/>
                </a:solidFill>
              </a:rPr>
              <a:t>As mentioned, this is still a work in progress, but everything is mostly done. </a:t>
            </a:r>
          </a:p>
          <a:p>
            <a:pPr marL="457200" lvl="0" indent="-342900" algn="l" rtl="0">
              <a:lnSpc>
                <a:spcPct val="150000"/>
              </a:lnSpc>
              <a:spcBef>
                <a:spcPts val="0"/>
              </a:spcBef>
              <a:spcAft>
                <a:spcPts val="0"/>
              </a:spcAft>
              <a:buClr>
                <a:schemeClr val="dk2"/>
              </a:buClr>
              <a:buSzPts val="1800"/>
              <a:buChar char="●"/>
            </a:pPr>
            <a:r>
              <a:rPr lang="en-US" sz="1100" dirty="0">
                <a:solidFill>
                  <a:schemeClr val="dk2"/>
                </a:solidFill>
              </a:rPr>
              <a:t>Priority is to finish addressing comments on thesis and make sure everything is wrapped up by the start of </a:t>
            </a:r>
            <a:r>
              <a:rPr lang="en-US" sz="1100" dirty="0" err="1">
                <a:solidFill>
                  <a:schemeClr val="dk2"/>
                </a:solidFill>
              </a:rPr>
              <a:t>september</a:t>
            </a:r>
            <a:r>
              <a:rPr lang="en-US" sz="1100" dirty="0">
                <a:solidFill>
                  <a:schemeClr val="dk2"/>
                </a:solidFill>
              </a:rPr>
              <a:t>,</a:t>
            </a:r>
          </a:p>
          <a:p>
            <a:pPr marL="457200" lvl="0" indent="-342900" algn="l" rtl="0">
              <a:lnSpc>
                <a:spcPct val="150000"/>
              </a:lnSpc>
              <a:spcBef>
                <a:spcPts val="0"/>
              </a:spcBef>
              <a:spcAft>
                <a:spcPts val="0"/>
              </a:spcAft>
              <a:buClr>
                <a:schemeClr val="dk2"/>
              </a:buClr>
              <a:buSzPts val="1800"/>
              <a:buChar char="●"/>
            </a:pPr>
            <a:r>
              <a:rPr lang="en-US" sz="1100" dirty="0">
                <a:solidFill>
                  <a:schemeClr val="dk2"/>
                </a:solidFill>
              </a:rPr>
              <a:t>But if </a:t>
            </a:r>
            <a:r>
              <a:rPr lang="en-US" sz="1100" dirty="0" err="1">
                <a:solidFill>
                  <a:schemeClr val="dk2"/>
                </a:solidFill>
              </a:rPr>
              <a:t>theres</a:t>
            </a:r>
            <a:r>
              <a:rPr lang="en-US" sz="1100" dirty="0">
                <a:solidFill>
                  <a:schemeClr val="dk2"/>
                </a:solidFill>
              </a:rPr>
              <a:t> some time left over, a script exists to do the manual sizing, it just needs to be updated to current methodology and made to run for the 9 different combinations. But then the entire dataset wide results can be used for ref comp plots to check performance of each method against the 1D data. This way we can see how it performs for lower concentration periods to where there should in theory be less overlap</a:t>
            </a:r>
          </a:p>
          <a:p>
            <a:pPr marL="457200" lvl="0" indent="-342900" algn="l" rtl="0">
              <a:lnSpc>
                <a:spcPct val="150000"/>
              </a:lnSpc>
              <a:spcBef>
                <a:spcPts val="0"/>
              </a:spcBef>
              <a:spcAft>
                <a:spcPts val="0"/>
              </a:spcAft>
              <a:buClr>
                <a:schemeClr val="dk2"/>
              </a:buClr>
              <a:buSzPts val="1800"/>
              <a:buChar char="●"/>
            </a:pPr>
            <a:r>
              <a:rPr lang="en-US" sz="1100" dirty="0">
                <a:solidFill>
                  <a:schemeClr val="dk2"/>
                </a:solidFill>
              </a:rPr>
              <a:t>Another idea is to find the average and std dev percent difference for each bin for low, medium, and high concentration. Then apply that correction to the 1D data to “correct” the PSDs and see how that compares with the 2D data with the ref comp plot.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963705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36d91ff9a2a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36d91ff9a2a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dk2"/>
              </a:buClr>
              <a:buSzPts val="1800"/>
              <a:buChar char="●"/>
            </a:pPr>
            <a:r>
              <a:rPr lang="en-US" sz="1100" dirty="0">
                <a:solidFill>
                  <a:schemeClr val="dk2"/>
                </a:solidFill>
              </a:rPr>
              <a:t>Limitations/possible improvements</a:t>
            </a:r>
          </a:p>
          <a:p>
            <a:pPr marL="457200" lvl="0" indent="-342900" algn="l" rtl="0">
              <a:lnSpc>
                <a:spcPct val="150000"/>
              </a:lnSpc>
              <a:spcBef>
                <a:spcPts val="0"/>
              </a:spcBef>
              <a:spcAft>
                <a:spcPts val="0"/>
              </a:spcAft>
              <a:buClr>
                <a:schemeClr val="dk2"/>
              </a:buClr>
              <a:buSzPts val="1800"/>
              <a:buChar char="●"/>
            </a:pPr>
            <a:r>
              <a:rPr lang="en-US" sz="1100" dirty="0">
                <a:solidFill>
                  <a:schemeClr val="dk2"/>
                </a:solidFill>
              </a:rPr>
              <a:t>As mentioned, this is still a work in progress, but everything is mostly done. </a:t>
            </a:r>
          </a:p>
          <a:p>
            <a:pPr marL="457200" lvl="0" indent="-342900" algn="l" rtl="0">
              <a:lnSpc>
                <a:spcPct val="150000"/>
              </a:lnSpc>
              <a:spcBef>
                <a:spcPts val="0"/>
              </a:spcBef>
              <a:spcAft>
                <a:spcPts val="0"/>
              </a:spcAft>
              <a:buClr>
                <a:schemeClr val="dk2"/>
              </a:buClr>
              <a:buSzPts val="1800"/>
              <a:buChar char="●"/>
            </a:pPr>
            <a:r>
              <a:rPr lang="en-US" sz="1100" dirty="0">
                <a:solidFill>
                  <a:schemeClr val="dk2"/>
                </a:solidFill>
              </a:rPr>
              <a:t>Priority is to finish addressing comments on thesis and make sure everything is wrapped up by the start of </a:t>
            </a:r>
            <a:r>
              <a:rPr lang="en-US" sz="1100" dirty="0" err="1">
                <a:solidFill>
                  <a:schemeClr val="dk2"/>
                </a:solidFill>
              </a:rPr>
              <a:t>september</a:t>
            </a:r>
            <a:r>
              <a:rPr lang="en-US" sz="1100" dirty="0">
                <a:solidFill>
                  <a:schemeClr val="dk2"/>
                </a:solidFill>
              </a:rPr>
              <a:t>,</a:t>
            </a:r>
          </a:p>
          <a:p>
            <a:pPr marL="457200" lvl="0" indent="-342900" algn="l" rtl="0">
              <a:lnSpc>
                <a:spcPct val="150000"/>
              </a:lnSpc>
              <a:spcBef>
                <a:spcPts val="0"/>
              </a:spcBef>
              <a:spcAft>
                <a:spcPts val="0"/>
              </a:spcAft>
              <a:buClr>
                <a:schemeClr val="dk2"/>
              </a:buClr>
              <a:buSzPts val="1800"/>
              <a:buChar char="●"/>
            </a:pPr>
            <a:r>
              <a:rPr lang="en-US" sz="1100" dirty="0">
                <a:solidFill>
                  <a:schemeClr val="dk2"/>
                </a:solidFill>
              </a:rPr>
              <a:t>But if </a:t>
            </a:r>
            <a:r>
              <a:rPr lang="en-US" sz="1100" dirty="0" err="1">
                <a:solidFill>
                  <a:schemeClr val="dk2"/>
                </a:solidFill>
              </a:rPr>
              <a:t>theres</a:t>
            </a:r>
            <a:r>
              <a:rPr lang="en-US" sz="1100" dirty="0">
                <a:solidFill>
                  <a:schemeClr val="dk2"/>
                </a:solidFill>
              </a:rPr>
              <a:t> some time left over, a script exists to do the manual sizing, it just needs to be updated to current methodology and made to run for the 9 different combinations. But then the entire dataset wide results can be used for ref comp plots to check performance of each method against the 1D data. This way we can see how it performs for lower concentration periods to where there should in theory be less overlap</a:t>
            </a:r>
          </a:p>
          <a:p>
            <a:pPr marL="457200" lvl="0" indent="-342900" algn="l" rtl="0">
              <a:lnSpc>
                <a:spcPct val="150000"/>
              </a:lnSpc>
              <a:spcBef>
                <a:spcPts val="0"/>
              </a:spcBef>
              <a:spcAft>
                <a:spcPts val="0"/>
              </a:spcAft>
              <a:buClr>
                <a:schemeClr val="dk2"/>
              </a:buClr>
              <a:buSzPts val="1800"/>
              <a:buChar char="●"/>
            </a:pPr>
            <a:r>
              <a:rPr lang="en-US" sz="1100" dirty="0">
                <a:solidFill>
                  <a:schemeClr val="dk2"/>
                </a:solidFill>
              </a:rPr>
              <a:t>Another idea is to find the average and std dev percent difference for each bin for low, medium, and high concentration. Then apply that correction to the 1D data to “correct” the PSDs and see how that compares with the 2D data with the ref comp plot.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577926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36d91ff9a2a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36d91ff9a2a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6d91ff9a2a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36d91ff9a2a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6d91ff9a2a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36d91ff9a2a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dk2"/>
              </a:buClr>
              <a:buSzPts val="1800"/>
              <a:buChar char="●"/>
            </a:pPr>
            <a:r>
              <a:rPr lang="en-US" sz="1100" dirty="0">
                <a:solidFill>
                  <a:schemeClr val="dk2"/>
                </a:solidFill>
              </a:rPr>
              <a:t>However, we have the 2D data, why not use it to validate the 1D data, especially since we can visually inspect the images and confirm what’s going on.</a:t>
            </a:r>
          </a:p>
          <a:p>
            <a:pPr marL="457200" lvl="0" indent="-342900" algn="l" rtl="0">
              <a:lnSpc>
                <a:spcPct val="150000"/>
              </a:lnSpc>
              <a:spcBef>
                <a:spcPts val="0"/>
              </a:spcBef>
              <a:spcAft>
                <a:spcPts val="0"/>
              </a:spcAft>
              <a:buClr>
                <a:schemeClr val="dk2"/>
              </a:buClr>
              <a:buSzPts val="1800"/>
              <a:buChar char="●"/>
            </a:pPr>
            <a:r>
              <a:rPr lang="en-US" sz="1100" dirty="0">
                <a:solidFill>
                  <a:schemeClr val="dk2"/>
                </a:solidFill>
              </a:rPr>
              <a:t>Well to start, need area ratio. So discuss area ratio stuff</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What the area ratio does is inform us of the </a:t>
            </a:r>
            <a:r>
              <a:rPr lang="en-US" dirty="0" err="1"/>
              <a:t>spericity</a:t>
            </a:r>
            <a:r>
              <a:rPr lang="en-US" dirty="0"/>
              <a:t> of a particle. So, if it’s long vs circular, long will have lower area ratio, and if particle seems to have hole in middle, that hole will also reduce the area ratio</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But lets explore this in more depth now</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6d95ff963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36d95ff963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68348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6d91ff9a2a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36d91ff9a2a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+0.75  - 1.8</a:t>
            </a:r>
            <a:endParaRPr dirty="0"/>
          </a:p>
        </p:txBody>
      </p:sp>
    </p:spTree>
    <p:extLst>
      <p:ext uri="{BB962C8B-B14F-4D97-AF65-F5344CB8AC3E}">
        <p14:creationId xmlns:p14="http://schemas.microsoft.com/office/powerpoint/2010/main" val="18922600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6d91ff9a2a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36d91ff9a2a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dk2"/>
              </a:buClr>
              <a:buSzPts val="1800"/>
              <a:buChar char="●"/>
            </a:pPr>
            <a:r>
              <a:rPr lang="en-US" sz="1100" dirty="0">
                <a:solidFill>
                  <a:schemeClr val="dk2"/>
                </a:solidFill>
              </a:rPr>
              <a:t>However, we have the 2D data, why not use it to validate the 1D data, especially since we can visually inspect the images and confirm what’s going on.</a:t>
            </a:r>
          </a:p>
          <a:p>
            <a:pPr marL="457200" lvl="0" indent="-342900" algn="l" rtl="0">
              <a:lnSpc>
                <a:spcPct val="150000"/>
              </a:lnSpc>
              <a:spcBef>
                <a:spcPts val="0"/>
              </a:spcBef>
              <a:spcAft>
                <a:spcPts val="0"/>
              </a:spcAft>
              <a:buClr>
                <a:schemeClr val="dk2"/>
              </a:buClr>
              <a:buSzPts val="1800"/>
              <a:buChar char="●"/>
            </a:pPr>
            <a:r>
              <a:rPr lang="en-US" sz="1100" dirty="0">
                <a:solidFill>
                  <a:schemeClr val="dk2"/>
                </a:solidFill>
              </a:rPr>
              <a:t>Well to start, need area ratio. So discuss area ratio stuff</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What the area ratio does is inform us of the </a:t>
            </a:r>
            <a:r>
              <a:rPr lang="en-US" dirty="0" err="1"/>
              <a:t>spericity</a:t>
            </a:r>
            <a:r>
              <a:rPr lang="en-US" dirty="0"/>
              <a:t> of a particle. So, if it’s long vs circular, long will have lower area ratio, and if particle seems to have hole in middle, that hole will also reduce the area ratio</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But lets explore this in more depth now</a:t>
            </a:r>
            <a:endParaRPr dirty="0"/>
          </a:p>
        </p:txBody>
      </p:sp>
    </p:spTree>
    <p:extLst>
      <p:ext uri="{BB962C8B-B14F-4D97-AF65-F5344CB8AC3E}">
        <p14:creationId xmlns:p14="http://schemas.microsoft.com/office/powerpoint/2010/main" val="32048864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6d91ff9a2a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36d91ff9a2a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dk2"/>
              </a:buClr>
              <a:buSzPts val="1800"/>
              <a:buChar char="●"/>
            </a:pPr>
            <a:r>
              <a:rPr lang="en-US" sz="1100" dirty="0">
                <a:solidFill>
                  <a:schemeClr val="dk2"/>
                </a:solidFill>
              </a:rPr>
              <a:t>However, we have the 2D data, why not use it to validate the 1D data, especially since we can visually inspect the images and confirm what’s going on.</a:t>
            </a:r>
          </a:p>
          <a:p>
            <a:pPr marL="457200" lvl="0" indent="-342900" algn="l" rtl="0">
              <a:lnSpc>
                <a:spcPct val="150000"/>
              </a:lnSpc>
              <a:spcBef>
                <a:spcPts val="0"/>
              </a:spcBef>
              <a:spcAft>
                <a:spcPts val="0"/>
              </a:spcAft>
              <a:buClr>
                <a:schemeClr val="dk2"/>
              </a:buClr>
              <a:buSzPts val="1800"/>
              <a:buChar char="●"/>
            </a:pPr>
            <a:r>
              <a:rPr lang="en-US" sz="1100" dirty="0">
                <a:solidFill>
                  <a:schemeClr val="dk2"/>
                </a:solidFill>
              </a:rPr>
              <a:t>Well to start, need area ratio. So discuss area ratio stuff</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What the area ratio does is inform us of the </a:t>
            </a:r>
            <a:r>
              <a:rPr lang="en-US" dirty="0" err="1"/>
              <a:t>spericity</a:t>
            </a:r>
            <a:r>
              <a:rPr lang="en-US" dirty="0"/>
              <a:t> of a particle. So, if it’s long vs circular, long will have lower area ratio, and if particle seems to have hole in middle, that hole will also reduce the area ratio</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But lets explore this in more depth now</a:t>
            </a:r>
            <a:endParaRPr dirty="0"/>
          </a:p>
        </p:txBody>
      </p:sp>
    </p:spTree>
    <p:extLst>
      <p:ext uri="{BB962C8B-B14F-4D97-AF65-F5344CB8AC3E}">
        <p14:creationId xmlns:p14="http://schemas.microsoft.com/office/powerpoint/2010/main" val="30656588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6d91ff9a2a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36d91ff9a2a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Mention how its not consistent which bin is higher more often across the flights</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6bf3c5bc17_0_18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6bf3c5bc17_0_18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More background on t-28</a:t>
            </a:r>
          </a:p>
          <a:p>
            <a:pPr marL="914400" lvl="1"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7.5 cm</a:t>
            </a:r>
          </a:p>
          <a:p>
            <a:pPr marL="914400" lvl="1"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We are using 14 flights, 5 campaigns, 4 unique years</a:t>
            </a:r>
          </a:p>
          <a:p>
            <a:pPr marL="457200" lvl="0"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Two OAPs</a:t>
            </a:r>
          </a:p>
          <a:p>
            <a:pPr lvl="1"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Hail Spec</a:t>
            </a:r>
          </a:p>
          <a:p>
            <a:pPr lvl="1"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Hail spec is primary probe, operational for entirety of all 14 flights</a:t>
            </a:r>
          </a:p>
          <a:p>
            <a:pPr lvl="2"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However, no de-icing</a:t>
            </a:r>
          </a:p>
          <a:p>
            <a:pPr lvl="1"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HVPS would often crash in with high numbers of particles</a:t>
            </a:r>
          </a:p>
          <a:p>
            <a:pPr lvl="1"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Key difference, </a:t>
            </a:r>
          </a:p>
          <a:p>
            <a:pPr lvl="2"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Hail spec does not de-ice, developed in 1970</a:t>
            </a:r>
          </a:p>
          <a:p>
            <a:pPr lvl="2"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HVPS a developed a couple of decades later, can de-ice</a:t>
            </a:r>
          </a:p>
          <a:p>
            <a:pPr lvl="1"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Can use HVPS to verify hail spec, but hail spec is required for quantitative analysis.</a:t>
            </a:r>
          </a:p>
          <a:p>
            <a:pPr marL="0" lvl="0" indent="0" algn="l" rtl="0">
              <a:spcBef>
                <a:spcPts val="0"/>
              </a:spcBef>
              <a:spcAft>
                <a:spcPts val="0"/>
              </a:spcAft>
              <a:buNone/>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6d91ff9a2a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36d91ff9a2a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Probe operation by shining laser on diode array. Casts shadow. </a:t>
            </a:r>
          </a:p>
          <a:p>
            <a:pPr marL="914400" lvl="1"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Remember, 2D shadows of 3D particles</a:t>
            </a:r>
          </a:p>
          <a:p>
            <a:pPr marL="457200" lvl="0"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Two ways shadows are handled and recorded</a:t>
            </a:r>
          </a:p>
          <a:p>
            <a:pPr marL="914400" lvl="1"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1970-2003, real-time with 1D sizing method (uniquely shadowed diodes)</a:t>
            </a:r>
          </a:p>
          <a:p>
            <a:pPr marL="1371600" lvl="2"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Once particle passes through, data is processed in sizing algorithm.</a:t>
            </a:r>
          </a:p>
          <a:p>
            <a:pPr marL="1371600" lvl="2"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Size is recorded as a count (7 pixels or 6.3mm)</a:t>
            </a:r>
          </a:p>
          <a:p>
            <a:pPr marL="1371600" lvl="2"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Table below, counts accumulated into 1 second (10 cubic meters)</a:t>
            </a:r>
          </a:p>
          <a:p>
            <a:pPr marL="1371600" lvl="2"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1D COUNTS, DATA ,ETC</a:t>
            </a:r>
          </a:p>
          <a:p>
            <a:pPr marL="1371600" lvl="2" indent="-298450" rtl="0" fontAlgn="base">
              <a:spcBef>
                <a:spcPts val="0"/>
              </a:spcBef>
              <a:spcAft>
                <a:spcPts val="0"/>
              </a:spcAft>
            </a:pPr>
            <a:endParaRPr lang="en-US" sz="1100" b="0" i="0" u="none" strike="noStrike" dirty="0">
              <a:solidFill>
                <a:srgbClr val="000000"/>
              </a:solidFill>
              <a:effectLst/>
              <a:latin typeface="Arial" panose="020B0604020202020204" pitchFamily="34" charset="0"/>
            </a:endParaRPr>
          </a:p>
          <a:p>
            <a:pPr marL="914400" lvl="1"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Starting in 1995, upgraded to save 2D images in addition to the counts</a:t>
            </a:r>
          </a:p>
          <a:p>
            <a:pPr marL="1371600" lvl="2"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Images can be processed at a later date</a:t>
            </a:r>
          </a:p>
          <a:p>
            <a:pPr marL="1371600" lvl="2"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Images stored in a image buffer.</a:t>
            </a:r>
          </a:p>
          <a:p>
            <a:pPr marL="1828800" lvl="3"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As shown no </a:t>
            </a:r>
            <a:r>
              <a:rPr lang="en-US" sz="1100" b="0" i="0" u="none" strike="noStrike" dirty="0" err="1">
                <a:solidFill>
                  <a:srgbClr val="000000"/>
                </a:solidFill>
                <a:effectLst/>
                <a:latin typeface="Arial" panose="020B0604020202020204" pitchFamily="34" charset="0"/>
              </a:rPr>
              <a:t>deadspace</a:t>
            </a:r>
            <a:r>
              <a:rPr lang="en-US" sz="1100" b="0" i="0" u="none" strike="noStrike" dirty="0">
                <a:solidFill>
                  <a:srgbClr val="000000"/>
                </a:solidFill>
                <a:effectLst/>
                <a:latin typeface="Arial" panose="020B0604020202020204" pitchFamily="34" charset="0"/>
              </a:rPr>
              <a:t> recorded</a:t>
            </a:r>
          </a:p>
          <a:p>
            <a:pPr marL="1371600" lvl="2"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Can make use of 2D processing methods</a:t>
            </a:r>
          </a:p>
          <a:p>
            <a:pPr marL="1828800" lvl="3"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Such as 5 sizing methods</a:t>
            </a:r>
          </a:p>
          <a:p>
            <a:pPr marL="2286000" lvl="4" indent="-298450" rtl="0" fontAlgn="base">
              <a:spcBef>
                <a:spcPts val="0"/>
              </a:spcBef>
              <a:spcAft>
                <a:spcPts val="0"/>
              </a:spcAft>
            </a:pPr>
            <a:r>
              <a:rPr lang="en-US" sz="1100" b="0" i="0" u="none" strike="noStrike" dirty="0" err="1">
                <a:solidFill>
                  <a:srgbClr val="000000"/>
                </a:solidFill>
                <a:effectLst/>
                <a:latin typeface="Arial" panose="020B0604020202020204" pitchFamily="34" charset="0"/>
              </a:rPr>
              <a:t>Xsize</a:t>
            </a:r>
            <a:r>
              <a:rPr lang="en-US" sz="1100" b="0" i="0" u="none" strike="noStrike" dirty="0">
                <a:solidFill>
                  <a:srgbClr val="000000"/>
                </a:solidFill>
                <a:effectLst/>
                <a:latin typeface="Arial" panose="020B0604020202020204" pitchFamily="34" charset="0"/>
              </a:rPr>
              <a:t> basically 1D sizing style</a:t>
            </a:r>
          </a:p>
          <a:p>
            <a:pPr marL="2286000" lvl="4"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Circle size is if you draw circle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For both the 1D and 2D sizing methods, if a particle touches the edge, it’s assumed to not be fully imaged, and is thus discarded</a:t>
            </a:r>
            <a:endParaRPr dirty="0"/>
          </a:p>
        </p:txBody>
      </p:sp>
    </p:spTree>
    <p:extLst>
      <p:ext uri="{BB962C8B-B14F-4D97-AF65-F5344CB8AC3E}">
        <p14:creationId xmlns:p14="http://schemas.microsoft.com/office/powerpoint/2010/main" val="3746661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6d95ff963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36d95ff963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rtl="0" fontAlgn="base">
              <a:spcBef>
                <a:spcPts val="0"/>
              </a:spcBef>
              <a:spcAft>
                <a:spcPts val="0"/>
              </a:spcAft>
            </a:pPr>
            <a:r>
              <a:rPr lang="en-US" sz="1800" b="0" i="0" u="none" strike="noStrike" dirty="0">
                <a:solidFill>
                  <a:srgbClr val="000000"/>
                </a:solidFill>
                <a:effectLst/>
                <a:latin typeface="Arial" panose="020B0604020202020204" pitchFamily="34" charset="0"/>
              </a:rPr>
              <a:t>Res of .9 to .2 mm</a:t>
            </a:r>
          </a:p>
          <a:p>
            <a:pPr marL="914400" lvl="1" indent="-298450" rtl="0" fontAlgn="base">
              <a:spcBef>
                <a:spcPts val="0"/>
              </a:spcBef>
              <a:spcAft>
                <a:spcPts val="0"/>
              </a:spcAft>
            </a:pPr>
            <a:r>
              <a:rPr lang="en-US" sz="1800" b="0" i="0" u="none" strike="noStrike" dirty="0">
                <a:solidFill>
                  <a:srgbClr val="000000"/>
                </a:solidFill>
                <a:effectLst/>
                <a:latin typeface="Arial" panose="020B0604020202020204" pitchFamily="34" charset="0"/>
              </a:rPr>
              <a:t>Blocky</a:t>
            </a:r>
          </a:p>
          <a:p>
            <a:pPr marL="457200" lvl="0" indent="-298450" rtl="0" fontAlgn="base">
              <a:spcBef>
                <a:spcPts val="0"/>
              </a:spcBef>
              <a:spcAft>
                <a:spcPts val="0"/>
              </a:spcAft>
            </a:pPr>
            <a:r>
              <a:rPr lang="en-US" sz="1800" b="0" i="0" u="none" strike="noStrike" dirty="0">
                <a:solidFill>
                  <a:srgbClr val="000000"/>
                </a:solidFill>
                <a:effectLst/>
                <a:latin typeface="Arial" panose="020B0604020202020204" pitchFamily="34" charset="0"/>
              </a:rPr>
              <a:t>Remember that HVPS frequently crashed, so have to rely on lower resolution images</a:t>
            </a:r>
          </a:p>
          <a:p>
            <a:pPr marL="457200" lvl="0" indent="-298450" rtl="0" fontAlgn="base">
              <a:spcBef>
                <a:spcPts val="0"/>
              </a:spcBef>
              <a:spcAft>
                <a:spcPts val="0"/>
              </a:spcAft>
            </a:pPr>
            <a:r>
              <a:rPr lang="en-US" sz="1800" b="0" i="0" u="none" strike="noStrike" dirty="0">
                <a:solidFill>
                  <a:srgbClr val="000000"/>
                </a:solidFill>
                <a:effectLst/>
                <a:latin typeface="Arial" panose="020B0604020202020204" pitchFamily="34" charset="0"/>
              </a:rPr>
              <a:t>Processed using SODA, which enables processing across the whole dataset</a:t>
            </a:r>
          </a:p>
          <a:p>
            <a:pPr marL="914400" lvl="1" indent="-298450" rtl="0" fontAlgn="base">
              <a:spcBef>
                <a:spcPts val="0"/>
              </a:spcBef>
              <a:spcAft>
                <a:spcPts val="0"/>
              </a:spcAft>
            </a:pPr>
            <a:r>
              <a:rPr lang="en-US" sz="1800" b="0" i="0" u="none" strike="noStrike" dirty="0">
                <a:solidFill>
                  <a:srgbClr val="000000"/>
                </a:solidFill>
                <a:effectLst/>
                <a:latin typeface="Arial" panose="020B0604020202020204" pitchFamily="34" charset="0"/>
              </a:rPr>
              <a:t>Blob finding mechanism to identify particles.</a:t>
            </a:r>
          </a:p>
          <a:p>
            <a:pPr marL="1371600" lvl="2" indent="-298450" rtl="0" fontAlgn="base">
              <a:spcBef>
                <a:spcPts val="0"/>
              </a:spcBef>
              <a:spcAft>
                <a:spcPts val="0"/>
              </a:spcAft>
            </a:pPr>
            <a:r>
              <a:rPr lang="en-US" sz="1800" b="0" i="0" u="none" strike="noStrike" dirty="0">
                <a:solidFill>
                  <a:srgbClr val="000000"/>
                </a:solidFill>
                <a:effectLst/>
                <a:latin typeface="Arial" panose="020B0604020202020204" pitchFamily="34" charset="0"/>
              </a:rPr>
              <a:t>Distinctly 2D</a:t>
            </a:r>
          </a:p>
          <a:p>
            <a:pPr marL="158750" indent="0" rtl="0" fontAlgn="base">
              <a:spcBef>
                <a:spcPts val="0"/>
              </a:spcBef>
              <a:spcAft>
                <a:spcPts val="0"/>
              </a:spcAft>
              <a:buFont typeface="Arial" panose="020B0604020202020204" pitchFamily="34" charset="0"/>
              <a:buNone/>
            </a:pPr>
            <a:endParaRPr lang="en-US" sz="1800" b="0" i="0" u="none" strike="noStrike" dirty="0">
              <a:solidFill>
                <a:srgbClr val="000000"/>
              </a:solidFill>
              <a:effectLst/>
              <a:latin typeface="Arial" panose="020B0604020202020204" pitchFamily="34" charset="0"/>
            </a:endParaRP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609969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6d95ff963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36d95ff963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rtl="0" fontAlgn="base">
              <a:spcBef>
                <a:spcPts val="0"/>
              </a:spcBef>
              <a:spcAft>
                <a:spcPts val="0"/>
              </a:spcAft>
            </a:pPr>
            <a:r>
              <a:rPr lang="en-US" sz="1800" b="0" i="0" u="none" strike="noStrike" dirty="0">
                <a:solidFill>
                  <a:srgbClr val="000000"/>
                </a:solidFill>
                <a:effectLst/>
                <a:latin typeface="Arial" panose="020B0604020202020204" pitchFamily="34" charset="0"/>
              </a:rPr>
              <a:t>Sample area is important! Determines how many particles are observed</a:t>
            </a:r>
          </a:p>
          <a:p>
            <a:pPr marL="457200" indent="-298450" rtl="0" fontAlgn="base">
              <a:spcBef>
                <a:spcPts val="0"/>
              </a:spcBef>
              <a:spcAft>
                <a:spcPts val="0"/>
              </a:spcAft>
            </a:pPr>
            <a:r>
              <a:rPr lang="en-US" sz="1800" b="0" i="0" u="none" strike="noStrike" dirty="0">
                <a:solidFill>
                  <a:srgbClr val="000000"/>
                </a:solidFill>
                <a:effectLst/>
                <a:latin typeface="Arial" panose="020B0604020202020204" pitchFamily="34" charset="0"/>
              </a:rPr>
              <a:t>Simple, just l x w</a:t>
            </a:r>
          </a:p>
          <a:p>
            <a:pPr marL="457200" indent="-298450" rtl="0" fontAlgn="base">
              <a:spcBef>
                <a:spcPts val="0"/>
              </a:spcBef>
              <a:spcAft>
                <a:spcPts val="0"/>
              </a:spcAft>
            </a:pPr>
            <a:r>
              <a:rPr lang="en-US" sz="1800" b="0" i="0" u="none" strike="noStrike" dirty="0">
                <a:solidFill>
                  <a:srgbClr val="000000"/>
                </a:solidFill>
                <a:effectLst/>
                <a:latin typeface="Arial" panose="020B0604020202020204" pitchFamily="34" charset="0"/>
              </a:rPr>
              <a:t>The larger the sample area, the higher the chance a particle passes through and is fully imaged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6d95ff963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36d95ff963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Two HS sample areas</a:t>
            </a:r>
          </a:p>
          <a:p>
            <a:pPr marL="914400" lvl="1"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128 diodes, 11.5 cm</a:t>
            </a:r>
          </a:p>
          <a:p>
            <a:pPr marL="914400" lvl="1"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64 diodes</a:t>
            </a:r>
          </a:p>
          <a:p>
            <a:pPr marL="1371600" marR="0" lvl="2" indent="-298450" algn="l" defTabSz="914400" rtl="0" eaLnBrk="1" fontAlgn="base" latinLnBrk="0" hangingPunct="1">
              <a:lnSpc>
                <a:spcPct val="100000"/>
              </a:lnSpc>
              <a:spcBef>
                <a:spcPts val="0"/>
              </a:spcBef>
              <a:spcAft>
                <a:spcPts val="0"/>
              </a:spcAft>
              <a:buClr>
                <a:srgbClr val="000000"/>
              </a:buClr>
              <a:buSzPts val="1100"/>
              <a:buFont typeface="Arial"/>
              <a:buChar char="■"/>
              <a:tabLst/>
              <a:defRPr/>
            </a:pPr>
            <a:r>
              <a:rPr lang="en-US" sz="1100" b="0" i="0" u="none" strike="noStrike" dirty="0">
                <a:solidFill>
                  <a:srgbClr val="000000"/>
                </a:solidFill>
                <a:effectLst/>
                <a:latin typeface="Arial" panose="020B0604020202020204" pitchFamily="34" charset="0"/>
              </a:rPr>
              <a:t>2D buffer size is an electronic limitations. Can only save so much data before they have to dump it and record more data</a:t>
            </a:r>
          </a:p>
          <a:p>
            <a:pPr marL="914400" lvl="1"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So…. 2D setup only records half the particles that pass through the Hail Spectrometer sample area</a:t>
            </a:r>
          </a:p>
          <a:p>
            <a:pPr marL="1371600" lvl="2"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And remember what I said about rejecting anything that touching the edge,</a:t>
            </a:r>
          </a:p>
          <a:p>
            <a:pPr marL="1828800" lvl="3"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This is disproportionately impacted with the 2D sample area which means large particles are less likely to be fully imaged. </a:t>
            </a:r>
          </a:p>
          <a:p>
            <a:pPr marL="2286000" lvl="4"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We’re studying hail so we’re interested in large particles.</a:t>
            </a:r>
          </a:p>
          <a:p>
            <a:pPr marL="457200" lvl="0"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HVPS</a:t>
            </a:r>
          </a:p>
          <a:p>
            <a:pPr marL="914400" lvl="1"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Small</a:t>
            </a:r>
          </a:p>
          <a:p>
            <a:pPr marL="914400" lvl="1"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About 7x and 14x</a:t>
            </a:r>
          </a:p>
          <a:p>
            <a:pPr marL="914400" lvl="1" indent="-298450" rtl="0" fontAlgn="base">
              <a:spcBef>
                <a:spcPts val="0"/>
              </a:spcBef>
              <a:spcAft>
                <a:spcPts val="0"/>
              </a:spcAft>
            </a:pPr>
            <a:endParaRPr lang="en-US" sz="1100" b="0" i="0" u="none" strike="noStrike" dirty="0">
              <a:solidFill>
                <a:srgbClr val="000000"/>
              </a:solidFill>
              <a:effectLst/>
              <a:latin typeface="Arial" panose="020B0604020202020204" pitchFamily="34" charset="0"/>
            </a:endParaRPr>
          </a:p>
          <a:p>
            <a:pPr marL="457200" lvl="0" indent="-298450" rtl="0" fontAlgn="base">
              <a:spcBef>
                <a:spcPts val="0"/>
              </a:spcBef>
              <a:spcAft>
                <a:spcPts val="0"/>
              </a:spcAft>
            </a:pPr>
            <a:r>
              <a:rPr lang="en-US" sz="1100" b="0" i="0" u="none" strike="noStrike" dirty="0">
                <a:solidFill>
                  <a:srgbClr val="000000"/>
                </a:solidFill>
                <a:effectLst/>
                <a:latin typeface="Arial" panose="020B0604020202020204" pitchFamily="34" charset="0"/>
              </a:rPr>
              <a:t>The sample areas are scaled relative to each other.</a:t>
            </a:r>
            <a:endParaRPr dirty="0"/>
          </a:p>
        </p:txBody>
      </p:sp>
    </p:spTree>
    <p:extLst>
      <p:ext uri="{BB962C8B-B14F-4D97-AF65-F5344CB8AC3E}">
        <p14:creationId xmlns:p14="http://schemas.microsoft.com/office/powerpoint/2010/main" val="321537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6d95ff963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36d95ff963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dirty="0"/>
              <a:t>So, that’s an introduction to the data</a:t>
            </a:r>
          </a:p>
          <a:p>
            <a:pPr marL="628650" lvl="1" indent="-171450" algn="l" rtl="0">
              <a:spcBef>
                <a:spcPts val="0"/>
              </a:spcBef>
              <a:spcAft>
                <a:spcPts val="0"/>
              </a:spcAft>
            </a:pPr>
            <a:r>
              <a:rPr lang="en-US" dirty="0"/>
              <a:t>What do we send to our collaborators so that they can calculate reflectivity</a:t>
            </a:r>
          </a:p>
          <a:p>
            <a:pPr marL="628650" lvl="1" indent="-171450" algn="l" rtl="0">
              <a:spcBef>
                <a:spcPts val="0"/>
              </a:spcBef>
              <a:spcAft>
                <a:spcPts val="0"/>
              </a:spcAft>
            </a:pPr>
            <a:r>
              <a:rPr lang="en-US" dirty="0"/>
              <a:t>PSDs!!!</a:t>
            </a:r>
            <a:endParaRPr dirty="0"/>
          </a:p>
        </p:txBody>
      </p:sp>
    </p:spTree>
    <p:extLst>
      <p:ext uri="{BB962C8B-B14F-4D97-AF65-F5344CB8AC3E}">
        <p14:creationId xmlns:p14="http://schemas.microsoft.com/office/powerpoint/2010/main" val="1962310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300.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49.png"/><Relationship Id="rId5" Type="http://schemas.openxmlformats.org/officeDocument/2006/relationships/image" Target="../media/image13.png"/><Relationship Id="rId10" Type="http://schemas.openxmlformats.org/officeDocument/2006/relationships/image" Target="../media/image48.png"/><Relationship Id="rId4" Type="http://schemas.openxmlformats.org/officeDocument/2006/relationships/image" Target="../media/image310.png"/><Relationship Id="rId9" Type="http://schemas.openxmlformats.org/officeDocument/2006/relationships/image" Target="../media/image14.png"/><Relationship Id="rId1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7"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60.png"/><Relationship Id="rId4" Type="http://schemas.openxmlformats.org/officeDocument/2006/relationships/image" Target="../media/image350.png"/><Relationship Id="rId9" Type="http://schemas.openxmlformats.org/officeDocument/2006/relationships/image" Target="../media/image27.png"/></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20"/>
          <p:cNvPicPr preferRelativeResize="0"/>
          <p:nvPr/>
        </p:nvPicPr>
        <p:blipFill rotWithShape="1">
          <a:blip r:embed="rId3">
            <a:alphaModFix/>
          </a:blip>
          <a:srcRect t="5744" r="14302" b="14249"/>
          <a:stretch/>
        </p:blipFill>
        <p:spPr>
          <a:xfrm>
            <a:off x="0" y="0"/>
            <a:ext cx="9144000" cy="5143500"/>
          </a:xfrm>
          <a:prstGeom prst="rect">
            <a:avLst/>
          </a:prstGeom>
          <a:noFill/>
          <a:ln>
            <a:noFill/>
          </a:ln>
        </p:spPr>
      </p:pic>
      <p:sp>
        <p:nvSpPr>
          <p:cNvPr id="217" name="Google Shape;217;p20"/>
          <p:cNvSpPr txBox="1">
            <a:spLocks noGrp="1"/>
          </p:cNvSpPr>
          <p:nvPr>
            <p:ph type="ctrTitle"/>
          </p:nvPr>
        </p:nvSpPr>
        <p:spPr>
          <a:xfrm>
            <a:off x="727950" y="624500"/>
            <a:ext cx="7688100" cy="1664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dirty="0">
                <a:solidFill>
                  <a:srgbClr val="000000"/>
                </a:solidFill>
              </a:rPr>
              <a:t>Evaluating Hail Spectrometer Data Quality and Uncertainty for Calculating Radar Reflectivity</a:t>
            </a:r>
          </a:p>
        </p:txBody>
      </p:sp>
      <p:sp>
        <p:nvSpPr>
          <p:cNvPr id="218" name="Google Shape;218;p20"/>
          <p:cNvSpPr txBox="1">
            <a:spLocks noGrp="1"/>
          </p:cNvSpPr>
          <p:nvPr>
            <p:ph type="subTitle" idx="1"/>
          </p:nvPr>
        </p:nvSpPr>
        <p:spPr>
          <a:xfrm>
            <a:off x="780338" y="2430112"/>
            <a:ext cx="7688100" cy="74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solidFill>
                  <a:schemeClr val="dk2"/>
                </a:solidFill>
                <a:latin typeface="Times New Roman"/>
                <a:ea typeface="Times New Roman"/>
                <a:cs typeface="Times New Roman"/>
                <a:sym typeface="Times New Roman"/>
              </a:rPr>
              <a:t>November 17th, 2025</a:t>
            </a:r>
            <a:endParaRPr dirty="0">
              <a:solidFill>
                <a:schemeClr val="dk2"/>
              </a:solidFill>
              <a:latin typeface="Times New Roman"/>
              <a:ea typeface="Times New Roman"/>
              <a:cs typeface="Times New Roman"/>
              <a:sym typeface="Times New Roman"/>
            </a:endParaRPr>
          </a:p>
          <a:p>
            <a:pPr marL="0" lvl="0" indent="0" algn="l" rtl="0">
              <a:spcBef>
                <a:spcPts val="0"/>
              </a:spcBef>
              <a:spcAft>
                <a:spcPts val="0"/>
              </a:spcAft>
              <a:buNone/>
            </a:pPr>
            <a:r>
              <a:rPr lang="en" dirty="0">
                <a:solidFill>
                  <a:schemeClr val="dk2"/>
                </a:solidFill>
                <a:latin typeface="Times New Roman"/>
                <a:ea typeface="Times New Roman"/>
                <a:cs typeface="Times New Roman"/>
                <a:sym typeface="Times New Roman"/>
              </a:rPr>
              <a:t>James Klinman</a:t>
            </a:r>
            <a:endParaRPr dirty="0">
              <a:solidFill>
                <a:schemeClr val="dk2"/>
              </a:solidFill>
              <a:latin typeface="Times New Roman"/>
              <a:ea typeface="Times New Roman"/>
              <a:cs typeface="Times New Roman"/>
              <a:sym typeface="Times New Roman"/>
            </a:endParaRPr>
          </a:p>
        </p:txBody>
      </p:sp>
      <p:sp>
        <p:nvSpPr>
          <p:cNvPr id="219" name="Google Shape;219;p20"/>
          <p:cNvSpPr txBox="1"/>
          <p:nvPr/>
        </p:nvSpPr>
        <p:spPr>
          <a:xfrm>
            <a:off x="6791325" y="4810225"/>
            <a:ext cx="2388000" cy="42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dirty="0">
                <a:latin typeface="Times New Roman"/>
                <a:ea typeface="Times New Roman"/>
                <a:cs typeface="Times New Roman"/>
                <a:sym typeface="Times New Roman"/>
              </a:rPr>
              <a:t>Photo provided by Tom Warner </a:t>
            </a:r>
            <a:endParaRPr sz="1300" dirty="0">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7"/>
          <p:cNvSpPr/>
          <p:nvPr/>
        </p:nvSpPr>
        <p:spPr>
          <a:xfrm>
            <a:off x="860875" y="11671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25" name="Google Shape;325;p27"/>
          <p:cNvSpPr/>
          <p:nvPr/>
        </p:nvSpPr>
        <p:spPr>
          <a:xfrm>
            <a:off x="708475" y="10147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26" name="Google Shape;326;p27"/>
          <p:cNvSpPr txBox="1"/>
          <p:nvPr/>
        </p:nvSpPr>
        <p:spPr>
          <a:xfrm>
            <a:off x="301751" y="822960"/>
            <a:ext cx="3832507" cy="41148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dk2"/>
              </a:buClr>
              <a:buSzPts val="1800"/>
              <a:buChar char="●"/>
            </a:pPr>
            <a:r>
              <a:rPr lang="en-US" sz="1800" dirty="0">
                <a:solidFill>
                  <a:schemeClr val="dk2"/>
                </a:solidFill>
                <a:latin typeface="Times New Roman" panose="02020603050405020304" pitchFamily="18" charset="0"/>
                <a:cs typeface="Times New Roman" panose="02020603050405020304" pitchFamily="18" charset="0"/>
              </a:rPr>
              <a:t>Particle size distributions (PSDs) are used to calculate reflectivity</a:t>
            </a:r>
          </a:p>
          <a:p>
            <a:pPr marL="803275" lvl="1" indent="-342900">
              <a:lnSpc>
                <a:spcPct val="150000"/>
              </a:lnSpc>
              <a:buClr>
                <a:schemeClr val="dk2"/>
              </a:buClr>
              <a:buSzPts val="1800"/>
              <a:buFont typeface="Arial"/>
              <a:buChar char="●"/>
            </a:pPr>
            <a:r>
              <a:rPr lang="en-US" sz="1800" dirty="0">
                <a:solidFill>
                  <a:schemeClr val="dk2"/>
                </a:solidFill>
                <a:latin typeface="Times New Roman" panose="02020603050405020304" pitchFamily="18" charset="0"/>
                <a:cs typeface="Times New Roman" panose="02020603050405020304" pitchFamily="18" charset="0"/>
              </a:rPr>
              <a:t>Count distribution</a:t>
            </a:r>
          </a:p>
          <a:p>
            <a:pPr marL="803275" lvl="1" indent="-342900">
              <a:lnSpc>
                <a:spcPct val="150000"/>
              </a:lnSpc>
              <a:buClr>
                <a:schemeClr val="dk2"/>
              </a:buClr>
              <a:buSzPts val="1800"/>
              <a:buChar char="●"/>
            </a:pPr>
            <a:r>
              <a:rPr lang="en-US" sz="1800" dirty="0">
                <a:solidFill>
                  <a:schemeClr val="dk2"/>
                </a:solidFill>
                <a:latin typeface="Times New Roman" panose="02020603050405020304" pitchFamily="18" charset="0"/>
                <a:cs typeface="Times New Roman" panose="02020603050405020304" pitchFamily="18" charset="0"/>
              </a:rPr>
              <a:t>Sample volume</a:t>
            </a:r>
          </a:p>
          <a:p>
            <a:pPr marL="803275" lvl="1" indent="-342900">
              <a:lnSpc>
                <a:spcPct val="150000"/>
              </a:lnSpc>
              <a:buClr>
                <a:schemeClr val="dk2"/>
              </a:buClr>
              <a:buSzPts val="1800"/>
              <a:buChar char="●"/>
            </a:pPr>
            <a:r>
              <a:rPr lang="en-US" sz="1800" dirty="0">
                <a:solidFill>
                  <a:schemeClr val="dk2"/>
                </a:solidFill>
                <a:latin typeface="Times New Roman" panose="02020603050405020304" pitchFamily="18" charset="0"/>
                <a:cs typeface="Times New Roman" panose="02020603050405020304" pitchFamily="18" charset="0"/>
              </a:rPr>
              <a:t>Channel width</a:t>
            </a:r>
          </a:p>
          <a:p>
            <a:pPr marL="803275" lvl="1" indent="-342900">
              <a:lnSpc>
                <a:spcPct val="150000"/>
              </a:lnSpc>
              <a:buClr>
                <a:schemeClr val="dk2"/>
              </a:buClr>
              <a:buSzPts val="1800"/>
              <a:buChar char="●"/>
            </a:pPr>
            <a:endParaRPr sz="1800" dirty="0">
              <a:solidFill>
                <a:schemeClr val="dk2"/>
              </a:solidFill>
              <a:latin typeface="Times New Roman" panose="02020603050405020304" pitchFamily="18" charset="0"/>
              <a:cs typeface="Times New Roman" panose="02020603050405020304" pitchFamily="18" charset="0"/>
            </a:endParaRPr>
          </a:p>
        </p:txBody>
      </p:sp>
      <p:cxnSp>
        <p:nvCxnSpPr>
          <p:cNvPr id="327" name="Google Shape;327;p27"/>
          <p:cNvCxnSpPr/>
          <p:nvPr/>
        </p:nvCxnSpPr>
        <p:spPr>
          <a:xfrm rot="10800000">
            <a:off x="18288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328" name="Google Shape;328;p27"/>
          <p:cNvCxnSpPr/>
          <p:nvPr/>
        </p:nvCxnSpPr>
        <p:spPr>
          <a:xfrm rot="10800000">
            <a:off x="54864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329" name="Google Shape;329;p27"/>
          <p:cNvCxnSpPr/>
          <p:nvPr/>
        </p:nvCxnSpPr>
        <p:spPr>
          <a:xfrm rot="10800000">
            <a:off x="7315200" y="3450"/>
            <a:ext cx="0" cy="456300"/>
          </a:xfrm>
          <a:prstGeom prst="straightConnector1">
            <a:avLst/>
          </a:prstGeom>
          <a:noFill/>
          <a:ln w="38100" cap="flat" cmpd="sng">
            <a:solidFill>
              <a:schemeClr val="dk2"/>
            </a:solidFill>
            <a:prstDash val="solid"/>
            <a:round/>
            <a:headEnd type="none" w="med" len="med"/>
            <a:tailEnd type="none" w="med" len="med"/>
          </a:ln>
        </p:spPr>
      </p:cxnSp>
      <p:sp>
        <p:nvSpPr>
          <p:cNvPr id="330" name="Google Shape;330;p27"/>
          <p:cNvSpPr txBox="1"/>
          <p:nvPr/>
        </p:nvSpPr>
        <p:spPr>
          <a:xfrm>
            <a:off x="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dirty="0">
                <a:solidFill>
                  <a:schemeClr val="dk2"/>
                </a:solidFill>
                <a:latin typeface="Times New Roman"/>
                <a:ea typeface="Times New Roman"/>
                <a:cs typeface="Times New Roman"/>
                <a:sym typeface="Times New Roman"/>
              </a:rPr>
              <a:t>Project Introduction</a:t>
            </a:r>
            <a:endParaRPr sz="1150" b="1" dirty="0">
              <a:solidFill>
                <a:schemeClr val="dk2"/>
              </a:solidFill>
              <a:latin typeface="Times New Roman"/>
              <a:ea typeface="Times New Roman"/>
              <a:cs typeface="Times New Roman"/>
              <a:sym typeface="Times New Roman"/>
            </a:endParaRPr>
          </a:p>
        </p:txBody>
      </p:sp>
      <p:cxnSp>
        <p:nvCxnSpPr>
          <p:cNvPr id="331" name="Google Shape;331;p27"/>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332" name="Google Shape;332;p27"/>
          <p:cNvSpPr txBox="1"/>
          <p:nvPr/>
        </p:nvSpPr>
        <p:spPr>
          <a:xfrm>
            <a:off x="1828800" y="0"/>
            <a:ext cx="36576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a:solidFill>
                  <a:schemeClr val="dk2"/>
                </a:solidFill>
                <a:latin typeface="Times New Roman"/>
                <a:ea typeface="Times New Roman"/>
                <a:cs typeface="Times New Roman"/>
                <a:sym typeface="Times New Roman"/>
              </a:rPr>
              <a:t>Particle Size Distributions</a:t>
            </a:r>
            <a:endParaRPr sz="1800" b="1" dirty="0">
              <a:solidFill>
                <a:schemeClr val="dk2"/>
              </a:solidFill>
              <a:latin typeface="Times New Roman"/>
              <a:ea typeface="Times New Roman"/>
              <a:cs typeface="Times New Roman"/>
              <a:sym typeface="Times New Roman"/>
            </a:endParaRPr>
          </a:p>
        </p:txBody>
      </p:sp>
      <p:sp>
        <p:nvSpPr>
          <p:cNvPr id="333" name="Google Shape;333;p27"/>
          <p:cNvSpPr txBox="1"/>
          <p:nvPr/>
        </p:nvSpPr>
        <p:spPr>
          <a:xfrm>
            <a:off x="54864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Evaluating Data Quality</a:t>
            </a:r>
            <a:endParaRPr sz="1150" b="1">
              <a:solidFill>
                <a:schemeClr val="dk2"/>
              </a:solidFill>
              <a:latin typeface="Times New Roman"/>
              <a:ea typeface="Times New Roman"/>
              <a:cs typeface="Times New Roman"/>
              <a:sym typeface="Times New Roman"/>
            </a:endParaRPr>
          </a:p>
        </p:txBody>
      </p:sp>
      <p:sp>
        <p:nvSpPr>
          <p:cNvPr id="334" name="Google Shape;334;p27"/>
          <p:cNvSpPr txBox="1"/>
          <p:nvPr/>
        </p:nvSpPr>
        <p:spPr>
          <a:xfrm>
            <a:off x="73152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Reflectivity Comparisons</a:t>
            </a:r>
            <a:endParaRPr sz="1150" b="1">
              <a:solidFill>
                <a:schemeClr val="dk2"/>
              </a:solidFill>
              <a:latin typeface="Times New Roman"/>
              <a:ea typeface="Times New Roman"/>
              <a:cs typeface="Times New Roman"/>
              <a:sym typeface="Times New Roman"/>
            </a:endParaRPr>
          </a:p>
        </p:txBody>
      </p:sp>
      <p:grpSp>
        <p:nvGrpSpPr>
          <p:cNvPr id="4" name="Group 3">
            <a:extLst>
              <a:ext uri="{FF2B5EF4-FFF2-40B4-BE49-F238E27FC236}">
                <a16:creationId xmlns:a16="http://schemas.microsoft.com/office/drawing/2014/main" id="{865FBD71-56CE-4AB0-9EDA-9C0C4D69C707}"/>
              </a:ext>
            </a:extLst>
          </p:cNvPr>
          <p:cNvGrpSpPr/>
          <p:nvPr/>
        </p:nvGrpSpPr>
        <p:grpSpPr>
          <a:xfrm>
            <a:off x="6438422" y="1710502"/>
            <a:ext cx="2052596" cy="866907"/>
            <a:chOff x="3064395" y="1837906"/>
            <a:chExt cx="2052596" cy="866907"/>
          </a:xfrm>
        </p:grpSpPr>
        <p:sp>
          <p:nvSpPr>
            <p:cNvPr id="30" name="Rectangle 1">
              <a:extLst>
                <a:ext uri="{FF2B5EF4-FFF2-40B4-BE49-F238E27FC236}">
                  <a16:creationId xmlns:a16="http://schemas.microsoft.com/office/drawing/2014/main" id="{00C9D543-040F-42B0-A9A5-AF1CC2337837}"/>
                </a:ext>
              </a:extLst>
            </p:cNvPr>
            <p:cNvSpPr/>
            <p:nvPr/>
          </p:nvSpPr>
          <p:spPr>
            <a:xfrm>
              <a:off x="3064395" y="1837906"/>
              <a:ext cx="2043778" cy="284555"/>
            </a:xfrm>
            <a:custGeom>
              <a:avLst/>
              <a:gdLst>
                <a:gd name="connsiteX0" fmla="*/ 0 w 3343148"/>
                <a:gd name="connsiteY0" fmla="*/ 0 h 581417"/>
                <a:gd name="connsiteX1" fmla="*/ 3343148 w 3343148"/>
                <a:gd name="connsiteY1" fmla="*/ 0 h 581417"/>
                <a:gd name="connsiteX2" fmla="*/ 3343148 w 3343148"/>
                <a:gd name="connsiteY2" fmla="*/ 581417 h 581417"/>
                <a:gd name="connsiteX3" fmla="*/ 0 w 3343148"/>
                <a:gd name="connsiteY3" fmla="*/ 581417 h 581417"/>
                <a:gd name="connsiteX4" fmla="*/ 0 w 3343148"/>
                <a:gd name="connsiteY4" fmla="*/ 0 h 581417"/>
                <a:gd name="connsiteX0" fmla="*/ 0 w 3343148"/>
                <a:gd name="connsiteY0" fmla="*/ 361950 h 943367"/>
                <a:gd name="connsiteX1" fmla="*/ 1539748 w 3343148"/>
                <a:gd name="connsiteY1" fmla="*/ 0 h 943367"/>
                <a:gd name="connsiteX2" fmla="*/ 3343148 w 3343148"/>
                <a:gd name="connsiteY2" fmla="*/ 943367 h 943367"/>
                <a:gd name="connsiteX3" fmla="*/ 0 w 3343148"/>
                <a:gd name="connsiteY3" fmla="*/ 943367 h 943367"/>
                <a:gd name="connsiteX4" fmla="*/ 0 w 3343148"/>
                <a:gd name="connsiteY4" fmla="*/ 361950 h 943367"/>
                <a:gd name="connsiteX0" fmla="*/ 0 w 1622298"/>
                <a:gd name="connsiteY0" fmla="*/ 361950 h 943367"/>
                <a:gd name="connsiteX1" fmla="*/ 1539748 w 1622298"/>
                <a:gd name="connsiteY1" fmla="*/ 0 h 943367"/>
                <a:gd name="connsiteX2" fmla="*/ 1622298 w 1622298"/>
                <a:gd name="connsiteY2" fmla="*/ 282967 h 943367"/>
                <a:gd name="connsiteX3" fmla="*/ 0 w 1622298"/>
                <a:gd name="connsiteY3" fmla="*/ 943367 h 943367"/>
                <a:gd name="connsiteX4" fmla="*/ 0 w 1622298"/>
                <a:gd name="connsiteY4" fmla="*/ 361950 h 943367"/>
                <a:gd name="connsiteX0" fmla="*/ 0 w 1558798"/>
                <a:gd name="connsiteY0" fmla="*/ 361950 h 943367"/>
                <a:gd name="connsiteX1" fmla="*/ 1539748 w 1558798"/>
                <a:gd name="connsiteY1" fmla="*/ 0 h 943367"/>
                <a:gd name="connsiteX2" fmla="*/ 1558798 w 1558798"/>
                <a:gd name="connsiteY2" fmla="*/ 308367 h 943367"/>
                <a:gd name="connsiteX3" fmla="*/ 0 w 1558798"/>
                <a:gd name="connsiteY3" fmla="*/ 943367 h 943367"/>
                <a:gd name="connsiteX4" fmla="*/ 0 w 1558798"/>
                <a:gd name="connsiteY4" fmla="*/ 361950 h 943367"/>
                <a:gd name="connsiteX0" fmla="*/ 0 w 1539748"/>
                <a:gd name="connsiteY0" fmla="*/ 361950 h 943367"/>
                <a:gd name="connsiteX1" fmla="*/ 1539748 w 1539748"/>
                <a:gd name="connsiteY1" fmla="*/ 0 h 943367"/>
                <a:gd name="connsiteX2" fmla="*/ 1539748 w 1539748"/>
                <a:gd name="connsiteY2" fmla="*/ 308367 h 943367"/>
                <a:gd name="connsiteX3" fmla="*/ 0 w 1539748"/>
                <a:gd name="connsiteY3" fmla="*/ 943367 h 943367"/>
                <a:gd name="connsiteX4" fmla="*/ 0 w 1539748"/>
                <a:gd name="connsiteY4" fmla="*/ 361950 h 943367"/>
                <a:gd name="connsiteX0" fmla="*/ 0 w 1539748"/>
                <a:gd name="connsiteY0" fmla="*/ 279400 h 860817"/>
                <a:gd name="connsiteX1" fmla="*/ 1482598 w 1539748"/>
                <a:gd name="connsiteY1" fmla="*/ 0 h 860817"/>
                <a:gd name="connsiteX2" fmla="*/ 1539748 w 1539748"/>
                <a:gd name="connsiteY2" fmla="*/ 225817 h 860817"/>
                <a:gd name="connsiteX3" fmla="*/ 0 w 1539748"/>
                <a:gd name="connsiteY3" fmla="*/ 860817 h 860817"/>
                <a:gd name="connsiteX4" fmla="*/ 0 w 1539748"/>
                <a:gd name="connsiteY4" fmla="*/ 279400 h 860817"/>
                <a:gd name="connsiteX0" fmla="*/ 0 w 1488948"/>
                <a:gd name="connsiteY0" fmla="*/ 279400 h 860817"/>
                <a:gd name="connsiteX1" fmla="*/ 1482598 w 1488948"/>
                <a:gd name="connsiteY1" fmla="*/ 0 h 860817"/>
                <a:gd name="connsiteX2" fmla="*/ 1488948 w 1488948"/>
                <a:gd name="connsiteY2" fmla="*/ 187717 h 860817"/>
                <a:gd name="connsiteX3" fmla="*/ 0 w 1488948"/>
                <a:gd name="connsiteY3" fmla="*/ 860817 h 860817"/>
                <a:gd name="connsiteX4" fmla="*/ 0 w 1488948"/>
                <a:gd name="connsiteY4" fmla="*/ 279400 h 860817"/>
                <a:gd name="connsiteX0" fmla="*/ 0 w 1781841"/>
                <a:gd name="connsiteY0" fmla="*/ 586581 h 860817"/>
                <a:gd name="connsiteX1" fmla="*/ 1775491 w 1781841"/>
                <a:gd name="connsiteY1" fmla="*/ 0 h 860817"/>
                <a:gd name="connsiteX2" fmla="*/ 1781841 w 1781841"/>
                <a:gd name="connsiteY2" fmla="*/ 187717 h 860817"/>
                <a:gd name="connsiteX3" fmla="*/ 292893 w 1781841"/>
                <a:gd name="connsiteY3" fmla="*/ 860817 h 860817"/>
                <a:gd name="connsiteX4" fmla="*/ 0 w 1781841"/>
                <a:gd name="connsiteY4" fmla="*/ 586581 h 860817"/>
                <a:gd name="connsiteX0" fmla="*/ 0 w 1781841"/>
                <a:gd name="connsiteY0" fmla="*/ 586581 h 627454"/>
                <a:gd name="connsiteX1" fmla="*/ 1775491 w 1781841"/>
                <a:gd name="connsiteY1" fmla="*/ 0 h 627454"/>
                <a:gd name="connsiteX2" fmla="*/ 1781841 w 1781841"/>
                <a:gd name="connsiteY2" fmla="*/ 187717 h 627454"/>
                <a:gd name="connsiteX3" fmla="*/ 602455 w 1781841"/>
                <a:gd name="connsiteY3" fmla="*/ 627454 h 627454"/>
                <a:gd name="connsiteX4" fmla="*/ 0 w 1781841"/>
                <a:gd name="connsiteY4" fmla="*/ 586581 h 627454"/>
                <a:gd name="connsiteX0" fmla="*/ 0 w 1781841"/>
                <a:gd name="connsiteY0" fmla="*/ 586581 h 653648"/>
                <a:gd name="connsiteX1" fmla="*/ 1775491 w 1781841"/>
                <a:gd name="connsiteY1" fmla="*/ 0 h 653648"/>
                <a:gd name="connsiteX2" fmla="*/ 1781841 w 1781841"/>
                <a:gd name="connsiteY2" fmla="*/ 187717 h 653648"/>
                <a:gd name="connsiteX3" fmla="*/ 600073 w 1781841"/>
                <a:gd name="connsiteY3" fmla="*/ 653648 h 653648"/>
                <a:gd name="connsiteX4" fmla="*/ 0 w 1781841"/>
                <a:gd name="connsiteY4" fmla="*/ 586581 h 653648"/>
                <a:gd name="connsiteX0" fmla="*/ 0 w 2043778"/>
                <a:gd name="connsiteY0" fmla="*/ 586581 h 653648"/>
                <a:gd name="connsiteX1" fmla="*/ 1775491 w 2043778"/>
                <a:gd name="connsiteY1" fmla="*/ 0 h 653648"/>
                <a:gd name="connsiteX2" fmla="*/ 2043778 w 2043778"/>
                <a:gd name="connsiteY2" fmla="*/ 378217 h 653648"/>
                <a:gd name="connsiteX3" fmla="*/ 600073 w 2043778"/>
                <a:gd name="connsiteY3" fmla="*/ 653648 h 653648"/>
                <a:gd name="connsiteX4" fmla="*/ 0 w 2043778"/>
                <a:gd name="connsiteY4" fmla="*/ 586581 h 653648"/>
                <a:gd name="connsiteX0" fmla="*/ 0 w 2043778"/>
                <a:gd name="connsiteY0" fmla="*/ 231775 h 298842"/>
                <a:gd name="connsiteX1" fmla="*/ 1958847 w 2043778"/>
                <a:gd name="connsiteY1" fmla="*/ 0 h 298842"/>
                <a:gd name="connsiteX2" fmla="*/ 2043778 w 2043778"/>
                <a:gd name="connsiteY2" fmla="*/ 23411 h 298842"/>
                <a:gd name="connsiteX3" fmla="*/ 600073 w 2043778"/>
                <a:gd name="connsiteY3" fmla="*/ 298842 h 298842"/>
                <a:gd name="connsiteX4" fmla="*/ 0 w 2043778"/>
                <a:gd name="connsiteY4" fmla="*/ 231775 h 298842"/>
                <a:gd name="connsiteX0" fmla="*/ 0 w 2043778"/>
                <a:gd name="connsiteY0" fmla="*/ 217488 h 284555"/>
                <a:gd name="connsiteX1" fmla="*/ 1956465 w 2043778"/>
                <a:gd name="connsiteY1" fmla="*/ 0 h 284555"/>
                <a:gd name="connsiteX2" fmla="*/ 2043778 w 2043778"/>
                <a:gd name="connsiteY2" fmla="*/ 9124 h 284555"/>
                <a:gd name="connsiteX3" fmla="*/ 600073 w 2043778"/>
                <a:gd name="connsiteY3" fmla="*/ 284555 h 284555"/>
                <a:gd name="connsiteX4" fmla="*/ 0 w 2043778"/>
                <a:gd name="connsiteY4" fmla="*/ 217488 h 284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778" h="284555">
                  <a:moveTo>
                    <a:pt x="0" y="217488"/>
                  </a:moveTo>
                  <a:lnTo>
                    <a:pt x="1956465" y="0"/>
                  </a:lnTo>
                  <a:lnTo>
                    <a:pt x="2043778" y="9124"/>
                  </a:lnTo>
                  <a:lnTo>
                    <a:pt x="600073" y="284555"/>
                  </a:lnTo>
                  <a:lnTo>
                    <a:pt x="0" y="217488"/>
                  </a:lnTo>
                  <a:close/>
                </a:path>
              </a:pathLst>
            </a:custGeom>
            <a:solidFill>
              <a:srgbClr val="F56B6B"/>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C28073F-C97D-4BE8-BF2E-8B5822721B16}"/>
                </a:ext>
              </a:extLst>
            </p:cNvPr>
            <p:cNvSpPr/>
            <p:nvPr/>
          </p:nvSpPr>
          <p:spPr>
            <a:xfrm>
              <a:off x="3628043" y="1843996"/>
              <a:ext cx="1488948" cy="860817"/>
            </a:xfrm>
            <a:custGeom>
              <a:avLst/>
              <a:gdLst>
                <a:gd name="connsiteX0" fmla="*/ 0 w 3343148"/>
                <a:gd name="connsiteY0" fmla="*/ 0 h 581417"/>
                <a:gd name="connsiteX1" fmla="*/ 3343148 w 3343148"/>
                <a:gd name="connsiteY1" fmla="*/ 0 h 581417"/>
                <a:gd name="connsiteX2" fmla="*/ 3343148 w 3343148"/>
                <a:gd name="connsiteY2" fmla="*/ 581417 h 581417"/>
                <a:gd name="connsiteX3" fmla="*/ 0 w 3343148"/>
                <a:gd name="connsiteY3" fmla="*/ 581417 h 581417"/>
                <a:gd name="connsiteX4" fmla="*/ 0 w 3343148"/>
                <a:gd name="connsiteY4" fmla="*/ 0 h 581417"/>
                <a:gd name="connsiteX0" fmla="*/ 0 w 3343148"/>
                <a:gd name="connsiteY0" fmla="*/ 361950 h 943367"/>
                <a:gd name="connsiteX1" fmla="*/ 1539748 w 3343148"/>
                <a:gd name="connsiteY1" fmla="*/ 0 h 943367"/>
                <a:gd name="connsiteX2" fmla="*/ 3343148 w 3343148"/>
                <a:gd name="connsiteY2" fmla="*/ 943367 h 943367"/>
                <a:gd name="connsiteX3" fmla="*/ 0 w 3343148"/>
                <a:gd name="connsiteY3" fmla="*/ 943367 h 943367"/>
                <a:gd name="connsiteX4" fmla="*/ 0 w 3343148"/>
                <a:gd name="connsiteY4" fmla="*/ 361950 h 943367"/>
                <a:gd name="connsiteX0" fmla="*/ 0 w 1622298"/>
                <a:gd name="connsiteY0" fmla="*/ 361950 h 943367"/>
                <a:gd name="connsiteX1" fmla="*/ 1539748 w 1622298"/>
                <a:gd name="connsiteY1" fmla="*/ 0 h 943367"/>
                <a:gd name="connsiteX2" fmla="*/ 1622298 w 1622298"/>
                <a:gd name="connsiteY2" fmla="*/ 282967 h 943367"/>
                <a:gd name="connsiteX3" fmla="*/ 0 w 1622298"/>
                <a:gd name="connsiteY3" fmla="*/ 943367 h 943367"/>
                <a:gd name="connsiteX4" fmla="*/ 0 w 1622298"/>
                <a:gd name="connsiteY4" fmla="*/ 361950 h 943367"/>
                <a:gd name="connsiteX0" fmla="*/ 0 w 1558798"/>
                <a:gd name="connsiteY0" fmla="*/ 361950 h 943367"/>
                <a:gd name="connsiteX1" fmla="*/ 1539748 w 1558798"/>
                <a:gd name="connsiteY1" fmla="*/ 0 h 943367"/>
                <a:gd name="connsiteX2" fmla="*/ 1558798 w 1558798"/>
                <a:gd name="connsiteY2" fmla="*/ 308367 h 943367"/>
                <a:gd name="connsiteX3" fmla="*/ 0 w 1558798"/>
                <a:gd name="connsiteY3" fmla="*/ 943367 h 943367"/>
                <a:gd name="connsiteX4" fmla="*/ 0 w 1558798"/>
                <a:gd name="connsiteY4" fmla="*/ 361950 h 943367"/>
                <a:gd name="connsiteX0" fmla="*/ 0 w 1539748"/>
                <a:gd name="connsiteY0" fmla="*/ 361950 h 943367"/>
                <a:gd name="connsiteX1" fmla="*/ 1539748 w 1539748"/>
                <a:gd name="connsiteY1" fmla="*/ 0 h 943367"/>
                <a:gd name="connsiteX2" fmla="*/ 1539748 w 1539748"/>
                <a:gd name="connsiteY2" fmla="*/ 308367 h 943367"/>
                <a:gd name="connsiteX3" fmla="*/ 0 w 1539748"/>
                <a:gd name="connsiteY3" fmla="*/ 943367 h 943367"/>
                <a:gd name="connsiteX4" fmla="*/ 0 w 1539748"/>
                <a:gd name="connsiteY4" fmla="*/ 361950 h 943367"/>
                <a:gd name="connsiteX0" fmla="*/ 0 w 1539748"/>
                <a:gd name="connsiteY0" fmla="*/ 279400 h 860817"/>
                <a:gd name="connsiteX1" fmla="*/ 1482598 w 1539748"/>
                <a:gd name="connsiteY1" fmla="*/ 0 h 860817"/>
                <a:gd name="connsiteX2" fmla="*/ 1539748 w 1539748"/>
                <a:gd name="connsiteY2" fmla="*/ 225817 h 860817"/>
                <a:gd name="connsiteX3" fmla="*/ 0 w 1539748"/>
                <a:gd name="connsiteY3" fmla="*/ 860817 h 860817"/>
                <a:gd name="connsiteX4" fmla="*/ 0 w 1539748"/>
                <a:gd name="connsiteY4" fmla="*/ 279400 h 860817"/>
                <a:gd name="connsiteX0" fmla="*/ 0 w 1488948"/>
                <a:gd name="connsiteY0" fmla="*/ 279400 h 860817"/>
                <a:gd name="connsiteX1" fmla="*/ 1482598 w 1488948"/>
                <a:gd name="connsiteY1" fmla="*/ 0 h 860817"/>
                <a:gd name="connsiteX2" fmla="*/ 1488948 w 1488948"/>
                <a:gd name="connsiteY2" fmla="*/ 187717 h 860817"/>
                <a:gd name="connsiteX3" fmla="*/ 0 w 1488948"/>
                <a:gd name="connsiteY3" fmla="*/ 860817 h 860817"/>
                <a:gd name="connsiteX4" fmla="*/ 0 w 1488948"/>
                <a:gd name="connsiteY4" fmla="*/ 279400 h 860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8948" h="860817">
                  <a:moveTo>
                    <a:pt x="0" y="279400"/>
                  </a:moveTo>
                  <a:lnTo>
                    <a:pt x="1482598" y="0"/>
                  </a:lnTo>
                  <a:lnTo>
                    <a:pt x="1488948" y="187717"/>
                  </a:lnTo>
                  <a:lnTo>
                    <a:pt x="0" y="860817"/>
                  </a:lnTo>
                  <a:lnTo>
                    <a:pt x="0" y="279400"/>
                  </a:lnTo>
                  <a:close/>
                </a:path>
              </a:pathLst>
            </a:custGeom>
            <a:solidFill>
              <a:srgbClr val="F56B6B"/>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969B8BE9-DF3B-4166-8D4A-687CC458B409}"/>
              </a:ext>
            </a:extLst>
          </p:cNvPr>
          <p:cNvGrpSpPr/>
          <p:nvPr/>
        </p:nvGrpSpPr>
        <p:grpSpPr>
          <a:xfrm>
            <a:off x="6418979" y="1920529"/>
            <a:ext cx="638048" cy="668970"/>
            <a:chOff x="5350662" y="723311"/>
            <a:chExt cx="1914633" cy="861330"/>
          </a:xfrm>
        </p:grpSpPr>
        <p:grpSp>
          <p:nvGrpSpPr>
            <p:cNvPr id="18" name="Group 17">
              <a:extLst>
                <a:ext uri="{FF2B5EF4-FFF2-40B4-BE49-F238E27FC236}">
                  <a16:creationId xmlns:a16="http://schemas.microsoft.com/office/drawing/2014/main" id="{EF9C1DC2-600A-4AEC-96AE-200F0EAFEB1F}"/>
                </a:ext>
              </a:extLst>
            </p:cNvPr>
            <p:cNvGrpSpPr/>
            <p:nvPr/>
          </p:nvGrpSpPr>
          <p:grpSpPr>
            <a:xfrm>
              <a:off x="5350662" y="723311"/>
              <a:ext cx="102023" cy="680139"/>
              <a:chOff x="3824698" y="308603"/>
              <a:chExt cx="825819" cy="5760726"/>
            </a:xfrm>
            <a:solidFill>
              <a:srgbClr val="A9D18E"/>
            </a:solidFill>
          </p:grpSpPr>
          <p:sp>
            <p:nvSpPr>
              <p:cNvPr id="21" name="Rectangle 20">
                <a:extLst>
                  <a:ext uri="{FF2B5EF4-FFF2-40B4-BE49-F238E27FC236}">
                    <a16:creationId xmlns:a16="http://schemas.microsoft.com/office/drawing/2014/main" id="{303D0A0F-6291-4C29-AB62-F66ECF7169F8}"/>
                  </a:ext>
                </a:extLst>
              </p:cNvPr>
              <p:cNvSpPr/>
              <p:nvPr/>
            </p:nvSpPr>
            <p:spPr>
              <a:xfrm>
                <a:off x="3827557" y="1954529"/>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 name="Rectangle 21">
                <a:extLst>
                  <a:ext uri="{FF2B5EF4-FFF2-40B4-BE49-F238E27FC236}">
                    <a16:creationId xmlns:a16="http://schemas.microsoft.com/office/drawing/2014/main" id="{DF42373A-E700-467F-8E93-3DCDA1882ACB}"/>
                  </a:ext>
                </a:extLst>
              </p:cNvPr>
              <p:cNvSpPr/>
              <p:nvPr/>
            </p:nvSpPr>
            <p:spPr>
              <a:xfrm>
                <a:off x="3825652" y="1131569"/>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3" name="Rectangle 22">
                <a:extLst>
                  <a:ext uri="{FF2B5EF4-FFF2-40B4-BE49-F238E27FC236}">
                    <a16:creationId xmlns:a16="http://schemas.microsoft.com/office/drawing/2014/main" id="{5C3EBB31-4617-4A4C-BB07-B6B798C4E8A6}"/>
                  </a:ext>
                </a:extLst>
              </p:cNvPr>
              <p:cNvSpPr/>
              <p:nvPr/>
            </p:nvSpPr>
            <p:spPr>
              <a:xfrm>
                <a:off x="3825652" y="2777489"/>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Rectangle 23">
                <a:extLst>
                  <a:ext uri="{FF2B5EF4-FFF2-40B4-BE49-F238E27FC236}">
                    <a16:creationId xmlns:a16="http://schemas.microsoft.com/office/drawing/2014/main" id="{3AC256E3-C3D4-44CB-B4CC-977ABFC9840A}"/>
                  </a:ext>
                </a:extLst>
              </p:cNvPr>
              <p:cNvSpPr/>
              <p:nvPr/>
            </p:nvSpPr>
            <p:spPr>
              <a:xfrm>
                <a:off x="3826606" y="308603"/>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834A277-434F-444C-9DFD-C99EC18699B5}"/>
                  </a:ext>
                </a:extLst>
              </p:cNvPr>
              <p:cNvSpPr/>
              <p:nvPr/>
            </p:nvSpPr>
            <p:spPr>
              <a:xfrm>
                <a:off x="3824698" y="3600449"/>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6" name="Rectangle 25">
                <a:extLst>
                  <a:ext uri="{FF2B5EF4-FFF2-40B4-BE49-F238E27FC236}">
                    <a16:creationId xmlns:a16="http://schemas.microsoft.com/office/drawing/2014/main" id="{6C11B7DA-AD0F-4053-99E9-2C5DC0BF66F6}"/>
                  </a:ext>
                </a:extLst>
              </p:cNvPr>
              <p:cNvSpPr/>
              <p:nvPr/>
            </p:nvSpPr>
            <p:spPr>
              <a:xfrm>
                <a:off x="3825652" y="4423409"/>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 name="Rectangle 26">
                <a:extLst>
                  <a:ext uri="{FF2B5EF4-FFF2-40B4-BE49-F238E27FC236}">
                    <a16:creationId xmlns:a16="http://schemas.microsoft.com/office/drawing/2014/main" id="{D9EE271D-CE9F-4C2E-9D75-CD028B8615B4}"/>
                  </a:ext>
                </a:extLst>
              </p:cNvPr>
              <p:cNvSpPr/>
              <p:nvPr/>
            </p:nvSpPr>
            <p:spPr>
              <a:xfrm>
                <a:off x="3824698" y="5246369"/>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
          <p:nvSpPr>
            <p:cNvPr id="19" name="Freeform: Shape 18">
              <a:extLst>
                <a:ext uri="{FF2B5EF4-FFF2-40B4-BE49-F238E27FC236}">
                  <a16:creationId xmlns:a16="http://schemas.microsoft.com/office/drawing/2014/main" id="{B647494C-1085-4132-BD67-3C5F222E0841}"/>
                </a:ext>
              </a:extLst>
            </p:cNvPr>
            <p:cNvSpPr/>
            <p:nvPr/>
          </p:nvSpPr>
          <p:spPr>
            <a:xfrm>
              <a:off x="5398862" y="735247"/>
              <a:ext cx="1778092" cy="849394"/>
            </a:xfrm>
            <a:custGeom>
              <a:avLst/>
              <a:gdLst>
                <a:gd name="connsiteX0" fmla="*/ 0 w 1778092"/>
                <a:gd name="connsiteY0" fmla="*/ 135389 h 849394"/>
                <a:gd name="connsiteX1" fmla="*/ 2170 w 1778092"/>
                <a:gd name="connsiteY1" fmla="*/ 135495 h 849394"/>
                <a:gd name="connsiteX2" fmla="*/ 2795 w 1778092"/>
                <a:gd name="connsiteY2" fmla="*/ 329844 h 849394"/>
                <a:gd name="connsiteX3" fmla="*/ 3345 w 1778092"/>
                <a:gd name="connsiteY3" fmla="*/ 501032 h 849394"/>
                <a:gd name="connsiteX4" fmla="*/ 2399 w 1778092"/>
                <a:gd name="connsiteY4" fmla="*/ 500952 h 849394"/>
                <a:gd name="connsiteX5" fmla="*/ 0 w 1778092"/>
                <a:gd name="connsiteY5" fmla="*/ 135389 h 849394"/>
                <a:gd name="connsiteX6" fmla="*/ 1735 w 1778092"/>
                <a:gd name="connsiteY6" fmla="*/ 0 h 849394"/>
                <a:gd name="connsiteX7" fmla="*/ 1778092 w 1778092"/>
                <a:gd name="connsiteY7" fmla="*/ 69851 h 849394"/>
                <a:gd name="connsiteX8" fmla="*/ 1756855 w 1778092"/>
                <a:gd name="connsiteY8" fmla="*/ 849394 h 849394"/>
                <a:gd name="connsiteX9" fmla="*/ 3855 w 1778092"/>
                <a:gd name="connsiteY9" fmla="*/ 659687 h 849394"/>
                <a:gd name="connsiteX10" fmla="*/ 3345 w 1778092"/>
                <a:gd name="connsiteY10" fmla="*/ 501032 h 849394"/>
                <a:gd name="connsiteX11" fmla="*/ 5153 w 1778092"/>
                <a:gd name="connsiteY11" fmla="*/ 501185 h 849394"/>
                <a:gd name="connsiteX12" fmla="*/ 5153 w 1778092"/>
                <a:gd name="connsiteY12" fmla="*/ 135641 h 849394"/>
                <a:gd name="connsiteX13" fmla="*/ 2170 w 1778092"/>
                <a:gd name="connsiteY13" fmla="*/ 135495 h 84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8092" h="849394">
                  <a:moveTo>
                    <a:pt x="0" y="135389"/>
                  </a:moveTo>
                  <a:lnTo>
                    <a:pt x="2170" y="135495"/>
                  </a:lnTo>
                  <a:lnTo>
                    <a:pt x="2795" y="329844"/>
                  </a:lnTo>
                  <a:lnTo>
                    <a:pt x="3345" y="501032"/>
                  </a:lnTo>
                  <a:lnTo>
                    <a:pt x="2399" y="500952"/>
                  </a:lnTo>
                  <a:cubicBezTo>
                    <a:pt x="1599" y="384654"/>
                    <a:pt x="800" y="251687"/>
                    <a:pt x="0" y="135389"/>
                  </a:cubicBezTo>
                  <a:close/>
                  <a:moveTo>
                    <a:pt x="1735" y="0"/>
                  </a:moveTo>
                  <a:lnTo>
                    <a:pt x="1778092" y="69851"/>
                  </a:lnTo>
                  <a:cubicBezTo>
                    <a:pt x="1777385" y="326259"/>
                    <a:pt x="1757562" y="592986"/>
                    <a:pt x="1756855" y="849394"/>
                  </a:cubicBezTo>
                  <a:lnTo>
                    <a:pt x="3855" y="659687"/>
                  </a:lnTo>
                  <a:lnTo>
                    <a:pt x="3345" y="501032"/>
                  </a:lnTo>
                  <a:lnTo>
                    <a:pt x="5153" y="501185"/>
                  </a:lnTo>
                  <a:lnTo>
                    <a:pt x="5153" y="135641"/>
                  </a:lnTo>
                  <a:lnTo>
                    <a:pt x="2170" y="135495"/>
                  </a:lnTo>
                  <a:close/>
                </a:path>
              </a:pathLst>
            </a:custGeom>
            <a:solidFill>
              <a:srgbClr val="FF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FF9A51A3-7963-47BE-BDD7-00365E0DC1AD}"/>
                </a:ext>
              </a:extLst>
            </p:cNvPr>
            <p:cNvSpPr>
              <a:spLocks noChangeAspect="1"/>
            </p:cNvSpPr>
            <p:nvPr/>
          </p:nvSpPr>
          <p:spPr>
            <a:xfrm>
              <a:off x="7100382" y="794435"/>
              <a:ext cx="164913" cy="777738"/>
            </a:xfrm>
            <a:prstGeom prst="rect">
              <a:avLst/>
            </a:prstGeom>
            <a:solidFill>
              <a:srgbClr val="A9D18E"/>
            </a:solidFill>
            <a:ln w="222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23F53EF4-1F4F-45B7-9810-2837466A822E}"/>
              </a:ext>
            </a:extLst>
          </p:cNvPr>
          <p:cNvSpPr txBox="1"/>
          <p:nvPr/>
        </p:nvSpPr>
        <p:spPr>
          <a:xfrm>
            <a:off x="4345762" y="2022288"/>
            <a:ext cx="2043778"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Sample volume (V)</a:t>
            </a:r>
          </a:p>
        </p:txBody>
      </p:sp>
      <p:sp>
        <p:nvSpPr>
          <p:cNvPr id="33" name="TextBox 32">
            <a:extLst>
              <a:ext uri="{FF2B5EF4-FFF2-40B4-BE49-F238E27FC236}">
                <a16:creationId xmlns:a16="http://schemas.microsoft.com/office/drawing/2014/main" id="{D58A45E7-D169-491A-A98F-54C0D6C13129}"/>
              </a:ext>
            </a:extLst>
          </p:cNvPr>
          <p:cNvSpPr txBox="1"/>
          <p:nvPr/>
        </p:nvSpPr>
        <p:spPr>
          <a:xfrm>
            <a:off x="3767483" y="2830460"/>
            <a:ext cx="2320281"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Particle counts (N(D))</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F1DD6F09-578B-4626-B1FA-A547F8CDC9F4}"/>
                  </a:ext>
                </a:extLst>
              </p:cNvPr>
              <p:cNvSpPr txBox="1"/>
              <p:nvPr/>
            </p:nvSpPr>
            <p:spPr>
              <a:xfrm>
                <a:off x="3851025" y="4155290"/>
                <a:ext cx="2141477"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Channel width (</a:t>
                </a:r>
                <a14:m>
                  <m:oMath xmlns:m="http://schemas.openxmlformats.org/officeDocument/2006/math">
                    <m:r>
                      <a:rPr lang="en-US" sz="1800" i="1">
                        <a:latin typeface="Cambria Math" panose="02040503050406030204" pitchFamily="18" charset="0"/>
                        <a:ea typeface="Cambria Math" panose="02040503050406030204" pitchFamily="18" charset="0"/>
                      </a:rPr>
                      <m:t>∆</m:t>
                    </m:r>
                  </m:oMath>
                </a14:m>
                <a:r>
                  <a:rPr lang="en-US" sz="1800" dirty="0">
                    <a:latin typeface="Times New Roman" panose="02020603050405020304" pitchFamily="18" charset="0"/>
                    <a:cs typeface="Times New Roman" panose="02020603050405020304" pitchFamily="18" charset="0"/>
                  </a:rPr>
                  <a:t>D)</a:t>
                </a:r>
              </a:p>
            </p:txBody>
          </p:sp>
        </mc:Choice>
        <mc:Fallback xmlns="">
          <p:sp>
            <p:nvSpPr>
              <p:cNvPr id="34" name="TextBox 33">
                <a:extLst>
                  <a:ext uri="{FF2B5EF4-FFF2-40B4-BE49-F238E27FC236}">
                    <a16:creationId xmlns:a16="http://schemas.microsoft.com/office/drawing/2014/main" id="{F1DD6F09-578B-4626-B1FA-A547F8CDC9F4}"/>
                  </a:ext>
                </a:extLst>
              </p:cNvPr>
              <p:cNvSpPr txBox="1">
                <a:spLocks noRot="1" noChangeAspect="1" noMove="1" noResize="1" noEditPoints="1" noAdjustHandles="1" noChangeArrowheads="1" noChangeShapeType="1" noTextEdit="1"/>
              </p:cNvSpPr>
              <p:nvPr/>
            </p:nvSpPr>
            <p:spPr>
              <a:xfrm>
                <a:off x="3851025" y="4155290"/>
                <a:ext cx="2141477" cy="369332"/>
              </a:xfrm>
              <a:prstGeom prst="rect">
                <a:avLst/>
              </a:prstGeom>
              <a:blipFill>
                <a:blip r:embed="rId3"/>
                <a:stretch>
                  <a:fillRect l="-2564" t="-10000" b="-26667"/>
                </a:stretch>
              </a:blipFill>
            </p:spPr>
            <p:txBody>
              <a:bodyPr/>
              <a:lstStyle/>
              <a:p>
                <a:r>
                  <a:rPr lang="en-US">
                    <a:noFill/>
                  </a:rPr>
                  <a:t> </a:t>
                </a:r>
              </a:p>
            </p:txBody>
          </p:sp>
        </mc:Fallback>
      </mc:AlternateContent>
      <p:graphicFrame>
        <p:nvGraphicFramePr>
          <p:cNvPr id="7" name="Table 6">
            <a:extLst>
              <a:ext uri="{FF2B5EF4-FFF2-40B4-BE49-F238E27FC236}">
                <a16:creationId xmlns:a16="http://schemas.microsoft.com/office/drawing/2014/main" id="{2BEAE6AE-77BA-47B0-8BFE-26A7BA20AF9F}"/>
              </a:ext>
            </a:extLst>
          </p:cNvPr>
          <p:cNvGraphicFramePr>
            <a:graphicFrameLocks noGrp="1"/>
          </p:cNvGraphicFramePr>
          <p:nvPr>
            <p:extLst>
              <p:ext uri="{D42A27DB-BD31-4B8C-83A1-F6EECF244321}">
                <p14:modId xmlns:p14="http://schemas.microsoft.com/office/powerpoint/2010/main" val="2713843400"/>
              </p:ext>
            </p:extLst>
          </p:nvPr>
        </p:nvGraphicFramePr>
        <p:xfrm>
          <a:off x="673707" y="4547767"/>
          <a:ext cx="8411052" cy="281370"/>
        </p:xfrm>
        <a:graphic>
          <a:graphicData uri="http://schemas.openxmlformats.org/drawingml/2006/table">
            <a:tbl>
              <a:tblPr firstRow="1" bandRow="1">
                <a:tableStyleId>{21E4AEA4-8DFA-4A89-87EB-49C32662AFE0}</a:tableStyleId>
              </a:tblPr>
              <a:tblGrid>
                <a:gridCol w="1156700">
                  <a:extLst>
                    <a:ext uri="{9D8B030D-6E8A-4147-A177-3AD203B41FA5}">
                      <a16:colId xmlns:a16="http://schemas.microsoft.com/office/drawing/2014/main" val="927226130"/>
                    </a:ext>
                  </a:extLst>
                </a:gridCol>
                <a:gridCol w="518168">
                  <a:extLst>
                    <a:ext uri="{9D8B030D-6E8A-4147-A177-3AD203B41FA5}">
                      <a16:colId xmlns:a16="http://schemas.microsoft.com/office/drawing/2014/main" val="4112987352"/>
                    </a:ext>
                  </a:extLst>
                </a:gridCol>
                <a:gridCol w="518168">
                  <a:extLst>
                    <a:ext uri="{9D8B030D-6E8A-4147-A177-3AD203B41FA5}">
                      <a16:colId xmlns:a16="http://schemas.microsoft.com/office/drawing/2014/main" val="1132146086"/>
                    </a:ext>
                  </a:extLst>
                </a:gridCol>
                <a:gridCol w="518168">
                  <a:extLst>
                    <a:ext uri="{9D8B030D-6E8A-4147-A177-3AD203B41FA5}">
                      <a16:colId xmlns:a16="http://schemas.microsoft.com/office/drawing/2014/main" val="4152631015"/>
                    </a:ext>
                  </a:extLst>
                </a:gridCol>
                <a:gridCol w="518168">
                  <a:extLst>
                    <a:ext uri="{9D8B030D-6E8A-4147-A177-3AD203B41FA5}">
                      <a16:colId xmlns:a16="http://schemas.microsoft.com/office/drawing/2014/main" val="3363510590"/>
                    </a:ext>
                  </a:extLst>
                </a:gridCol>
                <a:gridCol w="518168">
                  <a:extLst>
                    <a:ext uri="{9D8B030D-6E8A-4147-A177-3AD203B41FA5}">
                      <a16:colId xmlns:a16="http://schemas.microsoft.com/office/drawing/2014/main" val="2366849907"/>
                    </a:ext>
                  </a:extLst>
                </a:gridCol>
                <a:gridCol w="518168">
                  <a:extLst>
                    <a:ext uri="{9D8B030D-6E8A-4147-A177-3AD203B41FA5}">
                      <a16:colId xmlns:a16="http://schemas.microsoft.com/office/drawing/2014/main" val="144334923"/>
                    </a:ext>
                  </a:extLst>
                </a:gridCol>
                <a:gridCol w="518168">
                  <a:extLst>
                    <a:ext uri="{9D8B030D-6E8A-4147-A177-3AD203B41FA5}">
                      <a16:colId xmlns:a16="http://schemas.microsoft.com/office/drawing/2014/main" val="1158896727"/>
                    </a:ext>
                  </a:extLst>
                </a:gridCol>
                <a:gridCol w="518168">
                  <a:extLst>
                    <a:ext uri="{9D8B030D-6E8A-4147-A177-3AD203B41FA5}">
                      <a16:colId xmlns:a16="http://schemas.microsoft.com/office/drawing/2014/main" val="4210008514"/>
                    </a:ext>
                  </a:extLst>
                </a:gridCol>
                <a:gridCol w="518168">
                  <a:extLst>
                    <a:ext uri="{9D8B030D-6E8A-4147-A177-3AD203B41FA5}">
                      <a16:colId xmlns:a16="http://schemas.microsoft.com/office/drawing/2014/main" val="3434036831"/>
                    </a:ext>
                  </a:extLst>
                </a:gridCol>
                <a:gridCol w="518168">
                  <a:extLst>
                    <a:ext uri="{9D8B030D-6E8A-4147-A177-3AD203B41FA5}">
                      <a16:colId xmlns:a16="http://schemas.microsoft.com/office/drawing/2014/main" val="2458137070"/>
                    </a:ext>
                  </a:extLst>
                </a:gridCol>
                <a:gridCol w="518168">
                  <a:extLst>
                    <a:ext uri="{9D8B030D-6E8A-4147-A177-3AD203B41FA5}">
                      <a16:colId xmlns:a16="http://schemas.microsoft.com/office/drawing/2014/main" val="3285627565"/>
                    </a:ext>
                  </a:extLst>
                </a:gridCol>
                <a:gridCol w="518168">
                  <a:extLst>
                    <a:ext uri="{9D8B030D-6E8A-4147-A177-3AD203B41FA5}">
                      <a16:colId xmlns:a16="http://schemas.microsoft.com/office/drawing/2014/main" val="4292015348"/>
                    </a:ext>
                  </a:extLst>
                </a:gridCol>
                <a:gridCol w="518168">
                  <a:extLst>
                    <a:ext uri="{9D8B030D-6E8A-4147-A177-3AD203B41FA5}">
                      <a16:colId xmlns:a16="http://schemas.microsoft.com/office/drawing/2014/main" val="1100419128"/>
                    </a:ext>
                  </a:extLst>
                </a:gridCol>
                <a:gridCol w="518168">
                  <a:extLst>
                    <a:ext uri="{9D8B030D-6E8A-4147-A177-3AD203B41FA5}">
                      <a16:colId xmlns:a16="http://schemas.microsoft.com/office/drawing/2014/main" val="4126342865"/>
                    </a:ext>
                  </a:extLst>
                </a:gridCol>
              </a:tblGrid>
              <a:tr h="264735">
                <a:tc>
                  <a:txBody>
                    <a:bodyPr/>
                    <a:lstStyle/>
                    <a:p>
                      <a:r>
                        <a:rPr lang="en-US" sz="1400" dirty="0">
                          <a:solidFill>
                            <a:schemeClr val="bg2"/>
                          </a:solidFill>
                          <a:latin typeface="Times New Roman" panose="02020603050405020304" pitchFamily="18" charset="0"/>
                          <a:cs typeface="Times New Roman" panose="02020603050405020304" pitchFamily="18" charset="0"/>
                        </a:rPr>
                        <a:t>Width (mm)</a:t>
                      </a:r>
                    </a:p>
                  </a:txBody>
                  <a:tcPr marL="68010" marR="68010" marT="34005" marB="3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1.0</a:t>
                      </a:r>
                    </a:p>
                  </a:txBody>
                  <a:tcPr marL="68010" marR="68010" marT="34005" marB="3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1.0</a:t>
                      </a:r>
                    </a:p>
                  </a:txBody>
                  <a:tcPr marL="68010" marR="68010" marT="34005" marB="3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1.0</a:t>
                      </a:r>
                    </a:p>
                  </a:txBody>
                  <a:tcPr marL="68010" marR="68010" marT="34005" marB="3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1.0</a:t>
                      </a:r>
                    </a:p>
                  </a:txBody>
                  <a:tcPr marL="68010" marR="68010" marT="34005" marB="3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1.4</a:t>
                      </a:r>
                    </a:p>
                  </a:txBody>
                  <a:tcPr marL="68010" marR="68010" marT="34005" marB="3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1.6</a:t>
                      </a:r>
                    </a:p>
                  </a:txBody>
                  <a:tcPr marL="68010" marR="68010" marT="34005" marB="3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2.0</a:t>
                      </a:r>
                    </a:p>
                  </a:txBody>
                  <a:tcPr marL="68010" marR="68010" marT="34005" marB="3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2.6</a:t>
                      </a:r>
                    </a:p>
                  </a:txBody>
                  <a:tcPr marL="68010" marR="68010" marT="34005" marB="3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3.0</a:t>
                      </a:r>
                    </a:p>
                  </a:txBody>
                  <a:tcPr marL="68010" marR="68010" marT="34005" marB="3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3.1</a:t>
                      </a:r>
                    </a:p>
                  </a:txBody>
                  <a:tcPr marL="68010" marR="68010" marT="34005" marB="3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4.4</a:t>
                      </a:r>
                    </a:p>
                  </a:txBody>
                  <a:tcPr marL="68010" marR="68010" marT="34005" marB="3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6.0</a:t>
                      </a:r>
                    </a:p>
                  </a:txBody>
                  <a:tcPr marL="68010" marR="68010" marT="34005" marB="3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7.9</a:t>
                      </a:r>
                    </a:p>
                  </a:txBody>
                  <a:tcPr marL="68010" marR="68010" marT="34005" marB="3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10.0</a:t>
                      </a:r>
                    </a:p>
                  </a:txBody>
                  <a:tcPr marL="68010" marR="68010" marT="34005" marB="340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39338642"/>
                  </a:ext>
                </a:extLst>
              </a:tr>
            </a:tbl>
          </a:graphicData>
        </a:graphic>
      </p:graphicFrame>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21DCFBE-E896-4625-8BD3-AE619BEDE883}"/>
                  </a:ext>
                </a:extLst>
              </p:cNvPr>
              <p:cNvSpPr txBox="1"/>
              <p:nvPr/>
            </p:nvSpPr>
            <p:spPr>
              <a:xfrm>
                <a:off x="5597185" y="908569"/>
                <a:ext cx="1343766" cy="5276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𝑑𝑁</m:t>
                          </m:r>
                        </m:num>
                        <m:den>
                          <m:r>
                            <a:rPr lang="en-US" sz="1800" b="0" i="1" smtClean="0">
                              <a:latin typeface="Cambria Math" panose="02040503050406030204" pitchFamily="18" charset="0"/>
                            </a:rPr>
                            <m:t>𝑑𝐷</m:t>
                          </m:r>
                        </m:den>
                      </m:f>
                      <m:r>
                        <a:rPr lang="en-US" sz="1800" i="1" smtClean="0">
                          <a:latin typeface="Cambria Math" panose="02040503050406030204" pitchFamily="18" charset="0"/>
                        </a:rPr>
                        <m:t>=</m:t>
                      </m:r>
                      <m:f>
                        <m:fPr>
                          <m:ctrlPr>
                            <a:rPr lang="en-US" sz="1800" i="1" smtClean="0">
                              <a:latin typeface="Cambria Math" panose="02040503050406030204" pitchFamily="18" charset="0"/>
                            </a:rPr>
                          </m:ctrlPr>
                        </m:fPr>
                        <m:num>
                          <m:r>
                            <a:rPr lang="en-US" sz="1800" b="0" i="1" smtClean="0">
                              <a:latin typeface="Cambria Math" panose="02040503050406030204" pitchFamily="18" charset="0"/>
                            </a:rPr>
                            <m:t>𝑁</m:t>
                          </m:r>
                          <m:r>
                            <a:rPr lang="en-US" sz="1800" b="0" i="1" smtClean="0">
                              <a:latin typeface="Cambria Math" panose="02040503050406030204" pitchFamily="18" charset="0"/>
                            </a:rPr>
                            <m:t>(</m:t>
                          </m:r>
                          <m:r>
                            <a:rPr lang="en-US" sz="1800" b="0" i="1" smtClean="0">
                              <a:latin typeface="Cambria Math" panose="02040503050406030204" pitchFamily="18" charset="0"/>
                            </a:rPr>
                            <m:t>𝐷</m:t>
                          </m:r>
                          <m:r>
                            <a:rPr lang="en-US" sz="1800" b="0" i="1" smtClean="0">
                              <a:latin typeface="Cambria Math" panose="02040503050406030204" pitchFamily="18" charset="0"/>
                            </a:rPr>
                            <m:t>)</m:t>
                          </m:r>
                        </m:num>
                        <m:den>
                          <m:r>
                            <a:rPr lang="en-US" sz="1800" b="0" i="1" smtClean="0">
                              <a:latin typeface="Cambria Math" panose="02040503050406030204" pitchFamily="18" charset="0"/>
                            </a:rPr>
                            <m:t>𝑉</m:t>
                          </m:r>
                          <m:r>
                            <a:rPr lang="en-US" sz="1800" b="0" i="1" smtClean="0">
                              <a:latin typeface="Cambria Math" panose="02040503050406030204" pitchFamily="18" charset="0"/>
                            </a:rPr>
                            <m:t>∗∆</m:t>
                          </m:r>
                          <m:r>
                            <a:rPr lang="en-US" sz="1800" b="0" i="1" smtClean="0">
                              <a:latin typeface="Cambria Math" panose="02040503050406030204" pitchFamily="18" charset="0"/>
                            </a:rPr>
                            <m:t>𝐷</m:t>
                          </m:r>
                        </m:den>
                      </m:f>
                    </m:oMath>
                  </m:oMathPara>
                </a14:m>
                <a:endParaRPr lang="en-US" sz="1800" dirty="0"/>
              </a:p>
            </p:txBody>
          </p:sp>
        </mc:Choice>
        <mc:Fallback xmlns="">
          <p:sp>
            <p:nvSpPr>
              <p:cNvPr id="8" name="TextBox 7">
                <a:extLst>
                  <a:ext uri="{FF2B5EF4-FFF2-40B4-BE49-F238E27FC236}">
                    <a16:creationId xmlns:a16="http://schemas.microsoft.com/office/drawing/2014/main" id="{321DCFBE-E896-4625-8BD3-AE619BEDE883}"/>
                  </a:ext>
                </a:extLst>
              </p:cNvPr>
              <p:cNvSpPr txBox="1">
                <a:spLocks noRot="1" noChangeAspect="1" noMove="1" noResize="1" noEditPoints="1" noAdjustHandles="1" noChangeArrowheads="1" noChangeShapeType="1" noTextEdit="1"/>
              </p:cNvSpPr>
              <p:nvPr/>
            </p:nvSpPr>
            <p:spPr>
              <a:xfrm>
                <a:off x="5597185" y="908569"/>
                <a:ext cx="1343766" cy="527645"/>
              </a:xfrm>
              <a:prstGeom prst="rect">
                <a:avLst/>
              </a:prstGeom>
              <a:blipFill>
                <a:blip r:embed="rId4"/>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70A25FE7-8C15-456D-BF00-CAFBD23E9C2B}"/>
              </a:ext>
            </a:extLst>
          </p:cNvPr>
          <p:cNvSpPr txBox="1"/>
          <p:nvPr/>
        </p:nvSpPr>
        <p:spPr>
          <a:xfrm>
            <a:off x="4693382" y="984270"/>
            <a:ext cx="781213"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PSD:</a:t>
            </a:r>
          </a:p>
        </p:txBody>
      </p:sp>
      <p:graphicFrame>
        <p:nvGraphicFramePr>
          <p:cNvPr id="37" name="Table 11">
            <a:extLst>
              <a:ext uri="{FF2B5EF4-FFF2-40B4-BE49-F238E27FC236}">
                <a16:creationId xmlns:a16="http://schemas.microsoft.com/office/drawing/2014/main" id="{067431DE-910D-4B1C-8329-EA9CD1BA1FA9}"/>
              </a:ext>
            </a:extLst>
          </p:cNvPr>
          <p:cNvGraphicFramePr>
            <a:graphicFrameLocks noGrp="1"/>
          </p:cNvGraphicFramePr>
          <p:nvPr>
            <p:extLst>
              <p:ext uri="{D42A27DB-BD31-4B8C-83A1-F6EECF244321}">
                <p14:modId xmlns:p14="http://schemas.microsoft.com/office/powerpoint/2010/main" val="909564245"/>
              </p:ext>
            </p:extLst>
          </p:nvPr>
        </p:nvGraphicFramePr>
        <p:xfrm>
          <a:off x="673707" y="3241516"/>
          <a:ext cx="8411052" cy="741680"/>
        </p:xfrm>
        <a:graphic>
          <a:graphicData uri="http://schemas.openxmlformats.org/drawingml/2006/table">
            <a:tbl>
              <a:tblPr firstRow="1" bandRow="1">
                <a:tableStyleId>{21E4AEA4-8DFA-4A89-87EB-49C32662AFE0}</a:tableStyleId>
              </a:tblPr>
              <a:tblGrid>
                <a:gridCol w="1156700">
                  <a:extLst>
                    <a:ext uri="{9D8B030D-6E8A-4147-A177-3AD203B41FA5}">
                      <a16:colId xmlns:a16="http://schemas.microsoft.com/office/drawing/2014/main" val="1337162294"/>
                    </a:ext>
                  </a:extLst>
                </a:gridCol>
                <a:gridCol w="518168">
                  <a:extLst>
                    <a:ext uri="{9D8B030D-6E8A-4147-A177-3AD203B41FA5}">
                      <a16:colId xmlns:a16="http://schemas.microsoft.com/office/drawing/2014/main" val="3366472445"/>
                    </a:ext>
                  </a:extLst>
                </a:gridCol>
                <a:gridCol w="518168">
                  <a:extLst>
                    <a:ext uri="{9D8B030D-6E8A-4147-A177-3AD203B41FA5}">
                      <a16:colId xmlns:a16="http://schemas.microsoft.com/office/drawing/2014/main" val="4104027392"/>
                    </a:ext>
                  </a:extLst>
                </a:gridCol>
                <a:gridCol w="518168">
                  <a:extLst>
                    <a:ext uri="{9D8B030D-6E8A-4147-A177-3AD203B41FA5}">
                      <a16:colId xmlns:a16="http://schemas.microsoft.com/office/drawing/2014/main" val="3133004333"/>
                    </a:ext>
                  </a:extLst>
                </a:gridCol>
                <a:gridCol w="518168">
                  <a:extLst>
                    <a:ext uri="{9D8B030D-6E8A-4147-A177-3AD203B41FA5}">
                      <a16:colId xmlns:a16="http://schemas.microsoft.com/office/drawing/2014/main" val="1735018719"/>
                    </a:ext>
                  </a:extLst>
                </a:gridCol>
                <a:gridCol w="518168">
                  <a:extLst>
                    <a:ext uri="{9D8B030D-6E8A-4147-A177-3AD203B41FA5}">
                      <a16:colId xmlns:a16="http://schemas.microsoft.com/office/drawing/2014/main" val="2081956390"/>
                    </a:ext>
                  </a:extLst>
                </a:gridCol>
                <a:gridCol w="518168">
                  <a:extLst>
                    <a:ext uri="{9D8B030D-6E8A-4147-A177-3AD203B41FA5}">
                      <a16:colId xmlns:a16="http://schemas.microsoft.com/office/drawing/2014/main" val="189632804"/>
                    </a:ext>
                  </a:extLst>
                </a:gridCol>
                <a:gridCol w="518168">
                  <a:extLst>
                    <a:ext uri="{9D8B030D-6E8A-4147-A177-3AD203B41FA5}">
                      <a16:colId xmlns:a16="http://schemas.microsoft.com/office/drawing/2014/main" val="1524158654"/>
                    </a:ext>
                  </a:extLst>
                </a:gridCol>
                <a:gridCol w="518168">
                  <a:extLst>
                    <a:ext uri="{9D8B030D-6E8A-4147-A177-3AD203B41FA5}">
                      <a16:colId xmlns:a16="http://schemas.microsoft.com/office/drawing/2014/main" val="3889796625"/>
                    </a:ext>
                  </a:extLst>
                </a:gridCol>
                <a:gridCol w="518168">
                  <a:extLst>
                    <a:ext uri="{9D8B030D-6E8A-4147-A177-3AD203B41FA5}">
                      <a16:colId xmlns:a16="http://schemas.microsoft.com/office/drawing/2014/main" val="2435975418"/>
                    </a:ext>
                  </a:extLst>
                </a:gridCol>
                <a:gridCol w="518168">
                  <a:extLst>
                    <a:ext uri="{9D8B030D-6E8A-4147-A177-3AD203B41FA5}">
                      <a16:colId xmlns:a16="http://schemas.microsoft.com/office/drawing/2014/main" val="2399060249"/>
                    </a:ext>
                  </a:extLst>
                </a:gridCol>
                <a:gridCol w="518168">
                  <a:extLst>
                    <a:ext uri="{9D8B030D-6E8A-4147-A177-3AD203B41FA5}">
                      <a16:colId xmlns:a16="http://schemas.microsoft.com/office/drawing/2014/main" val="1641300502"/>
                    </a:ext>
                  </a:extLst>
                </a:gridCol>
                <a:gridCol w="518168">
                  <a:extLst>
                    <a:ext uri="{9D8B030D-6E8A-4147-A177-3AD203B41FA5}">
                      <a16:colId xmlns:a16="http://schemas.microsoft.com/office/drawing/2014/main" val="1046694150"/>
                    </a:ext>
                  </a:extLst>
                </a:gridCol>
                <a:gridCol w="518168">
                  <a:extLst>
                    <a:ext uri="{9D8B030D-6E8A-4147-A177-3AD203B41FA5}">
                      <a16:colId xmlns:a16="http://schemas.microsoft.com/office/drawing/2014/main" val="3161953680"/>
                    </a:ext>
                  </a:extLst>
                </a:gridCol>
                <a:gridCol w="518168">
                  <a:extLst>
                    <a:ext uri="{9D8B030D-6E8A-4147-A177-3AD203B41FA5}">
                      <a16:colId xmlns:a16="http://schemas.microsoft.com/office/drawing/2014/main" val="2550343594"/>
                    </a:ext>
                  </a:extLst>
                </a:gridCol>
              </a:tblGrid>
              <a:tr h="370840">
                <a:tc>
                  <a:txBody>
                    <a:bodyPr/>
                    <a:lstStyle/>
                    <a:p>
                      <a:r>
                        <a:rPr lang="en-US" sz="1400" dirty="0">
                          <a:solidFill>
                            <a:schemeClr val="bg2"/>
                          </a:solidFill>
                          <a:latin typeface="Times New Roman" panose="02020603050405020304" pitchFamily="18" charset="0"/>
                          <a:cs typeface="Times New Roman" panose="02020603050405020304" pitchFamily="18" charset="0"/>
                        </a:rPr>
                        <a:t>Size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20.1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23.9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29.1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36.0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45.0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48990340"/>
                  </a:ext>
                </a:extLst>
              </a:tr>
              <a:tr h="370840">
                <a:tc>
                  <a:txBody>
                    <a:bodyPr/>
                    <a:lstStyle/>
                    <a:p>
                      <a:r>
                        <a:rPr lang="en-US" sz="1400" dirty="0">
                          <a:solidFill>
                            <a:schemeClr val="bg2"/>
                          </a:solidFill>
                          <a:latin typeface="Times New Roman" panose="02020603050405020304" pitchFamily="18" charset="0"/>
                          <a:cs typeface="Times New Roman" panose="02020603050405020304" pitchFamily="18" charset="0"/>
                        </a:rPr>
                        <a:t>Counts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0501645"/>
                  </a:ext>
                </a:extLst>
              </a:tr>
            </a:tbl>
          </a:graphicData>
        </a:graphic>
      </p:graphicFrame>
      <p:pic>
        <p:nvPicPr>
          <p:cNvPr id="31" name="Picture 30">
            <a:extLst>
              <a:ext uri="{FF2B5EF4-FFF2-40B4-BE49-F238E27FC236}">
                <a16:creationId xmlns:a16="http://schemas.microsoft.com/office/drawing/2014/main" id="{F85C0F30-F17D-4401-A2DA-8F8F818AEB1A}"/>
              </a:ext>
            </a:extLst>
          </p:cNvPr>
          <p:cNvPicPr>
            <a:picLocks noChangeAspect="1"/>
          </p:cNvPicPr>
          <p:nvPr/>
        </p:nvPicPr>
        <p:blipFill>
          <a:blip r:embed="rId5"/>
          <a:srcRect/>
          <a:stretch/>
        </p:blipFill>
        <p:spPr>
          <a:xfrm>
            <a:off x="4083110" y="865722"/>
            <a:ext cx="4418454" cy="3682045"/>
          </a:xfrm>
          <a:prstGeom prst="rect">
            <a:avLst/>
          </a:prstGeom>
        </p:spPr>
      </p:pic>
      <p:sp>
        <p:nvSpPr>
          <p:cNvPr id="35" name="TextBox 34">
            <a:extLst>
              <a:ext uri="{FF2B5EF4-FFF2-40B4-BE49-F238E27FC236}">
                <a16:creationId xmlns:a16="http://schemas.microsoft.com/office/drawing/2014/main" id="{ACC69B9F-5527-4ACB-A73D-0A571007C15A}"/>
              </a:ext>
            </a:extLst>
          </p:cNvPr>
          <p:cNvSpPr txBox="1"/>
          <p:nvPr/>
        </p:nvSpPr>
        <p:spPr>
          <a:xfrm>
            <a:off x="8750300" y="4807949"/>
            <a:ext cx="406884"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6">
                                            <p:txEl>
                                              <p:pRg st="0" end="0"/>
                                            </p:txEl>
                                          </p:spTgt>
                                        </p:tgtEl>
                                        <p:attrNameLst>
                                          <p:attrName>style.visibility</p:attrName>
                                        </p:attrNameLst>
                                      </p:cBhvr>
                                      <p:to>
                                        <p:strVal val="visible"/>
                                      </p:to>
                                    </p:set>
                                    <p:animEffect transition="in" filter="fade">
                                      <p:cBhvr>
                                        <p:cTn id="7" dur="500"/>
                                        <p:tgtEl>
                                          <p:spTgt spid="3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26">
                                            <p:txEl>
                                              <p:pRg st="1" end="1"/>
                                            </p:txEl>
                                          </p:spTgt>
                                        </p:tgtEl>
                                        <p:attrNameLst>
                                          <p:attrName>style.visibility</p:attrName>
                                        </p:attrNameLst>
                                      </p:cBhvr>
                                      <p:to>
                                        <p:strVal val="visible"/>
                                      </p:to>
                                    </p:set>
                                    <p:animEffect transition="in" filter="fade">
                                      <p:cBhvr>
                                        <p:cTn id="20" dur="500"/>
                                        <p:tgtEl>
                                          <p:spTgt spid="32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26">
                                            <p:txEl>
                                              <p:pRg st="2" end="2"/>
                                            </p:txEl>
                                          </p:spTgt>
                                        </p:tgtEl>
                                        <p:attrNameLst>
                                          <p:attrName>style.visibility</p:attrName>
                                        </p:attrNameLst>
                                      </p:cBhvr>
                                      <p:to>
                                        <p:strVal val="visible"/>
                                      </p:to>
                                    </p:set>
                                    <p:animEffect transition="in" filter="fade">
                                      <p:cBhvr>
                                        <p:cTn id="33" dur="500"/>
                                        <p:tgtEl>
                                          <p:spTgt spid="32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26">
                                            <p:txEl>
                                              <p:pRg st="3" end="3"/>
                                            </p:txEl>
                                          </p:spTgt>
                                        </p:tgtEl>
                                        <p:attrNameLst>
                                          <p:attrName>style.visibility</p:attrName>
                                        </p:attrNameLst>
                                      </p:cBhvr>
                                      <p:to>
                                        <p:strVal val="visible"/>
                                      </p:to>
                                    </p:set>
                                    <p:animEffect transition="in" filter="fade">
                                      <p:cBhvr>
                                        <p:cTn id="51" dur="500"/>
                                        <p:tgtEl>
                                          <p:spTgt spid="326">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par>
                                <p:cTn id="57" presetID="10" presetClass="entr" presetSubtype="0" fill="hold" nodeType="with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500"/>
                                        <p:tgtEl>
                                          <p:spTgt spid="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4"/>
                                        </p:tgtEl>
                                      </p:cBhvr>
                                    </p:animEffect>
                                    <p:set>
                                      <p:cBhvr>
                                        <p:cTn id="64" dur="1" fill="hold">
                                          <p:stCondLst>
                                            <p:cond delay="499"/>
                                          </p:stCondLst>
                                        </p:cTn>
                                        <p:tgtEl>
                                          <p:spTgt spid="4"/>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5"/>
                                        </p:tgtEl>
                                      </p:cBhvr>
                                    </p:animEffect>
                                    <p:set>
                                      <p:cBhvr>
                                        <p:cTn id="67" dur="1" fill="hold">
                                          <p:stCondLst>
                                            <p:cond delay="499"/>
                                          </p:stCondLst>
                                        </p:cTn>
                                        <p:tgtEl>
                                          <p:spTgt spid="5"/>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33"/>
                                        </p:tgtEl>
                                      </p:cBhvr>
                                    </p:animEffect>
                                    <p:set>
                                      <p:cBhvr>
                                        <p:cTn id="70" dur="1" fill="hold">
                                          <p:stCondLst>
                                            <p:cond delay="499"/>
                                          </p:stCondLst>
                                        </p:cTn>
                                        <p:tgtEl>
                                          <p:spTgt spid="33"/>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34"/>
                                        </p:tgtEl>
                                      </p:cBhvr>
                                    </p:animEffect>
                                    <p:set>
                                      <p:cBhvr>
                                        <p:cTn id="73" dur="1" fill="hold">
                                          <p:stCondLst>
                                            <p:cond delay="499"/>
                                          </p:stCondLst>
                                        </p:cTn>
                                        <p:tgtEl>
                                          <p:spTgt spid="34"/>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7"/>
                                        </p:tgtEl>
                                      </p:cBhvr>
                                    </p:animEffect>
                                    <p:set>
                                      <p:cBhvr>
                                        <p:cTn id="76" dur="1" fill="hold">
                                          <p:stCondLst>
                                            <p:cond delay="499"/>
                                          </p:stCondLst>
                                        </p:cTn>
                                        <p:tgtEl>
                                          <p:spTgt spid="7"/>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7"/>
                                        </p:tgtEl>
                                      </p:cBhvr>
                                    </p:animEffect>
                                    <p:set>
                                      <p:cBhvr>
                                        <p:cTn id="79" dur="1" fill="hold">
                                          <p:stCondLst>
                                            <p:cond delay="499"/>
                                          </p:stCondLst>
                                        </p:cTn>
                                        <p:tgtEl>
                                          <p:spTgt spid="17"/>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37"/>
                                        </p:tgtEl>
                                      </p:cBhvr>
                                    </p:animEffect>
                                    <p:set>
                                      <p:cBhvr>
                                        <p:cTn id="82" dur="1" fill="hold">
                                          <p:stCondLst>
                                            <p:cond delay="499"/>
                                          </p:stCondLst>
                                        </p:cTn>
                                        <p:tgtEl>
                                          <p:spTgt spid="3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fade">
                                      <p:cBhvr>
                                        <p:cTn id="8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3" grpId="0"/>
      <p:bldP spid="33" grpId="1"/>
      <p:bldP spid="34" grpId="0"/>
      <p:bldP spid="34" grpId="1"/>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8"/>
          <p:cNvSpPr/>
          <p:nvPr/>
        </p:nvSpPr>
        <p:spPr>
          <a:xfrm>
            <a:off x="860875" y="11671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40" name="Google Shape;340;p28"/>
          <p:cNvSpPr/>
          <p:nvPr/>
        </p:nvSpPr>
        <p:spPr>
          <a:xfrm>
            <a:off x="708475" y="10147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41" name="Google Shape;341;p28"/>
          <p:cNvSpPr txBox="1"/>
          <p:nvPr/>
        </p:nvSpPr>
        <p:spPr>
          <a:xfrm>
            <a:off x="301751" y="822960"/>
            <a:ext cx="3630165" cy="4114800"/>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2"/>
              </a:buClr>
              <a:buSzPts val="1800"/>
            </a:pPr>
            <a:r>
              <a:rPr lang="en" sz="1800" dirty="0">
                <a:solidFill>
                  <a:schemeClr val="dk2"/>
                </a:solidFill>
                <a:latin typeface="Times New Roman" panose="02020603050405020304" pitchFamily="18" charset="0"/>
                <a:cs typeface="Times New Roman" panose="02020603050405020304" pitchFamily="18" charset="0"/>
              </a:rPr>
              <a:t>For the 2D PSDs, we need,</a:t>
            </a:r>
          </a:p>
          <a:p>
            <a:pPr marL="457200" lvl="0" indent="-342900" algn="l" rtl="0">
              <a:lnSpc>
                <a:spcPct val="150000"/>
              </a:lnSpc>
              <a:spcBef>
                <a:spcPts val="0"/>
              </a:spcBef>
              <a:spcAft>
                <a:spcPts val="0"/>
              </a:spcAft>
              <a:buClr>
                <a:schemeClr val="dk2"/>
              </a:buClr>
              <a:buSzPts val="1800"/>
              <a:buChar char="●"/>
            </a:pPr>
            <a:r>
              <a:rPr lang="en" sz="1800" dirty="0">
                <a:solidFill>
                  <a:schemeClr val="dk2"/>
                </a:solidFill>
                <a:latin typeface="Times New Roman" panose="02020603050405020304" pitchFamily="18" charset="0"/>
                <a:cs typeface="Times New Roman" panose="02020603050405020304" pitchFamily="18" charset="0"/>
              </a:rPr>
              <a:t>Particle size</a:t>
            </a:r>
          </a:p>
          <a:p>
            <a:pPr marL="457200" lvl="0" indent="-342900" algn="l" rtl="0">
              <a:lnSpc>
                <a:spcPct val="150000"/>
              </a:lnSpc>
              <a:spcBef>
                <a:spcPts val="0"/>
              </a:spcBef>
              <a:spcAft>
                <a:spcPts val="0"/>
              </a:spcAft>
              <a:buClr>
                <a:schemeClr val="dk2"/>
              </a:buClr>
              <a:buSzPts val="1800"/>
              <a:buChar char="●"/>
            </a:pPr>
            <a:r>
              <a:rPr lang="en" sz="1800" dirty="0">
                <a:solidFill>
                  <a:schemeClr val="dk2"/>
                </a:solidFill>
                <a:latin typeface="Times New Roman" panose="02020603050405020304" pitchFamily="18" charset="0"/>
                <a:cs typeface="Times New Roman" panose="02020603050405020304" pitchFamily="18" charset="0"/>
              </a:rPr>
              <a:t>Area ratio</a:t>
            </a:r>
          </a:p>
          <a:p>
            <a:pPr marL="914400" lvl="1" indent="-342900">
              <a:lnSpc>
                <a:spcPct val="150000"/>
              </a:lnSpc>
              <a:buClr>
                <a:schemeClr val="dk2"/>
              </a:buClr>
              <a:buSzPts val="1800"/>
              <a:buChar char="●"/>
            </a:pPr>
            <a:r>
              <a:rPr lang="en" sz="1800" dirty="0">
                <a:solidFill>
                  <a:schemeClr val="dk2"/>
                </a:solidFill>
                <a:latin typeface="Times New Roman" panose="02020603050405020304" pitchFamily="18" charset="0"/>
                <a:cs typeface="Times New Roman" panose="02020603050405020304" pitchFamily="18" charset="0"/>
              </a:rPr>
              <a:t>Area of the shadowed diodes to the area of the smallest enclosing circle</a:t>
            </a:r>
          </a:p>
          <a:p>
            <a:pPr marL="914400" lvl="1" indent="-342900">
              <a:lnSpc>
                <a:spcPct val="150000"/>
              </a:lnSpc>
              <a:buClr>
                <a:schemeClr val="dk2"/>
              </a:buClr>
              <a:buSzPts val="1800"/>
              <a:buChar char="●"/>
            </a:pPr>
            <a:r>
              <a:rPr lang="en" sz="1800" dirty="0">
                <a:solidFill>
                  <a:schemeClr val="dk2"/>
                </a:solidFill>
                <a:latin typeface="Times New Roman" panose="02020603050405020304" pitchFamily="18" charset="0"/>
                <a:cs typeface="Times New Roman" panose="02020603050405020304" pitchFamily="18" charset="0"/>
              </a:rPr>
              <a:t>The primary rejection criterion</a:t>
            </a:r>
          </a:p>
          <a:p>
            <a:pPr marL="114300" lvl="0" algn="l" rtl="0">
              <a:lnSpc>
                <a:spcPct val="150000"/>
              </a:lnSpc>
              <a:spcBef>
                <a:spcPts val="0"/>
              </a:spcBef>
              <a:spcAft>
                <a:spcPts val="0"/>
              </a:spcAft>
              <a:buClr>
                <a:schemeClr val="dk2"/>
              </a:buClr>
              <a:buSzPts val="1800"/>
            </a:pPr>
            <a:endParaRPr lang="en" sz="1800" dirty="0">
              <a:solidFill>
                <a:schemeClr val="dk2"/>
              </a:solidFill>
              <a:latin typeface="Times New Roman" panose="02020603050405020304" pitchFamily="18" charset="0"/>
              <a:cs typeface="Times New Roman" panose="02020603050405020304" pitchFamily="18" charset="0"/>
            </a:endParaRPr>
          </a:p>
        </p:txBody>
      </p:sp>
      <p:cxnSp>
        <p:nvCxnSpPr>
          <p:cNvPr id="342" name="Google Shape;342;p28"/>
          <p:cNvCxnSpPr/>
          <p:nvPr/>
        </p:nvCxnSpPr>
        <p:spPr>
          <a:xfrm rot="10800000">
            <a:off x="18288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343" name="Google Shape;343;p28"/>
          <p:cNvCxnSpPr/>
          <p:nvPr/>
        </p:nvCxnSpPr>
        <p:spPr>
          <a:xfrm rot="10800000">
            <a:off x="54864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344" name="Google Shape;344;p28"/>
          <p:cNvCxnSpPr/>
          <p:nvPr/>
        </p:nvCxnSpPr>
        <p:spPr>
          <a:xfrm rot="10800000">
            <a:off x="7315200" y="3450"/>
            <a:ext cx="0" cy="456300"/>
          </a:xfrm>
          <a:prstGeom prst="straightConnector1">
            <a:avLst/>
          </a:prstGeom>
          <a:noFill/>
          <a:ln w="38100" cap="flat" cmpd="sng">
            <a:solidFill>
              <a:schemeClr val="dk2"/>
            </a:solidFill>
            <a:prstDash val="solid"/>
            <a:round/>
            <a:headEnd type="none" w="med" len="med"/>
            <a:tailEnd type="none" w="med" len="med"/>
          </a:ln>
        </p:spPr>
      </p:cxnSp>
      <p:sp>
        <p:nvSpPr>
          <p:cNvPr id="345" name="Google Shape;345;p28"/>
          <p:cNvSpPr txBox="1"/>
          <p:nvPr/>
        </p:nvSpPr>
        <p:spPr>
          <a:xfrm>
            <a:off x="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Project Introduction</a:t>
            </a:r>
            <a:endParaRPr sz="1150" b="1">
              <a:solidFill>
                <a:schemeClr val="dk2"/>
              </a:solidFill>
              <a:latin typeface="Times New Roman"/>
              <a:ea typeface="Times New Roman"/>
              <a:cs typeface="Times New Roman"/>
              <a:sym typeface="Times New Roman"/>
            </a:endParaRPr>
          </a:p>
        </p:txBody>
      </p:sp>
      <p:cxnSp>
        <p:nvCxnSpPr>
          <p:cNvPr id="346" name="Google Shape;346;p28"/>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347" name="Google Shape;347;p28"/>
          <p:cNvSpPr txBox="1"/>
          <p:nvPr/>
        </p:nvSpPr>
        <p:spPr>
          <a:xfrm>
            <a:off x="1828800" y="0"/>
            <a:ext cx="36576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Times New Roman"/>
                <a:ea typeface="Times New Roman"/>
                <a:cs typeface="Times New Roman"/>
                <a:sym typeface="Times New Roman"/>
              </a:rPr>
              <a:t>Particle Size Distributions</a:t>
            </a:r>
            <a:endParaRPr sz="1800" b="1">
              <a:solidFill>
                <a:schemeClr val="dk2"/>
              </a:solidFill>
              <a:latin typeface="Times New Roman"/>
              <a:ea typeface="Times New Roman"/>
              <a:cs typeface="Times New Roman"/>
              <a:sym typeface="Times New Roman"/>
            </a:endParaRPr>
          </a:p>
        </p:txBody>
      </p:sp>
      <p:sp>
        <p:nvSpPr>
          <p:cNvPr id="348" name="Google Shape;348;p28"/>
          <p:cNvSpPr txBox="1"/>
          <p:nvPr/>
        </p:nvSpPr>
        <p:spPr>
          <a:xfrm>
            <a:off x="54864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Evaluating Data Quality</a:t>
            </a:r>
            <a:endParaRPr sz="1150" b="1">
              <a:solidFill>
                <a:schemeClr val="dk2"/>
              </a:solidFill>
              <a:latin typeface="Times New Roman"/>
              <a:ea typeface="Times New Roman"/>
              <a:cs typeface="Times New Roman"/>
              <a:sym typeface="Times New Roman"/>
            </a:endParaRPr>
          </a:p>
        </p:txBody>
      </p:sp>
      <p:sp>
        <p:nvSpPr>
          <p:cNvPr id="349" name="Google Shape;349;p28"/>
          <p:cNvSpPr txBox="1"/>
          <p:nvPr/>
        </p:nvSpPr>
        <p:spPr>
          <a:xfrm>
            <a:off x="73152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Reflectivity Comparisons</a:t>
            </a:r>
            <a:endParaRPr sz="1150" b="1">
              <a:solidFill>
                <a:schemeClr val="dk2"/>
              </a:solidFill>
              <a:latin typeface="Times New Roman"/>
              <a:ea typeface="Times New Roman"/>
              <a:cs typeface="Times New Roman"/>
              <a:sym typeface="Times New Roman"/>
            </a:endParaRPr>
          </a:p>
        </p:txBody>
      </p:sp>
      <p:pic>
        <p:nvPicPr>
          <p:cNvPr id="3" name="ar particle">
            <a:extLst>
              <a:ext uri="{FF2B5EF4-FFF2-40B4-BE49-F238E27FC236}">
                <a16:creationId xmlns:a16="http://schemas.microsoft.com/office/drawing/2014/main" id="{E84E3238-AAFD-4584-8C98-9B1D0DAB3B7F}"/>
              </a:ext>
            </a:extLst>
          </p:cNvPr>
          <p:cNvPicPr>
            <a:picLocks noChangeAspect="1"/>
          </p:cNvPicPr>
          <p:nvPr/>
        </p:nvPicPr>
        <p:blipFill>
          <a:blip r:embed="rId3"/>
          <a:srcRect/>
          <a:stretch/>
        </p:blipFill>
        <p:spPr>
          <a:xfrm>
            <a:off x="4110223" y="652132"/>
            <a:ext cx="1554483" cy="1773940"/>
          </a:xfrm>
          <a:prstGeom prst="rect">
            <a:avLst/>
          </a:prstGeom>
        </p:spPr>
      </p:pic>
      <p:sp>
        <p:nvSpPr>
          <p:cNvPr id="7" name="arearatio circle">
            <a:extLst>
              <a:ext uri="{FF2B5EF4-FFF2-40B4-BE49-F238E27FC236}">
                <a16:creationId xmlns:a16="http://schemas.microsoft.com/office/drawing/2014/main" id="{9FEEA8F9-66B2-4585-B1FD-2832CB7E9FE2}"/>
              </a:ext>
            </a:extLst>
          </p:cNvPr>
          <p:cNvSpPr/>
          <p:nvPr/>
        </p:nvSpPr>
        <p:spPr>
          <a:xfrm>
            <a:off x="3931916" y="583554"/>
            <a:ext cx="1911096" cy="1911096"/>
          </a:xfrm>
          <a:prstGeom prst="ellipse">
            <a:avLst/>
          </a:pr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ea ratio values">
            <a:extLst>
              <a:ext uri="{FF2B5EF4-FFF2-40B4-BE49-F238E27FC236}">
                <a16:creationId xmlns:a16="http://schemas.microsoft.com/office/drawing/2014/main" id="{85E4E117-5AA7-4306-BDCD-35DCB3AA1B6D}"/>
              </a:ext>
            </a:extLst>
          </p:cNvPr>
          <p:cNvSpPr txBox="1"/>
          <p:nvPr/>
        </p:nvSpPr>
        <p:spPr>
          <a:xfrm>
            <a:off x="6277356" y="811754"/>
            <a:ext cx="2501900" cy="1477328"/>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Area of, </a:t>
            </a:r>
          </a:p>
          <a:p>
            <a:pPr marL="285750" indent="63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Circle = 43.57 um</a:t>
            </a:r>
            <a:r>
              <a:rPr lang="en-US" sz="1800" baseline="30000" dirty="0">
                <a:latin typeface="Times New Roman" panose="02020603050405020304" pitchFamily="18" charset="0"/>
                <a:cs typeface="Times New Roman" panose="02020603050405020304" pitchFamily="18" charset="0"/>
              </a:rPr>
              <a:t>2</a:t>
            </a:r>
          </a:p>
          <a:p>
            <a:pPr marL="285750" indent="63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Pixels = 29.16 um</a:t>
            </a:r>
            <a:r>
              <a:rPr lang="en-US" sz="1800" baseline="30000" dirty="0">
                <a:latin typeface="Times New Roman" panose="02020603050405020304" pitchFamily="18" charset="0"/>
                <a:cs typeface="Times New Roman" panose="02020603050405020304" pitchFamily="18" charset="0"/>
              </a:rPr>
              <a:t>2</a:t>
            </a:r>
            <a:endParaRPr lang="en-US" sz="1800" dirty="0">
              <a:latin typeface="Times New Roman" panose="02020603050405020304" pitchFamily="18" charset="0"/>
              <a:cs typeface="Times New Roman" panose="02020603050405020304" pitchFamily="18" charset="0"/>
            </a:endParaRPr>
          </a:p>
          <a:p>
            <a:endParaRPr lang="en-US" sz="1800" dirty="0">
              <a:latin typeface="Times New Roman" panose="02020603050405020304" pitchFamily="18" charset="0"/>
              <a:cs typeface="Times New Roman" panose="02020603050405020304" pitchFamily="18" charset="0"/>
            </a:endParaRPr>
          </a:p>
          <a:p>
            <a:r>
              <a:rPr lang="en-US" sz="1800" dirty="0">
                <a:latin typeface="Times New Roman" panose="02020603050405020304" pitchFamily="18" charset="0"/>
                <a:cs typeface="Times New Roman" panose="02020603050405020304" pitchFamily="18" charset="0"/>
              </a:rPr>
              <a:t>Area ratio = 0.67 </a:t>
            </a:r>
          </a:p>
        </p:txBody>
      </p:sp>
      <p:pic>
        <p:nvPicPr>
          <p:cNvPr id="84" name="bottom buffer">
            <a:extLst>
              <a:ext uri="{FF2B5EF4-FFF2-40B4-BE49-F238E27FC236}">
                <a16:creationId xmlns:a16="http://schemas.microsoft.com/office/drawing/2014/main" id="{8F8582F4-2DD8-4E5F-A751-8856C70F0F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193" t="15016" r="50628" b="34328"/>
          <a:stretch/>
        </p:blipFill>
        <p:spPr bwMode="auto">
          <a:xfrm rot="16200000" flipH="1">
            <a:off x="5906100" y="1918982"/>
            <a:ext cx="1238046" cy="5144677"/>
          </a:xfrm>
          <a:prstGeom prst="rect">
            <a:avLst/>
          </a:prstGeom>
          <a:noFill/>
          <a:extLst>
            <a:ext uri="{909E8E84-426E-40DD-AFC4-6F175D3DCCD1}">
              <a14:hiddenFill xmlns:a14="http://schemas.microsoft.com/office/drawing/2010/main">
                <a:solidFill>
                  <a:srgbClr val="FFFFFF"/>
                </a:solidFill>
              </a14:hiddenFill>
            </a:ext>
          </a:extLst>
        </p:spPr>
      </p:pic>
      <p:pic>
        <p:nvPicPr>
          <p:cNvPr id="85" name="top buffer">
            <a:extLst>
              <a:ext uri="{FF2B5EF4-FFF2-40B4-BE49-F238E27FC236}">
                <a16:creationId xmlns:a16="http://schemas.microsoft.com/office/drawing/2014/main" id="{80FE994C-12A4-49C5-A2D2-6F1471237B6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77" t="45219" r="91615" b="3837"/>
          <a:stretch/>
        </p:blipFill>
        <p:spPr bwMode="auto">
          <a:xfrm rot="16200000" flipH="1">
            <a:off x="5880242" y="663678"/>
            <a:ext cx="1234887" cy="5131539"/>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571EBA57-9E4E-4155-A968-5D66F6843850}"/>
              </a:ext>
            </a:extLst>
          </p:cNvPr>
          <p:cNvSpPr/>
          <p:nvPr/>
        </p:nvSpPr>
        <p:spPr>
          <a:xfrm>
            <a:off x="6657975" y="3941212"/>
            <a:ext cx="457200" cy="45720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A230874-0062-44E3-9A03-BE68C75BF079}"/>
              </a:ext>
            </a:extLst>
          </p:cNvPr>
          <p:cNvSpPr/>
          <p:nvPr/>
        </p:nvSpPr>
        <p:spPr>
          <a:xfrm>
            <a:off x="6525123" y="2823463"/>
            <a:ext cx="457200" cy="45720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hs ar dist">
            <a:extLst>
              <a:ext uri="{FF2B5EF4-FFF2-40B4-BE49-F238E27FC236}">
                <a16:creationId xmlns:a16="http://schemas.microsoft.com/office/drawing/2014/main" id="{2B77EB3C-5EF6-4615-8D0C-CD8B22A3E877}"/>
              </a:ext>
            </a:extLst>
          </p:cNvPr>
          <p:cNvPicPr>
            <a:picLocks noChangeAspect="1"/>
          </p:cNvPicPr>
          <p:nvPr/>
        </p:nvPicPr>
        <p:blipFill>
          <a:blip r:embed="rId6"/>
          <a:stretch>
            <a:fillRect/>
          </a:stretch>
        </p:blipFill>
        <p:spPr>
          <a:xfrm>
            <a:off x="3952785" y="741791"/>
            <a:ext cx="4688824" cy="3901699"/>
          </a:xfrm>
          <a:prstGeom prst="rect">
            <a:avLst/>
          </a:prstGeom>
        </p:spPr>
      </p:pic>
      <p:sp>
        <p:nvSpPr>
          <p:cNvPr id="21" name="TextBox 20">
            <a:extLst>
              <a:ext uri="{FF2B5EF4-FFF2-40B4-BE49-F238E27FC236}">
                <a16:creationId xmlns:a16="http://schemas.microsoft.com/office/drawing/2014/main" id="{5534C036-5F03-4448-9D54-9153E0D2AC2D}"/>
              </a:ext>
            </a:extLst>
          </p:cNvPr>
          <p:cNvSpPr txBox="1"/>
          <p:nvPr/>
        </p:nvSpPr>
        <p:spPr>
          <a:xfrm>
            <a:off x="8750300" y="4807949"/>
            <a:ext cx="406884"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11</a:t>
            </a:r>
          </a:p>
        </p:txBody>
      </p:sp>
    </p:spTree>
    <p:extLst>
      <p:ext uri="{BB962C8B-B14F-4D97-AF65-F5344CB8AC3E}">
        <p14:creationId xmlns:p14="http://schemas.microsoft.com/office/powerpoint/2010/main" val="292819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1">
                                            <p:txEl>
                                              <p:pRg st="0" end="0"/>
                                            </p:txEl>
                                          </p:spTgt>
                                        </p:tgtEl>
                                        <p:attrNameLst>
                                          <p:attrName>style.visibility</p:attrName>
                                        </p:attrNameLst>
                                      </p:cBhvr>
                                      <p:to>
                                        <p:strVal val="visible"/>
                                      </p:to>
                                    </p:set>
                                    <p:animEffect transition="in" filter="fade">
                                      <p:cBhvr>
                                        <p:cTn id="7" dur="500"/>
                                        <p:tgtEl>
                                          <p:spTgt spid="3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1">
                                            <p:txEl>
                                              <p:pRg st="1" end="1"/>
                                            </p:txEl>
                                          </p:spTgt>
                                        </p:tgtEl>
                                        <p:attrNameLst>
                                          <p:attrName>style.visibility</p:attrName>
                                        </p:attrNameLst>
                                      </p:cBhvr>
                                      <p:to>
                                        <p:strVal val="visible"/>
                                      </p:to>
                                    </p:set>
                                    <p:animEffect transition="in" filter="fade">
                                      <p:cBhvr>
                                        <p:cTn id="12" dur="500"/>
                                        <p:tgtEl>
                                          <p:spTgt spid="3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1">
                                            <p:txEl>
                                              <p:pRg st="2" end="2"/>
                                            </p:txEl>
                                          </p:spTgt>
                                        </p:tgtEl>
                                        <p:attrNameLst>
                                          <p:attrName>style.visibility</p:attrName>
                                        </p:attrNameLst>
                                      </p:cBhvr>
                                      <p:to>
                                        <p:strVal val="visible"/>
                                      </p:to>
                                    </p:set>
                                    <p:animEffect transition="in" filter="fade">
                                      <p:cBhvr>
                                        <p:cTn id="17" dur="500"/>
                                        <p:tgtEl>
                                          <p:spTgt spid="34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1">
                                            <p:txEl>
                                              <p:pRg st="3" end="3"/>
                                            </p:txEl>
                                          </p:spTgt>
                                        </p:tgtEl>
                                        <p:attrNameLst>
                                          <p:attrName>style.visibility</p:attrName>
                                        </p:attrNameLst>
                                      </p:cBhvr>
                                      <p:to>
                                        <p:strVal val="visible"/>
                                      </p:to>
                                    </p:set>
                                    <p:animEffect transition="in" filter="fade">
                                      <p:cBhvr>
                                        <p:cTn id="22" dur="500"/>
                                        <p:tgtEl>
                                          <p:spTgt spid="34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41">
                                            <p:txEl>
                                              <p:pRg st="4" end="4"/>
                                            </p:txEl>
                                          </p:spTgt>
                                        </p:tgtEl>
                                        <p:attrNameLst>
                                          <p:attrName>style.visibility</p:attrName>
                                        </p:attrNameLst>
                                      </p:cBhvr>
                                      <p:to>
                                        <p:strVal val="visible"/>
                                      </p:to>
                                    </p:set>
                                    <p:animEffect transition="in" filter="fade">
                                      <p:cBhvr>
                                        <p:cTn id="40" dur="500"/>
                                        <p:tgtEl>
                                          <p:spTgt spid="341">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5"/>
                                        </p:tgtEl>
                                        <p:attrNameLst>
                                          <p:attrName>style.visibility</p:attrName>
                                        </p:attrNameLst>
                                      </p:cBhvr>
                                      <p:to>
                                        <p:strVal val="visible"/>
                                      </p:to>
                                    </p:set>
                                    <p:animEffect transition="in" filter="fade">
                                      <p:cBhvr>
                                        <p:cTn id="45" dur="500"/>
                                        <p:tgtEl>
                                          <p:spTgt spid="85"/>
                                        </p:tgtEl>
                                      </p:cBhvr>
                                    </p:animEffect>
                                  </p:childTnLst>
                                </p:cTn>
                              </p:par>
                              <p:par>
                                <p:cTn id="46" presetID="10" presetClass="entr" presetSubtype="0" fill="hold" nodeType="withEffect">
                                  <p:stCondLst>
                                    <p:cond delay="0"/>
                                  </p:stCondLst>
                                  <p:childTnLst>
                                    <p:set>
                                      <p:cBhvr>
                                        <p:cTn id="47" dur="1" fill="hold">
                                          <p:stCondLst>
                                            <p:cond delay="0"/>
                                          </p:stCondLst>
                                        </p:cTn>
                                        <p:tgtEl>
                                          <p:spTgt spid="84"/>
                                        </p:tgtEl>
                                        <p:attrNameLst>
                                          <p:attrName>style.visibility</p:attrName>
                                        </p:attrNameLst>
                                      </p:cBhvr>
                                      <p:to>
                                        <p:strVal val="visible"/>
                                      </p:to>
                                    </p:set>
                                    <p:animEffect transition="in" filter="fade">
                                      <p:cBhvr>
                                        <p:cTn id="48" dur="500"/>
                                        <p:tgtEl>
                                          <p:spTgt spid="8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9"/>
                                        </p:tgtEl>
                                      </p:cBhvr>
                                    </p:animEffect>
                                    <p:set>
                                      <p:cBhvr>
                                        <p:cTn id="69" dur="1" fill="hold">
                                          <p:stCondLst>
                                            <p:cond delay="499"/>
                                          </p:stCondLst>
                                        </p:cTn>
                                        <p:tgtEl>
                                          <p:spTgt spid="9"/>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85"/>
                                        </p:tgtEl>
                                      </p:cBhvr>
                                    </p:animEffect>
                                    <p:set>
                                      <p:cBhvr>
                                        <p:cTn id="72" dur="1" fill="hold">
                                          <p:stCondLst>
                                            <p:cond delay="499"/>
                                          </p:stCondLst>
                                        </p:cTn>
                                        <p:tgtEl>
                                          <p:spTgt spid="85"/>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84"/>
                                        </p:tgtEl>
                                      </p:cBhvr>
                                    </p:animEffect>
                                    <p:set>
                                      <p:cBhvr>
                                        <p:cTn id="75" dur="1" fill="hold">
                                          <p:stCondLst>
                                            <p:cond delay="499"/>
                                          </p:stCondLst>
                                        </p:cTn>
                                        <p:tgtEl>
                                          <p:spTgt spid="8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2"/>
                                        </p:tgtEl>
                                      </p:cBhvr>
                                    </p:animEffect>
                                    <p:set>
                                      <p:cBhvr>
                                        <p:cTn id="78" dur="1" fill="hold">
                                          <p:stCondLst>
                                            <p:cond delay="499"/>
                                          </p:stCondLst>
                                        </p:cTn>
                                        <p:tgtEl>
                                          <p:spTgt spid="22"/>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2"/>
                                        </p:tgtEl>
                                      </p:cBhvr>
                                    </p:animEffect>
                                    <p:set>
                                      <p:cBhvr>
                                        <p:cTn id="81" dur="1" fill="hold">
                                          <p:stCondLst>
                                            <p:cond delay="499"/>
                                          </p:stCondLst>
                                        </p:cTn>
                                        <p:tgtEl>
                                          <p:spTgt spid="2"/>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500"/>
                                        <p:tgtEl>
                                          <p:spTgt spid="1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12"/>
                                        </p:tgtEl>
                                      </p:cBhvr>
                                    </p:animEffect>
                                    <p:set>
                                      <p:cBhvr>
                                        <p:cTn id="9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p:bldP spid="9" grpId="1"/>
      <p:bldP spid="2" grpId="0" animBg="1"/>
      <p:bldP spid="2" grpId="1" animBg="1"/>
      <p:bldP spid="22" grpId="0" animBg="1"/>
      <p:bldP spid="2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9"/>
          <p:cNvSpPr/>
          <p:nvPr/>
        </p:nvSpPr>
        <p:spPr>
          <a:xfrm>
            <a:off x="860875" y="11671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55" name="Google Shape;355;p29"/>
          <p:cNvSpPr/>
          <p:nvPr/>
        </p:nvSpPr>
        <p:spPr>
          <a:xfrm>
            <a:off x="708475" y="10147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56" name="Google Shape;356;p29"/>
          <p:cNvSpPr txBox="1"/>
          <p:nvPr/>
        </p:nvSpPr>
        <p:spPr>
          <a:xfrm>
            <a:off x="144650" y="861455"/>
            <a:ext cx="2992258" cy="41148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dk2"/>
              </a:buClr>
              <a:buSzPts val="1800"/>
              <a:buChar char="●"/>
            </a:pPr>
            <a:r>
              <a:rPr lang="en-US" sz="1600" dirty="0">
                <a:solidFill>
                  <a:schemeClr val="dk2"/>
                </a:solidFill>
                <a:latin typeface="Times New Roman" panose="02020603050405020304" pitchFamily="18" charset="0"/>
                <a:cs typeface="Times New Roman" panose="02020603050405020304" pitchFamily="18" charset="0"/>
              </a:rPr>
              <a:t>Qualitative inspection of individual particles is required to, </a:t>
            </a:r>
          </a:p>
          <a:p>
            <a:pPr marL="914400" lvl="0" indent="-342900" algn="l" rtl="0">
              <a:lnSpc>
                <a:spcPct val="150000"/>
              </a:lnSpc>
              <a:spcBef>
                <a:spcPts val="0"/>
              </a:spcBef>
              <a:spcAft>
                <a:spcPts val="0"/>
              </a:spcAft>
              <a:buClr>
                <a:schemeClr val="dk2"/>
              </a:buClr>
              <a:buSzPts val="1800"/>
              <a:buChar char="●"/>
            </a:pPr>
            <a:r>
              <a:rPr lang="en-US" sz="1600" dirty="0">
                <a:solidFill>
                  <a:schemeClr val="dk2"/>
                </a:solidFill>
                <a:latin typeface="Times New Roman" panose="02020603050405020304" pitchFamily="18" charset="0"/>
                <a:cs typeface="Times New Roman" panose="02020603050405020304" pitchFamily="18" charset="0"/>
              </a:rPr>
              <a:t>Provide confidence in area ratio threshold</a:t>
            </a:r>
          </a:p>
          <a:p>
            <a:pPr marL="914400" lvl="0" indent="-342900" algn="l" rtl="0">
              <a:lnSpc>
                <a:spcPct val="150000"/>
              </a:lnSpc>
              <a:spcBef>
                <a:spcPts val="0"/>
              </a:spcBef>
              <a:spcAft>
                <a:spcPts val="0"/>
              </a:spcAft>
              <a:buClr>
                <a:schemeClr val="dk2"/>
              </a:buClr>
              <a:buSzPts val="1800"/>
              <a:buChar char="●"/>
            </a:pPr>
            <a:r>
              <a:rPr lang="en-US" sz="1600" dirty="0">
                <a:solidFill>
                  <a:schemeClr val="dk2"/>
                </a:solidFill>
                <a:latin typeface="Times New Roman" panose="02020603050405020304" pitchFamily="18" charset="0"/>
                <a:cs typeface="Times New Roman" panose="02020603050405020304" pitchFamily="18" charset="0"/>
              </a:rPr>
              <a:t>Assess image quality overall</a:t>
            </a:r>
          </a:p>
        </p:txBody>
      </p:sp>
      <p:cxnSp>
        <p:nvCxnSpPr>
          <p:cNvPr id="357" name="Google Shape;357;p29"/>
          <p:cNvCxnSpPr/>
          <p:nvPr/>
        </p:nvCxnSpPr>
        <p:spPr>
          <a:xfrm rot="10800000">
            <a:off x="18288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358" name="Google Shape;358;p29"/>
          <p:cNvCxnSpPr/>
          <p:nvPr/>
        </p:nvCxnSpPr>
        <p:spPr>
          <a:xfrm rot="10800000">
            <a:off x="54864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359" name="Google Shape;359;p29"/>
          <p:cNvCxnSpPr/>
          <p:nvPr/>
        </p:nvCxnSpPr>
        <p:spPr>
          <a:xfrm rot="10800000">
            <a:off x="7315200" y="3450"/>
            <a:ext cx="0" cy="456300"/>
          </a:xfrm>
          <a:prstGeom prst="straightConnector1">
            <a:avLst/>
          </a:prstGeom>
          <a:noFill/>
          <a:ln w="38100" cap="flat" cmpd="sng">
            <a:solidFill>
              <a:schemeClr val="dk2"/>
            </a:solidFill>
            <a:prstDash val="solid"/>
            <a:round/>
            <a:headEnd type="none" w="med" len="med"/>
            <a:tailEnd type="none" w="med" len="med"/>
          </a:ln>
        </p:spPr>
      </p:cxnSp>
      <p:sp>
        <p:nvSpPr>
          <p:cNvPr id="360" name="Google Shape;360;p29"/>
          <p:cNvSpPr txBox="1"/>
          <p:nvPr/>
        </p:nvSpPr>
        <p:spPr>
          <a:xfrm>
            <a:off x="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Project Introduction</a:t>
            </a:r>
            <a:endParaRPr sz="1150" b="1">
              <a:solidFill>
                <a:schemeClr val="dk2"/>
              </a:solidFill>
              <a:latin typeface="Times New Roman"/>
              <a:ea typeface="Times New Roman"/>
              <a:cs typeface="Times New Roman"/>
              <a:sym typeface="Times New Roman"/>
            </a:endParaRPr>
          </a:p>
        </p:txBody>
      </p:sp>
      <p:cxnSp>
        <p:nvCxnSpPr>
          <p:cNvPr id="361" name="Google Shape;361;p29"/>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362" name="Google Shape;362;p29"/>
          <p:cNvSpPr txBox="1"/>
          <p:nvPr/>
        </p:nvSpPr>
        <p:spPr>
          <a:xfrm>
            <a:off x="1828800" y="0"/>
            <a:ext cx="36576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Times New Roman"/>
                <a:ea typeface="Times New Roman"/>
                <a:cs typeface="Times New Roman"/>
                <a:sym typeface="Times New Roman"/>
              </a:rPr>
              <a:t>Particle Size Distributions</a:t>
            </a:r>
            <a:endParaRPr sz="1800" b="1">
              <a:solidFill>
                <a:schemeClr val="dk2"/>
              </a:solidFill>
              <a:latin typeface="Times New Roman"/>
              <a:ea typeface="Times New Roman"/>
              <a:cs typeface="Times New Roman"/>
              <a:sym typeface="Times New Roman"/>
            </a:endParaRPr>
          </a:p>
        </p:txBody>
      </p:sp>
      <p:sp>
        <p:nvSpPr>
          <p:cNvPr id="363" name="Google Shape;363;p29"/>
          <p:cNvSpPr txBox="1"/>
          <p:nvPr/>
        </p:nvSpPr>
        <p:spPr>
          <a:xfrm>
            <a:off x="54864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Evaluating Data Quality</a:t>
            </a:r>
            <a:endParaRPr sz="1150" b="1">
              <a:solidFill>
                <a:schemeClr val="dk2"/>
              </a:solidFill>
              <a:latin typeface="Times New Roman"/>
              <a:ea typeface="Times New Roman"/>
              <a:cs typeface="Times New Roman"/>
              <a:sym typeface="Times New Roman"/>
            </a:endParaRPr>
          </a:p>
        </p:txBody>
      </p:sp>
      <p:sp>
        <p:nvSpPr>
          <p:cNvPr id="364" name="Google Shape;364;p29"/>
          <p:cNvSpPr txBox="1"/>
          <p:nvPr/>
        </p:nvSpPr>
        <p:spPr>
          <a:xfrm>
            <a:off x="73152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Reflectivity Comparisons</a:t>
            </a:r>
            <a:endParaRPr sz="1150" b="1">
              <a:solidFill>
                <a:schemeClr val="dk2"/>
              </a:solidFill>
              <a:latin typeface="Times New Roman"/>
              <a:ea typeface="Times New Roman"/>
              <a:cs typeface="Times New Roman"/>
              <a:sym typeface="Times New Roman"/>
            </a:endParaRPr>
          </a:p>
        </p:txBody>
      </p:sp>
      <p:pic>
        <p:nvPicPr>
          <p:cNvPr id="3" name="Picture 2">
            <a:extLst>
              <a:ext uri="{FF2B5EF4-FFF2-40B4-BE49-F238E27FC236}">
                <a16:creationId xmlns:a16="http://schemas.microsoft.com/office/drawing/2014/main" id="{288BCC26-4F50-A94C-70D6-536D6372EC97}"/>
              </a:ext>
            </a:extLst>
          </p:cNvPr>
          <p:cNvPicPr>
            <a:picLocks noChangeAspect="1"/>
          </p:cNvPicPr>
          <p:nvPr/>
        </p:nvPicPr>
        <p:blipFill>
          <a:blip r:embed="rId3"/>
          <a:srcRect/>
          <a:stretch/>
        </p:blipFill>
        <p:spPr>
          <a:xfrm>
            <a:off x="4202384" y="572670"/>
            <a:ext cx="4941617" cy="4365023"/>
          </a:xfrm>
          <a:prstGeom prst="rect">
            <a:avLst/>
          </a:prstGeom>
        </p:spPr>
      </p:pic>
      <p:grpSp>
        <p:nvGrpSpPr>
          <p:cNvPr id="5" name="Group 4" hidden="1">
            <a:extLst>
              <a:ext uri="{FF2B5EF4-FFF2-40B4-BE49-F238E27FC236}">
                <a16:creationId xmlns:a16="http://schemas.microsoft.com/office/drawing/2014/main" id="{2F1BD1DC-CC7A-44FA-912F-0A04E77B1B53}"/>
              </a:ext>
            </a:extLst>
          </p:cNvPr>
          <p:cNvGrpSpPr/>
          <p:nvPr/>
        </p:nvGrpSpPr>
        <p:grpSpPr>
          <a:xfrm>
            <a:off x="3657600" y="655491"/>
            <a:ext cx="5234049" cy="4237689"/>
            <a:chOff x="3657600" y="655491"/>
            <a:chExt cx="5234049" cy="4237689"/>
          </a:xfrm>
        </p:grpSpPr>
        <p:grpSp>
          <p:nvGrpSpPr>
            <p:cNvPr id="19" name="Group 18">
              <a:extLst>
                <a:ext uri="{FF2B5EF4-FFF2-40B4-BE49-F238E27FC236}">
                  <a16:creationId xmlns:a16="http://schemas.microsoft.com/office/drawing/2014/main" id="{CAD3EB9D-9092-4AB7-B564-29EB720332E3}"/>
                </a:ext>
              </a:extLst>
            </p:cNvPr>
            <p:cNvGrpSpPr>
              <a:grpSpLocks noChangeAspect="1"/>
            </p:cNvGrpSpPr>
            <p:nvPr/>
          </p:nvGrpSpPr>
          <p:grpSpPr>
            <a:xfrm>
              <a:off x="3657600" y="655491"/>
              <a:ext cx="5234049" cy="4237689"/>
              <a:chOff x="6135204" y="1221684"/>
              <a:chExt cx="5646964" cy="4572000"/>
            </a:xfrm>
          </p:grpSpPr>
          <p:pic>
            <p:nvPicPr>
              <p:cNvPr id="20" name="Picture 19">
                <a:extLst>
                  <a:ext uri="{FF2B5EF4-FFF2-40B4-BE49-F238E27FC236}">
                    <a16:creationId xmlns:a16="http://schemas.microsoft.com/office/drawing/2014/main" id="{BBAF447E-4188-4AF4-ABDC-A333118D91A6}"/>
                  </a:ext>
                </a:extLst>
              </p:cNvPr>
              <p:cNvPicPr>
                <a:picLocks noChangeAspect="1"/>
              </p:cNvPicPr>
              <p:nvPr/>
            </p:nvPicPr>
            <p:blipFill rotWithShape="1">
              <a:blip r:embed="rId4">
                <a:extLst>
                  <a:ext uri="{28A0092B-C50C-407E-A947-70E740481C1C}">
                    <a14:useLocalDpi xmlns:a14="http://schemas.microsoft.com/office/drawing/2010/main" val="0"/>
                  </a:ext>
                </a:extLst>
              </a:blip>
              <a:srcRect r="2475"/>
              <a:stretch/>
            </p:blipFill>
            <p:spPr>
              <a:xfrm>
                <a:off x="6135204" y="1422852"/>
                <a:ext cx="5646962" cy="4370832"/>
              </a:xfrm>
              <a:prstGeom prst="rect">
                <a:avLst/>
              </a:prstGeom>
              <a:ln>
                <a:noFill/>
              </a:ln>
            </p:spPr>
            <p:style>
              <a:lnRef idx="2">
                <a:schemeClr val="dk1"/>
              </a:lnRef>
              <a:fillRef idx="1">
                <a:schemeClr val="lt1"/>
              </a:fillRef>
              <a:effectRef idx="0">
                <a:schemeClr val="dk1"/>
              </a:effectRef>
              <a:fontRef idx="minor">
                <a:schemeClr val="dk1"/>
              </a:fontRef>
            </p:style>
          </p:pic>
          <p:pic>
            <p:nvPicPr>
              <p:cNvPr id="21" name="Picture 20">
                <a:extLst>
                  <a:ext uri="{FF2B5EF4-FFF2-40B4-BE49-F238E27FC236}">
                    <a16:creationId xmlns:a16="http://schemas.microsoft.com/office/drawing/2014/main" id="{8867A2DD-11DA-4267-9F16-928735BEB000}"/>
                  </a:ext>
                </a:extLst>
              </p:cNvPr>
              <p:cNvPicPr>
                <a:picLocks noChangeAspect="1"/>
              </p:cNvPicPr>
              <p:nvPr/>
            </p:nvPicPr>
            <p:blipFill rotWithShape="1">
              <a:blip r:embed="rId5">
                <a:extLst>
                  <a:ext uri="{28A0092B-C50C-407E-A947-70E740481C1C}">
                    <a14:useLocalDpi xmlns:a14="http://schemas.microsoft.com/office/drawing/2010/main" val="0"/>
                  </a:ext>
                </a:extLst>
              </a:blip>
              <a:srcRect b="95721"/>
              <a:stretch/>
            </p:blipFill>
            <p:spPr>
              <a:xfrm>
                <a:off x="6135204" y="1221684"/>
                <a:ext cx="5646964" cy="208392"/>
              </a:xfrm>
              <a:prstGeom prst="rect">
                <a:avLst/>
              </a:prstGeom>
              <a:ln>
                <a:noFill/>
              </a:ln>
            </p:spPr>
            <p:style>
              <a:lnRef idx="2">
                <a:schemeClr val="dk1"/>
              </a:lnRef>
              <a:fillRef idx="1">
                <a:schemeClr val="lt1"/>
              </a:fillRef>
              <a:effectRef idx="0">
                <a:schemeClr val="dk1"/>
              </a:effectRef>
              <a:fontRef idx="minor">
                <a:schemeClr val="dk1"/>
              </a:fontRef>
            </p:style>
          </p:pic>
        </p:grpSp>
        <p:sp>
          <p:nvSpPr>
            <p:cNvPr id="4" name="Rectangle 3">
              <a:extLst>
                <a:ext uri="{FF2B5EF4-FFF2-40B4-BE49-F238E27FC236}">
                  <a16:creationId xmlns:a16="http://schemas.microsoft.com/office/drawing/2014/main" id="{A434F7F3-20F5-4F47-9837-4A98DEAF847A}"/>
                </a:ext>
              </a:extLst>
            </p:cNvPr>
            <p:cNvSpPr/>
            <p:nvPr/>
          </p:nvSpPr>
          <p:spPr>
            <a:xfrm>
              <a:off x="8058150" y="1372950"/>
              <a:ext cx="542925" cy="29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Oval 5" hidden="1">
            <a:extLst>
              <a:ext uri="{FF2B5EF4-FFF2-40B4-BE49-F238E27FC236}">
                <a16:creationId xmlns:a16="http://schemas.microsoft.com/office/drawing/2014/main" id="{F6BED227-2821-4C51-B0CC-7BE0C9A69ACA}"/>
              </a:ext>
            </a:extLst>
          </p:cNvPr>
          <p:cNvSpPr/>
          <p:nvPr/>
        </p:nvSpPr>
        <p:spPr>
          <a:xfrm>
            <a:off x="4819451" y="2686964"/>
            <a:ext cx="683618" cy="711486"/>
          </a:xfrm>
          <a:prstGeom prst="ellipse">
            <a:avLst/>
          </a:pr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F0D997E1-FB59-438F-ACAC-09DF020B5C5A}"/>
              </a:ext>
            </a:extLst>
          </p:cNvPr>
          <p:cNvSpPr txBox="1"/>
          <p:nvPr/>
        </p:nvSpPr>
        <p:spPr>
          <a:xfrm rot="16200000">
            <a:off x="3426710" y="1600525"/>
            <a:ext cx="1451522" cy="584775"/>
          </a:xfrm>
          <a:prstGeom prst="rect">
            <a:avLst/>
          </a:prstGeom>
          <a:solidFill>
            <a:srgbClr val="E9EDEE"/>
          </a:solidFill>
          <a:ln w="19050">
            <a:noFill/>
          </a:ln>
        </p:spPr>
        <p:txBody>
          <a:bodyPr wrap="square" rtlCol="0">
            <a:spAutoFit/>
          </a:bodyPr>
          <a:lstStyle/>
          <a:p>
            <a:pPr algn="ctr"/>
            <a:r>
              <a:rPr lang="en-US" sz="1600" b="1" dirty="0">
                <a:solidFill>
                  <a:schemeClr val="dk2"/>
                </a:solidFill>
                <a:latin typeface="Times New Roman" panose="02020603050405020304" pitchFamily="18" charset="0"/>
                <a:cs typeface="Times New Roman" panose="02020603050405020304" pitchFamily="18" charset="0"/>
              </a:rPr>
              <a:t>Hail Spectrometer</a:t>
            </a:r>
          </a:p>
        </p:txBody>
      </p:sp>
      <p:sp>
        <p:nvSpPr>
          <p:cNvPr id="23" name="TextBox 22">
            <a:extLst>
              <a:ext uri="{FF2B5EF4-FFF2-40B4-BE49-F238E27FC236}">
                <a16:creationId xmlns:a16="http://schemas.microsoft.com/office/drawing/2014/main" id="{AA246E1A-64D0-41D4-BE88-562B2F7288D8}"/>
              </a:ext>
            </a:extLst>
          </p:cNvPr>
          <p:cNvSpPr txBox="1"/>
          <p:nvPr/>
        </p:nvSpPr>
        <p:spPr>
          <a:xfrm rot="16200000">
            <a:off x="3780709" y="3586650"/>
            <a:ext cx="989746" cy="338554"/>
          </a:xfrm>
          <a:prstGeom prst="rect">
            <a:avLst/>
          </a:prstGeom>
          <a:solidFill>
            <a:srgbClr val="E9EDEE"/>
          </a:solidFill>
          <a:ln w="19050">
            <a:noFill/>
          </a:ln>
        </p:spPr>
        <p:txBody>
          <a:bodyPr wrap="square" rtlCol="0">
            <a:spAutoFit/>
          </a:bodyPr>
          <a:lstStyle/>
          <a:p>
            <a:r>
              <a:rPr lang="en-US" sz="1600" b="1" dirty="0">
                <a:solidFill>
                  <a:schemeClr val="dk2"/>
                </a:solidFill>
                <a:latin typeface="Times New Roman" panose="02020603050405020304" pitchFamily="18" charset="0"/>
                <a:cs typeface="Times New Roman" panose="02020603050405020304" pitchFamily="18" charset="0"/>
              </a:rPr>
              <a:t>HVPS1</a:t>
            </a:r>
          </a:p>
        </p:txBody>
      </p:sp>
      <p:sp>
        <p:nvSpPr>
          <p:cNvPr id="2" name="TextBox 1">
            <a:extLst>
              <a:ext uri="{FF2B5EF4-FFF2-40B4-BE49-F238E27FC236}">
                <a16:creationId xmlns:a16="http://schemas.microsoft.com/office/drawing/2014/main" id="{E7F6BC1D-C786-4439-BDCB-4F736FC1D03C}"/>
              </a:ext>
            </a:extLst>
          </p:cNvPr>
          <p:cNvSpPr txBox="1"/>
          <p:nvPr/>
        </p:nvSpPr>
        <p:spPr>
          <a:xfrm>
            <a:off x="2407889" y="3999823"/>
            <a:ext cx="1695787" cy="1077218"/>
          </a:xfrm>
          <a:prstGeom prst="rect">
            <a:avLst/>
          </a:prstGeom>
          <a:noFill/>
          <a:ln w="19050">
            <a:solidFill>
              <a:srgbClr val="000000"/>
            </a:solidFill>
          </a:ln>
        </p:spPr>
        <p:txBody>
          <a:bodyPr wrap="square" rtlCol="0">
            <a:spAutoFit/>
          </a:bodyPr>
          <a:lstStyle/>
          <a:p>
            <a:r>
              <a:rPr lang="en-US" sz="1600" dirty="0">
                <a:solidFill>
                  <a:schemeClr val="dk2"/>
                </a:solidFill>
                <a:latin typeface="Times New Roman" panose="02020603050405020304" pitchFamily="18" charset="0"/>
                <a:cs typeface="Times New Roman" panose="02020603050405020304" pitchFamily="18" charset="0"/>
              </a:rPr>
              <a:t>Legend:</a:t>
            </a:r>
          </a:p>
          <a:p>
            <a:pPr marL="285750" indent="-285750">
              <a:buFont typeface="Arial" panose="020B0604020202020204" pitchFamily="34" charset="0"/>
              <a:buChar char="•"/>
            </a:pPr>
            <a:r>
              <a:rPr lang="en-US" sz="1600" dirty="0">
                <a:solidFill>
                  <a:schemeClr val="dk2"/>
                </a:solidFill>
                <a:latin typeface="Times New Roman" panose="02020603050405020304" pitchFamily="18" charset="0"/>
                <a:cs typeface="Times New Roman" panose="02020603050405020304" pitchFamily="18" charset="0"/>
              </a:rPr>
              <a:t>X = x-size diameter (mm)</a:t>
            </a:r>
          </a:p>
          <a:p>
            <a:pPr marL="285750" indent="-285750">
              <a:buFont typeface="Arial" panose="020B0604020202020204" pitchFamily="34" charset="0"/>
              <a:buChar char="•"/>
            </a:pPr>
            <a:r>
              <a:rPr lang="en-US" sz="1600" dirty="0">
                <a:solidFill>
                  <a:schemeClr val="dk2"/>
                </a:solidFill>
                <a:latin typeface="Times New Roman" panose="02020603050405020304" pitchFamily="18" charset="0"/>
                <a:cs typeface="Times New Roman" panose="02020603050405020304" pitchFamily="18" charset="0"/>
              </a:rPr>
              <a:t>A =Area ratio</a:t>
            </a:r>
          </a:p>
        </p:txBody>
      </p:sp>
      <p:grpSp>
        <p:nvGrpSpPr>
          <p:cNvPr id="8" name="Group 7">
            <a:extLst>
              <a:ext uri="{FF2B5EF4-FFF2-40B4-BE49-F238E27FC236}">
                <a16:creationId xmlns:a16="http://schemas.microsoft.com/office/drawing/2014/main" id="{B628C78F-895A-4597-B316-CE5ABCE18EE7}"/>
              </a:ext>
            </a:extLst>
          </p:cNvPr>
          <p:cNvGrpSpPr/>
          <p:nvPr/>
        </p:nvGrpSpPr>
        <p:grpSpPr>
          <a:xfrm>
            <a:off x="6206044" y="841949"/>
            <a:ext cx="1716206" cy="1419560"/>
            <a:chOff x="6206044" y="841949"/>
            <a:chExt cx="1716206" cy="1419560"/>
          </a:xfrm>
        </p:grpSpPr>
        <p:sp>
          <p:nvSpPr>
            <p:cNvPr id="7" name="Oval 6">
              <a:extLst>
                <a:ext uri="{FF2B5EF4-FFF2-40B4-BE49-F238E27FC236}">
                  <a16:creationId xmlns:a16="http://schemas.microsoft.com/office/drawing/2014/main" id="{38F031AF-9564-4FF0-823D-30799205EAFD}"/>
                </a:ext>
              </a:extLst>
            </p:cNvPr>
            <p:cNvSpPr/>
            <p:nvPr/>
          </p:nvSpPr>
          <p:spPr>
            <a:xfrm>
              <a:off x="6206044" y="1712869"/>
              <a:ext cx="548640" cy="54864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4AC9B15-CEAC-438E-82B4-CE4D28896576}"/>
                </a:ext>
              </a:extLst>
            </p:cNvPr>
            <p:cNvSpPr/>
            <p:nvPr/>
          </p:nvSpPr>
          <p:spPr>
            <a:xfrm>
              <a:off x="6804038" y="1712869"/>
              <a:ext cx="548640" cy="54864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67B1F34-4960-4B00-BBA4-2A2F143B70E4}"/>
                </a:ext>
              </a:extLst>
            </p:cNvPr>
            <p:cNvSpPr/>
            <p:nvPr/>
          </p:nvSpPr>
          <p:spPr>
            <a:xfrm>
              <a:off x="7373610" y="1712869"/>
              <a:ext cx="548640" cy="54864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2083606-3F88-4C37-B5A8-386A523598CF}"/>
                </a:ext>
              </a:extLst>
            </p:cNvPr>
            <p:cNvSpPr/>
            <p:nvPr/>
          </p:nvSpPr>
          <p:spPr>
            <a:xfrm>
              <a:off x="6804038" y="841949"/>
              <a:ext cx="365760" cy="365760"/>
            </a:xfrm>
            <a:prstGeom prst="ellipse">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68B70BA5-BA51-4EC4-B8AF-3725805722AF}"/>
              </a:ext>
            </a:extLst>
          </p:cNvPr>
          <p:cNvSpPr txBox="1"/>
          <p:nvPr/>
        </p:nvSpPr>
        <p:spPr>
          <a:xfrm>
            <a:off x="8784284" y="4831222"/>
            <a:ext cx="406884"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2" grpId="0" animBg="1"/>
      <p:bldP spid="23"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30"/>
          <p:cNvSpPr/>
          <p:nvPr/>
        </p:nvSpPr>
        <p:spPr>
          <a:xfrm>
            <a:off x="860875" y="11671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70" name="Google Shape;370;p30"/>
          <p:cNvSpPr/>
          <p:nvPr/>
        </p:nvSpPr>
        <p:spPr>
          <a:xfrm>
            <a:off x="708475" y="10147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71" name="Google Shape;371;p30"/>
          <p:cNvSpPr txBox="1"/>
          <p:nvPr/>
        </p:nvSpPr>
        <p:spPr>
          <a:xfrm>
            <a:off x="301751" y="822960"/>
            <a:ext cx="2870073" cy="41148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dk2"/>
              </a:buClr>
              <a:buSzPts val="1800"/>
              <a:buChar char="●"/>
            </a:pPr>
            <a:r>
              <a:rPr lang="en-US" sz="1800" dirty="0">
                <a:solidFill>
                  <a:schemeClr val="dk2"/>
                </a:solidFill>
                <a:latin typeface="Times New Roman" panose="02020603050405020304" pitchFamily="18" charset="0"/>
                <a:cs typeface="Times New Roman" panose="02020603050405020304" pitchFamily="18" charset="0"/>
              </a:rPr>
              <a:t>To validate lower quality images, we look at,</a:t>
            </a:r>
          </a:p>
          <a:p>
            <a:pPr marL="914400" lvl="0" indent="-342900" algn="l" rtl="0">
              <a:lnSpc>
                <a:spcPct val="150000"/>
              </a:lnSpc>
              <a:spcBef>
                <a:spcPts val="0"/>
              </a:spcBef>
              <a:spcAft>
                <a:spcPts val="0"/>
              </a:spcAft>
              <a:buClr>
                <a:schemeClr val="dk2"/>
              </a:buClr>
              <a:buSzPts val="1800"/>
              <a:buChar char="●"/>
            </a:pPr>
            <a:r>
              <a:rPr lang="en-US" sz="1800" dirty="0">
                <a:solidFill>
                  <a:schemeClr val="dk2"/>
                </a:solidFill>
                <a:latin typeface="Times New Roman" panose="02020603050405020304" pitchFamily="18" charset="0"/>
                <a:cs typeface="Times New Roman" panose="02020603050405020304" pitchFamily="18" charset="0"/>
              </a:rPr>
              <a:t>Image Buffers</a:t>
            </a:r>
          </a:p>
          <a:p>
            <a:pPr marL="914400" lvl="0" indent="-342900" algn="l" rtl="0">
              <a:lnSpc>
                <a:spcPct val="150000"/>
              </a:lnSpc>
              <a:spcBef>
                <a:spcPts val="0"/>
              </a:spcBef>
              <a:spcAft>
                <a:spcPts val="0"/>
              </a:spcAft>
              <a:buClr>
                <a:schemeClr val="dk2"/>
              </a:buClr>
              <a:buSzPts val="1800"/>
              <a:buChar char="●"/>
            </a:pPr>
            <a:r>
              <a:rPr lang="en-US" sz="1800" dirty="0">
                <a:solidFill>
                  <a:schemeClr val="dk2"/>
                </a:solidFill>
                <a:latin typeface="Times New Roman" panose="02020603050405020304" pitchFamily="18" charset="0"/>
                <a:cs typeface="Times New Roman" panose="02020603050405020304" pitchFamily="18" charset="0"/>
              </a:rPr>
              <a:t>Reflectivity plots</a:t>
            </a:r>
          </a:p>
          <a:p>
            <a:pPr marL="914400" indent="-342900">
              <a:lnSpc>
                <a:spcPct val="150000"/>
              </a:lnSpc>
              <a:buClr>
                <a:schemeClr val="dk2"/>
              </a:buClr>
              <a:buSzPts val="1800"/>
              <a:buFont typeface="Arial"/>
              <a:buChar char="●"/>
            </a:pPr>
            <a:r>
              <a:rPr lang="en-US" sz="1800" dirty="0">
                <a:solidFill>
                  <a:schemeClr val="dk2"/>
                </a:solidFill>
                <a:latin typeface="Times New Roman" panose="02020603050405020304" pitchFamily="18" charset="0"/>
                <a:cs typeface="Times New Roman" panose="02020603050405020304" pitchFamily="18" charset="0"/>
              </a:rPr>
              <a:t>Video recordings</a:t>
            </a:r>
          </a:p>
          <a:p>
            <a:pPr marL="914400" lvl="0" indent="-342900" algn="l" rtl="0">
              <a:lnSpc>
                <a:spcPct val="150000"/>
              </a:lnSpc>
              <a:spcBef>
                <a:spcPts val="0"/>
              </a:spcBef>
              <a:spcAft>
                <a:spcPts val="0"/>
              </a:spcAft>
              <a:buClr>
                <a:schemeClr val="dk2"/>
              </a:buClr>
              <a:buSzPts val="1800"/>
              <a:buChar char="●"/>
            </a:pPr>
            <a:r>
              <a:rPr lang="en-US" sz="1800" dirty="0">
                <a:solidFill>
                  <a:schemeClr val="dk2"/>
                </a:solidFill>
                <a:latin typeface="Times New Roman" panose="02020603050405020304" pitchFamily="18" charset="0"/>
                <a:cs typeface="Times New Roman" panose="02020603050405020304" pitchFamily="18" charset="0"/>
              </a:rPr>
              <a:t>Pilot report</a:t>
            </a:r>
          </a:p>
          <a:p>
            <a:pPr marL="463550" lvl="0" indent="-347663" algn="l" rtl="0">
              <a:lnSpc>
                <a:spcPct val="150000"/>
              </a:lnSpc>
              <a:spcBef>
                <a:spcPts val="0"/>
              </a:spcBef>
              <a:spcAft>
                <a:spcPts val="0"/>
              </a:spcAft>
              <a:buClr>
                <a:schemeClr val="dk2"/>
              </a:buClr>
              <a:buSzPts val="1800"/>
              <a:buChar char="●"/>
            </a:pPr>
            <a:r>
              <a:rPr lang="en-US" sz="1800" dirty="0">
                <a:solidFill>
                  <a:schemeClr val="dk2"/>
                </a:solidFill>
                <a:latin typeface="Times New Roman" panose="02020603050405020304" pitchFamily="18" charset="0"/>
                <a:cs typeface="Times New Roman" panose="02020603050405020304" pitchFamily="18" charset="0"/>
              </a:rPr>
              <a:t>Data from Flight 757 (June 22, 2000)</a:t>
            </a:r>
          </a:p>
          <a:p>
            <a:pPr marL="914400" lvl="0" indent="-342900" algn="l" rtl="0">
              <a:lnSpc>
                <a:spcPct val="150000"/>
              </a:lnSpc>
              <a:spcBef>
                <a:spcPts val="0"/>
              </a:spcBef>
              <a:spcAft>
                <a:spcPts val="0"/>
              </a:spcAft>
              <a:buClr>
                <a:schemeClr val="dk2"/>
              </a:buClr>
              <a:buSzPts val="1800"/>
              <a:buChar char="●"/>
            </a:pPr>
            <a:endParaRPr lang="en-US" sz="1800" dirty="0">
              <a:solidFill>
                <a:schemeClr val="dk2"/>
              </a:solidFill>
              <a:latin typeface="Times New Roman" panose="02020603050405020304" pitchFamily="18" charset="0"/>
              <a:cs typeface="Times New Roman" panose="02020603050405020304" pitchFamily="18" charset="0"/>
            </a:endParaRPr>
          </a:p>
          <a:p>
            <a:pPr marL="457200" lvl="0" indent="-342900" algn="l" rtl="0">
              <a:lnSpc>
                <a:spcPct val="150000"/>
              </a:lnSpc>
              <a:spcBef>
                <a:spcPts val="0"/>
              </a:spcBef>
              <a:spcAft>
                <a:spcPts val="0"/>
              </a:spcAft>
              <a:buClr>
                <a:schemeClr val="dk2"/>
              </a:buClr>
              <a:buSzPts val="1800"/>
              <a:buChar char="●"/>
            </a:pPr>
            <a:endParaRPr lang="en-US" sz="1800" dirty="0">
              <a:solidFill>
                <a:schemeClr val="dk2"/>
              </a:solidFill>
              <a:latin typeface="Times New Roman" panose="02020603050405020304" pitchFamily="18" charset="0"/>
              <a:cs typeface="Times New Roman" panose="02020603050405020304" pitchFamily="18" charset="0"/>
            </a:endParaRPr>
          </a:p>
          <a:p>
            <a:pPr marL="457200" lvl="0" indent="-342900" algn="l" rtl="0">
              <a:lnSpc>
                <a:spcPct val="150000"/>
              </a:lnSpc>
              <a:spcBef>
                <a:spcPts val="0"/>
              </a:spcBef>
              <a:spcAft>
                <a:spcPts val="0"/>
              </a:spcAft>
              <a:buClr>
                <a:schemeClr val="dk2"/>
              </a:buClr>
              <a:buSzPts val="1800"/>
              <a:buChar char="●"/>
            </a:pPr>
            <a:endParaRPr sz="1800" dirty="0">
              <a:solidFill>
                <a:schemeClr val="dk2"/>
              </a:solidFill>
              <a:latin typeface="Times New Roman" panose="02020603050405020304" pitchFamily="18" charset="0"/>
              <a:cs typeface="Times New Roman" panose="02020603050405020304" pitchFamily="18" charset="0"/>
            </a:endParaRPr>
          </a:p>
        </p:txBody>
      </p:sp>
      <p:cxnSp>
        <p:nvCxnSpPr>
          <p:cNvPr id="372" name="Google Shape;372;p30"/>
          <p:cNvCxnSpPr/>
          <p:nvPr/>
        </p:nvCxnSpPr>
        <p:spPr>
          <a:xfrm rot="10800000">
            <a:off x="18288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373" name="Google Shape;373;p30"/>
          <p:cNvCxnSpPr/>
          <p:nvPr/>
        </p:nvCxnSpPr>
        <p:spPr>
          <a:xfrm rot="10800000">
            <a:off x="54864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374" name="Google Shape;374;p30"/>
          <p:cNvCxnSpPr/>
          <p:nvPr/>
        </p:nvCxnSpPr>
        <p:spPr>
          <a:xfrm rot="10800000">
            <a:off x="7315200" y="3450"/>
            <a:ext cx="0" cy="456300"/>
          </a:xfrm>
          <a:prstGeom prst="straightConnector1">
            <a:avLst/>
          </a:prstGeom>
          <a:noFill/>
          <a:ln w="38100" cap="flat" cmpd="sng">
            <a:solidFill>
              <a:schemeClr val="dk2"/>
            </a:solidFill>
            <a:prstDash val="solid"/>
            <a:round/>
            <a:headEnd type="none" w="med" len="med"/>
            <a:tailEnd type="none" w="med" len="med"/>
          </a:ln>
        </p:spPr>
      </p:cxnSp>
      <p:sp>
        <p:nvSpPr>
          <p:cNvPr id="375" name="Google Shape;375;p30"/>
          <p:cNvSpPr txBox="1"/>
          <p:nvPr/>
        </p:nvSpPr>
        <p:spPr>
          <a:xfrm>
            <a:off x="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Project Introduction</a:t>
            </a:r>
            <a:endParaRPr sz="1150" b="1">
              <a:solidFill>
                <a:schemeClr val="dk2"/>
              </a:solidFill>
              <a:latin typeface="Times New Roman"/>
              <a:ea typeface="Times New Roman"/>
              <a:cs typeface="Times New Roman"/>
              <a:sym typeface="Times New Roman"/>
            </a:endParaRPr>
          </a:p>
        </p:txBody>
      </p:sp>
      <p:cxnSp>
        <p:nvCxnSpPr>
          <p:cNvPr id="376" name="Google Shape;376;p30"/>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377" name="Google Shape;377;p30"/>
          <p:cNvSpPr txBox="1"/>
          <p:nvPr/>
        </p:nvSpPr>
        <p:spPr>
          <a:xfrm>
            <a:off x="1828800" y="0"/>
            <a:ext cx="36576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Times New Roman"/>
                <a:ea typeface="Times New Roman"/>
                <a:cs typeface="Times New Roman"/>
                <a:sym typeface="Times New Roman"/>
              </a:rPr>
              <a:t>Particle Size Distributions</a:t>
            </a:r>
            <a:endParaRPr sz="1800" b="1">
              <a:solidFill>
                <a:schemeClr val="dk2"/>
              </a:solidFill>
              <a:latin typeface="Times New Roman"/>
              <a:ea typeface="Times New Roman"/>
              <a:cs typeface="Times New Roman"/>
              <a:sym typeface="Times New Roman"/>
            </a:endParaRPr>
          </a:p>
        </p:txBody>
      </p:sp>
      <p:sp>
        <p:nvSpPr>
          <p:cNvPr id="378" name="Google Shape;378;p30"/>
          <p:cNvSpPr txBox="1"/>
          <p:nvPr/>
        </p:nvSpPr>
        <p:spPr>
          <a:xfrm>
            <a:off x="54864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Evaluating Data Quality</a:t>
            </a:r>
            <a:endParaRPr sz="1150" b="1">
              <a:solidFill>
                <a:schemeClr val="dk2"/>
              </a:solidFill>
              <a:latin typeface="Times New Roman"/>
              <a:ea typeface="Times New Roman"/>
              <a:cs typeface="Times New Roman"/>
              <a:sym typeface="Times New Roman"/>
            </a:endParaRPr>
          </a:p>
        </p:txBody>
      </p:sp>
      <p:sp>
        <p:nvSpPr>
          <p:cNvPr id="379" name="Google Shape;379;p30"/>
          <p:cNvSpPr txBox="1"/>
          <p:nvPr/>
        </p:nvSpPr>
        <p:spPr>
          <a:xfrm>
            <a:off x="73152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Reflectivity Comparisons</a:t>
            </a:r>
            <a:endParaRPr sz="1150" b="1">
              <a:solidFill>
                <a:schemeClr val="dk2"/>
              </a:solidFill>
              <a:latin typeface="Times New Roman"/>
              <a:ea typeface="Times New Roman"/>
              <a:cs typeface="Times New Roman"/>
              <a:sym typeface="Times New Roman"/>
            </a:endParaRPr>
          </a:p>
        </p:txBody>
      </p:sp>
      <p:pic>
        <p:nvPicPr>
          <p:cNvPr id="5" name="Picture 4">
            <a:extLst>
              <a:ext uri="{FF2B5EF4-FFF2-40B4-BE49-F238E27FC236}">
                <a16:creationId xmlns:a16="http://schemas.microsoft.com/office/drawing/2014/main" id="{BA33F5A9-C762-4D7B-A316-83188C70D068}"/>
              </a:ext>
            </a:extLst>
          </p:cNvPr>
          <p:cNvPicPr>
            <a:picLocks noChangeAspect="1"/>
          </p:cNvPicPr>
          <p:nvPr/>
        </p:nvPicPr>
        <p:blipFill rotWithShape="1">
          <a:blip r:embed="rId5"/>
          <a:srcRect l="1028" t="31836" r="91836" b="1063"/>
          <a:stretch/>
        </p:blipFill>
        <p:spPr>
          <a:xfrm>
            <a:off x="3451675" y="737172"/>
            <a:ext cx="739177" cy="4184969"/>
          </a:xfrm>
          <a:prstGeom prst="rect">
            <a:avLst/>
          </a:prstGeom>
        </p:spPr>
      </p:pic>
      <p:pic>
        <p:nvPicPr>
          <p:cNvPr id="17" name="Picture 16" descr="A screen shot of a graph&#10;&#10;Description automatically generated">
            <a:extLst>
              <a:ext uri="{FF2B5EF4-FFF2-40B4-BE49-F238E27FC236}">
                <a16:creationId xmlns:a16="http://schemas.microsoft.com/office/drawing/2014/main" id="{07E241AA-166E-4881-B6FE-D1D694BAC7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6750" y="941408"/>
            <a:ext cx="4074676" cy="4041459"/>
          </a:xfrm>
          <a:prstGeom prst="rect">
            <a:avLst/>
          </a:prstGeom>
        </p:spPr>
      </p:pic>
      <p:sp>
        <p:nvSpPr>
          <p:cNvPr id="6" name="Oval 5">
            <a:extLst>
              <a:ext uri="{FF2B5EF4-FFF2-40B4-BE49-F238E27FC236}">
                <a16:creationId xmlns:a16="http://schemas.microsoft.com/office/drawing/2014/main" id="{7DB44905-1C57-46C1-9B68-37B7D049044A}"/>
              </a:ext>
            </a:extLst>
          </p:cNvPr>
          <p:cNvSpPr/>
          <p:nvPr/>
        </p:nvSpPr>
        <p:spPr>
          <a:xfrm>
            <a:off x="6197400" y="3258526"/>
            <a:ext cx="279600" cy="289447"/>
          </a:xfrm>
          <a:prstGeom prst="ellipse">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10293D95-5CBF-485A-9E5F-20A8B21122B9}"/>
              </a:ext>
            </a:extLst>
          </p:cNvPr>
          <p:cNvPicPr>
            <a:picLocks noChangeAspect="1"/>
          </p:cNvPicPr>
          <p:nvPr/>
        </p:nvPicPr>
        <p:blipFill rotWithShape="1">
          <a:blip r:embed="rId7"/>
          <a:srcRect l="13900" t="8191" r="63519" b="85355"/>
          <a:stretch/>
        </p:blipFill>
        <p:spPr>
          <a:xfrm>
            <a:off x="4736750" y="562871"/>
            <a:ext cx="4076505" cy="348601"/>
          </a:xfrm>
          <a:prstGeom prst="rect">
            <a:avLst/>
          </a:prstGeom>
        </p:spPr>
      </p:pic>
      <p:pic>
        <p:nvPicPr>
          <p:cNvPr id="3" name="f757_5">
            <a:hlinkClick r:id="" action="ppaction://media"/>
            <a:extLst>
              <a:ext uri="{FF2B5EF4-FFF2-40B4-BE49-F238E27FC236}">
                <a16:creationId xmlns:a16="http://schemas.microsoft.com/office/drawing/2014/main" id="{A585FB3C-120E-4527-84E4-AAAA4A417F1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543344" y="1556993"/>
            <a:ext cx="4461488" cy="3041924"/>
          </a:xfrm>
          <a:prstGeom prst="rect">
            <a:avLst/>
          </a:prstGeom>
        </p:spPr>
      </p:pic>
      <p:sp>
        <p:nvSpPr>
          <p:cNvPr id="8" name="TextBox 7">
            <a:extLst>
              <a:ext uri="{FF2B5EF4-FFF2-40B4-BE49-F238E27FC236}">
                <a16:creationId xmlns:a16="http://schemas.microsoft.com/office/drawing/2014/main" id="{AA1CD39A-22EA-4022-92AA-367460BF38C6}"/>
              </a:ext>
            </a:extLst>
          </p:cNvPr>
          <p:cNvSpPr txBox="1"/>
          <p:nvPr/>
        </p:nvSpPr>
        <p:spPr>
          <a:xfrm>
            <a:off x="3171824" y="4864419"/>
            <a:ext cx="1235427"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24:18:26 UTC</a:t>
            </a:r>
          </a:p>
        </p:txBody>
      </p:sp>
      <p:sp>
        <p:nvSpPr>
          <p:cNvPr id="19" name="TextBox 18">
            <a:extLst>
              <a:ext uri="{FF2B5EF4-FFF2-40B4-BE49-F238E27FC236}">
                <a16:creationId xmlns:a16="http://schemas.microsoft.com/office/drawing/2014/main" id="{B3993FEF-6E33-4FF0-B3B2-0C6557BBBDB3}"/>
              </a:ext>
            </a:extLst>
          </p:cNvPr>
          <p:cNvSpPr txBox="1"/>
          <p:nvPr/>
        </p:nvSpPr>
        <p:spPr>
          <a:xfrm>
            <a:off x="8750300" y="4807949"/>
            <a:ext cx="406884"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1"/>
                                        </p:tgtEl>
                                        <p:attrNameLst>
                                          <p:attrName>style.visibility</p:attrName>
                                        </p:attrNameLst>
                                      </p:cBhvr>
                                      <p:to>
                                        <p:strVal val="visible"/>
                                      </p:to>
                                    </p:set>
                                    <p:animEffect transition="in" filter="fade">
                                      <p:cBhvr>
                                        <p:cTn id="7" dur="500"/>
                                        <p:tgtEl>
                                          <p:spTgt spid="3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3"/>
                </p:tgtEl>
              </p:cMediaNode>
            </p:video>
          </p:childTnLst>
        </p:cTn>
      </p:par>
    </p:tnLst>
    <p:bldLst>
      <p:bldP spid="371" grpId="0"/>
      <p:bldP spid="6" grpId="0" animBg="1"/>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31"/>
          <p:cNvSpPr/>
          <p:nvPr/>
        </p:nvSpPr>
        <p:spPr>
          <a:xfrm>
            <a:off x="860875" y="11671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85" name="Google Shape;385;p31"/>
          <p:cNvSpPr/>
          <p:nvPr/>
        </p:nvSpPr>
        <p:spPr>
          <a:xfrm>
            <a:off x="708475" y="10147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86" name="Google Shape;386;p31"/>
          <p:cNvSpPr txBox="1"/>
          <p:nvPr/>
        </p:nvSpPr>
        <p:spPr>
          <a:xfrm>
            <a:off x="301752" y="822960"/>
            <a:ext cx="3098960" cy="41148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dk2"/>
              </a:buClr>
              <a:buSzPts val="1800"/>
              <a:buChar char="●"/>
            </a:pPr>
            <a:r>
              <a:rPr lang="en-US" sz="1800" dirty="0">
                <a:solidFill>
                  <a:schemeClr val="dk2"/>
                </a:solidFill>
                <a:latin typeface="Times New Roman" panose="02020603050405020304" pitchFamily="18" charset="0"/>
                <a:cs typeface="Times New Roman" panose="02020603050405020304" pitchFamily="18" charset="0"/>
              </a:rPr>
              <a:t>Hail Spectrometer 1D and 2D x-size concentrations can now be compared</a:t>
            </a:r>
          </a:p>
          <a:p>
            <a:pPr marL="457200" lvl="0" indent="-342900" algn="l" rtl="0">
              <a:lnSpc>
                <a:spcPct val="150000"/>
              </a:lnSpc>
              <a:spcBef>
                <a:spcPts val="0"/>
              </a:spcBef>
              <a:spcAft>
                <a:spcPts val="0"/>
              </a:spcAft>
              <a:buClr>
                <a:schemeClr val="dk2"/>
              </a:buClr>
              <a:buSzPts val="1800"/>
              <a:buChar char="●"/>
            </a:pPr>
            <a:r>
              <a:rPr lang="en-US" sz="1800" dirty="0">
                <a:solidFill>
                  <a:schemeClr val="dk2"/>
                </a:solidFill>
                <a:latin typeface="Times New Roman" panose="02020603050405020304" pitchFamily="18" charset="0"/>
                <a:cs typeface="Times New Roman" panose="02020603050405020304" pitchFamily="18" charset="0"/>
              </a:rPr>
              <a:t>They don’t perfectly match</a:t>
            </a:r>
          </a:p>
          <a:p>
            <a:pPr marL="914400" lvl="1" indent="-342900">
              <a:lnSpc>
                <a:spcPct val="150000"/>
              </a:lnSpc>
              <a:buClr>
                <a:schemeClr val="dk2"/>
              </a:buClr>
              <a:buSzPts val="1800"/>
              <a:buChar char="●"/>
            </a:pPr>
            <a:r>
              <a:rPr lang="en-US" sz="1800" dirty="0">
                <a:solidFill>
                  <a:schemeClr val="dk2"/>
                </a:solidFill>
                <a:latin typeface="Times New Roman" panose="02020603050405020304" pitchFamily="18" charset="0"/>
                <a:cs typeface="Times New Roman" panose="02020603050405020304" pitchFamily="18" charset="0"/>
              </a:rPr>
              <a:t>Different sample areas</a:t>
            </a:r>
          </a:p>
          <a:p>
            <a:pPr marL="914400" lvl="1" indent="-342900">
              <a:lnSpc>
                <a:spcPct val="150000"/>
              </a:lnSpc>
              <a:buClr>
                <a:schemeClr val="dk2"/>
              </a:buClr>
              <a:buSzPts val="1800"/>
              <a:buChar char="●"/>
            </a:pPr>
            <a:r>
              <a:rPr lang="en-US" sz="1800" dirty="0">
                <a:solidFill>
                  <a:schemeClr val="dk2"/>
                </a:solidFill>
                <a:latin typeface="Times New Roman" panose="02020603050405020304" pitchFamily="18" charset="0"/>
                <a:cs typeface="Times New Roman" panose="02020603050405020304" pitchFamily="18" charset="0"/>
              </a:rPr>
              <a:t>Different sizing methods</a:t>
            </a:r>
          </a:p>
          <a:p>
            <a:pPr marL="457200" lvl="0" indent="-342900" algn="l" rtl="0">
              <a:lnSpc>
                <a:spcPct val="150000"/>
              </a:lnSpc>
              <a:spcBef>
                <a:spcPts val="0"/>
              </a:spcBef>
              <a:spcAft>
                <a:spcPts val="0"/>
              </a:spcAft>
              <a:buClr>
                <a:schemeClr val="dk2"/>
              </a:buClr>
              <a:buSzPts val="1800"/>
              <a:buChar char="●"/>
            </a:pPr>
            <a:endParaRPr sz="1800" dirty="0">
              <a:solidFill>
                <a:schemeClr val="dk2"/>
              </a:solidFill>
              <a:latin typeface="Times New Roman" panose="02020603050405020304" pitchFamily="18" charset="0"/>
              <a:cs typeface="Times New Roman" panose="02020603050405020304" pitchFamily="18" charset="0"/>
            </a:endParaRPr>
          </a:p>
        </p:txBody>
      </p:sp>
      <p:cxnSp>
        <p:nvCxnSpPr>
          <p:cNvPr id="387" name="Google Shape;387;p31"/>
          <p:cNvCxnSpPr/>
          <p:nvPr/>
        </p:nvCxnSpPr>
        <p:spPr>
          <a:xfrm rot="10800000">
            <a:off x="18288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388" name="Google Shape;388;p31"/>
          <p:cNvCxnSpPr/>
          <p:nvPr/>
        </p:nvCxnSpPr>
        <p:spPr>
          <a:xfrm rot="10800000">
            <a:off x="54864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389" name="Google Shape;389;p31"/>
          <p:cNvCxnSpPr/>
          <p:nvPr/>
        </p:nvCxnSpPr>
        <p:spPr>
          <a:xfrm rot="10800000">
            <a:off x="7315200" y="3450"/>
            <a:ext cx="0" cy="456300"/>
          </a:xfrm>
          <a:prstGeom prst="straightConnector1">
            <a:avLst/>
          </a:prstGeom>
          <a:noFill/>
          <a:ln w="38100" cap="flat" cmpd="sng">
            <a:solidFill>
              <a:schemeClr val="dk2"/>
            </a:solidFill>
            <a:prstDash val="solid"/>
            <a:round/>
            <a:headEnd type="none" w="med" len="med"/>
            <a:tailEnd type="none" w="med" len="med"/>
          </a:ln>
        </p:spPr>
      </p:cxnSp>
      <p:sp>
        <p:nvSpPr>
          <p:cNvPr id="390" name="Google Shape;390;p31"/>
          <p:cNvSpPr txBox="1"/>
          <p:nvPr/>
        </p:nvSpPr>
        <p:spPr>
          <a:xfrm>
            <a:off x="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Project Introduction</a:t>
            </a:r>
            <a:endParaRPr sz="1150" b="1">
              <a:solidFill>
                <a:schemeClr val="dk2"/>
              </a:solidFill>
              <a:latin typeface="Times New Roman"/>
              <a:ea typeface="Times New Roman"/>
              <a:cs typeface="Times New Roman"/>
              <a:sym typeface="Times New Roman"/>
            </a:endParaRPr>
          </a:p>
        </p:txBody>
      </p:sp>
      <p:cxnSp>
        <p:nvCxnSpPr>
          <p:cNvPr id="391" name="Google Shape;391;p31"/>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392" name="Google Shape;392;p31"/>
          <p:cNvSpPr txBox="1"/>
          <p:nvPr/>
        </p:nvSpPr>
        <p:spPr>
          <a:xfrm>
            <a:off x="1828800" y="0"/>
            <a:ext cx="36576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Times New Roman"/>
                <a:ea typeface="Times New Roman"/>
                <a:cs typeface="Times New Roman"/>
                <a:sym typeface="Times New Roman"/>
              </a:rPr>
              <a:t>Particle Size Distributions</a:t>
            </a:r>
            <a:endParaRPr sz="1800" b="1">
              <a:solidFill>
                <a:schemeClr val="dk2"/>
              </a:solidFill>
              <a:latin typeface="Times New Roman"/>
              <a:ea typeface="Times New Roman"/>
              <a:cs typeface="Times New Roman"/>
              <a:sym typeface="Times New Roman"/>
            </a:endParaRPr>
          </a:p>
        </p:txBody>
      </p:sp>
      <p:sp>
        <p:nvSpPr>
          <p:cNvPr id="393" name="Google Shape;393;p31"/>
          <p:cNvSpPr txBox="1"/>
          <p:nvPr/>
        </p:nvSpPr>
        <p:spPr>
          <a:xfrm>
            <a:off x="54864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Evaluating Data Quality</a:t>
            </a:r>
            <a:endParaRPr sz="1150" b="1">
              <a:solidFill>
                <a:schemeClr val="dk2"/>
              </a:solidFill>
              <a:latin typeface="Times New Roman"/>
              <a:ea typeface="Times New Roman"/>
              <a:cs typeface="Times New Roman"/>
              <a:sym typeface="Times New Roman"/>
            </a:endParaRPr>
          </a:p>
        </p:txBody>
      </p:sp>
      <p:sp>
        <p:nvSpPr>
          <p:cNvPr id="394" name="Google Shape;394;p31"/>
          <p:cNvSpPr txBox="1"/>
          <p:nvPr/>
        </p:nvSpPr>
        <p:spPr>
          <a:xfrm>
            <a:off x="73152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Reflectivity Comparisons</a:t>
            </a:r>
            <a:endParaRPr sz="1150" b="1">
              <a:solidFill>
                <a:schemeClr val="dk2"/>
              </a:solidFill>
              <a:latin typeface="Times New Roman"/>
              <a:ea typeface="Times New Roman"/>
              <a:cs typeface="Times New Roman"/>
              <a:sym typeface="Times New Roman"/>
            </a:endParaRPr>
          </a:p>
        </p:txBody>
      </p:sp>
      <p:grpSp>
        <p:nvGrpSpPr>
          <p:cNvPr id="9" name="HS 1830">
            <a:extLst>
              <a:ext uri="{FF2B5EF4-FFF2-40B4-BE49-F238E27FC236}">
                <a16:creationId xmlns:a16="http://schemas.microsoft.com/office/drawing/2014/main" id="{EDE730C3-C0D0-4214-8484-C8AE0921AC0E}"/>
              </a:ext>
            </a:extLst>
          </p:cNvPr>
          <p:cNvGrpSpPr/>
          <p:nvPr/>
        </p:nvGrpSpPr>
        <p:grpSpPr>
          <a:xfrm>
            <a:off x="3604075" y="581615"/>
            <a:ext cx="5362285" cy="4468571"/>
            <a:chOff x="3604075" y="581615"/>
            <a:chExt cx="5362285" cy="4468571"/>
          </a:xfrm>
        </p:grpSpPr>
        <p:pic>
          <p:nvPicPr>
            <p:cNvPr id="3" name="Picture 2">
              <a:extLst>
                <a:ext uri="{FF2B5EF4-FFF2-40B4-BE49-F238E27FC236}">
                  <a16:creationId xmlns:a16="http://schemas.microsoft.com/office/drawing/2014/main" id="{E3DEDFD0-8B8D-42F2-8CC8-BB887B32DFC8}"/>
                </a:ext>
              </a:extLst>
            </p:cNvPr>
            <p:cNvPicPr>
              <a:picLocks noChangeAspect="1"/>
            </p:cNvPicPr>
            <p:nvPr/>
          </p:nvPicPr>
          <p:blipFill>
            <a:blip r:embed="rId3"/>
            <a:stretch>
              <a:fillRect/>
            </a:stretch>
          </p:blipFill>
          <p:spPr>
            <a:xfrm>
              <a:off x="3604075" y="581615"/>
              <a:ext cx="5362285" cy="4468571"/>
            </a:xfrm>
            <a:prstGeom prst="rect">
              <a:avLst/>
            </a:prstGeom>
          </p:spPr>
        </p:pic>
        <p:grpSp>
          <p:nvGrpSpPr>
            <p:cNvPr id="29" name="Group 28">
              <a:extLst>
                <a:ext uri="{FF2B5EF4-FFF2-40B4-BE49-F238E27FC236}">
                  <a16:creationId xmlns:a16="http://schemas.microsoft.com/office/drawing/2014/main" id="{B97A8D9B-28D2-43AC-BADA-689F48E316C8}"/>
                </a:ext>
              </a:extLst>
            </p:cNvPr>
            <p:cNvGrpSpPr/>
            <p:nvPr/>
          </p:nvGrpSpPr>
          <p:grpSpPr>
            <a:xfrm>
              <a:off x="4749624" y="4723394"/>
              <a:ext cx="3057525" cy="288678"/>
              <a:chOff x="9315450" y="3952875"/>
              <a:chExt cx="3057525" cy="288678"/>
            </a:xfrm>
          </p:grpSpPr>
          <p:sp>
            <p:nvSpPr>
              <p:cNvPr id="30" name="Rectangle 29">
                <a:extLst>
                  <a:ext uri="{FF2B5EF4-FFF2-40B4-BE49-F238E27FC236}">
                    <a16:creationId xmlns:a16="http://schemas.microsoft.com/office/drawing/2014/main" id="{E52AB988-3740-4DB9-96C5-FFDB06509C78}"/>
                  </a:ext>
                </a:extLst>
              </p:cNvPr>
              <p:cNvSpPr/>
              <p:nvPr/>
            </p:nvSpPr>
            <p:spPr>
              <a:xfrm>
                <a:off x="9315450" y="3952875"/>
                <a:ext cx="3057525"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2C698146-84FA-4F09-A073-FB4CA663076B}"/>
                  </a:ext>
                </a:extLst>
              </p:cNvPr>
              <p:cNvPicPr>
                <a:picLocks noChangeAspect="1"/>
              </p:cNvPicPr>
              <p:nvPr/>
            </p:nvPicPr>
            <p:blipFill rotWithShape="1">
              <a:blip r:embed="rId3"/>
              <a:srcRect l="45320" t="91954" r="28569" b="1652"/>
              <a:stretch/>
            </p:blipFill>
            <p:spPr>
              <a:xfrm>
                <a:off x="10266538" y="3955803"/>
                <a:ext cx="1400176" cy="285750"/>
              </a:xfrm>
              <a:prstGeom prst="rect">
                <a:avLst/>
              </a:prstGeom>
            </p:spPr>
          </p:pic>
        </p:grpSp>
      </p:grpSp>
      <p:grpSp>
        <p:nvGrpSpPr>
          <p:cNvPr id="10" name="HS 0835">
            <a:extLst>
              <a:ext uri="{FF2B5EF4-FFF2-40B4-BE49-F238E27FC236}">
                <a16:creationId xmlns:a16="http://schemas.microsoft.com/office/drawing/2014/main" id="{F1DD0ED5-12E5-4B38-A6A6-34B0884CBE53}"/>
              </a:ext>
            </a:extLst>
          </p:cNvPr>
          <p:cNvGrpSpPr/>
          <p:nvPr/>
        </p:nvGrpSpPr>
        <p:grpSpPr>
          <a:xfrm>
            <a:off x="3600661" y="581615"/>
            <a:ext cx="5365699" cy="4471416"/>
            <a:chOff x="3600661" y="581615"/>
            <a:chExt cx="5365699" cy="4471416"/>
          </a:xfrm>
        </p:grpSpPr>
        <p:pic>
          <p:nvPicPr>
            <p:cNvPr id="21" name="Picture 20">
              <a:extLst>
                <a:ext uri="{FF2B5EF4-FFF2-40B4-BE49-F238E27FC236}">
                  <a16:creationId xmlns:a16="http://schemas.microsoft.com/office/drawing/2014/main" id="{E4D18510-05D6-466C-91C8-AE76A8E8661B}"/>
                </a:ext>
              </a:extLst>
            </p:cNvPr>
            <p:cNvPicPr>
              <a:picLocks noChangeAspect="1"/>
            </p:cNvPicPr>
            <p:nvPr/>
          </p:nvPicPr>
          <p:blipFill>
            <a:blip r:embed="rId4"/>
            <a:stretch>
              <a:fillRect/>
            </a:stretch>
          </p:blipFill>
          <p:spPr>
            <a:xfrm>
              <a:off x="3600661" y="581615"/>
              <a:ext cx="5365699" cy="4471416"/>
            </a:xfrm>
            <a:prstGeom prst="rect">
              <a:avLst/>
            </a:prstGeom>
          </p:spPr>
        </p:pic>
        <p:grpSp>
          <p:nvGrpSpPr>
            <p:cNvPr id="33" name="Group 32">
              <a:extLst>
                <a:ext uri="{FF2B5EF4-FFF2-40B4-BE49-F238E27FC236}">
                  <a16:creationId xmlns:a16="http://schemas.microsoft.com/office/drawing/2014/main" id="{250E8115-A913-4D6F-B4DA-329C8B041B6C}"/>
                </a:ext>
              </a:extLst>
            </p:cNvPr>
            <p:cNvGrpSpPr/>
            <p:nvPr/>
          </p:nvGrpSpPr>
          <p:grpSpPr>
            <a:xfrm>
              <a:off x="4830842" y="4702090"/>
              <a:ext cx="3057525" cy="285750"/>
              <a:chOff x="9315450" y="3952875"/>
              <a:chExt cx="3057525" cy="285750"/>
            </a:xfrm>
          </p:grpSpPr>
          <p:sp>
            <p:nvSpPr>
              <p:cNvPr id="34" name="Rectangle 33">
                <a:extLst>
                  <a:ext uri="{FF2B5EF4-FFF2-40B4-BE49-F238E27FC236}">
                    <a16:creationId xmlns:a16="http://schemas.microsoft.com/office/drawing/2014/main" id="{CECF2DA0-1B0D-41A9-8ADD-501D0514C27F}"/>
                  </a:ext>
                </a:extLst>
              </p:cNvPr>
              <p:cNvSpPr/>
              <p:nvPr/>
            </p:nvSpPr>
            <p:spPr>
              <a:xfrm>
                <a:off x="9315450" y="3952875"/>
                <a:ext cx="3057525"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6769BC84-409A-4281-9684-3A55DCB5E520}"/>
                  </a:ext>
                </a:extLst>
              </p:cNvPr>
              <p:cNvPicPr>
                <a:picLocks noChangeAspect="1"/>
              </p:cNvPicPr>
              <p:nvPr/>
            </p:nvPicPr>
            <p:blipFill rotWithShape="1">
              <a:blip r:embed="rId3"/>
              <a:srcRect l="45320" t="91954" r="28569" b="1652"/>
              <a:stretch/>
            </p:blipFill>
            <p:spPr>
              <a:xfrm>
                <a:off x="10125074" y="3952875"/>
                <a:ext cx="1400176" cy="285750"/>
              </a:xfrm>
              <a:prstGeom prst="rect">
                <a:avLst/>
              </a:prstGeom>
            </p:spPr>
          </p:pic>
        </p:grpSp>
      </p:grpSp>
      <p:grpSp>
        <p:nvGrpSpPr>
          <p:cNvPr id="12" name="HVPS1830">
            <a:extLst>
              <a:ext uri="{FF2B5EF4-FFF2-40B4-BE49-F238E27FC236}">
                <a16:creationId xmlns:a16="http://schemas.microsoft.com/office/drawing/2014/main" id="{414D620D-356D-4627-A56F-D538C5258BF6}"/>
              </a:ext>
            </a:extLst>
          </p:cNvPr>
          <p:cNvGrpSpPr/>
          <p:nvPr/>
        </p:nvGrpSpPr>
        <p:grpSpPr>
          <a:xfrm>
            <a:off x="3597245" y="572615"/>
            <a:ext cx="5362284" cy="4468570"/>
            <a:chOff x="3597245" y="572615"/>
            <a:chExt cx="5362284" cy="4468570"/>
          </a:xfrm>
        </p:grpSpPr>
        <p:grpSp>
          <p:nvGrpSpPr>
            <p:cNvPr id="6" name="HVPS 1830">
              <a:extLst>
                <a:ext uri="{FF2B5EF4-FFF2-40B4-BE49-F238E27FC236}">
                  <a16:creationId xmlns:a16="http://schemas.microsoft.com/office/drawing/2014/main" id="{12CBFD7F-A51C-4B7E-A51D-D01FA0895297}"/>
                </a:ext>
              </a:extLst>
            </p:cNvPr>
            <p:cNvGrpSpPr/>
            <p:nvPr/>
          </p:nvGrpSpPr>
          <p:grpSpPr>
            <a:xfrm>
              <a:off x="3597245" y="572615"/>
              <a:ext cx="5362284" cy="4468570"/>
              <a:chOff x="3597245" y="572615"/>
              <a:chExt cx="5362284" cy="4468570"/>
            </a:xfrm>
          </p:grpSpPr>
          <p:pic>
            <p:nvPicPr>
              <p:cNvPr id="16" name="Picture 15">
                <a:extLst>
                  <a:ext uri="{FF2B5EF4-FFF2-40B4-BE49-F238E27FC236}">
                    <a16:creationId xmlns:a16="http://schemas.microsoft.com/office/drawing/2014/main" id="{316361B2-5575-48C6-B7CC-49BB6D64DF17}"/>
                  </a:ext>
                </a:extLst>
              </p:cNvPr>
              <p:cNvPicPr>
                <a:picLocks noChangeAspect="1"/>
              </p:cNvPicPr>
              <p:nvPr/>
            </p:nvPicPr>
            <p:blipFill>
              <a:blip r:embed="rId5"/>
              <a:stretch>
                <a:fillRect/>
              </a:stretch>
            </p:blipFill>
            <p:spPr>
              <a:xfrm>
                <a:off x="3597245" y="572615"/>
                <a:ext cx="5362284" cy="4468570"/>
              </a:xfrm>
              <a:prstGeom prst="rect">
                <a:avLst/>
              </a:prstGeom>
            </p:spPr>
          </p:pic>
          <p:grpSp>
            <p:nvGrpSpPr>
              <p:cNvPr id="5" name="Group 4">
                <a:extLst>
                  <a:ext uri="{FF2B5EF4-FFF2-40B4-BE49-F238E27FC236}">
                    <a16:creationId xmlns:a16="http://schemas.microsoft.com/office/drawing/2014/main" id="{09A25D43-0EA9-483F-B19A-6048B218D21C}"/>
                  </a:ext>
                </a:extLst>
              </p:cNvPr>
              <p:cNvGrpSpPr/>
              <p:nvPr/>
            </p:nvGrpSpPr>
            <p:grpSpPr>
              <a:xfrm>
                <a:off x="3657600" y="1672248"/>
                <a:ext cx="226089" cy="2171700"/>
                <a:chOff x="3657600" y="1672248"/>
                <a:chExt cx="226089" cy="2171700"/>
              </a:xfrm>
            </p:grpSpPr>
            <p:sp>
              <p:nvSpPr>
                <p:cNvPr id="23" name="Rectangle 22">
                  <a:extLst>
                    <a:ext uri="{FF2B5EF4-FFF2-40B4-BE49-F238E27FC236}">
                      <a16:creationId xmlns:a16="http://schemas.microsoft.com/office/drawing/2014/main" id="{79D03E66-3797-48E1-8B10-CEA2E4A7763C}"/>
                    </a:ext>
                  </a:extLst>
                </p:cNvPr>
                <p:cNvSpPr/>
                <p:nvPr/>
              </p:nvSpPr>
              <p:spPr>
                <a:xfrm>
                  <a:off x="3657600" y="1672248"/>
                  <a:ext cx="210312" cy="217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top hvps">
                  <a:extLst>
                    <a:ext uri="{FF2B5EF4-FFF2-40B4-BE49-F238E27FC236}">
                      <a16:creationId xmlns:a16="http://schemas.microsoft.com/office/drawing/2014/main" id="{5C9F2719-B0F4-4A49-A7DE-C7D571E8836A}"/>
                    </a:ext>
                  </a:extLst>
                </p:cNvPr>
                <p:cNvPicPr>
                  <a:picLocks noChangeAspect="1"/>
                </p:cNvPicPr>
                <p:nvPr/>
              </p:nvPicPr>
              <p:blipFill rotWithShape="1">
                <a:blip r:embed="rId6"/>
                <a:srcRect l="1176" t="35470" r="95237" b="35674"/>
                <a:stretch/>
              </p:blipFill>
              <p:spPr>
                <a:xfrm>
                  <a:off x="3679111" y="2101199"/>
                  <a:ext cx="204578" cy="1371600"/>
                </a:xfrm>
                <a:prstGeom prst="rect">
                  <a:avLst/>
                </a:prstGeom>
              </p:spPr>
            </p:pic>
          </p:grpSp>
        </p:grpSp>
        <p:grpSp>
          <p:nvGrpSpPr>
            <p:cNvPr id="55" name="Group 54">
              <a:extLst>
                <a:ext uri="{FF2B5EF4-FFF2-40B4-BE49-F238E27FC236}">
                  <a16:creationId xmlns:a16="http://schemas.microsoft.com/office/drawing/2014/main" id="{948CD4D9-A8C8-4499-9CE3-48DF6444B7AB}"/>
                </a:ext>
              </a:extLst>
            </p:cNvPr>
            <p:cNvGrpSpPr/>
            <p:nvPr/>
          </p:nvGrpSpPr>
          <p:grpSpPr>
            <a:xfrm>
              <a:off x="4820814" y="4700687"/>
              <a:ext cx="3057525" cy="285750"/>
              <a:chOff x="9315450" y="3952875"/>
              <a:chExt cx="3057525" cy="285750"/>
            </a:xfrm>
          </p:grpSpPr>
          <p:sp>
            <p:nvSpPr>
              <p:cNvPr id="56" name="Rectangle 55">
                <a:extLst>
                  <a:ext uri="{FF2B5EF4-FFF2-40B4-BE49-F238E27FC236}">
                    <a16:creationId xmlns:a16="http://schemas.microsoft.com/office/drawing/2014/main" id="{82463D7A-8629-4AB3-A7EE-F1B5230CA9CE}"/>
                  </a:ext>
                </a:extLst>
              </p:cNvPr>
              <p:cNvSpPr/>
              <p:nvPr/>
            </p:nvSpPr>
            <p:spPr>
              <a:xfrm>
                <a:off x="9315450" y="3952875"/>
                <a:ext cx="3057525"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a:extLst>
                  <a:ext uri="{FF2B5EF4-FFF2-40B4-BE49-F238E27FC236}">
                    <a16:creationId xmlns:a16="http://schemas.microsoft.com/office/drawing/2014/main" id="{2A394ADD-D3B3-445E-962D-46710D0CEDBF}"/>
                  </a:ext>
                </a:extLst>
              </p:cNvPr>
              <p:cNvPicPr>
                <a:picLocks noChangeAspect="1"/>
              </p:cNvPicPr>
              <p:nvPr/>
            </p:nvPicPr>
            <p:blipFill rotWithShape="1">
              <a:blip r:embed="rId3"/>
              <a:srcRect l="45320" t="91954" r="28569" b="1652"/>
              <a:stretch/>
            </p:blipFill>
            <p:spPr>
              <a:xfrm>
                <a:off x="10125074" y="3952875"/>
                <a:ext cx="1400176" cy="285750"/>
              </a:xfrm>
              <a:prstGeom prst="rect">
                <a:avLst/>
              </a:prstGeom>
            </p:spPr>
          </p:pic>
        </p:grpSp>
      </p:grpSp>
      <p:grpSp>
        <p:nvGrpSpPr>
          <p:cNvPr id="14" name="HVPS 2830">
            <a:extLst>
              <a:ext uri="{FF2B5EF4-FFF2-40B4-BE49-F238E27FC236}">
                <a16:creationId xmlns:a16="http://schemas.microsoft.com/office/drawing/2014/main" id="{7FEC0E97-F910-4858-8877-93C770914D13}"/>
              </a:ext>
            </a:extLst>
          </p:cNvPr>
          <p:cNvGrpSpPr/>
          <p:nvPr/>
        </p:nvGrpSpPr>
        <p:grpSpPr>
          <a:xfrm>
            <a:off x="3600660" y="552714"/>
            <a:ext cx="5362285" cy="4468571"/>
            <a:chOff x="3600660" y="552714"/>
            <a:chExt cx="5362285" cy="4468571"/>
          </a:xfrm>
        </p:grpSpPr>
        <p:grpSp>
          <p:nvGrpSpPr>
            <p:cNvPr id="11" name="HVPS 2830">
              <a:extLst>
                <a:ext uri="{FF2B5EF4-FFF2-40B4-BE49-F238E27FC236}">
                  <a16:creationId xmlns:a16="http://schemas.microsoft.com/office/drawing/2014/main" id="{95113B43-FA19-4819-8847-CBABE942C833}"/>
                </a:ext>
              </a:extLst>
            </p:cNvPr>
            <p:cNvGrpSpPr/>
            <p:nvPr/>
          </p:nvGrpSpPr>
          <p:grpSpPr>
            <a:xfrm>
              <a:off x="3600660" y="552714"/>
              <a:ext cx="5362285" cy="4468571"/>
              <a:chOff x="3600660" y="552714"/>
              <a:chExt cx="5362285" cy="4468571"/>
            </a:xfrm>
          </p:grpSpPr>
          <p:grpSp>
            <p:nvGrpSpPr>
              <p:cNvPr id="7" name="Group 6">
                <a:extLst>
                  <a:ext uri="{FF2B5EF4-FFF2-40B4-BE49-F238E27FC236}">
                    <a16:creationId xmlns:a16="http://schemas.microsoft.com/office/drawing/2014/main" id="{FBC9A499-2C9A-4FDD-A5F8-BB1AE261B7B9}"/>
                  </a:ext>
                </a:extLst>
              </p:cNvPr>
              <p:cNvGrpSpPr/>
              <p:nvPr/>
            </p:nvGrpSpPr>
            <p:grpSpPr>
              <a:xfrm>
                <a:off x="3600660" y="552714"/>
                <a:ext cx="5362285" cy="4468571"/>
                <a:chOff x="3600660" y="552714"/>
                <a:chExt cx="5362285" cy="4468571"/>
              </a:xfrm>
            </p:grpSpPr>
            <p:pic>
              <p:nvPicPr>
                <p:cNvPr id="15" name="bottom hvps">
                  <a:extLst>
                    <a:ext uri="{FF2B5EF4-FFF2-40B4-BE49-F238E27FC236}">
                      <a16:creationId xmlns:a16="http://schemas.microsoft.com/office/drawing/2014/main" id="{71AE91AD-47F4-4564-857C-39F6E75487D2}"/>
                    </a:ext>
                  </a:extLst>
                </p:cNvPr>
                <p:cNvPicPr>
                  <a:picLocks noChangeAspect="1"/>
                </p:cNvPicPr>
                <p:nvPr/>
              </p:nvPicPr>
              <p:blipFill>
                <a:blip r:embed="rId7"/>
                <a:stretch>
                  <a:fillRect/>
                </a:stretch>
              </p:blipFill>
              <p:spPr>
                <a:xfrm>
                  <a:off x="3600660" y="552714"/>
                  <a:ext cx="5362285" cy="4468571"/>
                </a:xfrm>
                <a:prstGeom prst="rect">
                  <a:avLst/>
                </a:prstGeom>
              </p:spPr>
            </p:pic>
            <p:grpSp>
              <p:nvGrpSpPr>
                <p:cNvPr id="4" name="Group 3">
                  <a:extLst>
                    <a:ext uri="{FF2B5EF4-FFF2-40B4-BE49-F238E27FC236}">
                      <a16:creationId xmlns:a16="http://schemas.microsoft.com/office/drawing/2014/main" id="{59003B87-8266-4E62-A7DA-1EF5931D02EB}"/>
                    </a:ext>
                  </a:extLst>
                </p:cNvPr>
                <p:cNvGrpSpPr/>
                <p:nvPr/>
              </p:nvGrpSpPr>
              <p:grpSpPr>
                <a:xfrm>
                  <a:off x="3649711" y="1624608"/>
                  <a:ext cx="226089" cy="2171700"/>
                  <a:chOff x="11685638" y="586398"/>
                  <a:chExt cx="226089" cy="2171700"/>
                </a:xfrm>
              </p:grpSpPr>
              <p:sp>
                <p:nvSpPr>
                  <p:cNvPr id="20" name="Rectangle 19">
                    <a:extLst>
                      <a:ext uri="{FF2B5EF4-FFF2-40B4-BE49-F238E27FC236}">
                        <a16:creationId xmlns:a16="http://schemas.microsoft.com/office/drawing/2014/main" id="{D688C60E-024E-4035-8E4E-3F5BB1FAC75A}"/>
                      </a:ext>
                    </a:extLst>
                  </p:cNvPr>
                  <p:cNvSpPr/>
                  <p:nvPr/>
                </p:nvSpPr>
                <p:spPr>
                  <a:xfrm>
                    <a:off x="11685638" y="586398"/>
                    <a:ext cx="210312" cy="217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01E49F19-4100-4B40-936D-BA1B6E0360A2}"/>
                      </a:ext>
                    </a:extLst>
                  </p:cNvPr>
                  <p:cNvPicPr>
                    <a:picLocks noChangeAspect="1"/>
                  </p:cNvPicPr>
                  <p:nvPr/>
                </p:nvPicPr>
                <p:blipFill rotWithShape="1">
                  <a:blip r:embed="rId6"/>
                  <a:srcRect l="1176" t="35470" r="95237" b="35674"/>
                  <a:stretch/>
                </p:blipFill>
                <p:spPr>
                  <a:xfrm>
                    <a:off x="11707149" y="1015349"/>
                    <a:ext cx="204578" cy="1371600"/>
                  </a:xfrm>
                  <a:prstGeom prst="rect">
                    <a:avLst/>
                  </a:prstGeom>
                </p:spPr>
              </p:pic>
            </p:grpSp>
          </p:grpSp>
          <p:grpSp>
            <p:nvGrpSpPr>
              <p:cNvPr id="37" name="Group 36">
                <a:extLst>
                  <a:ext uri="{FF2B5EF4-FFF2-40B4-BE49-F238E27FC236}">
                    <a16:creationId xmlns:a16="http://schemas.microsoft.com/office/drawing/2014/main" id="{C7BFD8CD-1180-4D51-B640-99629DBC4834}"/>
                  </a:ext>
                </a:extLst>
              </p:cNvPr>
              <p:cNvGrpSpPr/>
              <p:nvPr/>
            </p:nvGrpSpPr>
            <p:grpSpPr>
              <a:xfrm>
                <a:off x="4790233" y="4680786"/>
                <a:ext cx="3057525" cy="285750"/>
                <a:chOff x="9315450" y="3952875"/>
                <a:chExt cx="3057525" cy="285750"/>
              </a:xfrm>
            </p:grpSpPr>
            <p:sp>
              <p:nvSpPr>
                <p:cNvPr id="38" name="Rectangle 37">
                  <a:extLst>
                    <a:ext uri="{FF2B5EF4-FFF2-40B4-BE49-F238E27FC236}">
                      <a16:creationId xmlns:a16="http://schemas.microsoft.com/office/drawing/2014/main" id="{808CA9D4-1ABF-4005-B488-CCD9F59CC3CC}"/>
                    </a:ext>
                  </a:extLst>
                </p:cNvPr>
                <p:cNvSpPr/>
                <p:nvPr/>
              </p:nvSpPr>
              <p:spPr>
                <a:xfrm>
                  <a:off x="9315450" y="3952875"/>
                  <a:ext cx="3057525" cy="285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1BD0C700-BAD1-4AD2-B3DF-5CA803253C9D}"/>
                    </a:ext>
                  </a:extLst>
                </p:cNvPr>
                <p:cNvPicPr>
                  <a:picLocks noChangeAspect="1"/>
                </p:cNvPicPr>
                <p:nvPr/>
              </p:nvPicPr>
              <p:blipFill rotWithShape="1">
                <a:blip r:embed="rId3"/>
                <a:srcRect l="45320" t="91954" r="28569" b="1652"/>
                <a:stretch/>
              </p:blipFill>
              <p:spPr>
                <a:xfrm>
                  <a:off x="10125074" y="3952875"/>
                  <a:ext cx="1400176" cy="285750"/>
                </a:xfrm>
                <a:prstGeom prst="rect">
                  <a:avLst/>
                </a:prstGeom>
              </p:spPr>
            </p:pic>
          </p:grpSp>
        </p:grpSp>
        <p:grpSp>
          <p:nvGrpSpPr>
            <p:cNvPr id="60" name="Group 59">
              <a:extLst>
                <a:ext uri="{FF2B5EF4-FFF2-40B4-BE49-F238E27FC236}">
                  <a16:creationId xmlns:a16="http://schemas.microsoft.com/office/drawing/2014/main" id="{C203F361-385D-4B4D-BAEC-F008FFF6EAEF}"/>
                </a:ext>
              </a:extLst>
            </p:cNvPr>
            <p:cNvGrpSpPr/>
            <p:nvPr/>
          </p:nvGrpSpPr>
          <p:grpSpPr>
            <a:xfrm>
              <a:off x="5550694" y="882517"/>
              <a:ext cx="238126" cy="202407"/>
              <a:chOff x="10625137" y="-722115"/>
              <a:chExt cx="238126" cy="202407"/>
            </a:xfrm>
          </p:grpSpPr>
          <p:pic>
            <p:nvPicPr>
              <p:cNvPr id="61" name="bottom hvps">
                <a:extLst>
                  <a:ext uri="{FF2B5EF4-FFF2-40B4-BE49-F238E27FC236}">
                    <a16:creationId xmlns:a16="http://schemas.microsoft.com/office/drawing/2014/main" id="{164D22DF-A6D2-47C7-A00F-0A1397F13BC1}"/>
                  </a:ext>
                </a:extLst>
              </p:cNvPr>
              <p:cNvPicPr>
                <a:picLocks noChangeAspect="1"/>
              </p:cNvPicPr>
              <p:nvPr/>
            </p:nvPicPr>
            <p:blipFill rotWithShape="1">
              <a:blip r:embed="rId7"/>
              <a:srcRect l="40528" t="7389" r="57252" b="88082"/>
              <a:stretch/>
            </p:blipFill>
            <p:spPr>
              <a:xfrm>
                <a:off x="10625137" y="-722115"/>
                <a:ext cx="119063" cy="202407"/>
              </a:xfrm>
              <a:prstGeom prst="rect">
                <a:avLst/>
              </a:prstGeom>
            </p:spPr>
          </p:pic>
          <p:pic>
            <p:nvPicPr>
              <p:cNvPr id="62" name="bottom hvps">
                <a:extLst>
                  <a:ext uri="{FF2B5EF4-FFF2-40B4-BE49-F238E27FC236}">
                    <a16:creationId xmlns:a16="http://schemas.microsoft.com/office/drawing/2014/main" id="{13394F4B-E08B-4E3B-84A3-AC31A886F3FF}"/>
                  </a:ext>
                </a:extLst>
              </p:cNvPr>
              <p:cNvPicPr>
                <a:picLocks noChangeAspect="1"/>
              </p:cNvPicPr>
              <p:nvPr/>
            </p:nvPicPr>
            <p:blipFill rotWithShape="1">
              <a:blip r:embed="rId7"/>
              <a:srcRect l="45101" t="7788" r="52679" b="88508"/>
              <a:stretch/>
            </p:blipFill>
            <p:spPr>
              <a:xfrm>
                <a:off x="10744200" y="-703659"/>
                <a:ext cx="119063" cy="165496"/>
              </a:xfrm>
              <a:prstGeom prst="rect">
                <a:avLst/>
              </a:prstGeom>
            </p:spPr>
          </p:pic>
        </p:grpSp>
        <p:grpSp>
          <p:nvGrpSpPr>
            <p:cNvPr id="63" name="Group 62">
              <a:extLst>
                <a:ext uri="{FF2B5EF4-FFF2-40B4-BE49-F238E27FC236}">
                  <a16:creationId xmlns:a16="http://schemas.microsoft.com/office/drawing/2014/main" id="{181561FD-592E-461C-8AC5-E4181A053811}"/>
                </a:ext>
              </a:extLst>
            </p:cNvPr>
            <p:cNvGrpSpPr/>
            <p:nvPr/>
          </p:nvGrpSpPr>
          <p:grpSpPr>
            <a:xfrm>
              <a:off x="6438900" y="882517"/>
              <a:ext cx="238126" cy="202407"/>
              <a:chOff x="10625137" y="-722115"/>
              <a:chExt cx="238126" cy="202407"/>
            </a:xfrm>
          </p:grpSpPr>
          <p:pic>
            <p:nvPicPr>
              <p:cNvPr id="64" name="bottom hvps">
                <a:extLst>
                  <a:ext uri="{FF2B5EF4-FFF2-40B4-BE49-F238E27FC236}">
                    <a16:creationId xmlns:a16="http://schemas.microsoft.com/office/drawing/2014/main" id="{C3770E43-3D2B-4C07-9CD5-23EE95DEE583}"/>
                  </a:ext>
                </a:extLst>
              </p:cNvPr>
              <p:cNvPicPr>
                <a:picLocks noChangeAspect="1"/>
              </p:cNvPicPr>
              <p:nvPr/>
            </p:nvPicPr>
            <p:blipFill rotWithShape="1">
              <a:blip r:embed="rId7"/>
              <a:srcRect l="40528" t="7389" r="57252" b="88082"/>
              <a:stretch/>
            </p:blipFill>
            <p:spPr>
              <a:xfrm>
                <a:off x="10625137" y="-722115"/>
                <a:ext cx="119063" cy="202407"/>
              </a:xfrm>
              <a:prstGeom prst="rect">
                <a:avLst/>
              </a:prstGeom>
            </p:spPr>
          </p:pic>
          <p:pic>
            <p:nvPicPr>
              <p:cNvPr id="65" name="bottom hvps">
                <a:extLst>
                  <a:ext uri="{FF2B5EF4-FFF2-40B4-BE49-F238E27FC236}">
                    <a16:creationId xmlns:a16="http://schemas.microsoft.com/office/drawing/2014/main" id="{11126541-C2EA-4D92-A967-CEFEED35C8C6}"/>
                  </a:ext>
                </a:extLst>
              </p:cNvPr>
              <p:cNvPicPr>
                <a:picLocks noChangeAspect="1"/>
              </p:cNvPicPr>
              <p:nvPr/>
            </p:nvPicPr>
            <p:blipFill rotWithShape="1">
              <a:blip r:embed="rId7"/>
              <a:srcRect l="45101" t="7788" r="52679" b="88508"/>
              <a:stretch/>
            </p:blipFill>
            <p:spPr>
              <a:xfrm>
                <a:off x="10744200" y="-703659"/>
                <a:ext cx="119063" cy="165496"/>
              </a:xfrm>
              <a:prstGeom prst="rect">
                <a:avLst/>
              </a:prstGeom>
            </p:spPr>
          </p:pic>
        </p:grpSp>
      </p:grpSp>
      <p:sp>
        <p:nvSpPr>
          <p:cNvPr id="58" name="TextBox 57">
            <a:extLst>
              <a:ext uri="{FF2B5EF4-FFF2-40B4-BE49-F238E27FC236}">
                <a16:creationId xmlns:a16="http://schemas.microsoft.com/office/drawing/2014/main" id="{22B28323-19E0-434F-967D-B34618002EEE}"/>
              </a:ext>
            </a:extLst>
          </p:cNvPr>
          <p:cNvSpPr txBox="1"/>
          <p:nvPr/>
        </p:nvSpPr>
        <p:spPr>
          <a:xfrm>
            <a:off x="8750300" y="4807949"/>
            <a:ext cx="406884"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6">
                                            <p:txEl>
                                              <p:pRg st="0" end="0"/>
                                            </p:txEl>
                                          </p:spTgt>
                                        </p:tgtEl>
                                        <p:attrNameLst>
                                          <p:attrName>style.visibility</p:attrName>
                                        </p:attrNameLst>
                                      </p:cBhvr>
                                      <p:to>
                                        <p:strVal val="visible"/>
                                      </p:to>
                                    </p:set>
                                    <p:animEffect transition="in" filter="fade">
                                      <p:cBhvr>
                                        <p:cTn id="7" dur="500"/>
                                        <p:tgtEl>
                                          <p:spTgt spid="3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6">
                                            <p:txEl>
                                              <p:pRg st="1" end="1"/>
                                            </p:txEl>
                                          </p:spTgt>
                                        </p:tgtEl>
                                        <p:attrNameLst>
                                          <p:attrName>style.visibility</p:attrName>
                                        </p:attrNameLst>
                                      </p:cBhvr>
                                      <p:to>
                                        <p:strVal val="visible"/>
                                      </p:to>
                                    </p:set>
                                    <p:animEffect transition="in" filter="fade">
                                      <p:cBhvr>
                                        <p:cTn id="22" dur="500"/>
                                        <p:tgtEl>
                                          <p:spTgt spid="386">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86">
                                            <p:txEl>
                                              <p:pRg st="2" end="2"/>
                                            </p:txEl>
                                          </p:spTgt>
                                        </p:tgtEl>
                                        <p:attrNameLst>
                                          <p:attrName>style.visibility</p:attrName>
                                        </p:attrNameLst>
                                      </p:cBhvr>
                                      <p:to>
                                        <p:strVal val="visible"/>
                                      </p:to>
                                    </p:set>
                                    <p:animEffect transition="in" filter="fade">
                                      <p:cBhvr>
                                        <p:cTn id="25" dur="500"/>
                                        <p:tgtEl>
                                          <p:spTgt spid="386">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86">
                                            <p:txEl>
                                              <p:pRg st="3" end="3"/>
                                            </p:txEl>
                                          </p:spTgt>
                                        </p:tgtEl>
                                        <p:attrNameLst>
                                          <p:attrName>style.visibility</p:attrName>
                                        </p:attrNameLst>
                                      </p:cBhvr>
                                      <p:to>
                                        <p:strVal val="visible"/>
                                      </p:to>
                                    </p:set>
                                    <p:animEffect transition="in" filter="fade">
                                      <p:cBhvr>
                                        <p:cTn id="28" dur="500"/>
                                        <p:tgtEl>
                                          <p:spTgt spid="38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32"/>
          <p:cNvSpPr/>
          <p:nvPr/>
        </p:nvSpPr>
        <p:spPr>
          <a:xfrm>
            <a:off x="860875" y="11671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00" name="Google Shape;400;p32"/>
          <p:cNvSpPr/>
          <p:nvPr/>
        </p:nvSpPr>
        <p:spPr>
          <a:xfrm>
            <a:off x="708475" y="10147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01" name="Google Shape;401;p32"/>
          <p:cNvSpPr txBox="1"/>
          <p:nvPr/>
        </p:nvSpPr>
        <p:spPr>
          <a:xfrm>
            <a:off x="301752" y="822960"/>
            <a:ext cx="3127248" cy="41148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dk2"/>
              </a:buClr>
              <a:buSzPts val="1800"/>
              <a:buChar char="●"/>
            </a:pPr>
            <a:r>
              <a:rPr lang="en-US" sz="1800" dirty="0">
                <a:solidFill>
                  <a:schemeClr val="dk2"/>
                </a:solidFill>
                <a:latin typeface="Times New Roman" panose="02020603050405020304" pitchFamily="18" charset="0"/>
                <a:cs typeface="Times New Roman" panose="02020603050405020304" pitchFamily="18" charset="0"/>
              </a:rPr>
              <a:t>Two types of uncertainty</a:t>
            </a:r>
          </a:p>
          <a:p>
            <a:pPr marL="914400" lvl="0" indent="-350838" algn="l" rtl="0">
              <a:lnSpc>
                <a:spcPct val="150000"/>
              </a:lnSpc>
              <a:spcBef>
                <a:spcPts val="0"/>
              </a:spcBef>
              <a:spcAft>
                <a:spcPts val="0"/>
              </a:spcAft>
              <a:buClr>
                <a:schemeClr val="dk2"/>
              </a:buClr>
              <a:buSzPts val="1800"/>
              <a:buChar char="●"/>
              <a:tabLst>
                <a:tab pos="914400" algn="l"/>
              </a:tabLst>
            </a:pPr>
            <a:r>
              <a:rPr lang="en-US" sz="1800" dirty="0">
                <a:solidFill>
                  <a:schemeClr val="dk2"/>
                </a:solidFill>
                <a:latin typeface="Times New Roman" panose="02020603050405020304" pitchFamily="18" charset="0"/>
                <a:cs typeface="Times New Roman" panose="02020603050405020304" pitchFamily="18" charset="0"/>
              </a:rPr>
              <a:t>Poisson</a:t>
            </a:r>
          </a:p>
          <a:p>
            <a:pPr marL="914400" lvl="0" indent="-350838" algn="l" rtl="0">
              <a:lnSpc>
                <a:spcPct val="150000"/>
              </a:lnSpc>
              <a:spcBef>
                <a:spcPts val="0"/>
              </a:spcBef>
              <a:spcAft>
                <a:spcPts val="0"/>
              </a:spcAft>
              <a:buClr>
                <a:schemeClr val="dk2"/>
              </a:buClr>
              <a:buSzPts val="1800"/>
              <a:buChar char="●"/>
              <a:tabLst>
                <a:tab pos="914400" algn="l"/>
              </a:tabLst>
            </a:pPr>
            <a:r>
              <a:rPr lang="en-US" sz="1800" dirty="0">
                <a:solidFill>
                  <a:schemeClr val="dk2"/>
                </a:solidFill>
                <a:latin typeface="Times New Roman" panose="02020603050405020304" pitchFamily="18" charset="0"/>
                <a:cs typeface="Times New Roman" panose="02020603050405020304" pitchFamily="18" charset="0"/>
              </a:rPr>
              <a:t>Sizing method</a:t>
            </a:r>
          </a:p>
          <a:p>
            <a:pPr marL="457200" lvl="0" indent="-342900" algn="l" rtl="0">
              <a:lnSpc>
                <a:spcPct val="150000"/>
              </a:lnSpc>
              <a:spcBef>
                <a:spcPts val="0"/>
              </a:spcBef>
              <a:spcAft>
                <a:spcPts val="0"/>
              </a:spcAft>
              <a:buClr>
                <a:schemeClr val="dk2"/>
              </a:buClr>
              <a:buSzPts val="1800"/>
              <a:buChar char="●"/>
            </a:pPr>
            <a:r>
              <a:rPr lang="en-US" sz="1800" dirty="0">
                <a:solidFill>
                  <a:schemeClr val="dk2"/>
                </a:solidFill>
                <a:latin typeface="Times New Roman" panose="02020603050405020304" pitchFamily="18" charset="0"/>
                <a:cs typeface="Times New Roman" panose="02020603050405020304" pitchFamily="18" charset="0"/>
              </a:rPr>
              <a:t>Poisson uncertainty is used for 1D v 2D evaluation</a:t>
            </a:r>
          </a:p>
          <a:p>
            <a:pPr marL="457200" lvl="0" indent="-342900" algn="l" rtl="0">
              <a:lnSpc>
                <a:spcPct val="150000"/>
              </a:lnSpc>
              <a:spcBef>
                <a:spcPts val="0"/>
              </a:spcBef>
              <a:spcAft>
                <a:spcPts val="0"/>
              </a:spcAft>
              <a:buClr>
                <a:schemeClr val="dk2"/>
              </a:buClr>
              <a:buSzPts val="1800"/>
              <a:buChar char="●"/>
            </a:pPr>
            <a:r>
              <a:rPr lang="en-US" sz="1800" dirty="0">
                <a:solidFill>
                  <a:schemeClr val="dk2"/>
                </a:solidFill>
                <a:latin typeface="Times New Roman" panose="02020603050405020304" pitchFamily="18" charset="0"/>
                <a:cs typeface="Times New Roman" panose="02020603050405020304" pitchFamily="18" charset="0"/>
              </a:rPr>
              <a:t>Both Poisson and sizing method uncertainty are used for reflectivity</a:t>
            </a:r>
            <a:endParaRPr sz="1800" dirty="0">
              <a:solidFill>
                <a:schemeClr val="dk2"/>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38B4185-1777-4425-BEF7-76D2AC7F4401}"/>
                  </a:ext>
                </a:extLst>
              </p:cNvPr>
              <p:cNvSpPr txBox="1"/>
              <p:nvPr/>
            </p:nvSpPr>
            <p:spPr>
              <a:xfrm>
                <a:off x="4084070" y="1421465"/>
                <a:ext cx="2275765" cy="52181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𝜎</m:t>
                      </m:r>
                      <m:r>
                        <a:rPr lang="en-US" sz="2800" i="1" smtClean="0">
                          <a:latin typeface="Cambria Math" panose="02040503050406030204" pitchFamily="18" charset="0"/>
                        </a:rPr>
                        <m:t>=</m:t>
                      </m:r>
                      <m:rad>
                        <m:radPr>
                          <m:degHide m:val="on"/>
                          <m:ctrlPr>
                            <a:rPr lang="en-US" sz="2800" i="1" smtClean="0">
                              <a:latin typeface="Cambria Math" panose="02040503050406030204" pitchFamily="18" charset="0"/>
                            </a:rPr>
                          </m:ctrlPr>
                        </m:radPr>
                        <m:deg/>
                        <m:e>
                          <m:r>
                            <a:rPr lang="en-US" sz="2800" b="0" i="1" smtClean="0">
                              <a:latin typeface="Cambria Math" panose="02040503050406030204" pitchFamily="18" charset="0"/>
                            </a:rPr>
                            <m:t>𝑁</m:t>
                          </m:r>
                          <m:r>
                            <a:rPr lang="en-US" sz="2800" b="0" i="1" smtClean="0">
                              <a:latin typeface="Cambria Math" panose="02040503050406030204" pitchFamily="18" charset="0"/>
                            </a:rPr>
                            <m:t>(</m:t>
                          </m:r>
                          <m:r>
                            <a:rPr lang="en-US" sz="2800" b="0" i="1" smtClean="0">
                              <a:latin typeface="Cambria Math" panose="02040503050406030204" pitchFamily="18" charset="0"/>
                            </a:rPr>
                            <m:t>𝐷</m:t>
                          </m:r>
                          <m:r>
                            <a:rPr lang="en-US" sz="2800" b="0" i="1" smtClean="0">
                              <a:latin typeface="Cambria Math" panose="02040503050406030204" pitchFamily="18" charset="0"/>
                            </a:rPr>
                            <m:t>)</m:t>
                          </m:r>
                        </m:e>
                      </m:rad>
                    </m:oMath>
                  </m:oMathPara>
                </a14:m>
                <a:endParaRPr lang="en-US" sz="2800" dirty="0"/>
              </a:p>
            </p:txBody>
          </p:sp>
        </mc:Choice>
        <mc:Fallback xmlns="">
          <p:sp>
            <p:nvSpPr>
              <p:cNvPr id="7" name="TextBox 6">
                <a:extLst>
                  <a:ext uri="{FF2B5EF4-FFF2-40B4-BE49-F238E27FC236}">
                    <a16:creationId xmlns:a16="http://schemas.microsoft.com/office/drawing/2014/main" id="{338B4185-1777-4425-BEF7-76D2AC7F4401}"/>
                  </a:ext>
                </a:extLst>
              </p:cNvPr>
              <p:cNvSpPr txBox="1">
                <a:spLocks noRot="1" noChangeAspect="1" noMove="1" noResize="1" noEditPoints="1" noAdjustHandles="1" noChangeArrowheads="1" noChangeShapeType="1" noTextEdit="1"/>
              </p:cNvSpPr>
              <p:nvPr/>
            </p:nvSpPr>
            <p:spPr>
              <a:xfrm>
                <a:off x="4084070" y="1421465"/>
                <a:ext cx="2275765" cy="52181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741BE0A-9FEA-48F4-9148-5EAEB4C61AC1}"/>
                  </a:ext>
                </a:extLst>
              </p:cNvPr>
              <p:cNvSpPr txBox="1"/>
              <p:nvPr/>
            </p:nvSpPr>
            <p:spPr>
              <a:xfrm>
                <a:off x="6549965" y="1438422"/>
                <a:ext cx="2406065" cy="48160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10</m:t>
                      </m:r>
                      <m:r>
                        <a:rPr lang="en-US" sz="2800" i="1" smtClean="0">
                          <a:latin typeface="Cambria Math" panose="02040503050406030204" pitchFamily="18" charset="0"/>
                        </a:rPr>
                        <m:t>=</m:t>
                      </m:r>
                      <m:rad>
                        <m:radPr>
                          <m:degHide m:val="on"/>
                          <m:ctrlPr>
                            <a:rPr lang="en-US" sz="2800" i="1" smtClean="0">
                              <a:latin typeface="Cambria Math" panose="02040503050406030204" pitchFamily="18" charset="0"/>
                            </a:rPr>
                          </m:ctrlPr>
                        </m:radPr>
                        <m:deg/>
                        <m:e>
                          <m:r>
                            <a:rPr lang="en-US" sz="2800" b="0" i="1" smtClean="0">
                              <a:latin typeface="Cambria Math" panose="02040503050406030204" pitchFamily="18" charset="0"/>
                            </a:rPr>
                            <m:t>100</m:t>
                          </m:r>
                        </m:e>
                      </m:rad>
                    </m:oMath>
                  </m:oMathPara>
                </a14:m>
                <a:endParaRPr lang="en-US" sz="2800" dirty="0"/>
              </a:p>
            </p:txBody>
          </p:sp>
        </mc:Choice>
        <mc:Fallback xmlns="">
          <p:sp>
            <p:nvSpPr>
              <p:cNvPr id="19" name="TextBox 18">
                <a:extLst>
                  <a:ext uri="{FF2B5EF4-FFF2-40B4-BE49-F238E27FC236}">
                    <a16:creationId xmlns:a16="http://schemas.microsoft.com/office/drawing/2014/main" id="{8741BE0A-9FEA-48F4-9148-5EAEB4C61AC1}"/>
                  </a:ext>
                </a:extLst>
              </p:cNvPr>
              <p:cNvSpPr txBox="1">
                <a:spLocks noRot="1" noChangeAspect="1" noMove="1" noResize="1" noEditPoints="1" noAdjustHandles="1" noChangeArrowheads="1" noChangeShapeType="1" noTextEdit="1"/>
              </p:cNvSpPr>
              <p:nvPr/>
            </p:nvSpPr>
            <p:spPr>
              <a:xfrm>
                <a:off x="6549965" y="1438422"/>
                <a:ext cx="2406065" cy="481607"/>
              </a:xfrm>
              <a:prstGeom prst="rect">
                <a:avLst/>
              </a:prstGeom>
              <a:blipFill>
                <a:blip r:embed="rId4"/>
                <a:stretch>
                  <a:fillRect/>
                </a:stretch>
              </a:blipFill>
            </p:spPr>
            <p:txBody>
              <a:bodyPr/>
              <a:lstStyle/>
              <a:p>
                <a:r>
                  <a:rPr lang="en-US">
                    <a:noFill/>
                  </a:rPr>
                  <a:t> </a:t>
                </a:r>
              </a:p>
            </p:txBody>
          </p:sp>
        </mc:Fallback>
      </mc:AlternateContent>
      <p:cxnSp>
        <p:nvCxnSpPr>
          <p:cNvPr id="20" name="Google Shape;387;p31">
            <a:extLst>
              <a:ext uri="{FF2B5EF4-FFF2-40B4-BE49-F238E27FC236}">
                <a16:creationId xmlns:a16="http://schemas.microsoft.com/office/drawing/2014/main" id="{4A8B6E45-2988-42B3-89F5-9FD1181F9238}"/>
              </a:ext>
            </a:extLst>
          </p:cNvPr>
          <p:cNvCxnSpPr/>
          <p:nvPr/>
        </p:nvCxnSpPr>
        <p:spPr>
          <a:xfrm rot="10800000">
            <a:off x="18288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21" name="Google Shape;388;p31">
            <a:extLst>
              <a:ext uri="{FF2B5EF4-FFF2-40B4-BE49-F238E27FC236}">
                <a16:creationId xmlns:a16="http://schemas.microsoft.com/office/drawing/2014/main" id="{CCD189C4-5216-4139-9DCA-361247713F0C}"/>
              </a:ext>
            </a:extLst>
          </p:cNvPr>
          <p:cNvCxnSpPr/>
          <p:nvPr/>
        </p:nvCxnSpPr>
        <p:spPr>
          <a:xfrm rot="10800000">
            <a:off x="54864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22" name="Google Shape;389;p31">
            <a:extLst>
              <a:ext uri="{FF2B5EF4-FFF2-40B4-BE49-F238E27FC236}">
                <a16:creationId xmlns:a16="http://schemas.microsoft.com/office/drawing/2014/main" id="{7BD487E7-75D1-4A03-91C6-A58E36F3B15D}"/>
              </a:ext>
            </a:extLst>
          </p:cNvPr>
          <p:cNvCxnSpPr/>
          <p:nvPr/>
        </p:nvCxnSpPr>
        <p:spPr>
          <a:xfrm rot="10800000">
            <a:off x="7315200" y="3450"/>
            <a:ext cx="0" cy="456300"/>
          </a:xfrm>
          <a:prstGeom prst="straightConnector1">
            <a:avLst/>
          </a:prstGeom>
          <a:noFill/>
          <a:ln w="38100" cap="flat" cmpd="sng">
            <a:solidFill>
              <a:schemeClr val="dk2"/>
            </a:solidFill>
            <a:prstDash val="solid"/>
            <a:round/>
            <a:headEnd type="none" w="med" len="med"/>
            <a:tailEnd type="none" w="med" len="med"/>
          </a:ln>
        </p:spPr>
      </p:cxnSp>
      <p:sp>
        <p:nvSpPr>
          <p:cNvPr id="23" name="Google Shape;390;p31">
            <a:extLst>
              <a:ext uri="{FF2B5EF4-FFF2-40B4-BE49-F238E27FC236}">
                <a16:creationId xmlns:a16="http://schemas.microsoft.com/office/drawing/2014/main" id="{610EE71E-3CB7-43F5-8E26-D897B5F143D0}"/>
              </a:ext>
            </a:extLst>
          </p:cNvPr>
          <p:cNvSpPr txBox="1"/>
          <p:nvPr/>
        </p:nvSpPr>
        <p:spPr>
          <a:xfrm>
            <a:off x="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Project Introduction</a:t>
            </a:r>
            <a:endParaRPr sz="1150" b="1">
              <a:solidFill>
                <a:schemeClr val="dk2"/>
              </a:solidFill>
              <a:latin typeface="Times New Roman"/>
              <a:ea typeface="Times New Roman"/>
              <a:cs typeface="Times New Roman"/>
              <a:sym typeface="Times New Roman"/>
            </a:endParaRPr>
          </a:p>
        </p:txBody>
      </p:sp>
      <p:cxnSp>
        <p:nvCxnSpPr>
          <p:cNvPr id="24" name="Google Shape;391;p31">
            <a:extLst>
              <a:ext uri="{FF2B5EF4-FFF2-40B4-BE49-F238E27FC236}">
                <a16:creationId xmlns:a16="http://schemas.microsoft.com/office/drawing/2014/main" id="{FF379AC9-DDE9-4910-ADF7-A90BF87A0CF4}"/>
              </a:ext>
            </a:extLst>
          </p:cNvPr>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25" name="Google Shape;392;p31">
            <a:extLst>
              <a:ext uri="{FF2B5EF4-FFF2-40B4-BE49-F238E27FC236}">
                <a16:creationId xmlns:a16="http://schemas.microsoft.com/office/drawing/2014/main" id="{ABE19C70-D0D3-4695-9F77-EA40FF688BF6}"/>
              </a:ext>
            </a:extLst>
          </p:cNvPr>
          <p:cNvSpPr txBox="1"/>
          <p:nvPr/>
        </p:nvSpPr>
        <p:spPr>
          <a:xfrm>
            <a:off x="1828800" y="0"/>
            <a:ext cx="36576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Times New Roman"/>
                <a:ea typeface="Times New Roman"/>
                <a:cs typeface="Times New Roman"/>
                <a:sym typeface="Times New Roman"/>
              </a:rPr>
              <a:t>Particle Size Distributions</a:t>
            </a:r>
            <a:endParaRPr sz="1800" b="1">
              <a:solidFill>
                <a:schemeClr val="dk2"/>
              </a:solidFill>
              <a:latin typeface="Times New Roman"/>
              <a:ea typeface="Times New Roman"/>
              <a:cs typeface="Times New Roman"/>
              <a:sym typeface="Times New Roman"/>
            </a:endParaRPr>
          </a:p>
        </p:txBody>
      </p:sp>
      <p:sp>
        <p:nvSpPr>
          <p:cNvPr id="26" name="Google Shape;393;p31">
            <a:extLst>
              <a:ext uri="{FF2B5EF4-FFF2-40B4-BE49-F238E27FC236}">
                <a16:creationId xmlns:a16="http://schemas.microsoft.com/office/drawing/2014/main" id="{9CDD7773-B720-44DD-8F41-187EB79BAE36}"/>
              </a:ext>
            </a:extLst>
          </p:cNvPr>
          <p:cNvSpPr txBox="1"/>
          <p:nvPr/>
        </p:nvSpPr>
        <p:spPr>
          <a:xfrm>
            <a:off x="54864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Evaluating Data Quality</a:t>
            </a:r>
            <a:endParaRPr sz="1150" b="1">
              <a:solidFill>
                <a:schemeClr val="dk2"/>
              </a:solidFill>
              <a:latin typeface="Times New Roman"/>
              <a:ea typeface="Times New Roman"/>
              <a:cs typeface="Times New Roman"/>
              <a:sym typeface="Times New Roman"/>
            </a:endParaRPr>
          </a:p>
        </p:txBody>
      </p:sp>
      <p:sp>
        <p:nvSpPr>
          <p:cNvPr id="27" name="Google Shape;394;p31">
            <a:extLst>
              <a:ext uri="{FF2B5EF4-FFF2-40B4-BE49-F238E27FC236}">
                <a16:creationId xmlns:a16="http://schemas.microsoft.com/office/drawing/2014/main" id="{A9B6EED9-5C49-4B98-B16F-27C4D21880F3}"/>
              </a:ext>
            </a:extLst>
          </p:cNvPr>
          <p:cNvSpPr txBox="1"/>
          <p:nvPr/>
        </p:nvSpPr>
        <p:spPr>
          <a:xfrm>
            <a:off x="73152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Reflectivity Comparisons</a:t>
            </a:r>
            <a:endParaRPr sz="1150" b="1">
              <a:solidFill>
                <a:schemeClr val="dk2"/>
              </a:solidFill>
              <a:latin typeface="Times New Roman"/>
              <a:ea typeface="Times New Roman"/>
              <a:cs typeface="Times New Roman"/>
              <a:sym typeface="Times New Roman"/>
            </a:endParaRPr>
          </a:p>
        </p:txBody>
      </p:sp>
      <p:sp>
        <p:nvSpPr>
          <p:cNvPr id="10" name="TextBox 9">
            <a:extLst>
              <a:ext uri="{FF2B5EF4-FFF2-40B4-BE49-F238E27FC236}">
                <a16:creationId xmlns:a16="http://schemas.microsoft.com/office/drawing/2014/main" id="{4157BEB4-6CB2-4070-BABD-F18DF0E98087}"/>
              </a:ext>
            </a:extLst>
          </p:cNvPr>
          <p:cNvSpPr txBox="1"/>
          <p:nvPr/>
        </p:nvSpPr>
        <p:spPr>
          <a:xfrm>
            <a:off x="6847689" y="2607934"/>
            <a:ext cx="1994559" cy="2535566"/>
          </a:xfrm>
          <a:prstGeom prst="rect">
            <a:avLst/>
          </a:prstGeom>
          <a:noFill/>
        </p:spPr>
        <p:txBody>
          <a:bodyPr wrap="square" rtlCol="0">
            <a:spAutoFit/>
          </a:bodyPr>
          <a:lstStyle/>
          <a:p>
            <a:pPr>
              <a:lnSpc>
                <a:spcPct val="150000"/>
              </a:lnSpc>
            </a:pPr>
            <a:r>
              <a:rPr lang="en-US" sz="1800" dirty="0">
                <a:latin typeface="Times New Roman" panose="02020603050405020304" pitchFamily="18" charset="0"/>
                <a:cs typeface="Times New Roman" panose="02020603050405020304" pitchFamily="18" charset="0"/>
              </a:rPr>
              <a:t>Circle-fit: 6.15 mm</a:t>
            </a:r>
          </a:p>
          <a:p>
            <a:pPr>
              <a:lnSpc>
                <a:spcPct val="150000"/>
              </a:lnSpc>
            </a:pPr>
            <a:r>
              <a:rPr lang="en-US" sz="1800" dirty="0">
                <a:latin typeface="Times New Roman" panose="02020603050405020304" pitchFamily="18" charset="0"/>
                <a:cs typeface="Times New Roman" panose="02020603050405020304" pitchFamily="18" charset="0"/>
              </a:rPr>
              <a:t>X-size: 5.4 mm</a:t>
            </a:r>
          </a:p>
          <a:p>
            <a:pPr>
              <a:lnSpc>
                <a:spcPct val="150000"/>
              </a:lnSpc>
            </a:pPr>
            <a:r>
              <a:rPr lang="en-US" sz="1800" dirty="0">
                <a:latin typeface="Times New Roman" panose="02020603050405020304" pitchFamily="18" charset="0"/>
                <a:cs typeface="Times New Roman" panose="02020603050405020304" pitchFamily="18" charset="0"/>
              </a:rPr>
              <a:t>X-extent: 5.4 mm</a:t>
            </a:r>
          </a:p>
          <a:p>
            <a:pPr>
              <a:lnSpc>
                <a:spcPct val="150000"/>
              </a:lnSpc>
            </a:pPr>
            <a:r>
              <a:rPr lang="en-US" sz="1800" dirty="0">
                <a:latin typeface="Times New Roman" panose="02020603050405020304" pitchFamily="18" charset="0"/>
                <a:cs typeface="Times New Roman" panose="02020603050405020304" pitchFamily="18" charset="0"/>
              </a:rPr>
              <a:t>Y-size: 3.6 mm</a:t>
            </a:r>
          </a:p>
          <a:p>
            <a:pPr>
              <a:lnSpc>
                <a:spcPct val="150000"/>
              </a:lnSpc>
            </a:pPr>
            <a:r>
              <a:rPr lang="en-US" sz="1800" dirty="0">
                <a:latin typeface="Times New Roman" panose="02020603050405020304" pitchFamily="18" charset="0"/>
                <a:cs typeface="Times New Roman" panose="02020603050405020304" pitchFamily="18" charset="0"/>
              </a:rPr>
              <a:t>Area-size: 4.76 mm</a:t>
            </a:r>
          </a:p>
          <a:p>
            <a:pPr>
              <a:lnSpc>
                <a:spcPct val="150000"/>
              </a:lnSpc>
            </a:pPr>
            <a:endParaRPr lang="en-US" sz="18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130FFC3B-B06E-4CE9-9965-C184EEB8F303}"/>
              </a:ext>
            </a:extLst>
          </p:cNvPr>
          <p:cNvPicPr>
            <a:picLocks noChangeAspect="1"/>
          </p:cNvPicPr>
          <p:nvPr/>
        </p:nvPicPr>
        <p:blipFill>
          <a:blip r:embed="rId5"/>
          <a:srcRect/>
          <a:stretch/>
        </p:blipFill>
        <p:spPr>
          <a:xfrm rot="16200000">
            <a:off x="3903011" y="2607934"/>
            <a:ext cx="2726836" cy="1949687"/>
          </a:xfrm>
          <a:prstGeom prst="rect">
            <a:avLst/>
          </a:prstGeom>
        </p:spPr>
      </p:pic>
      <p:sp>
        <p:nvSpPr>
          <p:cNvPr id="17" name="TextBox 16">
            <a:extLst>
              <a:ext uri="{FF2B5EF4-FFF2-40B4-BE49-F238E27FC236}">
                <a16:creationId xmlns:a16="http://schemas.microsoft.com/office/drawing/2014/main" id="{7D16F89B-5F30-4FDB-8BF2-971BF1042312}"/>
              </a:ext>
            </a:extLst>
          </p:cNvPr>
          <p:cNvSpPr txBox="1"/>
          <p:nvPr/>
        </p:nvSpPr>
        <p:spPr>
          <a:xfrm>
            <a:off x="8750300" y="4807949"/>
            <a:ext cx="406884"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1">
                                            <p:txEl>
                                              <p:pRg st="0" end="0"/>
                                            </p:txEl>
                                          </p:spTgt>
                                        </p:tgtEl>
                                        <p:attrNameLst>
                                          <p:attrName>style.visibility</p:attrName>
                                        </p:attrNameLst>
                                      </p:cBhvr>
                                      <p:to>
                                        <p:strVal val="visible"/>
                                      </p:to>
                                    </p:set>
                                    <p:animEffect transition="in" filter="fade">
                                      <p:cBhvr>
                                        <p:cTn id="7" dur="500"/>
                                        <p:tgtEl>
                                          <p:spTgt spid="4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1">
                                            <p:txEl>
                                              <p:pRg st="1" end="1"/>
                                            </p:txEl>
                                          </p:spTgt>
                                        </p:tgtEl>
                                        <p:attrNameLst>
                                          <p:attrName>style.visibility</p:attrName>
                                        </p:attrNameLst>
                                      </p:cBhvr>
                                      <p:to>
                                        <p:strVal val="visible"/>
                                      </p:to>
                                    </p:set>
                                    <p:animEffect transition="in" filter="fade">
                                      <p:cBhvr>
                                        <p:cTn id="12" dur="500"/>
                                        <p:tgtEl>
                                          <p:spTgt spid="401">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01">
                                            <p:txEl>
                                              <p:pRg st="2" end="2"/>
                                            </p:txEl>
                                          </p:spTgt>
                                        </p:tgtEl>
                                        <p:attrNameLst>
                                          <p:attrName>style.visibility</p:attrName>
                                        </p:attrNameLst>
                                      </p:cBhvr>
                                      <p:to>
                                        <p:strVal val="visible"/>
                                      </p:to>
                                    </p:set>
                                    <p:animEffect transition="in" filter="fade">
                                      <p:cBhvr>
                                        <p:cTn id="25" dur="500"/>
                                        <p:tgtEl>
                                          <p:spTgt spid="401">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01">
                                            <p:txEl>
                                              <p:pRg st="3" end="3"/>
                                            </p:txEl>
                                          </p:spTgt>
                                        </p:tgtEl>
                                        <p:attrNameLst>
                                          <p:attrName>style.visibility</p:attrName>
                                        </p:attrNameLst>
                                      </p:cBhvr>
                                      <p:to>
                                        <p:strVal val="visible"/>
                                      </p:to>
                                    </p:set>
                                    <p:animEffect transition="in" filter="fade">
                                      <p:cBhvr>
                                        <p:cTn id="36" dur="500"/>
                                        <p:tgtEl>
                                          <p:spTgt spid="401">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01">
                                            <p:txEl>
                                              <p:pRg st="4" end="4"/>
                                            </p:txEl>
                                          </p:spTgt>
                                        </p:tgtEl>
                                        <p:attrNameLst>
                                          <p:attrName>style.visibility</p:attrName>
                                        </p:attrNameLst>
                                      </p:cBhvr>
                                      <p:to>
                                        <p:strVal val="visible"/>
                                      </p:to>
                                    </p:set>
                                    <p:animEffect transition="in" filter="fade">
                                      <p:cBhvr>
                                        <p:cTn id="41" dur="500"/>
                                        <p:tgtEl>
                                          <p:spTgt spid="40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3"/>
          <p:cNvSpPr/>
          <p:nvPr/>
        </p:nvSpPr>
        <p:spPr>
          <a:xfrm>
            <a:off x="860875" y="11671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15" name="Google Shape;415;p33"/>
          <p:cNvSpPr/>
          <p:nvPr/>
        </p:nvSpPr>
        <p:spPr>
          <a:xfrm>
            <a:off x="708475" y="10147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16" name="Google Shape;416;p33"/>
          <p:cNvSpPr txBox="1"/>
          <p:nvPr/>
        </p:nvSpPr>
        <p:spPr>
          <a:xfrm>
            <a:off x="185196" y="822960"/>
            <a:ext cx="2906974" cy="4114800"/>
          </a:xfrm>
          <a:prstGeom prst="rect">
            <a:avLst/>
          </a:prstGeom>
          <a:noFill/>
          <a:ln>
            <a:noFill/>
          </a:ln>
        </p:spPr>
        <p:txBody>
          <a:bodyPr spcFirstLastPara="1" wrap="square" lIns="91425" tIns="91425" rIns="91425" bIns="91425" anchor="t" anchorCtr="0">
            <a:noAutofit/>
          </a:bodyPr>
          <a:lstStyle/>
          <a:p>
            <a:pPr marL="457200" indent="-342900">
              <a:lnSpc>
                <a:spcPct val="150000"/>
              </a:lnSpc>
              <a:buClr>
                <a:schemeClr val="dk2"/>
              </a:buClr>
              <a:buSzPts val="1800"/>
              <a:buFont typeface="Arial"/>
              <a:buChar char="●"/>
            </a:pPr>
            <a:r>
              <a:rPr lang="en-US" sz="1600" dirty="0">
                <a:solidFill>
                  <a:schemeClr val="dk2"/>
                </a:solidFill>
                <a:latin typeface="Times New Roman" panose="02020603050405020304" pitchFamily="18" charset="0"/>
                <a:cs typeface="Times New Roman" panose="02020603050405020304" pitchFamily="18" charset="0"/>
              </a:rPr>
              <a:t>Wide range of uncertainties, from under 10% up to 100%</a:t>
            </a:r>
          </a:p>
          <a:p>
            <a:pPr marL="457200" lvl="0" indent="-342900" algn="l" rtl="0">
              <a:lnSpc>
                <a:spcPct val="150000"/>
              </a:lnSpc>
              <a:spcBef>
                <a:spcPts val="0"/>
              </a:spcBef>
              <a:spcAft>
                <a:spcPts val="0"/>
              </a:spcAft>
              <a:buClr>
                <a:schemeClr val="dk2"/>
              </a:buClr>
              <a:buSzPts val="1800"/>
              <a:buChar char="●"/>
            </a:pPr>
            <a:r>
              <a:rPr lang="en-US" sz="1600" dirty="0">
                <a:solidFill>
                  <a:schemeClr val="dk2"/>
                </a:solidFill>
                <a:latin typeface="Times New Roman" panose="02020603050405020304" pitchFamily="18" charset="0"/>
                <a:cs typeface="Times New Roman" panose="02020603050405020304" pitchFamily="18" charset="0"/>
              </a:rPr>
              <a:t>Still see regular discrepancies, primarily that the 1D typically records the largest particles</a:t>
            </a:r>
          </a:p>
          <a:p>
            <a:pPr marL="571500" lvl="0" algn="l" rtl="0">
              <a:lnSpc>
                <a:spcPct val="150000"/>
              </a:lnSpc>
              <a:spcBef>
                <a:spcPts val="0"/>
              </a:spcBef>
              <a:spcAft>
                <a:spcPts val="0"/>
              </a:spcAft>
              <a:buClr>
                <a:schemeClr val="dk2"/>
              </a:buClr>
              <a:buSzPts val="1800"/>
            </a:pPr>
            <a:endParaRPr sz="1600" dirty="0">
              <a:solidFill>
                <a:schemeClr val="dk2"/>
              </a:solidFill>
              <a:latin typeface="Times New Roman" panose="02020603050405020304" pitchFamily="18" charset="0"/>
              <a:cs typeface="Times New Roman" panose="02020603050405020304" pitchFamily="18" charset="0"/>
            </a:endParaRPr>
          </a:p>
        </p:txBody>
      </p:sp>
      <p:cxnSp>
        <p:nvCxnSpPr>
          <p:cNvPr id="19" name="Google Shape;387;p31">
            <a:extLst>
              <a:ext uri="{FF2B5EF4-FFF2-40B4-BE49-F238E27FC236}">
                <a16:creationId xmlns:a16="http://schemas.microsoft.com/office/drawing/2014/main" id="{DF7C1579-42B1-4EA4-99DD-800419B61ED8}"/>
              </a:ext>
            </a:extLst>
          </p:cNvPr>
          <p:cNvCxnSpPr/>
          <p:nvPr/>
        </p:nvCxnSpPr>
        <p:spPr>
          <a:xfrm rot="10800000">
            <a:off x="18288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20" name="Google Shape;388;p31">
            <a:extLst>
              <a:ext uri="{FF2B5EF4-FFF2-40B4-BE49-F238E27FC236}">
                <a16:creationId xmlns:a16="http://schemas.microsoft.com/office/drawing/2014/main" id="{A1908FBB-F4EB-48AB-AC9A-7674F3F27C3B}"/>
              </a:ext>
            </a:extLst>
          </p:cNvPr>
          <p:cNvCxnSpPr/>
          <p:nvPr/>
        </p:nvCxnSpPr>
        <p:spPr>
          <a:xfrm rot="10800000">
            <a:off x="54864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21" name="Google Shape;389;p31">
            <a:extLst>
              <a:ext uri="{FF2B5EF4-FFF2-40B4-BE49-F238E27FC236}">
                <a16:creationId xmlns:a16="http://schemas.microsoft.com/office/drawing/2014/main" id="{FD41F2D2-9327-462F-B452-8FA87A808B08}"/>
              </a:ext>
            </a:extLst>
          </p:cNvPr>
          <p:cNvCxnSpPr/>
          <p:nvPr/>
        </p:nvCxnSpPr>
        <p:spPr>
          <a:xfrm rot="10800000">
            <a:off x="7315200" y="3450"/>
            <a:ext cx="0" cy="456300"/>
          </a:xfrm>
          <a:prstGeom prst="straightConnector1">
            <a:avLst/>
          </a:prstGeom>
          <a:noFill/>
          <a:ln w="38100" cap="flat" cmpd="sng">
            <a:solidFill>
              <a:schemeClr val="dk2"/>
            </a:solidFill>
            <a:prstDash val="solid"/>
            <a:round/>
            <a:headEnd type="none" w="med" len="med"/>
            <a:tailEnd type="none" w="med" len="med"/>
          </a:ln>
        </p:spPr>
      </p:cxnSp>
      <p:sp>
        <p:nvSpPr>
          <p:cNvPr id="22" name="Google Shape;390;p31">
            <a:extLst>
              <a:ext uri="{FF2B5EF4-FFF2-40B4-BE49-F238E27FC236}">
                <a16:creationId xmlns:a16="http://schemas.microsoft.com/office/drawing/2014/main" id="{4B98C2A3-40BC-4F1A-8991-7D32B08DD8D1}"/>
              </a:ext>
            </a:extLst>
          </p:cNvPr>
          <p:cNvSpPr txBox="1"/>
          <p:nvPr/>
        </p:nvSpPr>
        <p:spPr>
          <a:xfrm>
            <a:off x="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Project Introduction</a:t>
            </a:r>
            <a:endParaRPr sz="1150" b="1">
              <a:solidFill>
                <a:schemeClr val="dk2"/>
              </a:solidFill>
              <a:latin typeface="Times New Roman"/>
              <a:ea typeface="Times New Roman"/>
              <a:cs typeface="Times New Roman"/>
              <a:sym typeface="Times New Roman"/>
            </a:endParaRPr>
          </a:p>
        </p:txBody>
      </p:sp>
      <p:cxnSp>
        <p:nvCxnSpPr>
          <p:cNvPr id="23" name="Google Shape;391;p31">
            <a:extLst>
              <a:ext uri="{FF2B5EF4-FFF2-40B4-BE49-F238E27FC236}">
                <a16:creationId xmlns:a16="http://schemas.microsoft.com/office/drawing/2014/main" id="{BC8C1307-09BA-4CC4-B287-93665B371D52}"/>
              </a:ext>
            </a:extLst>
          </p:cNvPr>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24" name="Google Shape;392;p31">
            <a:extLst>
              <a:ext uri="{FF2B5EF4-FFF2-40B4-BE49-F238E27FC236}">
                <a16:creationId xmlns:a16="http://schemas.microsoft.com/office/drawing/2014/main" id="{546BA9FF-5A61-4A19-B095-0A07420BC5EA}"/>
              </a:ext>
            </a:extLst>
          </p:cNvPr>
          <p:cNvSpPr txBox="1"/>
          <p:nvPr/>
        </p:nvSpPr>
        <p:spPr>
          <a:xfrm>
            <a:off x="1828800" y="0"/>
            <a:ext cx="36576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Times New Roman"/>
                <a:ea typeface="Times New Roman"/>
                <a:cs typeface="Times New Roman"/>
                <a:sym typeface="Times New Roman"/>
              </a:rPr>
              <a:t>Particle Size Distributions</a:t>
            </a:r>
            <a:endParaRPr sz="1800" b="1">
              <a:solidFill>
                <a:schemeClr val="dk2"/>
              </a:solidFill>
              <a:latin typeface="Times New Roman"/>
              <a:ea typeface="Times New Roman"/>
              <a:cs typeface="Times New Roman"/>
              <a:sym typeface="Times New Roman"/>
            </a:endParaRPr>
          </a:p>
        </p:txBody>
      </p:sp>
      <p:sp>
        <p:nvSpPr>
          <p:cNvPr id="25" name="Google Shape;393;p31">
            <a:extLst>
              <a:ext uri="{FF2B5EF4-FFF2-40B4-BE49-F238E27FC236}">
                <a16:creationId xmlns:a16="http://schemas.microsoft.com/office/drawing/2014/main" id="{8D234E83-CFD6-40AF-A708-4EAAE6DA6A48}"/>
              </a:ext>
            </a:extLst>
          </p:cNvPr>
          <p:cNvSpPr txBox="1"/>
          <p:nvPr/>
        </p:nvSpPr>
        <p:spPr>
          <a:xfrm>
            <a:off x="54864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Evaluating Data Quality</a:t>
            </a:r>
            <a:endParaRPr sz="1150" b="1">
              <a:solidFill>
                <a:schemeClr val="dk2"/>
              </a:solidFill>
              <a:latin typeface="Times New Roman"/>
              <a:ea typeface="Times New Roman"/>
              <a:cs typeface="Times New Roman"/>
              <a:sym typeface="Times New Roman"/>
            </a:endParaRPr>
          </a:p>
        </p:txBody>
      </p:sp>
      <p:sp>
        <p:nvSpPr>
          <p:cNvPr id="26" name="Google Shape;394;p31">
            <a:extLst>
              <a:ext uri="{FF2B5EF4-FFF2-40B4-BE49-F238E27FC236}">
                <a16:creationId xmlns:a16="http://schemas.microsoft.com/office/drawing/2014/main" id="{37BCBB82-8427-4F2B-BBA4-DBD0C8D7E096}"/>
              </a:ext>
            </a:extLst>
          </p:cNvPr>
          <p:cNvSpPr txBox="1"/>
          <p:nvPr/>
        </p:nvSpPr>
        <p:spPr>
          <a:xfrm>
            <a:off x="73152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Reflectivity Comparisons</a:t>
            </a:r>
            <a:endParaRPr sz="1150" b="1">
              <a:solidFill>
                <a:schemeClr val="dk2"/>
              </a:solidFill>
              <a:latin typeface="Times New Roman"/>
              <a:ea typeface="Times New Roman"/>
              <a:cs typeface="Times New Roman"/>
              <a:sym typeface="Times New Roman"/>
            </a:endParaRPr>
          </a:p>
        </p:txBody>
      </p:sp>
      <p:pic>
        <p:nvPicPr>
          <p:cNvPr id="37" name="Picture 36">
            <a:extLst>
              <a:ext uri="{FF2B5EF4-FFF2-40B4-BE49-F238E27FC236}">
                <a16:creationId xmlns:a16="http://schemas.microsoft.com/office/drawing/2014/main" id="{1A1EC9E9-5D0F-4F93-AD85-390AABD11EAF}"/>
              </a:ext>
            </a:extLst>
          </p:cNvPr>
          <p:cNvPicPr>
            <a:picLocks noChangeAspect="1"/>
          </p:cNvPicPr>
          <p:nvPr/>
        </p:nvPicPr>
        <p:blipFill>
          <a:blip r:embed="rId3"/>
          <a:srcRect/>
          <a:stretch/>
        </p:blipFill>
        <p:spPr>
          <a:xfrm>
            <a:off x="3757522" y="768096"/>
            <a:ext cx="5008382" cy="4173652"/>
          </a:xfrm>
          <a:prstGeom prst="rect">
            <a:avLst/>
          </a:prstGeom>
        </p:spPr>
      </p:pic>
      <p:cxnSp>
        <p:nvCxnSpPr>
          <p:cNvPr id="41" name="Straight Connector 40">
            <a:extLst>
              <a:ext uri="{FF2B5EF4-FFF2-40B4-BE49-F238E27FC236}">
                <a16:creationId xmlns:a16="http://schemas.microsoft.com/office/drawing/2014/main" id="{70DD1AE6-E126-4894-85AE-3DE1BE1EAC89}"/>
              </a:ext>
            </a:extLst>
          </p:cNvPr>
          <p:cNvCxnSpPr>
            <a:cxnSpLocks/>
          </p:cNvCxnSpPr>
          <p:nvPr/>
        </p:nvCxnSpPr>
        <p:spPr>
          <a:xfrm flipH="1" flipV="1">
            <a:off x="4970552" y="1923413"/>
            <a:ext cx="1609696" cy="286387"/>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32397A8F-D376-4A78-B8ED-73227809EA21}"/>
              </a:ext>
            </a:extLst>
          </p:cNvPr>
          <p:cNvSpPr txBox="1"/>
          <p:nvPr/>
        </p:nvSpPr>
        <p:spPr>
          <a:xfrm>
            <a:off x="6580248" y="2070967"/>
            <a:ext cx="1507880" cy="738664"/>
          </a:xfrm>
          <a:prstGeom prst="rect">
            <a:avLst/>
          </a:prstGeom>
          <a:noFill/>
        </p:spPr>
        <p:txBody>
          <a:bodyPr wrap="square" rtlCol="0">
            <a:spAutoFit/>
          </a:bodyPr>
          <a:lstStyle/>
          <a:p>
            <a:pPr marL="285750" indent="-1143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Upper:   1820</a:t>
            </a:r>
          </a:p>
          <a:p>
            <a:pPr marL="285750" indent="-1143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Middle: 1642</a:t>
            </a:r>
          </a:p>
          <a:p>
            <a:pPr marL="285750" indent="-1143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Lower:  1464</a:t>
            </a:r>
          </a:p>
        </p:txBody>
      </p:sp>
      <p:sp>
        <p:nvSpPr>
          <p:cNvPr id="52" name="TextBox 51">
            <a:extLst>
              <a:ext uri="{FF2B5EF4-FFF2-40B4-BE49-F238E27FC236}">
                <a16:creationId xmlns:a16="http://schemas.microsoft.com/office/drawing/2014/main" id="{C9159EEC-96C4-4A4D-B40A-F788DBF906DF}"/>
              </a:ext>
            </a:extLst>
          </p:cNvPr>
          <p:cNvSpPr txBox="1"/>
          <p:nvPr/>
        </p:nvSpPr>
        <p:spPr>
          <a:xfrm>
            <a:off x="6580248" y="2070967"/>
            <a:ext cx="1383208" cy="738664"/>
          </a:xfrm>
          <a:prstGeom prst="rect">
            <a:avLst/>
          </a:prstGeom>
          <a:noFill/>
        </p:spPr>
        <p:txBody>
          <a:bodyPr wrap="square" rtlCol="0">
            <a:spAutoFit/>
          </a:bodyPr>
          <a:lstStyle/>
          <a:p>
            <a:pPr marL="285750" indent="-1143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Upper:   27</a:t>
            </a:r>
          </a:p>
          <a:p>
            <a:pPr marL="285750" indent="-1143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Middle: 16</a:t>
            </a:r>
          </a:p>
          <a:p>
            <a:pPr marL="285750" indent="-11430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Lower:    5</a:t>
            </a:r>
          </a:p>
        </p:txBody>
      </p:sp>
      <p:cxnSp>
        <p:nvCxnSpPr>
          <p:cNvPr id="53" name="Straight Connector 52">
            <a:extLst>
              <a:ext uri="{FF2B5EF4-FFF2-40B4-BE49-F238E27FC236}">
                <a16:creationId xmlns:a16="http://schemas.microsoft.com/office/drawing/2014/main" id="{D6956E92-C1AF-4571-BB5B-57E6D6EAD5C5}"/>
              </a:ext>
            </a:extLst>
          </p:cNvPr>
          <p:cNvCxnSpPr>
            <a:cxnSpLocks/>
          </p:cNvCxnSpPr>
          <p:nvPr/>
        </p:nvCxnSpPr>
        <p:spPr>
          <a:xfrm flipH="1">
            <a:off x="5870926" y="2809631"/>
            <a:ext cx="1114074" cy="689248"/>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E2FE760-E3A3-404C-A75C-8291B7CA7E9A}"/>
              </a:ext>
            </a:extLst>
          </p:cNvPr>
          <p:cNvPicPr>
            <a:picLocks noChangeAspect="1"/>
          </p:cNvPicPr>
          <p:nvPr/>
        </p:nvPicPr>
        <p:blipFill rotWithShape="1">
          <a:blip r:embed="rId4"/>
          <a:srcRect b="32959"/>
          <a:stretch/>
        </p:blipFill>
        <p:spPr>
          <a:xfrm>
            <a:off x="3298274" y="511799"/>
            <a:ext cx="5774320" cy="4601251"/>
          </a:xfrm>
          <a:prstGeom prst="rect">
            <a:avLst/>
          </a:prstGeom>
        </p:spPr>
      </p:pic>
      <p:sp>
        <p:nvSpPr>
          <p:cNvPr id="27" name="TextBox 26">
            <a:extLst>
              <a:ext uri="{FF2B5EF4-FFF2-40B4-BE49-F238E27FC236}">
                <a16:creationId xmlns:a16="http://schemas.microsoft.com/office/drawing/2014/main" id="{5F0DE7BC-72EC-4FAA-A62B-D773C856BF80}"/>
              </a:ext>
            </a:extLst>
          </p:cNvPr>
          <p:cNvSpPr txBox="1"/>
          <p:nvPr/>
        </p:nvSpPr>
        <p:spPr>
          <a:xfrm>
            <a:off x="8750300" y="4807949"/>
            <a:ext cx="406884"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6">
                                            <p:txEl>
                                              <p:pRg st="0" end="0"/>
                                            </p:txEl>
                                          </p:spTgt>
                                        </p:tgtEl>
                                        <p:attrNameLst>
                                          <p:attrName>style.visibility</p:attrName>
                                        </p:attrNameLst>
                                      </p:cBhvr>
                                      <p:to>
                                        <p:strVal val="visible"/>
                                      </p:to>
                                    </p:set>
                                    <p:animEffect transition="in" filter="fade">
                                      <p:cBhvr>
                                        <p:cTn id="12" dur="500"/>
                                        <p:tgtEl>
                                          <p:spTgt spid="4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1"/>
                                        </p:tgtEl>
                                      </p:cBhvr>
                                    </p:animEffect>
                                    <p:set>
                                      <p:cBhvr>
                                        <p:cTn id="25" dur="1" fill="hold">
                                          <p:stCondLst>
                                            <p:cond delay="499"/>
                                          </p:stCondLst>
                                        </p:cTn>
                                        <p:tgtEl>
                                          <p:spTgt spid="41"/>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44"/>
                                        </p:tgtEl>
                                      </p:cBhvr>
                                    </p:animEffect>
                                    <p:set>
                                      <p:cBhvr>
                                        <p:cTn id="28" dur="1" fill="hold">
                                          <p:stCondLst>
                                            <p:cond delay="499"/>
                                          </p:stCondLst>
                                        </p:cTn>
                                        <p:tgtEl>
                                          <p:spTgt spid="4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500"/>
                                        <p:tgtEl>
                                          <p:spTgt spid="5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16">
                                            <p:txEl>
                                              <p:pRg st="1" end="1"/>
                                            </p:txEl>
                                          </p:spTgt>
                                        </p:tgtEl>
                                        <p:attrNameLst>
                                          <p:attrName>style.visibility</p:attrName>
                                        </p:attrNameLst>
                                      </p:cBhvr>
                                      <p:to>
                                        <p:strVal val="visible"/>
                                      </p:to>
                                    </p:set>
                                    <p:animEffect transition="in" filter="fade">
                                      <p:cBhvr>
                                        <p:cTn id="41" dur="500"/>
                                        <p:tgtEl>
                                          <p:spTgt spid="416">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4" grpId="1"/>
      <p:bldP spid="5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35"/>
          <p:cNvSpPr/>
          <p:nvPr/>
        </p:nvSpPr>
        <p:spPr>
          <a:xfrm>
            <a:off x="860875" y="11671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45" name="Google Shape;445;p35"/>
          <p:cNvSpPr/>
          <p:nvPr/>
        </p:nvSpPr>
        <p:spPr>
          <a:xfrm>
            <a:off x="708475" y="10147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46" name="Google Shape;446;p35"/>
          <p:cNvSpPr txBox="1"/>
          <p:nvPr/>
        </p:nvSpPr>
        <p:spPr>
          <a:xfrm>
            <a:off x="301752" y="822960"/>
            <a:ext cx="2743200" cy="41148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dk2"/>
              </a:buClr>
              <a:buSzPts val="1800"/>
              <a:buChar char="●"/>
            </a:pPr>
            <a:r>
              <a:rPr lang="en-US" sz="1800" dirty="0">
                <a:solidFill>
                  <a:schemeClr val="dk2"/>
                </a:solidFill>
                <a:latin typeface="Times New Roman" panose="02020603050405020304" pitchFamily="18" charset="0"/>
                <a:cs typeface="Times New Roman" panose="02020603050405020304" pitchFamily="18" charset="0"/>
              </a:rPr>
              <a:t>The 1D data records a larger particle than the 2D data 1428 times.</a:t>
            </a:r>
          </a:p>
          <a:p>
            <a:pPr marL="457200" lvl="1" indent="-342900">
              <a:lnSpc>
                <a:spcPct val="150000"/>
              </a:lnSpc>
              <a:buClr>
                <a:schemeClr val="dk2"/>
              </a:buClr>
              <a:buSzPts val="1800"/>
              <a:buChar char="●"/>
            </a:pPr>
            <a:r>
              <a:rPr lang="en-US" sz="1800" dirty="0">
                <a:solidFill>
                  <a:schemeClr val="dk2"/>
                </a:solidFill>
                <a:latin typeface="Times New Roman" panose="02020603050405020304" pitchFamily="18" charset="0"/>
                <a:cs typeface="Times New Roman" panose="02020603050405020304" pitchFamily="18" charset="0"/>
              </a:rPr>
              <a:t>The 2D data only records a larger particle 109 times.</a:t>
            </a:r>
          </a:p>
          <a:p>
            <a:pPr marL="457200" lvl="1" indent="-342900">
              <a:lnSpc>
                <a:spcPct val="150000"/>
              </a:lnSpc>
              <a:buClr>
                <a:schemeClr val="dk2"/>
              </a:buClr>
              <a:buSzPts val="1800"/>
              <a:buChar char="●"/>
            </a:pPr>
            <a:r>
              <a:rPr lang="en-US" sz="1800" dirty="0">
                <a:solidFill>
                  <a:schemeClr val="dk2"/>
                </a:solidFill>
                <a:latin typeface="Times New Roman" panose="02020603050405020304" pitchFamily="18" charset="0"/>
                <a:cs typeface="Times New Roman" panose="02020603050405020304" pitchFamily="18" charset="0"/>
              </a:rPr>
              <a:t>This will have a big impact on reflectivity calculations</a:t>
            </a:r>
            <a:endParaRPr sz="1800" dirty="0">
              <a:solidFill>
                <a:schemeClr val="dk2"/>
              </a:solidFill>
              <a:latin typeface="Times New Roman" panose="02020603050405020304" pitchFamily="18" charset="0"/>
              <a:cs typeface="Times New Roman" panose="02020603050405020304" pitchFamily="18" charset="0"/>
            </a:endParaRPr>
          </a:p>
          <a:p>
            <a:pPr marL="457200" lvl="0" indent="-342900" algn="l" rtl="0">
              <a:lnSpc>
                <a:spcPct val="150000"/>
              </a:lnSpc>
              <a:spcBef>
                <a:spcPts val="0"/>
              </a:spcBef>
              <a:spcAft>
                <a:spcPts val="0"/>
              </a:spcAft>
              <a:buClr>
                <a:schemeClr val="dk2"/>
              </a:buClr>
              <a:buSzPts val="1800"/>
              <a:buChar char="●"/>
            </a:pPr>
            <a:endParaRPr sz="1800" dirty="0">
              <a:solidFill>
                <a:schemeClr val="dk2"/>
              </a:solidFill>
              <a:latin typeface="Times New Roman" panose="02020603050405020304" pitchFamily="18" charset="0"/>
              <a:cs typeface="Times New Roman" panose="02020603050405020304" pitchFamily="18" charset="0"/>
            </a:endParaRPr>
          </a:p>
        </p:txBody>
      </p:sp>
      <p:cxnSp>
        <p:nvCxnSpPr>
          <p:cNvPr id="447" name="Google Shape;447;p35"/>
          <p:cNvCxnSpPr/>
          <p:nvPr/>
        </p:nvCxnSpPr>
        <p:spPr>
          <a:xfrm rot="10800000">
            <a:off x="18288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448" name="Google Shape;448;p35"/>
          <p:cNvCxnSpPr/>
          <p:nvPr/>
        </p:nvCxnSpPr>
        <p:spPr>
          <a:xfrm rot="10800000">
            <a:off x="36576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449" name="Google Shape;449;p35"/>
          <p:cNvCxnSpPr/>
          <p:nvPr/>
        </p:nvCxnSpPr>
        <p:spPr>
          <a:xfrm rot="10800000">
            <a:off x="7315200" y="3450"/>
            <a:ext cx="0" cy="456300"/>
          </a:xfrm>
          <a:prstGeom prst="straightConnector1">
            <a:avLst/>
          </a:prstGeom>
          <a:noFill/>
          <a:ln w="38100" cap="flat" cmpd="sng">
            <a:solidFill>
              <a:schemeClr val="dk2"/>
            </a:solidFill>
            <a:prstDash val="solid"/>
            <a:round/>
            <a:headEnd type="none" w="med" len="med"/>
            <a:tailEnd type="none" w="med" len="med"/>
          </a:ln>
        </p:spPr>
      </p:cxnSp>
      <p:sp>
        <p:nvSpPr>
          <p:cNvPr id="450" name="Google Shape;450;p35"/>
          <p:cNvSpPr txBox="1"/>
          <p:nvPr/>
        </p:nvSpPr>
        <p:spPr>
          <a:xfrm>
            <a:off x="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Project Introduction</a:t>
            </a:r>
            <a:endParaRPr sz="1150" b="1">
              <a:solidFill>
                <a:schemeClr val="dk2"/>
              </a:solidFill>
              <a:latin typeface="Times New Roman"/>
              <a:ea typeface="Times New Roman"/>
              <a:cs typeface="Times New Roman"/>
              <a:sym typeface="Times New Roman"/>
            </a:endParaRPr>
          </a:p>
        </p:txBody>
      </p:sp>
      <p:cxnSp>
        <p:nvCxnSpPr>
          <p:cNvPr id="451" name="Google Shape;451;p35"/>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452" name="Google Shape;452;p35"/>
          <p:cNvSpPr txBox="1"/>
          <p:nvPr/>
        </p:nvSpPr>
        <p:spPr>
          <a:xfrm>
            <a:off x="18288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Particle Size Distributions</a:t>
            </a:r>
            <a:endParaRPr sz="1150" b="1">
              <a:solidFill>
                <a:schemeClr val="dk2"/>
              </a:solidFill>
              <a:latin typeface="Times New Roman"/>
              <a:ea typeface="Times New Roman"/>
              <a:cs typeface="Times New Roman"/>
              <a:sym typeface="Times New Roman"/>
            </a:endParaRPr>
          </a:p>
        </p:txBody>
      </p:sp>
      <p:sp>
        <p:nvSpPr>
          <p:cNvPr id="453" name="Google Shape;453;p35"/>
          <p:cNvSpPr txBox="1"/>
          <p:nvPr/>
        </p:nvSpPr>
        <p:spPr>
          <a:xfrm>
            <a:off x="3657600" y="0"/>
            <a:ext cx="36576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Times New Roman"/>
                <a:ea typeface="Times New Roman"/>
                <a:cs typeface="Times New Roman"/>
                <a:sym typeface="Times New Roman"/>
              </a:rPr>
              <a:t>Evaluating Data Quality</a:t>
            </a:r>
            <a:endParaRPr sz="1800" b="1">
              <a:solidFill>
                <a:schemeClr val="dk2"/>
              </a:solidFill>
              <a:latin typeface="Times New Roman"/>
              <a:ea typeface="Times New Roman"/>
              <a:cs typeface="Times New Roman"/>
              <a:sym typeface="Times New Roman"/>
            </a:endParaRPr>
          </a:p>
        </p:txBody>
      </p:sp>
      <p:sp>
        <p:nvSpPr>
          <p:cNvPr id="454" name="Google Shape;454;p35"/>
          <p:cNvSpPr txBox="1"/>
          <p:nvPr/>
        </p:nvSpPr>
        <p:spPr>
          <a:xfrm>
            <a:off x="73152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Reflectivity Comparisons</a:t>
            </a:r>
            <a:endParaRPr sz="1150" b="1">
              <a:solidFill>
                <a:schemeClr val="dk2"/>
              </a:solidFill>
              <a:latin typeface="Times New Roman"/>
              <a:ea typeface="Times New Roman"/>
              <a:cs typeface="Times New Roman"/>
              <a:sym typeface="Times New Roman"/>
            </a:endParaRPr>
          </a:p>
        </p:txBody>
      </p:sp>
      <p:pic>
        <p:nvPicPr>
          <p:cNvPr id="3" name="Picture 2">
            <a:extLst>
              <a:ext uri="{FF2B5EF4-FFF2-40B4-BE49-F238E27FC236}">
                <a16:creationId xmlns:a16="http://schemas.microsoft.com/office/drawing/2014/main" id="{4C1B7CD7-D97D-A181-913D-E7AD1189C87C}"/>
              </a:ext>
            </a:extLst>
          </p:cNvPr>
          <p:cNvPicPr>
            <a:picLocks noChangeAspect="1"/>
          </p:cNvPicPr>
          <p:nvPr/>
        </p:nvPicPr>
        <p:blipFill>
          <a:blip r:embed="rId3"/>
          <a:srcRect/>
          <a:stretch/>
        </p:blipFill>
        <p:spPr>
          <a:xfrm>
            <a:off x="3256354" y="2138856"/>
            <a:ext cx="5685391" cy="2821178"/>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6105BD1-2C26-41C4-9EC2-81810F5ECD74}"/>
                  </a:ext>
                </a:extLst>
              </p:cNvPr>
              <p:cNvSpPr txBox="1"/>
              <p:nvPr/>
            </p:nvSpPr>
            <p:spPr>
              <a:xfrm>
                <a:off x="3816148" y="505350"/>
                <a:ext cx="4413452" cy="62478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baseline="-25000" smtClean="0">
                          <a:latin typeface="Cambria Math" panose="02040503050406030204" pitchFamily="18" charset="0"/>
                        </a:rPr>
                        <m:t>𝑒</m:t>
                      </m:r>
                      <m:r>
                        <a:rPr lang="en-US" i="1" smtClean="0">
                          <a:latin typeface="Cambria Math" panose="02040503050406030204" pitchFamily="18" charset="0"/>
                        </a:rPr>
                        <m:t>=</m:t>
                      </m:r>
                      <m:r>
                        <a:rPr lang="en-US" b="0" i="1" smtClean="0">
                          <a:latin typeface="Cambria Math" panose="02040503050406030204" pitchFamily="18" charset="0"/>
                        </a:rPr>
                        <m:t>10∗</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𝑙𝑜𝑔</m:t>
                          </m:r>
                        </m:e>
                        <m:sub>
                          <m:r>
                            <a:rPr lang="en-US" b="0" i="1" smtClean="0">
                              <a:latin typeface="Cambria Math" panose="02040503050406030204" pitchFamily="18" charset="0"/>
                            </a:rPr>
                            <m:t>10</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r>
                                <a:rPr lang="en-US" i="1">
                                  <a:latin typeface="Cambria Math" panose="02040503050406030204" pitchFamily="18" charset="0"/>
                                </a:rPr>
                                <m:t>0.197</m:t>
                              </m:r>
                            </m:e>
                            <m:sup>
                              <m:r>
                                <a:rPr lang="en-US" b="0" i="1" smtClean="0">
                                  <a:latin typeface="Cambria Math" panose="02040503050406030204" pitchFamily="18" charset="0"/>
                                </a:rPr>
                                <m:t>2</m:t>
                              </m:r>
                            </m:sup>
                          </m:sSup>
                          <m:r>
                            <a:rPr lang="en-US" i="1">
                              <a:latin typeface="Cambria Math" panose="02040503050406030204" pitchFamily="18" charset="0"/>
                            </a:rPr>
                            <m:t> </m:t>
                          </m:r>
                        </m:num>
                        <m:den>
                          <m:sSup>
                            <m:sSupPr>
                              <m:ctrlPr>
                                <a:rPr lang="en-US" i="1" smtClean="0">
                                  <a:latin typeface="Cambria Math" panose="02040503050406030204" pitchFamily="18" charset="0"/>
                                </a:rPr>
                              </m:ctrlPr>
                            </m:sSupPr>
                            <m:e>
                              <m:r>
                                <a:rPr lang="en-US" i="1">
                                  <a:latin typeface="Cambria Math" panose="02040503050406030204" pitchFamily="18" charset="0"/>
                                </a:rPr>
                                <m:t>0.93</m:t>
                              </m:r>
                            </m:e>
                            <m:sup>
                              <m:r>
                                <a:rPr lang="en-US" b="0" i="1" smtClean="0">
                                  <a:latin typeface="Cambria Math" panose="02040503050406030204" pitchFamily="18" charset="0"/>
                                </a:rPr>
                                <m:t>2</m:t>
                              </m:r>
                            </m:sup>
                          </m:sSup>
                        </m:den>
                      </m:f>
                      <m:nary>
                        <m:naryPr>
                          <m:chr m:val="∑"/>
                          <m:ctrlPr>
                            <a:rPr lang="en-US" b="0" i="1" smtClean="0">
                              <a:latin typeface="Cambria Math" panose="02040503050406030204" pitchFamily="18" charset="0"/>
                            </a:rPr>
                          </m:ctrlPr>
                        </m:naryPr>
                        <m:sub>
                          <m:r>
                            <m:rPr>
                              <m:brk m:alnAt="15"/>
                            </m:rPr>
                            <a:rPr lang="en-US" b="0" i="1" smtClean="0">
                              <a:latin typeface="Cambria Math" panose="02040503050406030204" pitchFamily="18" charset="0"/>
                            </a:rPr>
                            <m:t>𝑖</m:t>
                          </m:r>
                          <m:r>
                            <m:rPr>
                              <m:brk m:alnAt="23"/>
                            </m:rPr>
                            <a:rPr lang="en-US" b="0" i="1" smtClean="0">
                              <a:latin typeface="Cambria Math" panose="02040503050406030204" pitchFamily="18" charset="0"/>
                            </a:rPr>
                            <m:t>=</m:t>
                          </m:r>
                          <m:r>
                            <a:rPr lang="en-US" b="0" i="1" smtClean="0">
                              <a:latin typeface="Cambria Math" panose="02040503050406030204" pitchFamily="18" charset="0"/>
                            </a:rPr>
                            <m:t>1</m:t>
                          </m:r>
                        </m:sub>
                        <m:sup>
                          <m:r>
                            <a:rPr lang="en-US" b="0" i="1" smtClean="0">
                              <a:latin typeface="Cambria Math" panose="02040503050406030204" pitchFamily="18" charset="0"/>
                            </a:rPr>
                            <m:t>14</m:t>
                          </m:r>
                        </m:sup>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𝐷</m:t>
                              </m:r>
                            </m:e>
                            <m:sub>
                              <m:r>
                                <a:rPr lang="en-US" b="0" i="1" smtClean="0">
                                  <a:latin typeface="Cambria Math" panose="02040503050406030204" pitchFamily="18" charset="0"/>
                                </a:rPr>
                                <m:t>𝑖</m:t>
                              </m:r>
                            </m:sub>
                            <m:sup>
                              <m:r>
                                <a:rPr lang="en-US" b="0" i="1" smtClean="0">
                                  <a:latin typeface="Cambria Math" panose="02040503050406030204" pitchFamily="18" charset="0"/>
                                </a:rPr>
                                <m:t>6</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𝑖</m:t>
                              </m:r>
                            </m:sub>
                          </m:sSub>
                        </m:e>
                      </m:nary>
                      <m:r>
                        <a:rPr lang="en-US" b="0" i="1" smtClean="0">
                          <a:latin typeface="Cambria Math" panose="02040503050406030204" pitchFamily="18" charset="0"/>
                        </a:rPr>
                        <m:t>)</m:t>
                      </m:r>
                    </m:oMath>
                  </m:oMathPara>
                </a14:m>
                <a:endParaRPr lang="en-US" dirty="0"/>
              </a:p>
            </p:txBody>
          </p:sp>
        </mc:Choice>
        <mc:Fallback xmlns="">
          <p:sp>
            <p:nvSpPr>
              <p:cNvPr id="4" name="TextBox 3">
                <a:extLst>
                  <a:ext uri="{FF2B5EF4-FFF2-40B4-BE49-F238E27FC236}">
                    <a16:creationId xmlns:a16="http://schemas.microsoft.com/office/drawing/2014/main" id="{86105BD1-2C26-41C4-9EC2-81810F5ECD74}"/>
                  </a:ext>
                </a:extLst>
              </p:cNvPr>
              <p:cNvSpPr txBox="1">
                <a:spLocks noRot="1" noChangeAspect="1" noMove="1" noResize="1" noEditPoints="1" noAdjustHandles="1" noChangeArrowheads="1" noChangeShapeType="1" noTextEdit="1"/>
              </p:cNvSpPr>
              <p:nvPr/>
            </p:nvSpPr>
            <p:spPr>
              <a:xfrm>
                <a:off x="3816148" y="505350"/>
                <a:ext cx="4413452" cy="62478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25F2B79-4047-4150-A439-BC446EA221EA}"/>
                  </a:ext>
                </a:extLst>
              </p:cNvPr>
              <p:cNvSpPr txBox="1"/>
              <p:nvPr/>
            </p:nvSpPr>
            <p:spPr>
              <a:xfrm>
                <a:off x="4211486" y="1167150"/>
                <a:ext cx="3861355" cy="73866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a single 1 cm particle: </a:t>
                </a:r>
                <a14:m>
                  <m:oMath xmlns:m="http://schemas.openxmlformats.org/officeDocument/2006/math">
                    <m:r>
                      <a:rPr lang="en-US" i="1">
                        <a:latin typeface="Cambria Math" panose="02040503050406030204" pitchFamily="18" charset="0"/>
                      </a:rPr>
                      <m:t>𝑍</m:t>
                    </m:r>
                    <m:r>
                      <a:rPr lang="en-US" i="1" baseline="-25000">
                        <a:latin typeface="Cambria Math" panose="02040503050406030204" pitchFamily="18" charset="0"/>
                      </a:rPr>
                      <m:t>𝑒</m:t>
                    </m:r>
                  </m:oMath>
                </a14:m>
                <a:r>
                  <a:rPr lang="en-US" dirty="0">
                    <a:latin typeface="Times New Roman" panose="02020603050405020304" pitchFamily="18" charset="0"/>
                    <a:cs typeface="Times New Roman" panose="02020603050405020304" pitchFamily="18" charset="0"/>
                  </a:rPr>
                  <a:t> = 37.6 </a:t>
                </a:r>
                <a:r>
                  <a:rPr lang="en-US" dirty="0" err="1">
                    <a:latin typeface="Times New Roman" panose="02020603050405020304" pitchFamily="18" charset="0"/>
                    <a:cs typeface="Times New Roman" panose="02020603050405020304" pitchFamily="18" charset="0"/>
                  </a:rPr>
                  <a:t>dBZ</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2 cm particle: </a:t>
                </a:r>
                <a14:m>
                  <m:oMath xmlns:m="http://schemas.openxmlformats.org/officeDocument/2006/math">
                    <m:r>
                      <a:rPr lang="en-US" i="1">
                        <a:latin typeface="Cambria Math" panose="02040503050406030204" pitchFamily="18" charset="0"/>
                      </a:rPr>
                      <m:t>𝑍</m:t>
                    </m:r>
                    <m:r>
                      <a:rPr lang="en-US" i="1" baseline="-25000">
                        <a:latin typeface="Cambria Math" panose="02040503050406030204" pitchFamily="18" charset="0"/>
                      </a:rPr>
                      <m:t>𝑒</m:t>
                    </m:r>
                  </m:oMath>
                </a14:m>
                <a:r>
                  <a:rPr lang="en-US" dirty="0">
                    <a:latin typeface="Times New Roman" panose="02020603050405020304" pitchFamily="18" charset="0"/>
                    <a:cs typeface="Times New Roman" panose="02020603050405020304" pitchFamily="18" charset="0"/>
                  </a:rPr>
                  <a:t> = 56.4 </a:t>
                </a:r>
                <a:r>
                  <a:rPr lang="en-US" dirty="0" err="1">
                    <a:latin typeface="Times New Roman" panose="02020603050405020304" pitchFamily="18" charset="0"/>
                    <a:cs typeface="Times New Roman" panose="02020603050405020304" pitchFamily="18" charset="0"/>
                  </a:rPr>
                  <a:t>dBZ</a:t>
                </a:r>
                <a:r>
                  <a:rPr lang="en-US" dirty="0">
                    <a:latin typeface="Times New Roman" panose="02020603050405020304" pitchFamily="18" charset="0"/>
                    <a:cs typeface="Times New Roman" panose="02020603050405020304" pitchFamily="18" charset="0"/>
                  </a:rPr>
                  <a:t>   (x76)</a:t>
                </a:r>
              </a:p>
              <a:p>
                <a:r>
                  <a:rPr lang="en-US" dirty="0">
                    <a:latin typeface="Times New Roman" panose="02020603050405020304" pitchFamily="18" charset="0"/>
                    <a:cs typeface="Times New Roman" panose="02020603050405020304" pitchFamily="18" charset="0"/>
                  </a:rPr>
                  <a:t>                    3 cm particle: </a:t>
                </a:r>
                <a14:m>
                  <m:oMath xmlns:m="http://schemas.openxmlformats.org/officeDocument/2006/math">
                    <m:r>
                      <a:rPr lang="en-US" i="1">
                        <a:latin typeface="Cambria Math" panose="02040503050406030204" pitchFamily="18" charset="0"/>
                      </a:rPr>
                      <m:t>𝑍</m:t>
                    </m:r>
                    <m:r>
                      <a:rPr lang="en-US" i="1" baseline="-25000">
                        <a:latin typeface="Cambria Math" panose="02040503050406030204" pitchFamily="18" charset="0"/>
                      </a:rPr>
                      <m:t>𝑒</m:t>
                    </m:r>
                  </m:oMath>
                </a14:m>
                <a:r>
                  <a:rPr lang="en-US" dirty="0">
                    <a:latin typeface="Times New Roman" panose="02020603050405020304" pitchFamily="18" charset="0"/>
                    <a:cs typeface="Times New Roman" panose="02020603050405020304" pitchFamily="18" charset="0"/>
                  </a:rPr>
                  <a:t> = 67.2 </a:t>
                </a:r>
                <a:r>
                  <a:rPr lang="en-US" dirty="0" err="1">
                    <a:latin typeface="Times New Roman" panose="02020603050405020304" pitchFamily="18" charset="0"/>
                    <a:cs typeface="Times New Roman" panose="02020603050405020304" pitchFamily="18" charset="0"/>
                  </a:rPr>
                  <a:t>dBZ</a:t>
                </a:r>
                <a:r>
                  <a:rPr lang="en-US" dirty="0">
                    <a:latin typeface="Times New Roman" panose="02020603050405020304" pitchFamily="18" charset="0"/>
                    <a:cs typeface="Times New Roman" panose="02020603050405020304" pitchFamily="18" charset="0"/>
                  </a:rPr>
                  <a:t>   (x917)</a:t>
                </a:r>
              </a:p>
            </p:txBody>
          </p:sp>
        </mc:Choice>
        <mc:Fallback xmlns="">
          <p:sp>
            <p:nvSpPr>
              <p:cNvPr id="5" name="TextBox 4">
                <a:extLst>
                  <a:ext uri="{FF2B5EF4-FFF2-40B4-BE49-F238E27FC236}">
                    <a16:creationId xmlns:a16="http://schemas.microsoft.com/office/drawing/2014/main" id="{425F2B79-4047-4150-A439-BC446EA221EA}"/>
                  </a:ext>
                </a:extLst>
              </p:cNvPr>
              <p:cNvSpPr txBox="1">
                <a:spLocks noRot="1" noChangeAspect="1" noMove="1" noResize="1" noEditPoints="1" noAdjustHandles="1" noChangeArrowheads="1" noChangeShapeType="1" noTextEdit="1"/>
              </p:cNvSpPr>
              <p:nvPr/>
            </p:nvSpPr>
            <p:spPr>
              <a:xfrm>
                <a:off x="4211486" y="1167150"/>
                <a:ext cx="3861355" cy="738664"/>
              </a:xfrm>
              <a:prstGeom prst="rect">
                <a:avLst/>
              </a:prstGeom>
              <a:blipFill>
                <a:blip r:embed="rId6"/>
                <a:stretch>
                  <a:fillRect l="-474" t="-820" b="-7377"/>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72D47692-85D3-478B-BB5F-921B69D25A46}"/>
              </a:ext>
            </a:extLst>
          </p:cNvPr>
          <p:cNvSpPr txBox="1"/>
          <p:nvPr/>
        </p:nvSpPr>
        <p:spPr>
          <a:xfrm>
            <a:off x="8750300" y="4807949"/>
            <a:ext cx="406884"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6">
                                            <p:txEl>
                                              <p:pRg st="0" end="0"/>
                                            </p:txEl>
                                          </p:spTgt>
                                        </p:tgtEl>
                                        <p:attrNameLst>
                                          <p:attrName>style.visibility</p:attrName>
                                        </p:attrNameLst>
                                      </p:cBhvr>
                                      <p:to>
                                        <p:strVal val="visible"/>
                                      </p:to>
                                    </p:set>
                                    <p:animEffect transition="in" filter="fade">
                                      <p:cBhvr>
                                        <p:cTn id="7" dur="500"/>
                                        <p:tgtEl>
                                          <p:spTgt spid="44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46">
                                            <p:txEl>
                                              <p:pRg st="1" end="1"/>
                                            </p:txEl>
                                          </p:spTgt>
                                        </p:tgtEl>
                                        <p:attrNameLst>
                                          <p:attrName>style.visibility</p:attrName>
                                        </p:attrNameLst>
                                      </p:cBhvr>
                                      <p:to>
                                        <p:strVal val="visible"/>
                                      </p:to>
                                    </p:set>
                                    <p:animEffect transition="in" filter="fade">
                                      <p:cBhvr>
                                        <p:cTn id="10" dur="500"/>
                                        <p:tgtEl>
                                          <p:spTgt spid="44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46">
                                            <p:txEl>
                                              <p:pRg st="2" end="2"/>
                                            </p:txEl>
                                          </p:spTgt>
                                        </p:tgtEl>
                                        <p:attrNameLst>
                                          <p:attrName>style.visibility</p:attrName>
                                        </p:attrNameLst>
                                      </p:cBhvr>
                                      <p:to>
                                        <p:strVal val="visible"/>
                                      </p:to>
                                    </p:set>
                                    <p:animEffect transition="in" filter="fade">
                                      <p:cBhvr>
                                        <p:cTn id="20" dur="500"/>
                                        <p:tgtEl>
                                          <p:spTgt spid="44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37"/>
          <p:cNvSpPr/>
          <p:nvPr/>
        </p:nvSpPr>
        <p:spPr>
          <a:xfrm>
            <a:off x="860875" y="11671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75" name="Google Shape;475;p37"/>
          <p:cNvSpPr/>
          <p:nvPr/>
        </p:nvSpPr>
        <p:spPr>
          <a:xfrm>
            <a:off x="708475" y="10147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76" name="Google Shape;476;p37"/>
          <p:cNvSpPr txBox="1"/>
          <p:nvPr/>
        </p:nvSpPr>
        <p:spPr>
          <a:xfrm>
            <a:off x="248662" y="633759"/>
            <a:ext cx="3942933" cy="41148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dk2"/>
              </a:buClr>
              <a:buSzPts val="1800"/>
              <a:buChar char="●"/>
            </a:pPr>
            <a:r>
              <a:rPr lang="en-US" sz="1800" dirty="0">
                <a:solidFill>
                  <a:schemeClr val="dk2"/>
                </a:solidFill>
                <a:latin typeface="Times New Roman" panose="02020603050405020304" pitchFamily="18" charset="0"/>
                <a:cs typeface="Times New Roman" panose="02020603050405020304" pitchFamily="18" charset="0"/>
              </a:rPr>
              <a:t>To learn why there are PSD discrepancies, 10 seconds of image buffers are processed manually.</a:t>
            </a:r>
          </a:p>
          <a:p>
            <a:pPr marL="457200" lvl="1" indent="-342900">
              <a:lnSpc>
                <a:spcPct val="150000"/>
              </a:lnSpc>
              <a:buClr>
                <a:schemeClr val="dk2"/>
              </a:buClr>
              <a:buSzPts val="1800"/>
              <a:buChar char="●"/>
            </a:pPr>
            <a:r>
              <a:rPr lang="en-US" sz="1800" dirty="0">
                <a:solidFill>
                  <a:schemeClr val="dk2"/>
                </a:solidFill>
                <a:latin typeface="Times New Roman" panose="02020603050405020304" pitchFamily="18" charset="0"/>
                <a:cs typeface="Times New Roman" panose="02020603050405020304" pitchFamily="18" charset="0"/>
              </a:rPr>
              <a:t>When using 1D processing methods, particle groups may contain coincident particles</a:t>
            </a:r>
          </a:p>
          <a:p>
            <a:pPr marL="457200" lvl="2" indent="-342900">
              <a:lnSpc>
                <a:spcPct val="150000"/>
              </a:lnSpc>
              <a:buClr>
                <a:schemeClr val="dk2"/>
              </a:buClr>
              <a:buSzPts val="1800"/>
              <a:buChar char="●"/>
            </a:pPr>
            <a:r>
              <a:rPr lang="en-US" sz="1800" dirty="0">
                <a:solidFill>
                  <a:schemeClr val="dk2"/>
                </a:solidFill>
                <a:latin typeface="Times New Roman" panose="02020603050405020304" pitchFamily="18" charset="0"/>
                <a:cs typeface="Times New Roman" panose="02020603050405020304" pitchFamily="18" charset="0"/>
              </a:rPr>
              <a:t>9 unique ways to process the data are tested</a:t>
            </a:r>
          </a:p>
          <a:p>
            <a:pPr marL="914400" lvl="3" indent="-347663">
              <a:lnSpc>
                <a:spcPct val="150000"/>
              </a:lnSpc>
              <a:buClr>
                <a:schemeClr val="dk2"/>
              </a:buClr>
              <a:buSzPts val="1800"/>
              <a:buChar char="●"/>
              <a:tabLst>
                <a:tab pos="566738" algn="l"/>
              </a:tabLst>
            </a:pPr>
            <a:endParaRPr sz="1800" dirty="0">
              <a:solidFill>
                <a:schemeClr val="dk2"/>
              </a:solidFill>
              <a:latin typeface="Times New Roman" panose="02020603050405020304" pitchFamily="18" charset="0"/>
              <a:cs typeface="Times New Roman" panose="02020603050405020304" pitchFamily="18" charset="0"/>
            </a:endParaRPr>
          </a:p>
        </p:txBody>
      </p:sp>
      <p:cxnSp>
        <p:nvCxnSpPr>
          <p:cNvPr id="477" name="Google Shape;477;p37"/>
          <p:cNvCxnSpPr/>
          <p:nvPr/>
        </p:nvCxnSpPr>
        <p:spPr>
          <a:xfrm rot="10800000">
            <a:off x="18288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478" name="Google Shape;478;p37"/>
          <p:cNvCxnSpPr/>
          <p:nvPr/>
        </p:nvCxnSpPr>
        <p:spPr>
          <a:xfrm rot="10800000">
            <a:off x="36576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479" name="Google Shape;479;p37"/>
          <p:cNvCxnSpPr/>
          <p:nvPr/>
        </p:nvCxnSpPr>
        <p:spPr>
          <a:xfrm rot="10800000">
            <a:off x="7315200" y="3450"/>
            <a:ext cx="0" cy="456300"/>
          </a:xfrm>
          <a:prstGeom prst="straightConnector1">
            <a:avLst/>
          </a:prstGeom>
          <a:noFill/>
          <a:ln w="38100" cap="flat" cmpd="sng">
            <a:solidFill>
              <a:schemeClr val="dk2"/>
            </a:solidFill>
            <a:prstDash val="solid"/>
            <a:round/>
            <a:headEnd type="none" w="med" len="med"/>
            <a:tailEnd type="none" w="med" len="med"/>
          </a:ln>
        </p:spPr>
      </p:cxnSp>
      <p:sp>
        <p:nvSpPr>
          <p:cNvPr id="480" name="Google Shape;480;p37"/>
          <p:cNvSpPr txBox="1"/>
          <p:nvPr/>
        </p:nvSpPr>
        <p:spPr>
          <a:xfrm>
            <a:off x="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Project Introduction</a:t>
            </a:r>
            <a:endParaRPr sz="1150" b="1">
              <a:solidFill>
                <a:schemeClr val="dk2"/>
              </a:solidFill>
              <a:latin typeface="Times New Roman"/>
              <a:ea typeface="Times New Roman"/>
              <a:cs typeface="Times New Roman"/>
              <a:sym typeface="Times New Roman"/>
            </a:endParaRPr>
          </a:p>
        </p:txBody>
      </p:sp>
      <p:cxnSp>
        <p:nvCxnSpPr>
          <p:cNvPr id="481" name="Google Shape;481;p37"/>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482" name="Google Shape;482;p37"/>
          <p:cNvSpPr txBox="1"/>
          <p:nvPr/>
        </p:nvSpPr>
        <p:spPr>
          <a:xfrm>
            <a:off x="18288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Particle Size Distributions</a:t>
            </a:r>
            <a:endParaRPr sz="1150" b="1">
              <a:solidFill>
                <a:schemeClr val="dk2"/>
              </a:solidFill>
              <a:latin typeface="Times New Roman"/>
              <a:ea typeface="Times New Roman"/>
              <a:cs typeface="Times New Roman"/>
              <a:sym typeface="Times New Roman"/>
            </a:endParaRPr>
          </a:p>
        </p:txBody>
      </p:sp>
      <p:sp>
        <p:nvSpPr>
          <p:cNvPr id="483" name="Google Shape;483;p37"/>
          <p:cNvSpPr txBox="1"/>
          <p:nvPr/>
        </p:nvSpPr>
        <p:spPr>
          <a:xfrm>
            <a:off x="3657600" y="0"/>
            <a:ext cx="36576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Times New Roman"/>
                <a:ea typeface="Times New Roman"/>
                <a:cs typeface="Times New Roman"/>
                <a:sym typeface="Times New Roman"/>
              </a:rPr>
              <a:t>Evaluating Data Quality</a:t>
            </a:r>
            <a:endParaRPr sz="1800" b="1">
              <a:solidFill>
                <a:schemeClr val="dk2"/>
              </a:solidFill>
              <a:latin typeface="Times New Roman"/>
              <a:ea typeface="Times New Roman"/>
              <a:cs typeface="Times New Roman"/>
              <a:sym typeface="Times New Roman"/>
            </a:endParaRPr>
          </a:p>
        </p:txBody>
      </p:sp>
      <p:sp>
        <p:nvSpPr>
          <p:cNvPr id="484" name="Google Shape;484;p37"/>
          <p:cNvSpPr txBox="1"/>
          <p:nvPr/>
        </p:nvSpPr>
        <p:spPr>
          <a:xfrm>
            <a:off x="73152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Reflectivity Comparisons</a:t>
            </a:r>
            <a:endParaRPr sz="1150" b="1">
              <a:solidFill>
                <a:schemeClr val="dk2"/>
              </a:solidFill>
              <a:latin typeface="Times New Roman"/>
              <a:ea typeface="Times New Roman"/>
              <a:cs typeface="Times New Roman"/>
              <a:sym typeface="Times New Roman"/>
            </a:endParaRPr>
          </a:p>
        </p:txBody>
      </p:sp>
      <p:cxnSp>
        <p:nvCxnSpPr>
          <p:cNvPr id="11" name="Straight Arrow Connector 10">
            <a:extLst>
              <a:ext uri="{FF2B5EF4-FFF2-40B4-BE49-F238E27FC236}">
                <a16:creationId xmlns:a16="http://schemas.microsoft.com/office/drawing/2014/main" id="{7E12256D-27E6-4454-8AEF-2CD70F672F27}"/>
              </a:ext>
            </a:extLst>
          </p:cNvPr>
          <p:cNvCxnSpPr>
            <a:cxnSpLocks/>
          </p:cNvCxnSpPr>
          <p:nvPr/>
        </p:nvCxnSpPr>
        <p:spPr>
          <a:xfrm flipH="1">
            <a:off x="4675027" y="3501743"/>
            <a:ext cx="3942935"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114347E-BAC8-447F-AC31-83515B065359}"/>
              </a:ext>
            </a:extLst>
          </p:cNvPr>
          <p:cNvCxnSpPr>
            <a:cxnSpLocks/>
          </p:cNvCxnSpPr>
          <p:nvPr/>
        </p:nvCxnSpPr>
        <p:spPr>
          <a:xfrm flipV="1">
            <a:off x="8771039" y="2022872"/>
            <a:ext cx="1" cy="1336574"/>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C45C220-2BF8-475F-9538-7B22C8E5A8E0}"/>
              </a:ext>
            </a:extLst>
          </p:cNvPr>
          <p:cNvSpPr txBox="1"/>
          <p:nvPr/>
        </p:nvSpPr>
        <p:spPr>
          <a:xfrm>
            <a:off x="5526476" y="3501743"/>
            <a:ext cx="2286000" cy="369332"/>
          </a:xfrm>
          <a:prstGeom prst="rect">
            <a:avLst/>
          </a:prstGeom>
          <a:noFill/>
        </p:spPr>
        <p:txBody>
          <a:bodyPr wrap="square" rtlCol="0">
            <a:spAutoFit/>
          </a:bodyPr>
          <a:lstStyle/>
          <a:p>
            <a:r>
              <a:rPr lang="en-US" sz="1800" b="1" dirty="0">
                <a:latin typeface="Times New Roman" panose="02020603050405020304" pitchFamily="18" charset="0"/>
                <a:cs typeface="Times New Roman" panose="02020603050405020304" pitchFamily="18" charset="0"/>
              </a:rPr>
              <a:t>Along Diode Array</a:t>
            </a:r>
          </a:p>
        </p:txBody>
      </p:sp>
      <p:sp>
        <p:nvSpPr>
          <p:cNvPr id="32" name="TextBox 31">
            <a:extLst>
              <a:ext uri="{FF2B5EF4-FFF2-40B4-BE49-F238E27FC236}">
                <a16:creationId xmlns:a16="http://schemas.microsoft.com/office/drawing/2014/main" id="{C7BB7457-A928-463B-9727-D6E02B20E81D}"/>
              </a:ext>
            </a:extLst>
          </p:cNvPr>
          <p:cNvSpPr txBox="1"/>
          <p:nvPr/>
        </p:nvSpPr>
        <p:spPr>
          <a:xfrm rot="16200000">
            <a:off x="7821006" y="2259843"/>
            <a:ext cx="2286000" cy="369332"/>
          </a:xfrm>
          <a:prstGeom prst="rect">
            <a:avLst/>
          </a:prstGeom>
          <a:noFill/>
        </p:spPr>
        <p:txBody>
          <a:bodyPr wrap="square" rtlCol="0">
            <a:spAutoFit/>
          </a:bodyPr>
          <a:lstStyle/>
          <a:p>
            <a:r>
              <a:rPr lang="en-US" sz="1800" b="1" dirty="0">
                <a:latin typeface="Times New Roman" panose="02020603050405020304" pitchFamily="18" charset="0"/>
                <a:cs typeface="Times New Roman" panose="02020603050405020304" pitchFamily="18" charset="0"/>
              </a:rPr>
              <a:t>Along Airflow</a:t>
            </a:r>
          </a:p>
        </p:txBody>
      </p:sp>
      <p:sp>
        <p:nvSpPr>
          <p:cNvPr id="25" name="TextBox 24">
            <a:extLst>
              <a:ext uri="{FF2B5EF4-FFF2-40B4-BE49-F238E27FC236}">
                <a16:creationId xmlns:a16="http://schemas.microsoft.com/office/drawing/2014/main" id="{79FFEB9B-A6D2-4B5B-BDD2-16BFD18DA799}"/>
              </a:ext>
            </a:extLst>
          </p:cNvPr>
          <p:cNvSpPr txBox="1"/>
          <p:nvPr/>
        </p:nvSpPr>
        <p:spPr>
          <a:xfrm>
            <a:off x="8750300" y="4807949"/>
            <a:ext cx="406884"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18</a:t>
            </a:r>
          </a:p>
        </p:txBody>
      </p:sp>
      <p:grpSp>
        <p:nvGrpSpPr>
          <p:cNvPr id="10" name="Group 9">
            <a:extLst>
              <a:ext uri="{FF2B5EF4-FFF2-40B4-BE49-F238E27FC236}">
                <a16:creationId xmlns:a16="http://schemas.microsoft.com/office/drawing/2014/main" id="{3AFB0C4A-48B8-4ED9-862C-BF1295930455}"/>
              </a:ext>
            </a:extLst>
          </p:cNvPr>
          <p:cNvGrpSpPr/>
          <p:nvPr/>
        </p:nvGrpSpPr>
        <p:grpSpPr>
          <a:xfrm>
            <a:off x="4514262" y="1276054"/>
            <a:ext cx="4184877" cy="2083392"/>
            <a:chOff x="4514262" y="1276054"/>
            <a:chExt cx="4184877" cy="2083392"/>
          </a:xfrm>
        </p:grpSpPr>
        <p:grpSp>
          <p:nvGrpSpPr>
            <p:cNvPr id="9" name="Group 8">
              <a:extLst>
                <a:ext uri="{FF2B5EF4-FFF2-40B4-BE49-F238E27FC236}">
                  <a16:creationId xmlns:a16="http://schemas.microsoft.com/office/drawing/2014/main" id="{918181FE-1F64-48D5-806B-AA4C766113D8}"/>
                </a:ext>
              </a:extLst>
            </p:cNvPr>
            <p:cNvGrpSpPr/>
            <p:nvPr/>
          </p:nvGrpSpPr>
          <p:grpSpPr>
            <a:xfrm>
              <a:off x="4514262" y="1276054"/>
              <a:ext cx="4184877" cy="2083392"/>
              <a:chOff x="4236180" y="555797"/>
              <a:chExt cx="4722683" cy="2351133"/>
            </a:xfrm>
          </p:grpSpPr>
          <p:pic>
            <p:nvPicPr>
              <p:cNvPr id="4" name="Picture 3" descr="BufferManualSizingExample.png">
                <a:extLst>
                  <a:ext uri="{FF2B5EF4-FFF2-40B4-BE49-F238E27FC236}">
                    <a16:creationId xmlns:a16="http://schemas.microsoft.com/office/drawing/2014/main" id="{9BCD194B-2426-583D-421C-F020CD1EA215}"/>
                  </a:ext>
                </a:extLst>
              </p:cNvPr>
              <p:cNvPicPr>
                <a:picLocks noChangeAspect="1"/>
              </p:cNvPicPr>
              <p:nvPr/>
            </p:nvPicPr>
            <p:blipFill rotWithShape="1">
              <a:blip r:embed="rId3"/>
              <a:srcRect r="10998" b="13894"/>
              <a:stretch/>
            </p:blipFill>
            <p:spPr>
              <a:xfrm>
                <a:off x="4236180" y="555797"/>
                <a:ext cx="4722683" cy="2351133"/>
              </a:xfrm>
              <a:prstGeom prst="rect">
                <a:avLst/>
              </a:prstGeom>
            </p:spPr>
          </p:pic>
          <p:sp>
            <p:nvSpPr>
              <p:cNvPr id="8" name="Rectangle 7">
                <a:extLst>
                  <a:ext uri="{FF2B5EF4-FFF2-40B4-BE49-F238E27FC236}">
                    <a16:creationId xmlns:a16="http://schemas.microsoft.com/office/drawing/2014/main" id="{78D2DC21-1B47-4275-B272-8E33A94DD79B}"/>
                  </a:ext>
                </a:extLst>
              </p:cNvPr>
              <p:cNvSpPr/>
              <p:nvPr/>
            </p:nvSpPr>
            <p:spPr>
              <a:xfrm>
                <a:off x="7239000" y="1578750"/>
                <a:ext cx="1643323" cy="10311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D74068BD-5A9B-4C7E-8356-6EF31B91D252}"/>
                </a:ext>
              </a:extLst>
            </p:cNvPr>
            <p:cNvGrpSpPr/>
            <p:nvPr/>
          </p:nvGrpSpPr>
          <p:grpSpPr>
            <a:xfrm>
              <a:off x="5547906" y="1279997"/>
              <a:ext cx="747113" cy="230832"/>
              <a:chOff x="5547906" y="1279997"/>
              <a:chExt cx="747113" cy="230832"/>
            </a:xfrm>
          </p:grpSpPr>
          <p:sp>
            <p:nvSpPr>
              <p:cNvPr id="5" name="Rectangle 4">
                <a:extLst>
                  <a:ext uri="{FF2B5EF4-FFF2-40B4-BE49-F238E27FC236}">
                    <a16:creationId xmlns:a16="http://schemas.microsoft.com/office/drawing/2014/main" id="{3D0657E1-AC0F-4C0B-BB0C-0D536600A67A}"/>
                  </a:ext>
                </a:extLst>
              </p:cNvPr>
              <p:cNvSpPr/>
              <p:nvPr/>
            </p:nvSpPr>
            <p:spPr>
              <a:xfrm>
                <a:off x="5631656" y="1328738"/>
                <a:ext cx="457200" cy="133350"/>
              </a:xfrm>
              <a:prstGeom prst="rect">
                <a:avLst/>
              </a:prstGeom>
              <a:solidFill>
                <a:srgbClr val="E9E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276A6B7-8BDB-48FC-B8F5-3B6A3BDFC4B6}"/>
                  </a:ext>
                </a:extLst>
              </p:cNvPr>
              <p:cNvSpPr txBox="1"/>
              <p:nvPr/>
            </p:nvSpPr>
            <p:spPr>
              <a:xfrm>
                <a:off x="5547906" y="1279997"/>
                <a:ext cx="747113" cy="230832"/>
              </a:xfrm>
              <a:prstGeom prst="rect">
                <a:avLst/>
              </a:prstGeom>
              <a:noFill/>
            </p:spPr>
            <p:txBody>
              <a:bodyPr wrap="square" rtlCol="0">
                <a:spAutoFit/>
              </a:bodyPr>
              <a:lstStyle/>
              <a:p>
                <a:r>
                  <a:rPr lang="en-US" sz="900" dirty="0">
                    <a:solidFill>
                      <a:schemeClr val="bg2"/>
                    </a:solidFill>
                  </a:rPr>
                  <a:t>coincident</a:t>
                </a:r>
                <a:endParaRPr lang="en-US" dirty="0">
                  <a:solidFill>
                    <a:schemeClr val="bg2"/>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6">
                                            <p:txEl>
                                              <p:pRg st="0" end="0"/>
                                            </p:txEl>
                                          </p:spTgt>
                                        </p:tgtEl>
                                        <p:attrNameLst>
                                          <p:attrName>style.visibility</p:attrName>
                                        </p:attrNameLst>
                                      </p:cBhvr>
                                      <p:to>
                                        <p:strVal val="visible"/>
                                      </p:to>
                                    </p:set>
                                    <p:animEffect transition="in" filter="fade">
                                      <p:cBhvr>
                                        <p:cTn id="7" dur="500"/>
                                        <p:tgtEl>
                                          <p:spTgt spid="4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6">
                                            <p:txEl>
                                              <p:pRg st="1" end="1"/>
                                            </p:txEl>
                                          </p:spTgt>
                                        </p:tgtEl>
                                        <p:attrNameLst>
                                          <p:attrName>style.visibility</p:attrName>
                                        </p:attrNameLst>
                                      </p:cBhvr>
                                      <p:to>
                                        <p:strVal val="visible"/>
                                      </p:to>
                                    </p:set>
                                    <p:animEffect transition="in" filter="fade">
                                      <p:cBhvr>
                                        <p:cTn id="12" dur="500"/>
                                        <p:tgtEl>
                                          <p:spTgt spid="47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6">
                                            <p:txEl>
                                              <p:pRg st="2" end="2"/>
                                            </p:txEl>
                                          </p:spTgt>
                                        </p:tgtEl>
                                        <p:attrNameLst>
                                          <p:attrName>style.visibility</p:attrName>
                                        </p:attrNameLst>
                                      </p:cBhvr>
                                      <p:to>
                                        <p:strVal val="visible"/>
                                      </p:to>
                                    </p:set>
                                    <p:animEffect transition="in" filter="fade">
                                      <p:cBhvr>
                                        <p:cTn id="32" dur="500"/>
                                        <p:tgtEl>
                                          <p:spTgt spid="4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37"/>
          <p:cNvSpPr/>
          <p:nvPr/>
        </p:nvSpPr>
        <p:spPr>
          <a:xfrm>
            <a:off x="860875" y="11671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75" name="Google Shape;475;p37"/>
          <p:cNvSpPr/>
          <p:nvPr/>
        </p:nvSpPr>
        <p:spPr>
          <a:xfrm>
            <a:off x="708475" y="10147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cxnSp>
        <p:nvCxnSpPr>
          <p:cNvPr id="477" name="Google Shape;477;p37"/>
          <p:cNvCxnSpPr/>
          <p:nvPr/>
        </p:nvCxnSpPr>
        <p:spPr>
          <a:xfrm rot="10800000">
            <a:off x="18288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478" name="Google Shape;478;p37"/>
          <p:cNvCxnSpPr/>
          <p:nvPr/>
        </p:nvCxnSpPr>
        <p:spPr>
          <a:xfrm rot="10800000">
            <a:off x="36576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479" name="Google Shape;479;p37"/>
          <p:cNvCxnSpPr/>
          <p:nvPr/>
        </p:nvCxnSpPr>
        <p:spPr>
          <a:xfrm rot="10800000">
            <a:off x="7315200" y="3450"/>
            <a:ext cx="0" cy="456300"/>
          </a:xfrm>
          <a:prstGeom prst="straightConnector1">
            <a:avLst/>
          </a:prstGeom>
          <a:noFill/>
          <a:ln w="38100" cap="flat" cmpd="sng">
            <a:solidFill>
              <a:schemeClr val="dk2"/>
            </a:solidFill>
            <a:prstDash val="solid"/>
            <a:round/>
            <a:headEnd type="none" w="med" len="med"/>
            <a:tailEnd type="none" w="med" len="med"/>
          </a:ln>
        </p:spPr>
      </p:cxnSp>
      <p:sp>
        <p:nvSpPr>
          <p:cNvPr id="480" name="Google Shape;480;p37"/>
          <p:cNvSpPr txBox="1"/>
          <p:nvPr/>
        </p:nvSpPr>
        <p:spPr>
          <a:xfrm>
            <a:off x="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Project Introduction</a:t>
            </a:r>
            <a:endParaRPr sz="1150" b="1">
              <a:solidFill>
                <a:schemeClr val="dk2"/>
              </a:solidFill>
              <a:latin typeface="Times New Roman"/>
              <a:ea typeface="Times New Roman"/>
              <a:cs typeface="Times New Roman"/>
              <a:sym typeface="Times New Roman"/>
            </a:endParaRPr>
          </a:p>
        </p:txBody>
      </p:sp>
      <p:cxnSp>
        <p:nvCxnSpPr>
          <p:cNvPr id="481" name="Google Shape;481;p37"/>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482" name="Google Shape;482;p37"/>
          <p:cNvSpPr txBox="1"/>
          <p:nvPr/>
        </p:nvSpPr>
        <p:spPr>
          <a:xfrm>
            <a:off x="18288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Particle Size Distributions</a:t>
            </a:r>
            <a:endParaRPr sz="1150" b="1">
              <a:solidFill>
                <a:schemeClr val="dk2"/>
              </a:solidFill>
              <a:latin typeface="Times New Roman"/>
              <a:ea typeface="Times New Roman"/>
              <a:cs typeface="Times New Roman"/>
              <a:sym typeface="Times New Roman"/>
            </a:endParaRPr>
          </a:p>
        </p:txBody>
      </p:sp>
      <p:sp>
        <p:nvSpPr>
          <p:cNvPr id="483" name="Google Shape;483;p37"/>
          <p:cNvSpPr txBox="1"/>
          <p:nvPr/>
        </p:nvSpPr>
        <p:spPr>
          <a:xfrm>
            <a:off x="3657600" y="0"/>
            <a:ext cx="36576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Times New Roman"/>
                <a:ea typeface="Times New Roman"/>
                <a:cs typeface="Times New Roman"/>
                <a:sym typeface="Times New Roman"/>
              </a:rPr>
              <a:t>Evaluating Data Quality</a:t>
            </a:r>
            <a:endParaRPr sz="1800" b="1">
              <a:solidFill>
                <a:schemeClr val="dk2"/>
              </a:solidFill>
              <a:latin typeface="Times New Roman"/>
              <a:ea typeface="Times New Roman"/>
              <a:cs typeface="Times New Roman"/>
              <a:sym typeface="Times New Roman"/>
            </a:endParaRPr>
          </a:p>
        </p:txBody>
      </p:sp>
      <p:sp>
        <p:nvSpPr>
          <p:cNvPr id="484" name="Google Shape;484;p37"/>
          <p:cNvSpPr txBox="1"/>
          <p:nvPr/>
        </p:nvSpPr>
        <p:spPr>
          <a:xfrm>
            <a:off x="73152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Reflectivity Comparisons</a:t>
            </a:r>
            <a:endParaRPr sz="1150" b="1">
              <a:solidFill>
                <a:schemeClr val="dk2"/>
              </a:solidFill>
              <a:latin typeface="Times New Roman"/>
              <a:ea typeface="Times New Roman"/>
              <a:cs typeface="Times New Roman"/>
              <a:sym typeface="Times New Roman"/>
            </a:endParaRPr>
          </a:p>
        </p:txBody>
      </p:sp>
      <p:pic>
        <p:nvPicPr>
          <p:cNvPr id="7" name="Picture 6">
            <a:extLst>
              <a:ext uri="{FF2B5EF4-FFF2-40B4-BE49-F238E27FC236}">
                <a16:creationId xmlns:a16="http://schemas.microsoft.com/office/drawing/2014/main" id="{35334B3D-D709-43B7-A1D7-9E44A51E3FCB}"/>
              </a:ext>
            </a:extLst>
          </p:cNvPr>
          <p:cNvPicPr>
            <a:picLocks noChangeAspect="1"/>
          </p:cNvPicPr>
          <p:nvPr/>
        </p:nvPicPr>
        <p:blipFill rotWithShape="1">
          <a:blip r:embed="rId3"/>
          <a:srcRect l="-1" r="1013"/>
          <a:stretch/>
        </p:blipFill>
        <p:spPr>
          <a:xfrm>
            <a:off x="1440925" y="505350"/>
            <a:ext cx="6529595" cy="4619250"/>
          </a:xfrm>
          <a:prstGeom prst="rect">
            <a:avLst/>
          </a:prstGeom>
        </p:spPr>
      </p:pic>
      <p:sp>
        <p:nvSpPr>
          <p:cNvPr id="14" name="TextBox 13">
            <a:extLst>
              <a:ext uri="{FF2B5EF4-FFF2-40B4-BE49-F238E27FC236}">
                <a16:creationId xmlns:a16="http://schemas.microsoft.com/office/drawing/2014/main" id="{3AB3C738-7F62-4E41-95B4-7614BF71DAF1}"/>
              </a:ext>
            </a:extLst>
          </p:cNvPr>
          <p:cNvSpPr txBox="1"/>
          <p:nvPr/>
        </p:nvSpPr>
        <p:spPr>
          <a:xfrm>
            <a:off x="8750300" y="4807949"/>
            <a:ext cx="406884"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19</a:t>
            </a:r>
          </a:p>
        </p:txBody>
      </p:sp>
    </p:spTree>
    <p:extLst>
      <p:ext uri="{BB962C8B-B14F-4D97-AF65-F5344CB8AC3E}">
        <p14:creationId xmlns:p14="http://schemas.microsoft.com/office/powerpoint/2010/main" val="4183400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1"/>
          <p:cNvSpPr/>
          <p:nvPr/>
        </p:nvSpPr>
        <p:spPr>
          <a:xfrm>
            <a:off x="708475" y="10147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cxnSp>
        <p:nvCxnSpPr>
          <p:cNvPr id="225" name="Google Shape;225;p21"/>
          <p:cNvCxnSpPr/>
          <p:nvPr/>
        </p:nvCxnSpPr>
        <p:spPr>
          <a:xfrm rot="10800000">
            <a:off x="36576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226" name="Google Shape;226;p21"/>
          <p:cNvCxnSpPr/>
          <p:nvPr/>
        </p:nvCxnSpPr>
        <p:spPr>
          <a:xfrm rot="10800000">
            <a:off x="54864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227" name="Google Shape;227;p21"/>
          <p:cNvCxnSpPr/>
          <p:nvPr/>
        </p:nvCxnSpPr>
        <p:spPr>
          <a:xfrm rot="10800000">
            <a:off x="7315200" y="3450"/>
            <a:ext cx="0" cy="456300"/>
          </a:xfrm>
          <a:prstGeom prst="straightConnector1">
            <a:avLst/>
          </a:prstGeom>
          <a:noFill/>
          <a:ln w="38100" cap="flat" cmpd="sng">
            <a:solidFill>
              <a:schemeClr val="dk2"/>
            </a:solidFill>
            <a:prstDash val="solid"/>
            <a:round/>
            <a:headEnd type="none" w="med" len="med"/>
            <a:tailEnd type="none" w="med" len="med"/>
          </a:ln>
        </p:spPr>
      </p:cxnSp>
      <p:sp>
        <p:nvSpPr>
          <p:cNvPr id="228" name="Google Shape;228;p21"/>
          <p:cNvSpPr txBox="1"/>
          <p:nvPr/>
        </p:nvSpPr>
        <p:spPr>
          <a:xfrm>
            <a:off x="0" y="0"/>
            <a:ext cx="36576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Times New Roman"/>
                <a:ea typeface="Times New Roman"/>
                <a:cs typeface="Times New Roman"/>
                <a:sym typeface="Times New Roman"/>
              </a:rPr>
              <a:t>Project Introduction</a:t>
            </a:r>
            <a:endParaRPr sz="1800" b="1">
              <a:solidFill>
                <a:schemeClr val="dk2"/>
              </a:solidFill>
              <a:latin typeface="Times New Roman"/>
              <a:ea typeface="Times New Roman"/>
              <a:cs typeface="Times New Roman"/>
              <a:sym typeface="Times New Roman"/>
            </a:endParaRPr>
          </a:p>
        </p:txBody>
      </p:sp>
      <p:sp>
        <p:nvSpPr>
          <p:cNvPr id="229" name="Google Shape;229;p21"/>
          <p:cNvSpPr txBox="1"/>
          <p:nvPr/>
        </p:nvSpPr>
        <p:spPr>
          <a:xfrm>
            <a:off x="301753" y="822960"/>
            <a:ext cx="2865004" cy="4114800"/>
          </a:xfrm>
          <a:prstGeom prst="rect">
            <a:avLst/>
          </a:prstGeom>
          <a:noFill/>
          <a:ln>
            <a:noFill/>
          </a:ln>
        </p:spPr>
        <p:txBody>
          <a:bodyPr spcFirstLastPara="1" wrap="square" lIns="91425" tIns="91425" rIns="91425" bIns="91425" anchor="t" anchorCtr="0">
            <a:noAutofit/>
          </a:bodyPr>
          <a:lstStyle/>
          <a:p>
            <a:pPr marL="400050" indent="-285750">
              <a:lnSpc>
                <a:spcPct val="150000"/>
              </a:lnSpc>
              <a:buClr>
                <a:schemeClr val="dk2"/>
              </a:buClr>
              <a:buSzPct val="150000"/>
              <a:buFont typeface="Arial" panose="020B0604020202020204" pitchFamily="34" charset="0"/>
              <a:buChar char="•"/>
            </a:pPr>
            <a:r>
              <a:rPr lang="en" sz="1800" dirty="0">
                <a:solidFill>
                  <a:schemeClr val="dk2"/>
                </a:solidFill>
                <a:latin typeface="Times New Roman"/>
                <a:cs typeface="Times New Roman"/>
              </a:rPr>
              <a:t>Annually, hail causes ~1.433 billion USD in damage to crops within the US </a:t>
            </a:r>
            <a:r>
              <a:rPr lang="en" sz="1800" dirty="0">
                <a:solidFill>
                  <a:schemeClr val="dk2"/>
                </a:solidFill>
                <a:latin typeface="Times New Roman"/>
              </a:rPr>
              <a:t>(Changnon et al., 2009)</a:t>
            </a:r>
            <a:endParaRPr lang="en" sz="1800" dirty="0">
              <a:solidFill>
                <a:schemeClr val="dk2"/>
              </a:solidFill>
              <a:latin typeface="Times New Roman"/>
              <a:cs typeface="Times New Roman" panose="02020603050405020304" pitchFamily="18" charset="0"/>
            </a:endParaRPr>
          </a:p>
          <a:p>
            <a:pPr marL="400050" indent="-285750">
              <a:lnSpc>
                <a:spcPct val="150000"/>
              </a:lnSpc>
              <a:buClr>
                <a:schemeClr val="dk2"/>
              </a:buClr>
              <a:buSzPct val="150000"/>
              <a:buFont typeface="Arial" panose="020B0604020202020204" pitchFamily="34" charset="0"/>
              <a:buChar char="•"/>
            </a:pPr>
            <a:endParaRPr lang="en" sz="1800" dirty="0">
              <a:solidFill>
                <a:schemeClr val="dk2"/>
              </a:solidFill>
              <a:latin typeface="Times New Roman"/>
            </a:endParaRPr>
          </a:p>
          <a:p>
            <a:pPr marL="400050" indent="-285750">
              <a:lnSpc>
                <a:spcPct val="150000"/>
              </a:lnSpc>
              <a:buClr>
                <a:schemeClr val="dk2"/>
              </a:buClr>
              <a:buSzPct val="150000"/>
              <a:buFont typeface="Arial" panose="020B0604020202020204" pitchFamily="34" charset="0"/>
              <a:buChar char="•"/>
            </a:pPr>
            <a:r>
              <a:rPr lang="en" sz="1800" dirty="0">
                <a:solidFill>
                  <a:schemeClr val="dk2"/>
                </a:solidFill>
                <a:latin typeface="Times New Roman"/>
                <a:cs typeface="Times New Roman"/>
              </a:rPr>
              <a:t>Improved understanding will help forecasts and modeling of hail</a:t>
            </a:r>
          </a:p>
          <a:p>
            <a:pPr marL="914400" lvl="1" indent="-342900">
              <a:lnSpc>
                <a:spcPct val="150000"/>
              </a:lnSpc>
              <a:buClr>
                <a:schemeClr val="dk2"/>
              </a:buClr>
              <a:buSzPts val="1800"/>
              <a:buChar char="○"/>
            </a:pPr>
            <a:endParaRPr lang="en" sz="1800" dirty="0">
              <a:solidFill>
                <a:schemeClr val="dk2"/>
              </a:solidFill>
              <a:latin typeface="Times New Roman"/>
              <a:cs typeface="Times New Roman"/>
            </a:endParaRPr>
          </a:p>
          <a:p>
            <a:pPr marL="114300" lvl="0" algn="l" rtl="0">
              <a:lnSpc>
                <a:spcPct val="150000"/>
              </a:lnSpc>
              <a:spcBef>
                <a:spcPts val="0"/>
              </a:spcBef>
              <a:spcAft>
                <a:spcPts val="0"/>
              </a:spcAft>
              <a:buClr>
                <a:schemeClr val="dk2"/>
              </a:buClr>
              <a:buSzPts val="1800"/>
            </a:pPr>
            <a:endParaRPr lang="en" sz="1800" dirty="0">
              <a:solidFill>
                <a:schemeClr val="dk2"/>
              </a:solidFill>
              <a:latin typeface="Times New Roman" panose="02020603050405020304" pitchFamily="18" charset="0"/>
              <a:cs typeface="Times New Roman" panose="02020603050405020304" pitchFamily="18" charset="0"/>
            </a:endParaRPr>
          </a:p>
        </p:txBody>
      </p:sp>
      <p:cxnSp>
        <p:nvCxnSpPr>
          <p:cNvPr id="230" name="Google Shape;230;p21"/>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231" name="Google Shape;231;p21"/>
          <p:cNvSpPr txBox="1"/>
          <p:nvPr/>
        </p:nvSpPr>
        <p:spPr>
          <a:xfrm>
            <a:off x="36576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Particle Size Distributions</a:t>
            </a:r>
            <a:endParaRPr sz="1150" b="1">
              <a:solidFill>
                <a:schemeClr val="dk2"/>
              </a:solidFill>
              <a:latin typeface="Times New Roman"/>
              <a:ea typeface="Times New Roman"/>
              <a:cs typeface="Times New Roman"/>
              <a:sym typeface="Times New Roman"/>
            </a:endParaRPr>
          </a:p>
        </p:txBody>
      </p:sp>
      <p:sp>
        <p:nvSpPr>
          <p:cNvPr id="232" name="Google Shape;232;p21"/>
          <p:cNvSpPr txBox="1"/>
          <p:nvPr/>
        </p:nvSpPr>
        <p:spPr>
          <a:xfrm>
            <a:off x="54864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Evaluating Data Quality</a:t>
            </a:r>
            <a:endParaRPr sz="1150" b="1">
              <a:solidFill>
                <a:schemeClr val="dk2"/>
              </a:solidFill>
              <a:latin typeface="Times New Roman"/>
              <a:ea typeface="Times New Roman"/>
              <a:cs typeface="Times New Roman"/>
              <a:sym typeface="Times New Roman"/>
            </a:endParaRPr>
          </a:p>
        </p:txBody>
      </p:sp>
      <p:sp>
        <p:nvSpPr>
          <p:cNvPr id="233" name="Google Shape;233;p21"/>
          <p:cNvSpPr txBox="1"/>
          <p:nvPr/>
        </p:nvSpPr>
        <p:spPr>
          <a:xfrm>
            <a:off x="73152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Reflectivity Comparisons</a:t>
            </a:r>
            <a:endParaRPr sz="1150" b="1">
              <a:solidFill>
                <a:schemeClr val="dk2"/>
              </a:solidFill>
              <a:latin typeface="Times New Roman"/>
              <a:ea typeface="Times New Roman"/>
              <a:cs typeface="Times New Roman"/>
              <a:sym typeface="Times New Roman"/>
            </a:endParaRPr>
          </a:p>
        </p:txBody>
      </p:sp>
      <p:pic>
        <p:nvPicPr>
          <p:cNvPr id="14" name="Google Shape;216;p20">
            <a:extLst>
              <a:ext uri="{FF2B5EF4-FFF2-40B4-BE49-F238E27FC236}">
                <a16:creationId xmlns:a16="http://schemas.microsoft.com/office/drawing/2014/main" id="{68E5A65F-2C77-42D8-9900-1C656E92E17B}"/>
              </a:ext>
            </a:extLst>
          </p:cNvPr>
          <p:cNvPicPr preferRelativeResize="0"/>
          <p:nvPr/>
        </p:nvPicPr>
        <p:blipFill rotWithShape="1">
          <a:blip r:embed="rId3">
            <a:alphaModFix/>
          </a:blip>
          <a:srcRect l="14183" t="20144" r="12109" b="5516"/>
          <a:stretch/>
        </p:blipFill>
        <p:spPr>
          <a:xfrm>
            <a:off x="3166756" y="1792521"/>
            <a:ext cx="3189439" cy="1938149"/>
          </a:xfrm>
          <a:prstGeom prst="rect">
            <a:avLst/>
          </a:prstGeom>
          <a:noFill/>
          <a:ln>
            <a:noFill/>
          </a:ln>
        </p:spPr>
      </p:pic>
      <p:pic>
        <p:nvPicPr>
          <p:cNvPr id="1026" name="Picture 2">
            <a:extLst>
              <a:ext uri="{FF2B5EF4-FFF2-40B4-BE49-F238E27FC236}">
                <a16:creationId xmlns:a16="http://schemas.microsoft.com/office/drawing/2014/main" id="{FD37EFBD-28B0-48A3-9268-67BD1CAF02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154" b="5871"/>
          <a:stretch/>
        </p:blipFill>
        <p:spPr bwMode="auto">
          <a:xfrm>
            <a:off x="6400800" y="822960"/>
            <a:ext cx="2709746" cy="3628229"/>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219;p20">
            <a:extLst>
              <a:ext uri="{FF2B5EF4-FFF2-40B4-BE49-F238E27FC236}">
                <a16:creationId xmlns:a16="http://schemas.microsoft.com/office/drawing/2014/main" id="{179EF184-B3C9-47C6-B0DF-3128A94D6D76}"/>
              </a:ext>
            </a:extLst>
          </p:cNvPr>
          <p:cNvSpPr txBox="1"/>
          <p:nvPr/>
        </p:nvSpPr>
        <p:spPr>
          <a:xfrm>
            <a:off x="3990498" y="3345916"/>
            <a:ext cx="2388000" cy="42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dirty="0">
                <a:solidFill>
                  <a:schemeClr val="bg1"/>
                </a:solidFill>
                <a:latin typeface="Times New Roman"/>
                <a:ea typeface="Times New Roman"/>
                <a:cs typeface="Times New Roman"/>
                <a:sym typeface="Times New Roman"/>
              </a:rPr>
              <a:t>Photo provided by Tom Warner </a:t>
            </a:r>
            <a:endParaRPr sz="1300" dirty="0">
              <a:solidFill>
                <a:schemeClr val="bg1"/>
              </a:solidFill>
              <a:latin typeface="Times New Roman"/>
              <a:ea typeface="Times New Roman"/>
              <a:cs typeface="Times New Roman"/>
              <a:sym typeface="Times New Roman"/>
            </a:endParaRPr>
          </a:p>
        </p:txBody>
      </p:sp>
      <p:sp>
        <p:nvSpPr>
          <p:cNvPr id="16" name="Google Shape;219;p20">
            <a:extLst>
              <a:ext uri="{FF2B5EF4-FFF2-40B4-BE49-F238E27FC236}">
                <a16:creationId xmlns:a16="http://schemas.microsoft.com/office/drawing/2014/main" id="{62DE6F3B-B451-466F-8521-5DB2A28BA972}"/>
              </a:ext>
            </a:extLst>
          </p:cNvPr>
          <p:cNvSpPr txBox="1"/>
          <p:nvPr/>
        </p:nvSpPr>
        <p:spPr>
          <a:xfrm>
            <a:off x="7569201" y="4108740"/>
            <a:ext cx="1755648" cy="42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dirty="0">
                <a:solidFill>
                  <a:schemeClr val="bg1"/>
                </a:solidFill>
                <a:latin typeface="Times New Roman"/>
                <a:ea typeface="Times New Roman"/>
                <a:cs typeface="Times New Roman"/>
                <a:sym typeface="Times New Roman"/>
              </a:rPr>
              <a:t>Photo by Jim George</a:t>
            </a:r>
            <a:endParaRPr sz="1300" dirty="0">
              <a:solidFill>
                <a:schemeClr val="bg1"/>
              </a:solidFill>
              <a:latin typeface="Times New Roman"/>
              <a:ea typeface="Times New Roman"/>
              <a:cs typeface="Times New Roman"/>
              <a:sym typeface="Times New Roman"/>
            </a:endParaRPr>
          </a:p>
        </p:txBody>
      </p:sp>
      <p:sp>
        <p:nvSpPr>
          <p:cNvPr id="2" name="TextBox 1">
            <a:extLst>
              <a:ext uri="{FF2B5EF4-FFF2-40B4-BE49-F238E27FC236}">
                <a16:creationId xmlns:a16="http://schemas.microsoft.com/office/drawing/2014/main" id="{2FA71743-5C8C-487A-B3AC-BC42EE7EA9B5}"/>
              </a:ext>
            </a:extLst>
          </p:cNvPr>
          <p:cNvSpPr txBox="1"/>
          <p:nvPr/>
        </p:nvSpPr>
        <p:spPr>
          <a:xfrm>
            <a:off x="8842248" y="4807949"/>
            <a:ext cx="314936"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37"/>
          <p:cNvSpPr/>
          <p:nvPr/>
        </p:nvSpPr>
        <p:spPr>
          <a:xfrm>
            <a:off x="860875" y="11671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75" name="Google Shape;475;p37"/>
          <p:cNvSpPr/>
          <p:nvPr/>
        </p:nvSpPr>
        <p:spPr>
          <a:xfrm>
            <a:off x="708475" y="10147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76" name="Google Shape;476;p37"/>
          <p:cNvSpPr txBox="1"/>
          <p:nvPr/>
        </p:nvSpPr>
        <p:spPr>
          <a:xfrm>
            <a:off x="301751" y="822960"/>
            <a:ext cx="3489199" cy="41148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dk2"/>
              </a:buClr>
              <a:buSzPts val="1800"/>
              <a:buChar char="●"/>
            </a:pPr>
            <a:r>
              <a:rPr lang="en" sz="1800" dirty="0">
                <a:solidFill>
                  <a:schemeClr val="dk2"/>
                </a:solidFill>
                <a:latin typeface="Times New Roman" panose="02020603050405020304" pitchFamily="18" charset="0"/>
                <a:cs typeface="Times New Roman" panose="02020603050405020304" pitchFamily="18" charset="0"/>
              </a:rPr>
              <a:t>Including coincident particles matches the largest particle</a:t>
            </a:r>
          </a:p>
          <a:p>
            <a:pPr marL="457200" lvl="0" indent="-342900" algn="l" rtl="0">
              <a:lnSpc>
                <a:spcPct val="150000"/>
              </a:lnSpc>
              <a:spcBef>
                <a:spcPts val="0"/>
              </a:spcBef>
              <a:spcAft>
                <a:spcPts val="0"/>
              </a:spcAft>
              <a:buClr>
                <a:schemeClr val="dk2"/>
              </a:buClr>
              <a:buSzPts val="1800"/>
              <a:buChar char="●"/>
            </a:pPr>
            <a:r>
              <a:rPr lang="en" sz="1800" dirty="0">
                <a:solidFill>
                  <a:schemeClr val="dk2"/>
                </a:solidFill>
                <a:latin typeface="Times New Roman" panose="02020603050405020304" pitchFamily="18" charset="0"/>
                <a:cs typeface="Times New Roman" panose="02020603050405020304" pitchFamily="18" charset="0"/>
              </a:rPr>
              <a:t>Excluding coincident particles improves large particle overcounting</a:t>
            </a:r>
          </a:p>
          <a:p>
            <a:pPr marL="457200" lvl="0" indent="-342900" algn="l" rtl="0">
              <a:lnSpc>
                <a:spcPct val="150000"/>
              </a:lnSpc>
              <a:spcBef>
                <a:spcPts val="0"/>
              </a:spcBef>
              <a:spcAft>
                <a:spcPts val="0"/>
              </a:spcAft>
              <a:buClr>
                <a:schemeClr val="dk2"/>
              </a:buClr>
              <a:buSzPts val="1800"/>
              <a:buChar char="●"/>
            </a:pPr>
            <a:r>
              <a:rPr lang="en" sz="1800" dirty="0">
                <a:solidFill>
                  <a:schemeClr val="dk2"/>
                </a:solidFill>
                <a:latin typeface="Times New Roman" panose="02020603050405020304" pitchFamily="18" charset="0"/>
                <a:cs typeface="Times New Roman" panose="02020603050405020304" pitchFamily="18" charset="0"/>
              </a:rPr>
              <a:t>Rejecting coincidence is intended to match the 1D sizing but results in the least similar PSD</a:t>
            </a:r>
          </a:p>
        </p:txBody>
      </p:sp>
      <p:cxnSp>
        <p:nvCxnSpPr>
          <p:cNvPr id="477" name="Google Shape;477;p37"/>
          <p:cNvCxnSpPr/>
          <p:nvPr/>
        </p:nvCxnSpPr>
        <p:spPr>
          <a:xfrm rot="10800000">
            <a:off x="18288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478" name="Google Shape;478;p37"/>
          <p:cNvCxnSpPr/>
          <p:nvPr/>
        </p:nvCxnSpPr>
        <p:spPr>
          <a:xfrm rot="10800000">
            <a:off x="36576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479" name="Google Shape;479;p37"/>
          <p:cNvCxnSpPr/>
          <p:nvPr/>
        </p:nvCxnSpPr>
        <p:spPr>
          <a:xfrm rot="10800000">
            <a:off x="7315200" y="3450"/>
            <a:ext cx="0" cy="456300"/>
          </a:xfrm>
          <a:prstGeom prst="straightConnector1">
            <a:avLst/>
          </a:prstGeom>
          <a:noFill/>
          <a:ln w="38100" cap="flat" cmpd="sng">
            <a:solidFill>
              <a:schemeClr val="dk2"/>
            </a:solidFill>
            <a:prstDash val="solid"/>
            <a:round/>
            <a:headEnd type="none" w="med" len="med"/>
            <a:tailEnd type="none" w="med" len="med"/>
          </a:ln>
        </p:spPr>
      </p:cxnSp>
      <p:sp>
        <p:nvSpPr>
          <p:cNvPr id="480" name="Google Shape;480;p37"/>
          <p:cNvSpPr txBox="1"/>
          <p:nvPr/>
        </p:nvSpPr>
        <p:spPr>
          <a:xfrm>
            <a:off x="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Project Introduction</a:t>
            </a:r>
            <a:endParaRPr sz="1150" b="1">
              <a:solidFill>
                <a:schemeClr val="dk2"/>
              </a:solidFill>
              <a:latin typeface="Times New Roman"/>
              <a:ea typeface="Times New Roman"/>
              <a:cs typeface="Times New Roman"/>
              <a:sym typeface="Times New Roman"/>
            </a:endParaRPr>
          </a:p>
        </p:txBody>
      </p:sp>
      <p:cxnSp>
        <p:nvCxnSpPr>
          <p:cNvPr id="481" name="Google Shape;481;p37"/>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482" name="Google Shape;482;p37"/>
          <p:cNvSpPr txBox="1"/>
          <p:nvPr/>
        </p:nvSpPr>
        <p:spPr>
          <a:xfrm>
            <a:off x="18288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Particle Size Distributions</a:t>
            </a:r>
            <a:endParaRPr sz="1150" b="1">
              <a:solidFill>
                <a:schemeClr val="dk2"/>
              </a:solidFill>
              <a:latin typeface="Times New Roman"/>
              <a:ea typeface="Times New Roman"/>
              <a:cs typeface="Times New Roman"/>
              <a:sym typeface="Times New Roman"/>
            </a:endParaRPr>
          </a:p>
        </p:txBody>
      </p:sp>
      <p:sp>
        <p:nvSpPr>
          <p:cNvPr id="483" name="Google Shape;483;p37"/>
          <p:cNvSpPr txBox="1"/>
          <p:nvPr/>
        </p:nvSpPr>
        <p:spPr>
          <a:xfrm>
            <a:off x="3657600" y="0"/>
            <a:ext cx="36576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Times New Roman"/>
                <a:ea typeface="Times New Roman"/>
                <a:cs typeface="Times New Roman"/>
                <a:sym typeface="Times New Roman"/>
              </a:rPr>
              <a:t>Evaluating Data Quality</a:t>
            </a:r>
            <a:endParaRPr sz="1800" b="1">
              <a:solidFill>
                <a:schemeClr val="dk2"/>
              </a:solidFill>
              <a:latin typeface="Times New Roman"/>
              <a:ea typeface="Times New Roman"/>
              <a:cs typeface="Times New Roman"/>
              <a:sym typeface="Times New Roman"/>
            </a:endParaRPr>
          </a:p>
        </p:txBody>
      </p:sp>
      <p:sp>
        <p:nvSpPr>
          <p:cNvPr id="484" name="Google Shape;484;p37"/>
          <p:cNvSpPr txBox="1"/>
          <p:nvPr/>
        </p:nvSpPr>
        <p:spPr>
          <a:xfrm>
            <a:off x="73152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Reflectivity Comparisons</a:t>
            </a:r>
            <a:endParaRPr sz="1150" b="1">
              <a:solidFill>
                <a:schemeClr val="dk2"/>
              </a:solidFill>
              <a:latin typeface="Times New Roman"/>
              <a:ea typeface="Times New Roman"/>
              <a:cs typeface="Times New Roman"/>
              <a:sym typeface="Times New Roman"/>
            </a:endParaRPr>
          </a:p>
        </p:txBody>
      </p:sp>
      <p:grpSp>
        <p:nvGrpSpPr>
          <p:cNvPr id="6" name="include c">
            <a:extLst>
              <a:ext uri="{FF2B5EF4-FFF2-40B4-BE49-F238E27FC236}">
                <a16:creationId xmlns:a16="http://schemas.microsoft.com/office/drawing/2014/main" id="{BAE3C6F4-526E-437A-8010-254C0FB6DC7D}"/>
              </a:ext>
            </a:extLst>
          </p:cNvPr>
          <p:cNvGrpSpPr/>
          <p:nvPr/>
        </p:nvGrpSpPr>
        <p:grpSpPr>
          <a:xfrm>
            <a:off x="3943350" y="1214944"/>
            <a:ext cx="4960044" cy="2796278"/>
            <a:chOff x="3943350" y="1214944"/>
            <a:chExt cx="4960044" cy="2796278"/>
          </a:xfrm>
        </p:grpSpPr>
        <p:pic>
          <p:nvPicPr>
            <p:cNvPr id="17" name="include satellite">
              <a:extLst>
                <a:ext uri="{FF2B5EF4-FFF2-40B4-BE49-F238E27FC236}">
                  <a16:creationId xmlns:a16="http://schemas.microsoft.com/office/drawing/2014/main" id="{25D6C7B3-3CBF-450A-BB2C-CE92B7013F4B}"/>
                </a:ext>
              </a:extLst>
            </p:cNvPr>
            <p:cNvPicPr>
              <a:picLocks noChangeAspect="1"/>
            </p:cNvPicPr>
            <p:nvPr/>
          </p:nvPicPr>
          <p:blipFill rotWithShape="1">
            <a:blip r:embed="rId3"/>
            <a:srcRect b="66555"/>
            <a:stretch/>
          </p:blipFill>
          <p:spPr>
            <a:xfrm>
              <a:off x="3943350" y="1269544"/>
              <a:ext cx="4960044" cy="2741678"/>
            </a:xfrm>
            <a:prstGeom prst="rect">
              <a:avLst/>
            </a:prstGeom>
          </p:spPr>
        </p:pic>
        <p:grpSp>
          <p:nvGrpSpPr>
            <p:cNvPr id="5" name="including c">
              <a:extLst>
                <a:ext uri="{FF2B5EF4-FFF2-40B4-BE49-F238E27FC236}">
                  <a16:creationId xmlns:a16="http://schemas.microsoft.com/office/drawing/2014/main" id="{C1F1E9E2-12CD-4F89-972E-44AE28D80261}"/>
                </a:ext>
              </a:extLst>
            </p:cNvPr>
            <p:cNvGrpSpPr/>
            <p:nvPr/>
          </p:nvGrpSpPr>
          <p:grpSpPr>
            <a:xfrm>
              <a:off x="5446712" y="1214944"/>
              <a:ext cx="2298700" cy="276999"/>
              <a:chOff x="5446712" y="1214944"/>
              <a:chExt cx="2298700" cy="276999"/>
            </a:xfrm>
          </p:grpSpPr>
          <p:sp>
            <p:nvSpPr>
              <p:cNvPr id="4" name="Rectangle 3">
                <a:extLst>
                  <a:ext uri="{FF2B5EF4-FFF2-40B4-BE49-F238E27FC236}">
                    <a16:creationId xmlns:a16="http://schemas.microsoft.com/office/drawing/2014/main" id="{CEAB94E0-80A2-4328-8529-9FE757747890}"/>
                  </a:ext>
                </a:extLst>
              </p:cNvPr>
              <p:cNvSpPr/>
              <p:nvPr/>
            </p:nvSpPr>
            <p:spPr>
              <a:xfrm>
                <a:off x="5534025" y="1291986"/>
                <a:ext cx="2098675" cy="155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03437DE-822E-4B12-867B-9F2E7BA318C4}"/>
                  </a:ext>
                </a:extLst>
              </p:cNvPr>
              <p:cNvSpPr txBox="1"/>
              <p:nvPr/>
            </p:nvSpPr>
            <p:spPr>
              <a:xfrm>
                <a:off x="5446712" y="1214944"/>
                <a:ext cx="2298700" cy="276999"/>
              </a:xfrm>
              <a:prstGeom prst="rect">
                <a:avLst/>
              </a:prstGeom>
              <a:noFill/>
            </p:spPr>
            <p:txBody>
              <a:bodyPr wrap="square" rtlCol="0">
                <a:spAutoFit/>
              </a:bodyPr>
              <a:lstStyle/>
              <a:p>
                <a:r>
                  <a:rPr lang="en-US" sz="1200" dirty="0"/>
                  <a:t>Including Coincident Particles</a:t>
                </a:r>
              </a:p>
            </p:txBody>
          </p:sp>
        </p:grpSp>
      </p:grpSp>
      <p:grpSp>
        <p:nvGrpSpPr>
          <p:cNvPr id="8" name="exclude c">
            <a:extLst>
              <a:ext uri="{FF2B5EF4-FFF2-40B4-BE49-F238E27FC236}">
                <a16:creationId xmlns:a16="http://schemas.microsoft.com/office/drawing/2014/main" id="{2C51E1AE-391E-4E43-8972-48E1276E17DF}"/>
              </a:ext>
            </a:extLst>
          </p:cNvPr>
          <p:cNvGrpSpPr/>
          <p:nvPr/>
        </p:nvGrpSpPr>
        <p:grpSpPr>
          <a:xfrm>
            <a:off x="3943350" y="1220550"/>
            <a:ext cx="4956048" cy="2798216"/>
            <a:chOff x="3943350" y="1220550"/>
            <a:chExt cx="4956048" cy="2798216"/>
          </a:xfrm>
        </p:grpSpPr>
        <p:pic>
          <p:nvPicPr>
            <p:cNvPr id="18" name="exclude satellite">
              <a:extLst>
                <a:ext uri="{FF2B5EF4-FFF2-40B4-BE49-F238E27FC236}">
                  <a16:creationId xmlns:a16="http://schemas.microsoft.com/office/drawing/2014/main" id="{9545DC82-67CE-494F-BF30-080ECB9E4BFC}"/>
                </a:ext>
              </a:extLst>
            </p:cNvPr>
            <p:cNvPicPr>
              <a:picLocks noChangeAspect="1"/>
            </p:cNvPicPr>
            <p:nvPr/>
          </p:nvPicPr>
          <p:blipFill rotWithShape="1">
            <a:blip r:embed="rId3"/>
            <a:srcRect t="32901" b="32936"/>
            <a:stretch/>
          </p:blipFill>
          <p:spPr>
            <a:xfrm>
              <a:off x="3943350" y="1220550"/>
              <a:ext cx="4956048" cy="2798216"/>
            </a:xfrm>
            <a:prstGeom prst="rect">
              <a:avLst/>
            </a:prstGeom>
          </p:spPr>
        </p:pic>
        <p:grpSp>
          <p:nvGrpSpPr>
            <p:cNvPr id="7" name="exclude c">
              <a:extLst>
                <a:ext uri="{FF2B5EF4-FFF2-40B4-BE49-F238E27FC236}">
                  <a16:creationId xmlns:a16="http://schemas.microsoft.com/office/drawing/2014/main" id="{3ED11D15-94CD-4F62-8FA7-3584F61F77A4}"/>
                </a:ext>
              </a:extLst>
            </p:cNvPr>
            <p:cNvGrpSpPr/>
            <p:nvPr/>
          </p:nvGrpSpPr>
          <p:grpSpPr>
            <a:xfrm>
              <a:off x="5486400" y="1220550"/>
              <a:ext cx="2298700" cy="276999"/>
              <a:chOff x="5486400" y="900152"/>
              <a:chExt cx="2298700" cy="276999"/>
            </a:xfrm>
          </p:grpSpPr>
          <p:sp>
            <p:nvSpPr>
              <p:cNvPr id="26" name="Rectangle 25">
                <a:extLst>
                  <a:ext uri="{FF2B5EF4-FFF2-40B4-BE49-F238E27FC236}">
                    <a16:creationId xmlns:a16="http://schemas.microsoft.com/office/drawing/2014/main" id="{E336EB0D-89BC-41C5-A841-A77C39033114}"/>
                  </a:ext>
                </a:extLst>
              </p:cNvPr>
              <p:cNvSpPr/>
              <p:nvPr/>
            </p:nvSpPr>
            <p:spPr>
              <a:xfrm>
                <a:off x="5546725" y="955879"/>
                <a:ext cx="2098675" cy="161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DA3BEEF-5ECF-4898-8ADF-40AE49AF1E4C}"/>
                  </a:ext>
                </a:extLst>
              </p:cNvPr>
              <p:cNvSpPr txBox="1"/>
              <p:nvPr/>
            </p:nvSpPr>
            <p:spPr>
              <a:xfrm>
                <a:off x="5486400" y="900152"/>
                <a:ext cx="2298700" cy="276999"/>
              </a:xfrm>
              <a:prstGeom prst="rect">
                <a:avLst/>
              </a:prstGeom>
              <a:noFill/>
            </p:spPr>
            <p:txBody>
              <a:bodyPr wrap="square" rtlCol="0">
                <a:spAutoFit/>
              </a:bodyPr>
              <a:lstStyle/>
              <a:p>
                <a:r>
                  <a:rPr lang="en-US" sz="1200" dirty="0"/>
                  <a:t>Excluding Coincident Particles</a:t>
                </a:r>
              </a:p>
            </p:txBody>
          </p:sp>
        </p:grpSp>
      </p:grpSp>
      <p:sp>
        <p:nvSpPr>
          <p:cNvPr id="22" name="TextBox 21">
            <a:extLst>
              <a:ext uri="{FF2B5EF4-FFF2-40B4-BE49-F238E27FC236}">
                <a16:creationId xmlns:a16="http://schemas.microsoft.com/office/drawing/2014/main" id="{F7270A88-3F30-4C78-B4B0-FCC86ABAF4C5}"/>
              </a:ext>
            </a:extLst>
          </p:cNvPr>
          <p:cNvSpPr txBox="1"/>
          <p:nvPr/>
        </p:nvSpPr>
        <p:spPr>
          <a:xfrm>
            <a:off x="8750300" y="4807949"/>
            <a:ext cx="406884"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20</a:t>
            </a:r>
          </a:p>
        </p:txBody>
      </p:sp>
      <p:grpSp>
        <p:nvGrpSpPr>
          <p:cNvPr id="10" name="reject c">
            <a:extLst>
              <a:ext uri="{FF2B5EF4-FFF2-40B4-BE49-F238E27FC236}">
                <a16:creationId xmlns:a16="http://schemas.microsoft.com/office/drawing/2014/main" id="{B88AA8F8-D599-452A-B537-DE76817CA613}"/>
              </a:ext>
            </a:extLst>
          </p:cNvPr>
          <p:cNvGrpSpPr/>
          <p:nvPr/>
        </p:nvGrpSpPr>
        <p:grpSpPr>
          <a:xfrm>
            <a:off x="3943350" y="1197511"/>
            <a:ext cx="4956048" cy="2762508"/>
            <a:chOff x="3943350" y="1197511"/>
            <a:chExt cx="4956048" cy="2762508"/>
          </a:xfrm>
        </p:grpSpPr>
        <p:pic>
          <p:nvPicPr>
            <p:cNvPr id="19" name="coincident">
              <a:extLst>
                <a:ext uri="{FF2B5EF4-FFF2-40B4-BE49-F238E27FC236}">
                  <a16:creationId xmlns:a16="http://schemas.microsoft.com/office/drawing/2014/main" id="{584B6BD7-2735-4EA5-854D-971C7BDB204B}"/>
                </a:ext>
              </a:extLst>
            </p:cNvPr>
            <p:cNvPicPr>
              <a:picLocks noChangeAspect="1"/>
            </p:cNvPicPr>
            <p:nvPr/>
          </p:nvPicPr>
          <p:blipFill rotWithShape="1">
            <a:blip r:embed="rId3"/>
            <a:srcRect t="66555" b="-1"/>
            <a:stretch/>
          </p:blipFill>
          <p:spPr>
            <a:xfrm>
              <a:off x="3943350" y="1220550"/>
              <a:ext cx="4956048" cy="2739469"/>
            </a:xfrm>
            <a:prstGeom prst="rect">
              <a:avLst/>
            </a:prstGeom>
          </p:spPr>
        </p:pic>
        <p:sp>
          <p:nvSpPr>
            <p:cNvPr id="29" name="Rectangle 28">
              <a:extLst>
                <a:ext uri="{FF2B5EF4-FFF2-40B4-BE49-F238E27FC236}">
                  <a16:creationId xmlns:a16="http://schemas.microsoft.com/office/drawing/2014/main" id="{13196C40-C610-4389-8B5C-CF14E88D4CDA}"/>
                </a:ext>
              </a:extLst>
            </p:cNvPr>
            <p:cNvSpPr/>
            <p:nvPr/>
          </p:nvSpPr>
          <p:spPr>
            <a:xfrm>
              <a:off x="5559425" y="1251859"/>
              <a:ext cx="2098675" cy="161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57EAD2F-DFFB-43C8-9DC9-1BC3884E5E49}"/>
                </a:ext>
              </a:extLst>
            </p:cNvPr>
            <p:cNvSpPr txBox="1"/>
            <p:nvPr/>
          </p:nvSpPr>
          <p:spPr>
            <a:xfrm>
              <a:off x="5574506" y="1197511"/>
              <a:ext cx="2298700" cy="276999"/>
            </a:xfrm>
            <a:prstGeom prst="rect">
              <a:avLst/>
            </a:prstGeom>
            <a:noFill/>
          </p:spPr>
          <p:txBody>
            <a:bodyPr wrap="square" rtlCol="0">
              <a:spAutoFit/>
            </a:bodyPr>
            <a:lstStyle/>
            <a:p>
              <a:r>
                <a:rPr lang="en-US" sz="1200" dirty="0"/>
                <a:t>Rejecting Coincident Groups</a:t>
              </a:r>
            </a:p>
          </p:txBody>
        </p:sp>
      </p:grpSp>
    </p:spTree>
    <p:extLst>
      <p:ext uri="{BB962C8B-B14F-4D97-AF65-F5344CB8AC3E}">
        <p14:creationId xmlns:p14="http://schemas.microsoft.com/office/powerpoint/2010/main" val="315537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6">
                                            <p:txEl>
                                              <p:pRg st="0" end="0"/>
                                            </p:txEl>
                                          </p:spTgt>
                                        </p:tgtEl>
                                        <p:attrNameLst>
                                          <p:attrName>style.visibility</p:attrName>
                                        </p:attrNameLst>
                                      </p:cBhvr>
                                      <p:to>
                                        <p:strVal val="visible"/>
                                      </p:to>
                                    </p:set>
                                    <p:animEffect transition="in" filter="fade">
                                      <p:cBhvr>
                                        <p:cTn id="7" dur="500"/>
                                        <p:tgtEl>
                                          <p:spTgt spid="47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76">
                                            <p:txEl>
                                              <p:pRg st="1" end="1"/>
                                            </p:txEl>
                                          </p:spTgt>
                                        </p:tgtEl>
                                        <p:attrNameLst>
                                          <p:attrName>style.visibility</p:attrName>
                                        </p:attrNameLst>
                                      </p:cBhvr>
                                      <p:to>
                                        <p:strVal val="visible"/>
                                      </p:to>
                                    </p:set>
                                    <p:animEffect transition="in" filter="fade">
                                      <p:cBhvr>
                                        <p:cTn id="15" dur="500"/>
                                        <p:tgtEl>
                                          <p:spTgt spid="476">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76">
                                            <p:txEl>
                                              <p:pRg st="2" end="2"/>
                                            </p:txEl>
                                          </p:spTgt>
                                        </p:tgtEl>
                                        <p:attrNameLst>
                                          <p:attrName>style.visibility</p:attrName>
                                        </p:attrNameLst>
                                      </p:cBhvr>
                                      <p:to>
                                        <p:strVal val="visible"/>
                                      </p:to>
                                    </p:set>
                                    <p:animEffect transition="in" filter="fade">
                                      <p:cBhvr>
                                        <p:cTn id="23" dur="500"/>
                                        <p:tgtEl>
                                          <p:spTgt spid="476">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8">
          <a:extLst>
            <a:ext uri="{FF2B5EF4-FFF2-40B4-BE49-F238E27FC236}">
              <a16:creationId xmlns:a16="http://schemas.microsoft.com/office/drawing/2014/main" id="{0C72FB26-1BD5-F2FA-5E98-3A9BFE8D9F95}"/>
            </a:ext>
          </a:extLst>
        </p:cNvPr>
        <p:cNvGrpSpPr/>
        <p:nvPr/>
      </p:nvGrpSpPr>
      <p:grpSpPr>
        <a:xfrm>
          <a:off x="0" y="0"/>
          <a:ext cx="0" cy="0"/>
          <a:chOff x="0" y="0"/>
          <a:chExt cx="0" cy="0"/>
        </a:xfrm>
      </p:grpSpPr>
      <p:sp>
        <p:nvSpPr>
          <p:cNvPr id="489" name="Google Shape;489;p38">
            <a:extLst>
              <a:ext uri="{FF2B5EF4-FFF2-40B4-BE49-F238E27FC236}">
                <a16:creationId xmlns:a16="http://schemas.microsoft.com/office/drawing/2014/main" id="{D0C889FA-8E1A-EB56-322A-4DF525348415}"/>
              </a:ext>
            </a:extLst>
          </p:cNvPr>
          <p:cNvSpPr/>
          <p:nvPr/>
        </p:nvSpPr>
        <p:spPr>
          <a:xfrm>
            <a:off x="860875" y="11671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90" name="Google Shape;490;p38">
            <a:extLst>
              <a:ext uri="{FF2B5EF4-FFF2-40B4-BE49-F238E27FC236}">
                <a16:creationId xmlns:a16="http://schemas.microsoft.com/office/drawing/2014/main" id="{36FB5E62-ABBF-6998-DA0B-CAE9B5C40F3C}"/>
              </a:ext>
            </a:extLst>
          </p:cNvPr>
          <p:cNvSpPr/>
          <p:nvPr/>
        </p:nvSpPr>
        <p:spPr>
          <a:xfrm>
            <a:off x="708475" y="10147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91" name="Google Shape;491;p38">
            <a:extLst>
              <a:ext uri="{FF2B5EF4-FFF2-40B4-BE49-F238E27FC236}">
                <a16:creationId xmlns:a16="http://schemas.microsoft.com/office/drawing/2014/main" id="{A83CF93D-B501-58AD-7FEC-7CEB6C20ACE0}"/>
              </a:ext>
            </a:extLst>
          </p:cNvPr>
          <p:cNvSpPr txBox="1"/>
          <p:nvPr/>
        </p:nvSpPr>
        <p:spPr>
          <a:xfrm>
            <a:off x="301751" y="822960"/>
            <a:ext cx="3691225" cy="41148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dk2"/>
              </a:buClr>
              <a:buSzPts val="1800"/>
              <a:buChar char="●"/>
            </a:pPr>
            <a:r>
              <a:rPr lang="en-US" sz="1800" dirty="0">
                <a:solidFill>
                  <a:schemeClr val="dk2"/>
                </a:solidFill>
                <a:latin typeface="Times New Roman" panose="02020603050405020304" pitchFamily="18" charset="0"/>
                <a:cs typeface="Times New Roman" panose="02020603050405020304" pitchFamily="18" charset="0"/>
              </a:rPr>
              <a:t>So, we know that maximum particle sizes are different and how important that difference is.</a:t>
            </a:r>
          </a:p>
          <a:p>
            <a:pPr marL="457200" lvl="0" indent="-342900" algn="l" rtl="0">
              <a:lnSpc>
                <a:spcPct val="150000"/>
              </a:lnSpc>
              <a:spcBef>
                <a:spcPts val="0"/>
              </a:spcBef>
              <a:spcAft>
                <a:spcPts val="0"/>
              </a:spcAft>
              <a:buClr>
                <a:schemeClr val="dk2"/>
              </a:buClr>
              <a:buSzPts val="1800"/>
              <a:buChar char="●"/>
            </a:pPr>
            <a:endParaRPr lang="en-US" sz="1800" dirty="0">
              <a:solidFill>
                <a:schemeClr val="dk2"/>
              </a:solidFill>
              <a:latin typeface="Times New Roman" panose="02020603050405020304" pitchFamily="18" charset="0"/>
              <a:cs typeface="Times New Roman" panose="02020603050405020304" pitchFamily="18" charset="0"/>
            </a:endParaRPr>
          </a:p>
          <a:p>
            <a:pPr marL="114300" lvl="0" algn="l" rtl="0">
              <a:lnSpc>
                <a:spcPct val="150000"/>
              </a:lnSpc>
              <a:spcBef>
                <a:spcPts val="0"/>
              </a:spcBef>
              <a:spcAft>
                <a:spcPts val="0"/>
              </a:spcAft>
              <a:buClr>
                <a:schemeClr val="dk2"/>
              </a:buClr>
              <a:buSzPts val="1800"/>
            </a:pPr>
            <a:endParaRPr lang="en-US" sz="1800" dirty="0">
              <a:solidFill>
                <a:schemeClr val="dk2"/>
              </a:solidFill>
              <a:latin typeface="Times New Roman" panose="02020603050405020304" pitchFamily="18" charset="0"/>
              <a:cs typeface="Times New Roman" panose="02020603050405020304" pitchFamily="18" charset="0"/>
            </a:endParaRPr>
          </a:p>
          <a:p>
            <a:pPr marL="457200" lvl="0" indent="-342900" algn="l" rtl="0">
              <a:lnSpc>
                <a:spcPct val="150000"/>
              </a:lnSpc>
              <a:spcBef>
                <a:spcPts val="0"/>
              </a:spcBef>
              <a:spcAft>
                <a:spcPts val="0"/>
              </a:spcAft>
              <a:buClr>
                <a:schemeClr val="dk2"/>
              </a:buClr>
              <a:buSzPts val="1800"/>
              <a:buChar char="●"/>
            </a:pPr>
            <a:r>
              <a:rPr lang="en-US" sz="1800" dirty="0">
                <a:solidFill>
                  <a:schemeClr val="dk2"/>
                </a:solidFill>
                <a:latin typeface="Times New Roman" panose="02020603050405020304" pitchFamily="18" charset="0"/>
                <a:cs typeface="Times New Roman" panose="02020603050405020304" pitchFamily="18" charset="0"/>
              </a:rPr>
              <a:t>This results in significant difference in computed reflectivity when all other variables are kept the same</a:t>
            </a:r>
          </a:p>
        </p:txBody>
      </p:sp>
      <p:pic>
        <p:nvPicPr>
          <p:cNvPr id="7" name="Picture 6">
            <a:extLst>
              <a:ext uri="{FF2B5EF4-FFF2-40B4-BE49-F238E27FC236}">
                <a16:creationId xmlns:a16="http://schemas.microsoft.com/office/drawing/2014/main" id="{C9C21E08-E756-4CD5-A87C-DF5B8645B664}"/>
              </a:ext>
            </a:extLst>
          </p:cNvPr>
          <p:cNvPicPr>
            <a:picLocks noChangeAspect="1"/>
          </p:cNvPicPr>
          <p:nvPr/>
        </p:nvPicPr>
        <p:blipFill>
          <a:blip r:embed="rId3"/>
          <a:srcRect/>
          <a:stretch/>
        </p:blipFill>
        <p:spPr>
          <a:xfrm>
            <a:off x="4145376" y="738930"/>
            <a:ext cx="4849270" cy="3931920"/>
          </a:xfrm>
          <a:prstGeom prst="rect">
            <a:avLst/>
          </a:prstGeom>
        </p:spPr>
      </p:pic>
      <p:cxnSp>
        <p:nvCxnSpPr>
          <p:cNvPr id="20" name="Google Shape;523;p40">
            <a:extLst>
              <a:ext uri="{FF2B5EF4-FFF2-40B4-BE49-F238E27FC236}">
                <a16:creationId xmlns:a16="http://schemas.microsoft.com/office/drawing/2014/main" id="{7DC55399-79AD-439E-910B-7F73A92535A8}"/>
              </a:ext>
            </a:extLst>
          </p:cNvPr>
          <p:cNvCxnSpPr/>
          <p:nvPr/>
        </p:nvCxnSpPr>
        <p:spPr>
          <a:xfrm rot="10800000">
            <a:off x="18288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21" name="Google Shape;524;p40">
            <a:extLst>
              <a:ext uri="{FF2B5EF4-FFF2-40B4-BE49-F238E27FC236}">
                <a16:creationId xmlns:a16="http://schemas.microsoft.com/office/drawing/2014/main" id="{7849A713-B9B5-425A-8418-6CD867108639}"/>
              </a:ext>
            </a:extLst>
          </p:cNvPr>
          <p:cNvCxnSpPr/>
          <p:nvPr/>
        </p:nvCxnSpPr>
        <p:spPr>
          <a:xfrm rot="10800000">
            <a:off x="36576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22" name="Google Shape;525;p40">
            <a:extLst>
              <a:ext uri="{FF2B5EF4-FFF2-40B4-BE49-F238E27FC236}">
                <a16:creationId xmlns:a16="http://schemas.microsoft.com/office/drawing/2014/main" id="{5A7F4DFD-8934-4BBC-91F0-8D4D58125C63}"/>
              </a:ext>
            </a:extLst>
          </p:cNvPr>
          <p:cNvCxnSpPr/>
          <p:nvPr/>
        </p:nvCxnSpPr>
        <p:spPr>
          <a:xfrm rot="10800000">
            <a:off x="5486400" y="3450"/>
            <a:ext cx="0" cy="456300"/>
          </a:xfrm>
          <a:prstGeom prst="straightConnector1">
            <a:avLst/>
          </a:prstGeom>
          <a:noFill/>
          <a:ln w="38100" cap="flat" cmpd="sng">
            <a:solidFill>
              <a:schemeClr val="dk2"/>
            </a:solidFill>
            <a:prstDash val="solid"/>
            <a:round/>
            <a:headEnd type="none" w="med" len="med"/>
            <a:tailEnd type="none" w="med" len="med"/>
          </a:ln>
        </p:spPr>
      </p:cxnSp>
      <p:sp>
        <p:nvSpPr>
          <p:cNvPr id="23" name="Google Shape;526;p40">
            <a:extLst>
              <a:ext uri="{FF2B5EF4-FFF2-40B4-BE49-F238E27FC236}">
                <a16:creationId xmlns:a16="http://schemas.microsoft.com/office/drawing/2014/main" id="{F30A4270-9CE4-4148-983E-28186D0C6C94}"/>
              </a:ext>
            </a:extLst>
          </p:cNvPr>
          <p:cNvSpPr txBox="1"/>
          <p:nvPr/>
        </p:nvSpPr>
        <p:spPr>
          <a:xfrm>
            <a:off x="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Project Introduction</a:t>
            </a:r>
            <a:endParaRPr sz="1150" b="1">
              <a:solidFill>
                <a:schemeClr val="dk2"/>
              </a:solidFill>
              <a:latin typeface="Times New Roman"/>
              <a:ea typeface="Times New Roman"/>
              <a:cs typeface="Times New Roman"/>
              <a:sym typeface="Times New Roman"/>
            </a:endParaRPr>
          </a:p>
        </p:txBody>
      </p:sp>
      <p:cxnSp>
        <p:nvCxnSpPr>
          <p:cNvPr id="24" name="Google Shape;527;p40">
            <a:extLst>
              <a:ext uri="{FF2B5EF4-FFF2-40B4-BE49-F238E27FC236}">
                <a16:creationId xmlns:a16="http://schemas.microsoft.com/office/drawing/2014/main" id="{94F1AADC-B04F-4665-A88D-BDC832D69843}"/>
              </a:ext>
            </a:extLst>
          </p:cNvPr>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25" name="Google Shape;528;p40">
            <a:extLst>
              <a:ext uri="{FF2B5EF4-FFF2-40B4-BE49-F238E27FC236}">
                <a16:creationId xmlns:a16="http://schemas.microsoft.com/office/drawing/2014/main" id="{4002F507-D968-4DB3-A96F-154B3ADEDC56}"/>
              </a:ext>
            </a:extLst>
          </p:cNvPr>
          <p:cNvSpPr txBox="1"/>
          <p:nvPr/>
        </p:nvSpPr>
        <p:spPr>
          <a:xfrm>
            <a:off x="18288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Particle Size Distributions</a:t>
            </a:r>
            <a:endParaRPr sz="1150" b="1">
              <a:solidFill>
                <a:schemeClr val="dk2"/>
              </a:solidFill>
              <a:latin typeface="Times New Roman"/>
              <a:ea typeface="Times New Roman"/>
              <a:cs typeface="Times New Roman"/>
              <a:sym typeface="Times New Roman"/>
            </a:endParaRPr>
          </a:p>
        </p:txBody>
      </p:sp>
      <p:sp>
        <p:nvSpPr>
          <p:cNvPr id="26" name="Google Shape;529;p40">
            <a:extLst>
              <a:ext uri="{FF2B5EF4-FFF2-40B4-BE49-F238E27FC236}">
                <a16:creationId xmlns:a16="http://schemas.microsoft.com/office/drawing/2014/main" id="{05181238-B2C2-4F0D-A873-733DA8751F74}"/>
              </a:ext>
            </a:extLst>
          </p:cNvPr>
          <p:cNvSpPr txBox="1"/>
          <p:nvPr/>
        </p:nvSpPr>
        <p:spPr>
          <a:xfrm>
            <a:off x="36576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Evaluating Data Quality</a:t>
            </a:r>
            <a:endParaRPr sz="1150" b="1">
              <a:solidFill>
                <a:schemeClr val="dk2"/>
              </a:solidFill>
              <a:latin typeface="Times New Roman"/>
              <a:ea typeface="Times New Roman"/>
              <a:cs typeface="Times New Roman"/>
              <a:sym typeface="Times New Roman"/>
            </a:endParaRPr>
          </a:p>
        </p:txBody>
      </p:sp>
      <p:sp>
        <p:nvSpPr>
          <p:cNvPr id="27" name="Google Shape;530;p40">
            <a:extLst>
              <a:ext uri="{FF2B5EF4-FFF2-40B4-BE49-F238E27FC236}">
                <a16:creationId xmlns:a16="http://schemas.microsoft.com/office/drawing/2014/main" id="{FDF43E7E-7661-49E9-9638-E2EE8D6F9CF1}"/>
              </a:ext>
            </a:extLst>
          </p:cNvPr>
          <p:cNvSpPr txBox="1"/>
          <p:nvPr/>
        </p:nvSpPr>
        <p:spPr>
          <a:xfrm>
            <a:off x="5486400" y="0"/>
            <a:ext cx="36576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Times New Roman"/>
                <a:ea typeface="Times New Roman"/>
                <a:cs typeface="Times New Roman"/>
                <a:sym typeface="Times New Roman"/>
              </a:rPr>
              <a:t>Reflectivity Comparisons</a:t>
            </a:r>
            <a:endParaRPr sz="1800" b="1">
              <a:solidFill>
                <a:schemeClr val="dk2"/>
              </a:solidFill>
              <a:latin typeface="Times New Roman"/>
              <a:ea typeface="Times New Roman"/>
              <a:cs typeface="Times New Roman"/>
              <a:sym typeface="Times New Roman"/>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8E0E121-F13F-4F7B-9613-EB0D7D3BBB08}"/>
                  </a:ext>
                </a:extLst>
              </p:cNvPr>
              <p:cNvSpPr txBox="1"/>
              <p:nvPr/>
            </p:nvSpPr>
            <p:spPr>
              <a:xfrm>
                <a:off x="12969" y="2182797"/>
                <a:ext cx="4659086" cy="69756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𝑍</m:t>
                      </m:r>
                      <m:r>
                        <a:rPr lang="en-US" b="0" i="1" baseline="-25000" smtClean="0">
                          <a:latin typeface="Cambria Math" panose="02040503050406030204" pitchFamily="18" charset="0"/>
                        </a:rPr>
                        <m:t>𝑒</m:t>
                      </m:r>
                      <m:r>
                        <a:rPr lang="en-US" i="1" smtClean="0">
                          <a:latin typeface="Cambria Math" panose="02040503050406030204" pitchFamily="18" charset="0"/>
                        </a:rPr>
                        <m:t>=</m:t>
                      </m:r>
                      <m:r>
                        <a:rPr lang="en-US" b="0" i="1" smtClean="0">
                          <a:latin typeface="Cambria Math" panose="02040503050406030204" pitchFamily="18" charset="0"/>
                        </a:rPr>
                        <m:t>10∗</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𝑙𝑜𝑔</m:t>
                          </m:r>
                        </m:e>
                        <m:sub>
                          <m:r>
                            <a:rPr lang="en-US" b="0" i="1" smtClean="0">
                              <a:latin typeface="Cambria Math" panose="02040503050406030204" pitchFamily="18" charset="0"/>
                            </a:rPr>
                            <m:t>10</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0.197</m:t>
                          </m:r>
                          <m:r>
                            <a:rPr lang="en-US" i="1">
                              <a:latin typeface="Cambria Math" panose="02040503050406030204" pitchFamily="18" charset="0"/>
                            </a:rPr>
                            <m:t> </m:t>
                          </m:r>
                        </m:num>
                        <m:den>
                          <m:r>
                            <a:rPr lang="en-US" b="0" i="1" smtClean="0">
                              <a:latin typeface="Cambria Math" panose="02040503050406030204" pitchFamily="18" charset="0"/>
                            </a:rPr>
                            <m:t>0.93</m:t>
                          </m:r>
                        </m:den>
                      </m:f>
                      <m:nary>
                        <m:naryPr>
                          <m:chr m:val="∑"/>
                          <m:ctrlPr>
                            <a:rPr lang="en-US" b="0" i="1" smtClean="0">
                              <a:latin typeface="Cambria Math" panose="02040503050406030204" pitchFamily="18" charset="0"/>
                            </a:rPr>
                          </m:ctrlPr>
                        </m:naryPr>
                        <m:sub>
                          <m:r>
                            <m:rPr>
                              <m:brk m:alnAt="15"/>
                            </m:rPr>
                            <a:rPr lang="en-US" b="0" i="1" smtClean="0">
                              <a:latin typeface="Cambria Math" panose="02040503050406030204" pitchFamily="18" charset="0"/>
                            </a:rPr>
                            <m:t>𝑖</m:t>
                          </m:r>
                          <m:r>
                            <m:rPr>
                              <m:brk m:alnAt="23"/>
                            </m:rPr>
                            <a:rPr lang="en-US" b="0" i="1" smtClean="0">
                              <a:latin typeface="Cambria Math" panose="02040503050406030204" pitchFamily="18" charset="0"/>
                            </a:rPr>
                            <m:t>=</m:t>
                          </m:r>
                          <m:r>
                            <a:rPr lang="en-US" b="0" i="1" smtClean="0">
                              <a:latin typeface="Cambria Math" panose="02040503050406030204" pitchFamily="18" charset="0"/>
                            </a:rPr>
                            <m:t>1</m:t>
                          </m:r>
                        </m:sub>
                        <m:sup>
                          <m:r>
                            <a:rPr lang="en-US" b="0" i="1" smtClean="0">
                              <a:latin typeface="Cambria Math" panose="02040503050406030204" pitchFamily="18" charset="0"/>
                            </a:rPr>
                            <m:t>14</m:t>
                          </m:r>
                        </m:sup>
                        <m:e>
                          <m:sSubSup>
                            <m:sSubSupPr>
                              <m:ctrlPr>
                                <a:rPr lang="en-US" b="1" i="1" smtClean="0">
                                  <a:highlight>
                                    <a:srgbClr val="FFFF00"/>
                                  </a:highlight>
                                  <a:latin typeface="Cambria Math" panose="02040503050406030204" pitchFamily="18" charset="0"/>
                                </a:rPr>
                              </m:ctrlPr>
                            </m:sSubSupPr>
                            <m:e>
                              <m:r>
                                <a:rPr lang="en-US" b="1" i="1" smtClean="0">
                                  <a:highlight>
                                    <a:srgbClr val="FFFF00"/>
                                  </a:highlight>
                                  <a:latin typeface="Cambria Math" panose="02040503050406030204" pitchFamily="18" charset="0"/>
                                </a:rPr>
                                <m:t>𝑫</m:t>
                              </m:r>
                            </m:e>
                            <m:sub>
                              <m:r>
                                <a:rPr lang="en-US" b="1" i="1" smtClean="0">
                                  <a:highlight>
                                    <a:srgbClr val="FFFF00"/>
                                  </a:highlight>
                                  <a:latin typeface="Cambria Math" panose="02040503050406030204" pitchFamily="18" charset="0"/>
                                </a:rPr>
                                <m:t>𝒊</m:t>
                              </m:r>
                            </m:sub>
                            <m:sup>
                              <m:r>
                                <a:rPr lang="en-US" b="1" i="1" smtClean="0">
                                  <a:highlight>
                                    <a:srgbClr val="FFFF00"/>
                                  </a:highlight>
                                  <a:latin typeface="Cambria Math" panose="02040503050406030204" pitchFamily="18" charset="0"/>
                                </a:rPr>
                                <m:t>𝟔</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𝑖</m:t>
                              </m:r>
                            </m:sub>
                          </m:sSub>
                        </m:e>
                      </m:nary>
                      <m:r>
                        <a:rPr lang="en-US" b="0" i="1" smtClean="0">
                          <a:latin typeface="Cambria Math" panose="02040503050406030204" pitchFamily="18" charset="0"/>
                        </a:rPr>
                        <m:t>)</m:t>
                      </m:r>
                    </m:oMath>
                  </m:oMathPara>
                </a14:m>
                <a:endParaRPr lang="en-US" dirty="0"/>
              </a:p>
            </p:txBody>
          </p:sp>
        </mc:Choice>
        <mc:Fallback xmlns="">
          <p:sp>
            <p:nvSpPr>
              <p:cNvPr id="28" name="TextBox 27">
                <a:extLst>
                  <a:ext uri="{FF2B5EF4-FFF2-40B4-BE49-F238E27FC236}">
                    <a16:creationId xmlns:a16="http://schemas.microsoft.com/office/drawing/2014/main" id="{28E0E121-F13F-4F7B-9613-EB0D7D3BBB08}"/>
                  </a:ext>
                </a:extLst>
              </p:cNvPr>
              <p:cNvSpPr txBox="1">
                <a:spLocks noRot="1" noChangeAspect="1" noMove="1" noResize="1" noEditPoints="1" noAdjustHandles="1" noChangeArrowheads="1" noChangeShapeType="1" noTextEdit="1"/>
              </p:cNvSpPr>
              <p:nvPr/>
            </p:nvSpPr>
            <p:spPr>
              <a:xfrm>
                <a:off x="12969" y="2182797"/>
                <a:ext cx="4659086" cy="697563"/>
              </a:xfrm>
              <a:prstGeom prst="rect">
                <a:avLst/>
              </a:prstGeom>
              <a:blipFill>
                <a:blip r:embed="rId5"/>
                <a:stretch>
                  <a:fillRect/>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DE0C3C86-CA3F-4A8A-A541-3FA62FB4DBD0}"/>
              </a:ext>
            </a:extLst>
          </p:cNvPr>
          <p:cNvSpPr txBox="1"/>
          <p:nvPr/>
        </p:nvSpPr>
        <p:spPr>
          <a:xfrm>
            <a:off x="8750300" y="4807949"/>
            <a:ext cx="406884"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21</a:t>
            </a:r>
          </a:p>
        </p:txBody>
      </p:sp>
    </p:spTree>
    <p:extLst>
      <p:ext uri="{BB962C8B-B14F-4D97-AF65-F5344CB8AC3E}">
        <p14:creationId xmlns:p14="http://schemas.microsoft.com/office/powerpoint/2010/main" val="214732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1">
                                            <p:txEl>
                                              <p:pRg st="0" end="0"/>
                                            </p:txEl>
                                          </p:spTgt>
                                        </p:tgtEl>
                                        <p:attrNameLst>
                                          <p:attrName>style.visibility</p:attrName>
                                        </p:attrNameLst>
                                      </p:cBhvr>
                                      <p:to>
                                        <p:strVal val="visible"/>
                                      </p:to>
                                    </p:set>
                                    <p:animEffect transition="in" filter="fade">
                                      <p:cBhvr>
                                        <p:cTn id="7" dur="500"/>
                                        <p:tgtEl>
                                          <p:spTgt spid="4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1">
                                            <p:txEl>
                                              <p:pRg st="3" end="3"/>
                                            </p:txEl>
                                          </p:spTgt>
                                        </p:tgtEl>
                                        <p:attrNameLst>
                                          <p:attrName>style.visibility</p:attrName>
                                        </p:attrNameLst>
                                      </p:cBhvr>
                                      <p:to>
                                        <p:strVal val="visible"/>
                                      </p:to>
                                    </p:set>
                                    <p:animEffect transition="in" filter="fade">
                                      <p:cBhvr>
                                        <p:cTn id="22" dur="500"/>
                                        <p:tgtEl>
                                          <p:spTgt spid="49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40"/>
          <p:cNvSpPr/>
          <p:nvPr/>
        </p:nvSpPr>
        <p:spPr>
          <a:xfrm>
            <a:off x="860875" y="11671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21" name="Google Shape;521;p40"/>
          <p:cNvSpPr/>
          <p:nvPr/>
        </p:nvSpPr>
        <p:spPr>
          <a:xfrm>
            <a:off x="708475" y="10147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22" name="Google Shape;522;p40"/>
          <p:cNvSpPr txBox="1"/>
          <p:nvPr/>
        </p:nvSpPr>
        <p:spPr>
          <a:xfrm>
            <a:off x="301752" y="822960"/>
            <a:ext cx="3216148" cy="4114800"/>
          </a:xfrm>
          <a:prstGeom prst="rect">
            <a:avLst/>
          </a:prstGeom>
          <a:noFill/>
          <a:ln>
            <a:noFill/>
          </a:ln>
        </p:spPr>
        <p:txBody>
          <a:bodyPr spcFirstLastPara="1" wrap="square" lIns="91425" tIns="91425" rIns="91425" bIns="91425" anchor="t" anchorCtr="0">
            <a:noAutofit/>
          </a:bodyPr>
          <a:lstStyle/>
          <a:p>
            <a:pPr marL="457200" lvl="1" indent="-342900">
              <a:lnSpc>
                <a:spcPct val="150000"/>
              </a:lnSpc>
              <a:buClr>
                <a:schemeClr val="dk2"/>
              </a:buClr>
              <a:buSzPts val="1800"/>
              <a:buChar char="●"/>
            </a:pPr>
            <a:r>
              <a:rPr lang="en-US" sz="1800" dirty="0">
                <a:solidFill>
                  <a:schemeClr val="dk2"/>
                </a:solidFill>
                <a:latin typeface="Times New Roman" panose="02020603050405020304" pitchFamily="18" charset="0"/>
                <a:cs typeface="Times New Roman" panose="02020603050405020304" pitchFamily="18" charset="0"/>
              </a:rPr>
              <a:t>1D reflectivity is consistently higher than radar observations.</a:t>
            </a:r>
          </a:p>
          <a:p>
            <a:pPr marL="457200" lvl="1" indent="-342900">
              <a:lnSpc>
                <a:spcPct val="150000"/>
              </a:lnSpc>
              <a:buClr>
                <a:schemeClr val="dk2"/>
              </a:buClr>
              <a:buSzPts val="1800"/>
              <a:buChar char="●"/>
            </a:pPr>
            <a:r>
              <a:rPr lang="en-US" sz="1800" dirty="0">
                <a:solidFill>
                  <a:schemeClr val="dk2"/>
                </a:solidFill>
                <a:latin typeface="Times New Roman" panose="02020603050405020304" pitchFamily="18" charset="0"/>
                <a:cs typeface="Times New Roman" panose="02020603050405020304" pitchFamily="18" charset="0"/>
              </a:rPr>
              <a:t>2D x-size (XS) reflectivity yields over and underestimates, along with matches to the radar observations.</a:t>
            </a:r>
          </a:p>
          <a:p>
            <a:pPr marL="457200" lvl="1" indent="-342900">
              <a:lnSpc>
                <a:spcPct val="150000"/>
              </a:lnSpc>
              <a:buClr>
                <a:schemeClr val="dk2"/>
              </a:buClr>
              <a:buSzPts val="1800"/>
              <a:buChar char="●"/>
            </a:pPr>
            <a:r>
              <a:rPr lang="en-US" sz="1800" dirty="0">
                <a:solidFill>
                  <a:schemeClr val="dk2"/>
                </a:solidFill>
                <a:latin typeface="Times New Roman" panose="02020603050405020304" pitchFamily="18" charset="0"/>
                <a:cs typeface="Times New Roman" panose="02020603050405020304" pitchFamily="18" charset="0"/>
              </a:rPr>
              <a:t>2D mean (M) overlaps  in 10/12 intervals</a:t>
            </a:r>
          </a:p>
        </p:txBody>
      </p:sp>
      <p:cxnSp>
        <p:nvCxnSpPr>
          <p:cNvPr id="523" name="Google Shape;523;p40"/>
          <p:cNvCxnSpPr/>
          <p:nvPr/>
        </p:nvCxnSpPr>
        <p:spPr>
          <a:xfrm rot="10800000">
            <a:off x="18288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524" name="Google Shape;524;p40"/>
          <p:cNvCxnSpPr/>
          <p:nvPr/>
        </p:nvCxnSpPr>
        <p:spPr>
          <a:xfrm rot="10800000">
            <a:off x="36576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525" name="Google Shape;525;p40"/>
          <p:cNvCxnSpPr/>
          <p:nvPr/>
        </p:nvCxnSpPr>
        <p:spPr>
          <a:xfrm rot="10800000">
            <a:off x="5486400" y="3450"/>
            <a:ext cx="0" cy="456300"/>
          </a:xfrm>
          <a:prstGeom prst="straightConnector1">
            <a:avLst/>
          </a:prstGeom>
          <a:noFill/>
          <a:ln w="38100" cap="flat" cmpd="sng">
            <a:solidFill>
              <a:schemeClr val="dk2"/>
            </a:solidFill>
            <a:prstDash val="solid"/>
            <a:round/>
            <a:headEnd type="none" w="med" len="med"/>
            <a:tailEnd type="none" w="med" len="med"/>
          </a:ln>
        </p:spPr>
      </p:cxnSp>
      <p:sp>
        <p:nvSpPr>
          <p:cNvPr id="526" name="Google Shape;526;p40"/>
          <p:cNvSpPr txBox="1"/>
          <p:nvPr/>
        </p:nvSpPr>
        <p:spPr>
          <a:xfrm>
            <a:off x="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Project Introduction</a:t>
            </a:r>
            <a:endParaRPr sz="1150" b="1">
              <a:solidFill>
                <a:schemeClr val="dk2"/>
              </a:solidFill>
              <a:latin typeface="Times New Roman"/>
              <a:ea typeface="Times New Roman"/>
              <a:cs typeface="Times New Roman"/>
              <a:sym typeface="Times New Roman"/>
            </a:endParaRPr>
          </a:p>
        </p:txBody>
      </p:sp>
      <p:cxnSp>
        <p:nvCxnSpPr>
          <p:cNvPr id="527" name="Google Shape;527;p40"/>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528" name="Google Shape;528;p40"/>
          <p:cNvSpPr txBox="1"/>
          <p:nvPr/>
        </p:nvSpPr>
        <p:spPr>
          <a:xfrm>
            <a:off x="18288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Particle Size Distributions</a:t>
            </a:r>
            <a:endParaRPr sz="1150" b="1">
              <a:solidFill>
                <a:schemeClr val="dk2"/>
              </a:solidFill>
              <a:latin typeface="Times New Roman"/>
              <a:ea typeface="Times New Roman"/>
              <a:cs typeface="Times New Roman"/>
              <a:sym typeface="Times New Roman"/>
            </a:endParaRPr>
          </a:p>
        </p:txBody>
      </p:sp>
      <p:sp>
        <p:nvSpPr>
          <p:cNvPr id="529" name="Google Shape;529;p40"/>
          <p:cNvSpPr txBox="1"/>
          <p:nvPr/>
        </p:nvSpPr>
        <p:spPr>
          <a:xfrm>
            <a:off x="36576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Evaluating Data Quality</a:t>
            </a:r>
            <a:endParaRPr sz="1150" b="1">
              <a:solidFill>
                <a:schemeClr val="dk2"/>
              </a:solidFill>
              <a:latin typeface="Times New Roman"/>
              <a:ea typeface="Times New Roman"/>
              <a:cs typeface="Times New Roman"/>
              <a:sym typeface="Times New Roman"/>
            </a:endParaRPr>
          </a:p>
        </p:txBody>
      </p:sp>
      <p:sp>
        <p:nvSpPr>
          <p:cNvPr id="530" name="Google Shape;530;p40"/>
          <p:cNvSpPr txBox="1"/>
          <p:nvPr/>
        </p:nvSpPr>
        <p:spPr>
          <a:xfrm>
            <a:off x="5486400" y="0"/>
            <a:ext cx="36576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Times New Roman"/>
                <a:ea typeface="Times New Roman"/>
                <a:cs typeface="Times New Roman"/>
                <a:sym typeface="Times New Roman"/>
              </a:rPr>
              <a:t>Reflectivity Comparisons</a:t>
            </a:r>
            <a:endParaRPr sz="1800" b="1">
              <a:solidFill>
                <a:schemeClr val="dk2"/>
              </a:solidFill>
              <a:latin typeface="Times New Roman"/>
              <a:ea typeface="Times New Roman"/>
              <a:cs typeface="Times New Roman"/>
              <a:sym typeface="Times New Roman"/>
            </a:endParaRPr>
          </a:p>
        </p:txBody>
      </p:sp>
      <p:grpSp>
        <p:nvGrpSpPr>
          <p:cNvPr id="10" name="Group 9">
            <a:extLst>
              <a:ext uri="{FF2B5EF4-FFF2-40B4-BE49-F238E27FC236}">
                <a16:creationId xmlns:a16="http://schemas.microsoft.com/office/drawing/2014/main" id="{DFAC130C-F9B4-4367-8449-DFBB45CED0A6}"/>
              </a:ext>
            </a:extLst>
          </p:cNvPr>
          <p:cNvGrpSpPr/>
          <p:nvPr/>
        </p:nvGrpSpPr>
        <p:grpSpPr>
          <a:xfrm>
            <a:off x="3743325" y="593572"/>
            <a:ext cx="5282750" cy="4465625"/>
            <a:chOff x="3604076" y="650875"/>
            <a:chExt cx="5282750" cy="4465625"/>
          </a:xfrm>
        </p:grpSpPr>
        <p:sp>
          <p:nvSpPr>
            <p:cNvPr id="9" name="Rectangle 8">
              <a:extLst>
                <a:ext uri="{FF2B5EF4-FFF2-40B4-BE49-F238E27FC236}">
                  <a16:creationId xmlns:a16="http://schemas.microsoft.com/office/drawing/2014/main" id="{FC615390-4888-4477-BF39-10C5A03E8F33}"/>
                </a:ext>
              </a:extLst>
            </p:cNvPr>
            <p:cNvSpPr/>
            <p:nvPr/>
          </p:nvSpPr>
          <p:spPr>
            <a:xfrm>
              <a:off x="3604076" y="650875"/>
              <a:ext cx="5282750" cy="4465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AE247F7-D545-439D-80E6-9E443FA59A56}"/>
                </a:ext>
              </a:extLst>
            </p:cNvPr>
            <p:cNvPicPr>
              <a:picLocks noChangeAspect="1"/>
            </p:cNvPicPr>
            <p:nvPr/>
          </p:nvPicPr>
          <p:blipFill>
            <a:blip r:embed="rId3"/>
            <a:srcRect/>
            <a:stretch/>
          </p:blipFill>
          <p:spPr>
            <a:xfrm>
              <a:off x="3657600" y="691322"/>
              <a:ext cx="5184648" cy="4378075"/>
            </a:xfrm>
            <a:prstGeom prst="rect">
              <a:avLst/>
            </a:prstGeom>
          </p:spPr>
        </p:pic>
      </p:grpSp>
      <p:sp>
        <p:nvSpPr>
          <p:cNvPr id="16" name="TextBox 15">
            <a:extLst>
              <a:ext uri="{FF2B5EF4-FFF2-40B4-BE49-F238E27FC236}">
                <a16:creationId xmlns:a16="http://schemas.microsoft.com/office/drawing/2014/main" id="{D6A5D447-42D3-48E5-AF7D-13C1C10F2269}"/>
              </a:ext>
            </a:extLst>
          </p:cNvPr>
          <p:cNvSpPr txBox="1"/>
          <p:nvPr/>
        </p:nvSpPr>
        <p:spPr>
          <a:xfrm>
            <a:off x="8750300" y="4807949"/>
            <a:ext cx="406884"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22</a:t>
            </a:r>
          </a:p>
        </p:txBody>
      </p:sp>
    </p:spTree>
    <p:extLst>
      <p:ext uri="{BB962C8B-B14F-4D97-AF65-F5344CB8AC3E}">
        <p14:creationId xmlns:p14="http://schemas.microsoft.com/office/powerpoint/2010/main" val="44694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41"/>
          <p:cNvSpPr/>
          <p:nvPr/>
        </p:nvSpPr>
        <p:spPr>
          <a:xfrm>
            <a:off x="860875" y="11671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36" name="Google Shape;536;p41"/>
          <p:cNvSpPr/>
          <p:nvPr/>
        </p:nvSpPr>
        <p:spPr>
          <a:xfrm>
            <a:off x="708475" y="10147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37" name="Google Shape;537;p41"/>
          <p:cNvSpPr txBox="1"/>
          <p:nvPr/>
        </p:nvSpPr>
        <p:spPr>
          <a:xfrm>
            <a:off x="301751" y="822960"/>
            <a:ext cx="4549947" cy="41148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dk2"/>
              </a:buClr>
              <a:buSzPts val="1800"/>
              <a:buChar char="●"/>
            </a:pPr>
            <a:r>
              <a:rPr lang="en" sz="1800" dirty="0">
                <a:solidFill>
                  <a:schemeClr val="dk2"/>
                </a:solidFill>
                <a:latin typeface="Times New Roman" panose="02020603050405020304" pitchFamily="18" charset="0"/>
                <a:cs typeface="Times New Roman" panose="02020603050405020304" pitchFamily="18" charset="0"/>
              </a:rPr>
              <a:t>1D and 2D PSDs show different distributions with the 1D data recording a higher concentration of large particles</a:t>
            </a:r>
          </a:p>
          <a:p>
            <a:pPr marL="457200" lvl="0" indent="-342900" algn="l" rtl="0">
              <a:lnSpc>
                <a:spcPct val="150000"/>
              </a:lnSpc>
              <a:spcBef>
                <a:spcPts val="0"/>
              </a:spcBef>
              <a:spcAft>
                <a:spcPts val="0"/>
              </a:spcAft>
              <a:buClr>
                <a:schemeClr val="dk2"/>
              </a:buClr>
              <a:buSzPts val="1800"/>
              <a:buChar char="●"/>
            </a:pPr>
            <a:r>
              <a:rPr lang="en" sz="1800" dirty="0">
                <a:solidFill>
                  <a:schemeClr val="dk2"/>
                </a:solidFill>
                <a:latin typeface="Times New Roman" panose="02020603050405020304" pitchFamily="18" charset="0"/>
                <a:cs typeface="Times New Roman" panose="02020603050405020304" pitchFamily="18" charset="0"/>
              </a:rPr>
              <a:t>Based on image analysis and comparison to radar, the 2D data is likely a better representation of the particles</a:t>
            </a:r>
          </a:p>
          <a:p>
            <a:pPr marL="457200" lvl="0" indent="-342900" algn="l" rtl="0">
              <a:lnSpc>
                <a:spcPct val="150000"/>
              </a:lnSpc>
              <a:spcBef>
                <a:spcPts val="0"/>
              </a:spcBef>
              <a:spcAft>
                <a:spcPts val="0"/>
              </a:spcAft>
              <a:buClr>
                <a:schemeClr val="dk2"/>
              </a:buClr>
              <a:buSzPts val="1800"/>
              <a:buChar char="●"/>
            </a:pPr>
            <a:r>
              <a:rPr lang="en" sz="1800" dirty="0">
                <a:solidFill>
                  <a:schemeClr val="dk2"/>
                </a:solidFill>
                <a:latin typeface="Times New Roman" panose="02020603050405020304" pitchFamily="18" charset="0"/>
                <a:cs typeface="Times New Roman" panose="02020603050405020304" pitchFamily="18" charset="0"/>
              </a:rPr>
              <a:t>Future work could solve for particle composition using information such as temperature, updraft, and liquid water content.</a:t>
            </a:r>
          </a:p>
        </p:txBody>
      </p:sp>
      <p:cxnSp>
        <p:nvCxnSpPr>
          <p:cNvPr id="542" name="Google Shape;542;p41"/>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545" name="Google Shape;545;p41"/>
          <p:cNvSpPr txBox="1"/>
          <p:nvPr/>
        </p:nvSpPr>
        <p:spPr>
          <a:xfrm>
            <a:off x="2743200" y="-60"/>
            <a:ext cx="36576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dirty="0">
                <a:solidFill>
                  <a:schemeClr val="dk2"/>
                </a:solidFill>
                <a:latin typeface="Times New Roman"/>
                <a:ea typeface="Times New Roman"/>
                <a:cs typeface="Times New Roman"/>
                <a:sym typeface="Times New Roman"/>
              </a:rPr>
              <a:t>Conclusions</a:t>
            </a:r>
            <a:endParaRPr sz="3200" b="1" dirty="0">
              <a:solidFill>
                <a:schemeClr val="dk2"/>
              </a:solidFill>
              <a:latin typeface="Times New Roman"/>
              <a:ea typeface="Times New Roman"/>
              <a:cs typeface="Times New Roman"/>
              <a:sym typeface="Times New Roman"/>
            </a:endParaRPr>
          </a:p>
        </p:txBody>
      </p:sp>
      <p:pic>
        <p:nvPicPr>
          <p:cNvPr id="7" name="Picture 6">
            <a:extLst>
              <a:ext uri="{FF2B5EF4-FFF2-40B4-BE49-F238E27FC236}">
                <a16:creationId xmlns:a16="http://schemas.microsoft.com/office/drawing/2014/main" id="{F19F3ED1-16CA-4000-B5C9-78B4792FE1EE}"/>
              </a:ext>
            </a:extLst>
          </p:cNvPr>
          <p:cNvPicPr>
            <a:picLocks noChangeAspect="1"/>
          </p:cNvPicPr>
          <p:nvPr/>
        </p:nvPicPr>
        <p:blipFill>
          <a:blip r:embed="rId3"/>
          <a:srcRect/>
          <a:stretch/>
        </p:blipFill>
        <p:spPr>
          <a:xfrm>
            <a:off x="5410822" y="762822"/>
            <a:ext cx="3222432" cy="1599020"/>
          </a:xfrm>
          <a:prstGeom prst="rect">
            <a:avLst/>
          </a:prstGeom>
        </p:spPr>
      </p:pic>
      <p:pic>
        <p:nvPicPr>
          <p:cNvPr id="8" name="coincident">
            <a:extLst>
              <a:ext uri="{FF2B5EF4-FFF2-40B4-BE49-F238E27FC236}">
                <a16:creationId xmlns:a16="http://schemas.microsoft.com/office/drawing/2014/main" id="{E243D944-5365-49E8-84E4-730B1943A9B7}"/>
              </a:ext>
            </a:extLst>
          </p:cNvPr>
          <p:cNvPicPr>
            <a:picLocks noChangeAspect="1"/>
          </p:cNvPicPr>
          <p:nvPr/>
        </p:nvPicPr>
        <p:blipFill rotWithShape="1">
          <a:blip r:embed="rId4"/>
          <a:srcRect t="66555" b="-1"/>
          <a:stretch/>
        </p:blipFill>
        <p:spPr>
          <a:xfrm>
            <a:off x="5410822" y="2710260"/>
            <a:ext cx="3222432" cy="1781208"/>
          </a:xfrm>
          <a:prstGeom prst="rect">
            <a:avLst/>
          </a:prstGeom>
        </p:spPr>
      </p:pic>
      <p:sp>
        <p:nvSpPr>
          <p:cNvPr id="9" name="TextBox 8">
            <a:extLst>
              <a:ext uri="{FF2B5EF4-FFF2-40B4-BE49-F238E27FC236}">
                <a16:creationId xmlns:a16="http://schemas.microsoft.com/office/drawing/2014/main" id="{BE06A271-661E-4F49-A9DE-7A257F6EDC7E}"/>
              </a:ext>
            </a:extLst>
          </p:cNvPr>
          <p:cNvSpPr txBox="1"/>
          <p:nvPr/>
        </p:nvSpPr>
        <p:spPr>
          <a:xfrm>
            <a:off x="8750300" y="4807949"/>
            <a:ext cx="406884"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23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7">
                                            <p:txEl>
                                              <p:pRg st="0" end="0"/>
                                            </p:txEl>
                                          </p:spTgt>
                                        </p:tgtEl>
                                        <p:attrNameLst>
                                          <p:attrName>style.visibility</p:attrName>
                                        </p:attrNameLst>
                                      </p:cBhvr>
                                      <p:to>
                                        <p:strVal val="visible"/>
                                      </p:to>
                                    </p:set>
                                    <p:animEffect transition="in" filter="fade">
                                      <p:cBhvr>
                                        <p:cTn id="7" dur="500"/>
                                        <p:tgtEl>
                                          <p:spTgt spid="53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37">
                                            <p:txEl>
                                              <p:pRg st="1" end="1"/>
                                            </p:txEl>
                                          </p:spTgt>
                                        </p:tgtEl>
                                        <p:attrNameLst>
                                          <p:attrName>style.visibility</p:attrName>
                                        </p:attrNameLst>
                                      </p:cBhvr>
                                      <p:to>
                                        <p:strVal val="visible"/>
                                      </p:to>
                                    </p:set>
                                    <p:animEffect transition="in" filter="fade">
                                      <p:cBhvr>
                                        <p:cTn id="15" dur="500"/>
                                        <p:tgtEl>
                                          <p:spTgt spid="537">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37">
                                            <p:txEl>
                                              <p:pRg st="2" end="2"/>
                                            </p:txEl>
                                          </p:spTgt>
                                        </p:tgtEl>
                                        <p:attrNameLst>
                                          <p:attrName>style.visibility</p:attrName>
                                        </p:attrNameLst>
                                      </p:cBhvr>
                                      <p:to>
                                        <p:strVal val="visible"/>
                                      </p:to>
                                    </p:set>
                                    <p:animEffect transition="in" filter="fade">
                                      <p:cBhvr>
                                        <p:cTn id="23" dur="500"/>
                                        <p:tgtEl>
                                          <p:spTgt spid="5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41"/>
          <p:cNvSpPr/>
          <p:nvPr/>
        </p:nvSpPr>
        <p:spPr>
          <a:xfrm>
            <a:off x="860875" y="11671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36" name="Google Shape;536;p41"/>
          <p:cNvSpPr/>
          <p:nvPr/>
        </p:nvSpPr>
        <p:spPr>
          <a:xfrm>
            <a:off x="708475" y="10147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37" name="Google Shape;537;p41"/>
          <p:cNvSpPr txBox="1"/>
          <p:nvPr/>
        </p:nvSpPr>
        <p:spPr>
          <a:xfrm>
            <a:off x="301752" y="822960"/>
            <a:ext cx="3892877" cy="41148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dk2"/>
              </a:buClr>
              <a:buSzPts val="1800"/>
              <a:buChar char="●"/>
            </a:pPr>
            <a:endParaRPr lang="en" sz="1800" dirty="0">
              <a:solidFill>
                <a:schemeClr val="dk2"/>
              </a:solidFill>
            </a:endParaRPr>
          </a:p>
        </p:txBody>
      </p:sp>
      <p:cxnSp>
        <p:nvCxnSpPr>
          <p:cNvPr id="542" name="Google Shape;542;p41"/>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7" name="Google Shape;537;p41">
            <a:extLst>
              <a:ext uri="{FF2B5EF4-FFF2-40B4-BE49-F238E27FC236}">
                <a16:creationId xmlns:a16="http://schemas.microsoft.com/office/drawing/2014/main" id="{3CE704FC-6E7C-4406-9F3C-A5138C57B9EE}"/>
              </a:ext>
            </a:extLst>
          </p:cNvPr>
          <p:cNvSpPr txBox="1"/>
          <p:nvPr/>
        </p:nvSpPr>
        <p:spPr>
          <a:xfrm>
            <a:off x="454152" y="975360"/>
            <a:ext cx="4816348" cy="41148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dk2"/>
              </a:buClr>
              <a:buSzPts val="1800"/>
              <a:buChar char="●"/>
            </a:pPr>
            <a:r>
              <a:rPr lang="en" sz="1800" dirty="0">
                <a:solidFill>
                  <a:schemeClr val="dk2"/>
                </a:solidFill>
              </a:rPr>
              <a:t>T</a:t>
            </a:r>
            <a:r>
              <a:rPr lang="en-US" sz="1800" dirty="0">
                <a:solidFill>
                  <a:schemeClr val="dk2"/>
                </a:solidFill>
              </a:rPr>
              <a:t>h</a:t>
            </a:r>
            <a:r>
              <a:rPr lang="en" sz="1800" dirty="0">
                <a:solidFill>
                  <a:schemeClr val="dk2"/>
                </a:solidFill>
              </a:rPr>
              <a:t>ank you to all my com</a:t>
            </a:r>
            <a:r>
              <a:rPr lang="en-US" sz="1800" dirty="0">
                <a:solidFill>
                  <a:schemeClr val="dk2"/>
                </a:solidFill>
              </a:rPr>
              <a:t>m</a:t>
            </a:r>
            <a:r>
              <a:rPr lang="en" sz="1800" dirty="0">
                <a:solidFill>
                  <a:schemeClr val="dk2"/>
                </a:solidFill>
              </a:rPr>
              <a:t>ittee members</a:t>
            </a:r>
          </a:p>
          <a:p>
            <a:pPr marL="457200" lvl="0" indent="-342900" algn="l" rtl="0">
              <a:lnSpc>
                <a:spcPct val="150000"/>
              </a:lnSpc>
              <a:spcBef>
                <a:spcPts val="0"/>
              </a:spcBef>
              <a:spcAft>
                <a:spcPts val="0"/>
              </a:spcAft>
              <a:buClr>
                <a:schemeClr val="dk2"/>
              </a:buClr>
              <a:buSzPts val="1800"/>
              <a:buChar char="●"/>
            </a:pPr>
            <a:r>
              <a:rPr lang="en" sz="1800" dirty="0">
                <a:solidFill>
                  <a:schemeClr val="dk2"/>
                </a:solidFill>
              </a:rPr>
              <a:t>Thank you to Wanda and Sue</a:t>
            </a:r>
          </a:p>
          <a:p>
            <a:pPr marL="457200" lvl="0" indent="-342900" algn="l" rtl="0">
              <a:lnSpc>
                <a:spcPct val="150000"/>
              </a:lnSpc>
              <a:spcBef>
                <a:spcPts val="0"/>
              </a:spcBef>
              <a:spcAft>
                <a:spcPts val="0"/>
              </a:spcAft>
              <a:buClr>
                <a:schemeClr val="dk2"/>
              </a:buClr>
              <a:buSzPts val="1800"/>
              <a:buChar char="●"/>
            </a:pPr>
            <a:r>
              <a:rPr lang="en" sz="1800" dirty="0">
                <a:solidFill>
                  <a:schemeClr val="dk2"/>
                </a:solidFill>
              </a:rPr>
              <a:t>Thanks to all my friends </a:t>
            </a:r>
          </a:p>
          <a:p>
            <a:pPr marL="457200" lvl="0" indent="-342900" algn="l" rtl="0">
              <a:lnSpc>
                <a:spcPct val="150000"/>
              </a:lnSpc>
              <a:spcBef>
                <a:spcPts val="0"/>
              </a:spcBef>
              <a:spcAft>
                <a:spcPts val="0"/>
              </a:spcAft>
              <a:buClr>
                <a:schemeClr val="dk2"/>
              </a:buClr>
              <a:buSzPts val="1800"/>
              <a:buChar char="●"/>
            </a:pPr>
            <a:r>
              <a:rPr lang="en" sz="1800" dirty="0">
                <a:solidFill>
                  <a:schemeClr val="dk2"/>
                </a:solidFill>
              </a:rPr>
              <a:t>Thanks to my family</a:t>
            </a:r>
          </a:p>
        </p:txBody>
      </p:sp>
      <p:sp>
        <p:nvSpPr>
          <p:cNvPr id="8" name="TextBox 7">
            <a:extLst>
              <a:ext uri="{FF2B5EF4-FFF2-40B4-BE49-F238E27FC236}">
                <a16:creationId xmlns:a16="http://schemas.microsoft.com/office/drawing/2014/main" id="{F297267E-FED1-43EC-ADEE-2F50561B5D04}"/>
              </a:ext>
            </a:extLst>
          </p:cNvPr>
          <p:cNvSpPr txBox="1"/>
          <p:nvPr/>
        </p:nvSpPr>
        <p:spPr>
          <a:xfrm>
            <a:off x="8750300" y="4807949"/>
            <a:ext cx="406884"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24</a:t>
            </a:r>
          </a:p>
        </p:txBody>
      </p:sp>
    </p:spTree>
    <p:extLst>
      <p:ext uri="{BB962C8B-B14F-4D97-AF65-F5344CB8AC3E}">
        <p14:creationId xmlns:p14="http://schemas.microsoft.com/office/powerpoint/2010/main" val="728637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41"/>
          <p:cNvSpPr/>
          <p:nvPr/>
        </p:nvSpPr>
        <p:spPr>
          <a:xfrm>
            <a:off x="860875" y="11671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36" name="Google Shape;536;p41"/>
          <p:cNvSpPr/>
          <p:nvPr/>
        </p:nvSpPr>
        <p:spPr>
          <a:xfrm>
            <a:off x="708475" y="10147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37" name="Google Shape;537;p41"/>
          <p:cNvSpPr txBox="1"/>
          <p:nvPr/>
        </p:nvSpPr>
        <p:spPr>
          <a:xfrm>
            <a:off x="301752" y="822960"/>
            <a:ext cx="3892877" cy="41148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dk2"/>
              </a:buClr>
              <a:buSzPts val="1800"/>
              <a:buChar char="●"/>
            </a:pPr>
            <a:endParaRPr lang="en" sz="1800" dirty="0">
              <a:solidFill>
                <a:schemeClr val="dk2"/>
              </a:solidFill>
            </a:endParaRPr>
          </a:p>
        </p:txBody>
      </p:sp>
      <p:cxnSp>
        <p:nvCxnSpPr>
          <p:cNvPr id="542" name="Google Shape;542;p41"/>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7" name="Google Shape;537;p41">
            <a:extLst>
              <a:ext uri="{FF2B5EF4-FFF2-40B4-BE49-F238E27FC236}">
                <a16:creationId xmlns:a16="http://schemas.microsoft.com/office/drawing/2014/main" id="{3CE704FC-6E7C-4406-9F3C-A5138C57B9EE}"/>
              </a:ext>
            </a:extLst>
          </p:cNvPr>
          <p:cNvSpPr txBox="1"/>
          <p:nvPr/>
        </p:nvSpPr>
        <p:spPr>
          <a:xfrm>
            <a:off x="3011379" y="2124859"/>
            <a:ext cx="3121241" cy="893781"/>
          </a:xfrm>
          <a:prstGeom prst="rect">
            <a:avLst/>
          </a:prstGeom>
          <a:noFill/>
          <a:ln>
            <a:noFill/>
          </a:ln>
        </p:spPr>
        <p:txBody>
          <a:bodyPr spcFirstLastPara="1" wrap="square" lIns="91425" tIns="91425" rIns="91425" bIns="91425" anchor="t" anchorCtr="0">
            <a:noAutofit/>
          </a:bodyPr>
          <a:lstStyle/>
          <a:p>
            <a:pPr marL="114300" lvl="0" algn="ctr" rtl="0">
              <a:lnSpc>
                <a:spcPct val="150000"/>
              </a:lnSpc>
              <a:spcBef>
                <a:spcPts val="0"/>
              </a:spcBef>
              <a:spcAft>
                <a:spcPts val="0"/>
              </a:spcAft>
              <a:buClr>
                <a:schemeClr val="dk2"/>
              </a:buClr>
              <a:buSzPts val="1800"/>
            </a:pPr>
            <a:r>
              <a:rPr lang="en-US" sz="4800" dirty="0">
                <a:solidFill>
                  <a:schemeClr val="dk2"/>
                </a:solidFill>
                <a:latin typeface="Times New Roman" panose="02020603050405020304" pitchFamily="18" charset="0"/>
                <a:cs typeface="Times New Roman" panose="02020603050405020304" pitchFamily="18" charset="0"/>
              </a:rPr>
              <a:t>Questions?</a:t>
            </a:r>
            <a:endParaRPr lang="en" sz="4800" dirty="0">
              <a:solidFill>
                <a:schemeClr val="dk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8892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41"/>
          <p:cNvSpPr/>
          <p:nvPr/>
        </p:nvSpPr>
        <p:spPr>
          <a:xfrm>
            <a:off x="860875" y="11671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36" name="Google Shape;536;p41"/>
          <p:cNvSpPr/>
          <p:nvPr/>
        </p:nvSpPr>
        <p:spPr>
          <a:xfrm>
            <a:off x="708475" y="10147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37" name="Google Shape;537;p41"/>
          <p:cNvSpPr txBox="1"/>
          <p:nvPr/>
        </p:nvSpPr>
        <p:spPr>
          <a:xfrm>
            <a:off x="301752" y="822960"/>
            <a:ext cx="3892877" cy="41148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dk2"/>
              </a:buClr>
              <a:buSzPts val="1800"/>
              <a:buChar char="●"/>
            </a:pPr>
            <a:endParaRPr lang="en" sz="1800" dirty="0">
              <a:solidFill>
                <a:schemeClr val="dk2"/>
              </a:solidFill>
            </a:endParaRPr>
          </a:p>
        </p:txBody>
      </p:sp>
      <p:cxnSp>
        <p:nvCxnSpPr>
          <p:cNvPr id="542" name="Google Shape;542;p41"/>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7" name="Google Shape;537;p41">
            <a:extLst>
              <a:ext uri="{FF2B5EF4-FFF2-40B4-BE49-F238E27FC236}">
                <a16:creationId xmlns:a16="http://schemas.microsoft.com/office/drawing/2014/main" id="{3CE704FC-6E7C-4406-9F3C-A5138C57B9EE}"/>
              </a:ext>
            </a:extLst>
          </p:cNvPr>
          <p:cNvSpPr txBox="1"/>
          <p:nvPr/>
        </p:nvSpPr>
        <p:spPr>
          <a:xfrm>
            <a:off x="3011379" y="2124859"/>
            <a:ext cx="3121241" cy="893781"/>
          </a:xfrm>
          <a:prstGeom prst="rect">
            <a:avLst/>
          </a:prstGeom>
          <a:noFill/>
          <a:ln>
            <a:noFill/>
          </a:ln>
        </p:spPr>
        <p:txBody>
          <a:bodyPr spcFirstLastPara="1" wrap="square" lIns="91425" tIns="91425" rIns="91425" bIns="91425" anchor="t" anchorCtr="0">
            <a:noAutofit/>
          </a:bodyPr>
          <a:lstStyle/>
          <a:p>
            <a:pPr marL="114300" lvl="0" algn="ctr" rtl="0">
              <a:lnSpc>
                <a:spcPct val="150000"/>
              </a:lnSpc>
              <a:spcBef>
                <a:spcPts val="0"/>
              </a:spcBef>
              <a:spcAft>
                <a:spcPts val="0"/>
              </a:spcAft>
              <a:buClr>
                <a:schemeClr val="dk2"/>
              </a:buClr>
              <a:buSzPts val="1800"/>
            </a:pPr>
            <a:endParaRPr lang="en" sz="4800" dirty="0">
              <a:solidFill>
                <a:schemeClr val="dk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3664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40"/>
          <p:cNvSpPr/>
          <p:nvPr/>
        </p:nvSpPr>
        <p:spPr>
          <a:xfrm>
            <a:off x="860875" y="11671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21" name="Google Shape;521;p40"/>
          <p:cNvSpPr/>
          <p:nvPr/>
        </p:nvSpPr>
        <p:spPr>
          <a:xfrm>
            <a:off x="708475" y="10147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522" name="Google Shape;522;p40"/>
          <p:cNvSpPr txBox="1"/>
          <p:nvPr/>
        </p:nvSpPr>
        <p:spPr>
          <a:xfrm>
            <a:off x="301751" y="822960"/>
            <a:ext cx="3210705" cy="41148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dk2"/>
              </a:buClr>
              <a:buSzPts val="1800"/>
              <a:buChar char="●"/>
            </a:pPr>
            <a:r>
              <a:rPr lang="en-US" sz="1800" dirty="0">
                <a:solidFill>
                  <a:schemeClr val="dk2"/>
                </a:solidFill>
              </a:rPr>
              <a:t>Because of large PSD uncertainties and reflectivity being logarithmic, the upper and lower uncertainties are unbalanced.</a:t>
            </a:r>
          </a:p>
          <a:p>
            <a:pPr marL="457200" lvl="0" indent="-342900" algn="l" rtl="0">
              <a:lnSpc>
                <a:spcPct val="150000"/>
              </a:lnSpc>
              <a:spcBef>
                <a:spcPts val="0"/>
              </a:spcBef>
              <a:spcAft>
                <a:spcPts val="0"/>
              </a:spcAft>
              <a:buClr>
                <a:schemeClr val="dk2"/>
              </a:buClr>
              <a:buSzPts val="1800"/>
              <a:buChar char="●"/>
            </a:pPr>
            <a:r>
              <a:rPr lang="en-US" sz="1800" dirty="0">
                <a:solidFill>
                  <a:schemeClr val="dk2"/>
                </a:solidFill>
              </a:rPr>
              <a:t>Can see that it’s roughly +3 -5 for about half of the data (frequency).</a:t>
            </a:r>
            <a:endParaRPr sz="1800" dirty="0">
              <a:solidFill>
                <a:schemeClr val="dk2"/>
              </a:solidFill>
            </a:endParaRPr>
          </a:p>
        </p:txBody>
      </p:sp>
      <p:cxnSp>
        <p:nvCxnSpPr>
          <p:cNvPr id="523" name="Google Shape;523;p40"/>
          <p:cNvCxnSpPr/>
          <p:nvPr/>
        </p:nvCxnSpPr>
        <p:spPr>
          <a:xfrm rot="10800000">
            <a:off x="18288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524" name="Google Shape;524;p40"/>
          <p:cNvCxnSpPr/>
          <p:nvPr/>
        </p:nvCxnSpPr>
        <p:spPr>
          <a:xfrm rot="10800000">
            <a:off x="36576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525" name="Google Shape;525;p40"/>
          <p:cNvCxnSpPr/>
          <p:nvPr/>
        </p:nvCxnSpPr>
        <p:spPr>
          <a:xfrm rot="10800000">
            <a:off x="5486400" y="3450"/>
            <a:ext cx="0" cy="456300"/>
          </a:xfrm>
          <a:prstGeom prst="straightConnector1">
            <a:avLst/>
          </a:prstGeom>
          <a:noFill/>
          <a:ln w="38100" cap="flat" cmpd="sng">
            <a:solidFill>
              <a:schemeClr val="dk2"/>
            </a:solidFill>
            <a:prstDash val="solid"/>
            <a:round/>
            <a:headEnd type="none" w="med" len="med"/>
            <a:tailEnd type="none" w="med" len="med"/>
          </a:ln>
        </p:spPr>
      </p:cxnSp>
      <p:sp>
        <p:nvSpPr>
          <p:cNvPr id="526" name="Google Shape;526;p40"/>
          <p:cNvSpPr txBox="1"/>
          <p:nvPr/>
        </p:nvSpPr>
        <p:spPr>
          <a:xfrm>
            <a:off x="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Project Introduction</a:t>
            </a:r>
            <a:endParaRPr sz="1150" b="1">
              <a:solidFill>
                <a:schemeClr val="dk2"/>
              </a:solidFill>
              <a:latin typeface="Times New Roman"/>
              <a:ea typeface="Times New Roman"/>
              <a:cs typeface="Times New Roman"/>
              <a:sym typeface="Times New Roman"/>
            </a:endParaRPr>
          </a:p>
        </p:txBody>
      </p:sp>
      <p:cxnSp>
        <p:nvCxnSpPr>
          <p:cNvPr id="527" name="Google Shape;527;p40"/>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528" name="Google Shape;528;p40"/>
          <p:cNvSpPr txBox="1"/>
          <p:nvPr/>
        </p:nvSpPr>
        <p:spPr>
          <a:xfrm>
            <a:off x="18288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Particle Size Distributions</a:t>
            </a:r>
            <a:endParaRPr sz="1150" b="1">
              <a:solidFill>
                <a:schemeClr val="dk2"/>
              </a:solidFill>
              <a:latin typeface="Times New Roman"/>
              <a:ea typeface="Times New Roman"/>
              <a:cs typeface="Times New Roman"/>
              <a:sym typeface="Times New Roman"/>
            </a:endParaRPr>
          </a:p>
        </p:txBody>
      </p:sp>
      <p:sp>
        <p:nvSpPr>
          <p:cNvPr id="529" name="Google Shape;529;p40"/>
          <p:cNvSpPr txBox="1"/>
          <p:nvPr/>
        </p:nvSpPr>
        <p:spPr>
          <a:xfrm>
            <a:off x="36576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Evaluating Data Quality</a:t>
            </a:r>
            <a:endParaRPr sz="1150" b="1">
              <a:solidFill>
                <a:schemeClr val="dk2"/>
              </a:solidFill>
              <a:latin typeface="Times New Roman"/>
              <a:ea typeface="Times New Roman"/>
              <a:cs typeface="Times New Roman"/>
              <a:sym typeface="Times New Roman"/>
            </a:endParaRPr>
          </a:p>
        </p:txBody>
      </p:sp>
      <p:sp>
        <p:nvSpPr>
          <p:cNvPr id="530" name="Google Shape;530;p40"/>
          <p:cNvSpPr txBox="1"/>
          <p:nvPr/>
        </p:nvSpPr>
        <p:spPr>
          <a:xfrm>
            <a:off x="5486400" y="0"/>
            <a:ext cx="36576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Times New Roman"/>
                <a:ea typeface="Times New Roman"/>
                <a:cs typeface="Times New Roman"/>
                <a:sym typeface="Times New Roman"/>
              </a:rPr>
              <a:t>Reflectivity Comparisons</a:t>
            </a:r>
            <a:endParaRPr sz="1800" b="1">
              <a:solidFill>
                <a:schemeClr val="dk2"/>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268BBD0D-911A-99A4-43D7-BFD554E4B59D}"/>
              </a:ext>
            </a:extLst>
          </p:cNvPr>
          <p:cNvPicPr>
            <a:picLocks noChangeAspect="1"/>
          </p:cNvPicPr>
          <p:nvPr/>
        </p:nvPicPr>
        <p:blipFill>
          <a:blip r:embed="rId3"/>
          <a:srcRect/>
          <a:stretch/>
        </p:blipFill>
        <p:spPr>
          <a:xfrm>
            <a:off x="4572000" y="533669"/>
            <a:ext cx="3514375" cy="440409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46" name="TextBox 45">
            <a:extLst>
              <a:ext uri="{FF2B5EF4-FFF2-40B4-BE49-F238E27FC236}">
                <a16:creationId xmlns:a16="http://schemas.microsoft.com/office/drawing/2014/main" id="{2EEEFF05-7C3D-41A1-B0A7-CFFE4EC8E090}"/>
              </a:ext>
            </a:extLst>
          </p:cNvPr>
          <p:cNvSpPr txBox="1"/>
          <p:nvPr/>
        </p:nvSpPr>
        <p:spPr>
          <a:xfrm>
            <a:off x="5486399" y="1295400"/>
            <a:ext cx="3033714"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Shadowgraph Technique</a:t>
            </a:r>
          </a:p>
        </p:txBody>
      </p:sp>
      <p:sp>
        <p:nvSpPr>
          <p:cNvPr id="276" name="Google Shape;276;p24"/>
          <p:cNvSpPr/>
          <p:nvPr/>
        </p:nvSpPr>
        <p:spPr>
          <a:xfrm>
            <a:off x="708475" y="10147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cxnSp>
        <p:nvCxnSpPr>
          <p:cNvPr id="277" name="Google Shape;277;p24"/>
          <p:cNvCxnSpPr/>
          <p:nvPr/>
        </p:nvCxnSpPr>
        <p:spPr>
          <a:xfrm rot="10800000">
            <a:off x="36576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278" name="Google Shape;278;p24"/>
          <p:cNvCxnSpPr/>
          <p:nvPr/>
        </p:nvCxnSpPr>
        <p:spPr>
          <a:xfrm rot="10800000">
            <a:off x="54864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279" name="Google Shape;279;p24"/>
          <p:cNvCxnSpPr/>
          <p:nvPr/>
        </p:nvCxnSpPr>
        <p:spPr>
          <a:xfrm rot="10800000">
            <a:off x="7315200" y="3450"/>
            <a:ext cx="0" cy="456300"/>
          </a:xfrm>
          <a:prstGeom prst="straightConnector1">
            <a:avLst/>
          </a:prstGeom>
          <a:noFill/>
          <a:ln w="38100" cap="flat" cmpd="sng">
            <a:solidFill>
              <a:schemeClr val="dk2"/>
            </a:solidFill>
            <a:prstDash val="solid"/>
            <a:round/>
            <a:headEnd type="none" w="med" len="med"/>
            <a:tailEnd type="none" w="med" len="med"/>
          </a:ln>
        </p:spPr>
      </p:cxnSp>
      <p:sp>
        <p:nvSpPr>
          <p:cNvPr id="280" name="Google Shape;280;p24"/>
          <p:cNvSpPr txBox="1"/>
          <p:nvPr/>
        </p:nvSpPr>
        <p:spPr>
          <a:xfrm>
            <a:off x="0" y="0"/>
            <a:ext cx="36576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Times New Roman"/>
                <a:ea typeface="Times New Roman"/>
                <a:cs typeface="Times New Roman"/>
                <a:sym typeface="Times New Roman"/>
              </a:rPr>
              <a:t>Project Introduction</a:t>
            </a:r>
            <a:endParaRPr sz="1800" b="1">
              <a:solidFill>
                <a:schemeClr val="dk2"/>
              </a:solidFill>
              <a:latin typeface="Times New Roman"/>
              <a:ea typeface="Times New Roman"/>
              <a:cs typeface="Times New Roman"/>
              <a:sym typeface="Times New Roman"/>
            </a:endParaRPr>
          </a:p>
        </p:txBody>
      </p:sp>
      <p:sp>
        <p:nvSpPr>
          <p:cNvPr id="281" name="Google Shape;281;p24"/>
          <p:cNvSpPr txBox="1"/>
          <p:nvPr/>
        </p:nvSpPr>
        <p:spPr>
          <a:xfrm>
            <a:off x="301751" y="822960"/>
            <a:ext cx="2992606" cy="4114800"/>
          </a:xfrm>
          <a:prstGeom prst="rect">
            <a:avLst/>
          </a:prstGeom>
          <a:noFill/>
          <a:ln>
            <a:noFill/>
          </a:ln>
        </p:spPr>
        <p:txBody>
          <a:bodyPr spcFirstLastPara="1" wrap="square" lIns="91425" tIns="91425" rIns="91425" bIns="91425" anchor="t" anchorCtr="0">
            <a:noAutofit/>
          </a:bodyPr>
          <a:lstStyle/>
          <a:p>
            <a:pPr marL="400050" indent="-285750">
              <a:lnSpc>
                <a:spcPct val="150000"/>
              </a:lnSpc>
              <a:buClr>
                <a:schemeClr val="dk2"/>
              </a:buClr>
              <a:buSzPct val="150000"/>
              <a:buFont typeface="Arial" panose="020B0604020202020204" pitchFamily="34" charset="0"/>
              <a:buChar char="•"/>
            </a:pPr>
            <a:r>
              <a:rPr lang="en" sz="1800" dirty="0">
                <a:solidFill>
                  <a:schemeClr val="dk2"/>
                </a:solidFill>
                <a:latin typeface="Times New Roman"/>
                <a:cs typeface="Times New Roman"/>
              </a:rPr>
              <a:t>In this project, an Optical Array Probe can record data two ways, </a:t>
            </a:r>
          </a:p>
          <a:p>
            <a:pPr marL="857250" lvl="2" indent="-285750">
              <a:lnSpc>
                <a:spcPct val="150000"/>
              </a:lnSpc>
              <a:buClr>
                <a:schemeClr val="dk2"/>
              </a:buClr>
              <a:buSzPct val="150000"/>
              <a:buFont typeface="Arial" panose="020B0604020202020204" pitchFamily="34" charset="0"/>
              <a:buChar char="•"/>
            </a:pPr>
            <a:r>
              <a:rPr lang="en" sz="1800" dirty="0">
                <a:solidFill>
                  <a:schemeClr val="dk2"/>
                </a:solidFill>
                <a:latin typeface="Times New Roman"/>
                <a:cs typeface="Times New Roman"/>
              </a:rPr>
              <a:t>Two-dimensional method</a:t>
            </a:r>
          </a:p>
          <a:p>
            <a:pPr marL="1201738" lvl="2" indent="-285750">
              <a:lnSpc>
                <a:spcPct val="150000"/>
              </a:lnSpc>
              <a:buClr>
                <a:schemeClr val="dk2"/>
              </a:buClr>
              <a:buSzPct val="150000"/>
              <a:buFont typeface="Arial" panose="020B0604020202020204" pitchFamily="34" charset="0"/>
              <a:buChar char="•"/>
            </a:pPr>
            <a:r>
              <a:rPr lang="en" sz="1800" dirty="0">
                <a:solidFill>
                  <a:schemeClr val="dk2"/>
                </a:solidFill>
                <a:latin typeface="Times New Roman" panose="02020603050405020304" pitchFamily="18" charset="0"/>
                <a:cs typeface="Times New Roman" panose="02020603050405020304" pitchFamily="18" charset="0"/>
              </a:rPr>
              <a:t>Circle-fit, x-size, x-extent, y-size, area-size.</a:t>
            </a:r>
          </a:p>
          <a:p>
            <a:pPr marL="857250" lvl="1" indent="-285750">
              <a:lnSpc>
                <a:spcPct val="150000"/>
              </a:lnSpc>
              <a:buClr>
                <a:schemeClr val="dk2"/>
              </a:buClr>
              <a:buSzPct val="150000"/>
              <a:buFont typeface="Arial" panose="020B0604020202020204" pitchFamily="34" charset="0"/>
              <a:buChar char="•"/>
            </a:pPr>
            <a:r>
              <a:rPr lang="en" sz="1800" dirty="0">
                <a:solidFill>
                  <a:schemeClr val="dk2"/>
                </a:solidFill>
                <a:latin typeface="Times New Roman"/>
                <a:cs typeface="Times New Roman"/>
              </a:rPr>
              <a:t>One-dimensional method</a:t>
            </a:r>
          </a:p>
          <a:p>
            <a:pPr marL="457200" lvl="0" indent="-342900" algn="l" rtl="0">
              <a:lnSpc>
                <a:spcPct val="150000"/>
              </a:lnSpc>
              <a:spcBef>
                <a:spcPts val="0"/>
              </a:spcBef>
              <a:spcAft>
                <a:spcPts val="0"/>
              </a:spcAft>
              <a:buClr>
                <a:schemeClr val="dk2"/>
              </a:buClr>
              <a:buSzPts val="1800"/>
              <a:buChar char="●"/>
            </a:pPr>
            <a:endParaRPr lang="en" sz="1800" dirty="0">
              <a:solidFill>
                <a:schemeClr val="dk2"/>
              </a:solidFill>
              <a:latin typeface="Times New Roman" panose="02020603050405020304" pitchFamily="18" charset="0"/>
              <a:cs typeface="Times New Roman" panose="02020603050405020304" pitchFamily="18" charset="0"/>
            </a:endParaRPr>
          </a:p>
        </p:txBody>
      </p:sp>
      <p:cxnSp>
        <p:nvCxnSpPr>
          <p:cNvPr id="282" name="Google Shape;282;p24"/>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283" name="Google Shape;283;p24"/>
          <p:cNvSpPr txBox="1"/>
          <p:nvPr/>
        </p:nvSpPr>
        <p:spPr>
          <a:xfrm>
            <a:off x="36576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Particle Size Distributions</a:t>
            </a:r>
            <a:endParaRPr sz="1150" b="1">
              <a:solidFill>
                <a:schemeClr val="dk2"/>
              </a:solidFill>
              <a:latin typeface="Times New Roman"/>
              <a:ea typeface="Times New Roman"/>
              <a:cs typeface="Times New Roman"/>
              <a:sym typeface="Times New Roman"/>
            </a:endParaRPr>
          </a:p>
        </p:txBody>
      </p:sp>
      <p:sp>
        <p:nvSpPr>
          <p:cNvPr id="284" name="Google Shape;284;p24"/>
          <p:cNvSpPr txBox="1"/>
          <p:nvPr/>
        </p:nvSpPr>
        <p:spPr>
          <a:xfrm>
            <a:off x="54864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Evaluating Data Quality</a:t>
            </a:r>
            <a:endParaRPr sz="1150" b="1">
              <a:solidFill>
                <a:schemeClr val="dk2"/>
              </a:solidFill>
              <a:latin typeface="Times New Roman"/>
              <a:ea typeface="Times New Roman"/>
              <a:cs typeface="Times New Roman"/>
              <a:sym typeface="Times New Roman"/>
            </a:endParaRPr>
          </a:p>
        </p:txBody>
      </p:sp>
      <p:sp>
        <p:nvSpPr>
          <p:cNvPr id="285" name="Google Shape;285;p24"/>
          <p:cNvSpPr txBox="1"/>
          <p:nvPr/>
        </p:nvSpPr>
        <p:spPr>
          <a:xfrm>
            <a:off x="73152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Reflectivity Comparisons</a:t>
            </a:r>
            <a:endParaRPr sz="1150" b="1">
              <a:solidFill>
                <a:schemeClr val="dk2"/>
              </a:solidFill>
              <a:latin typeface="Times New Roman"/>
              <a:ea typeface="Times New Roman"/>
              <a:cs typeface="Times New Roman"/>
              <a:sym typeface="Times New Roman"/>
            </a:endParaRPr>
          </a:p>
        </p:txBody>
      </p:sp>
      <p:grpSp>
        <p:nvGrpSpPr>
          <p:cNvPr id="68" name="Group 67">
            <a:extLst>
              <a:ext uri="{FF2B5EF4-FFF2-40B4-BE49-F238E27FC236}">
                <a16:creationId xmlns:a16="http://schemas.microsoft.com/office/drawing/2014/main" id="{BBAF4FEF-B0FD-4CF4-B61E-72A4388F9FBD}"/>
              </a:ext>
            </a:extLst>
          </p:cNvPr>
          <p:cNvGrpSpPr/>
          <p:nvPr/>
        </p:nvGrpSpPr>
        <p:grpSpPr>
          <a:xfrm>
            <a:off x="4405313" y="1703714"/>
            <a:ext cx="4554942" cy="2093502"/>
            <a:chOff x="364816" y="2767193"/>
            <a:chExt cx="4554942" cy="2093502"/>
          </a:xfrm>
        </p:grpSpPr>
        <p:grpSp>
          <p:nvGrpSpPr>
            <p:cNvPr id="69" name="Group 68">
              <a:extLst>
                <a:ext uri="{FF2B5EF4-FFF2-40B4-BE49-F238E27FC236}">
                  <a16:creationId xmlns:a16="http://schemas.microsoft.com/office/drawing/2014/main" id="{67CF1913-B735-4F53-A679-B279E4A434F7}"/>
                </a:ext>
              </a:extLst>
            </p:cNvPr>
            <p:cNvGrpSpPr/>
            <p:nvPr/>
          </p:nvGrpSpPr>
          <p:grpSpPr>
            <a:xfrm>
              <a:off x="364816" y="2767193"/>
              <a:ext cx="4554942" cy="2093502"/>
              <a:chOff x="4572000" y="1697065"/>
              <a:chExt cx="4554942" cy="2093502"/>
            </a:xfrm>
          </p:grpSpPr>
          <p:pic>
            <p:nvPicPr>
              <p:cNvPr id="71" name="Google Shape;250;p22">
                <a:extLst>
                  <a:ext uri="{FF2B5EF4-FFF2-40B4-BE49-F238E27FC236}">
                    <a16:creationId xmlns:a16="http://schemas.microsoft.com/office/drawing/2014/main" id="{306A8B0B-41F9-41D9-A5B4-1C86C643B0B0}"/>
                  </a:ext>
                </a:extLst>
              </p:cNvPr>
              <p:cNvPicPr preferRelativeResize="0"/>
              <p:nvPr/>
            </p:nvPicPr>
            <p:blipFill rotWithShape="1">
              <a:blip r:embed="rId5">
                <a:alphaModFix/>
              </a:blip>
              <a:srcRect l="50003" t="52029" r="13490" b="22154"/>
              <a:stretch/>
            </p:blipFill>
            <p:spPr>
              <a:xfrm>
                <a:off x="4572000" y="1697065"/>
                <a:ext cx="4554942" cy="2093502"/>
              </a:xfrm>
              <a:prstGeom prst="rect">
                <a:avLst/>
              </a:prstGeom>
              <a:noFill/>
              <a:ln>
                <a:noFill/>
              </a:ln>
            </p:spPr>
          </p:pic>
          <p:grpSp>
            <p:nvGrpSpPr>
              <p:cNvPr id="72" name="Group 71">
                <a:extLst>
                  <a:ext uri="{FF2B5EF4-FFF2-40B4-BE49-F238E27FC236}">
                    <a16:creationId xmlns:a16="http://schemas.microsoft.com/office/drawing/2014/main" id="{62583194-5A61-4199-9C24-1432C2E2C998}"/>
                  </a:ext>
                </a:extLst>
              </p:cNvPr>
              <p:cNvGrpSpPr/>
              <p:nvPr/>
            </p:nvGrpSpPr>
            <p:grpSpPr>
              <a:xfrm>
                <a:off x="5281096" y="2363001"/>
                <a:ext cx="102023" cy="680139"/>
                <a:chOff x="3824698" y="308603"/>
                <a:chExt cx="825819" cy="5760726"/>
              </a:xfrm>
              <a:solidFill>
                <a:srgbClr val="A9D18E"/>
              </a:solidFill>
            </p:grpSpPr>
            <p:sp>
              <p:nvSpPr>
                <p:cNvPr id="73" name="Rectangle 72">
                  <a:extLst>
                    <a:ext uri="{FF2B5EF4-FFF2-40B4-BE49-F238E27FC236}">
                      <a16:creationId xmlns:a16="http://schemas.microsoft.com/office/drawing/2014/main" id="{6EC9A1DF-6FDD-4FE8-B766-525B8FEBA201}"/>
                    </a:ext>
                  </a:extLst>
                </p:cNvPr>
                <p:cNvSpPr/>
                <p:nvPr/>
              </p:nvSpPr>
              <p:spPr>
                <a:xfrm>
                  <a:off x="3827557" y="1954529"/>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4" name="Rectangle 73">
                  <a:extLst>
                    <a:ext uri="{FF2B5EF4-FFF2-40B4-BE49-F238E27FC236}">
                      <a16:creationId xmlns:a16="http://schemas.microsoft.com/office/drawing/2014/main" id="{4E88BC65-88C4-4DA4-92F5-97740339A01B}"/>
                    </a:ext>
                  </a:extLst>
                </p:cNvPr>
                <p:cNvSpPr/>
                <p:nvPr/>
              </p:nvSpPr>
              <p:spPr>
                <a:xfrm>
                  <a:off x="3825652" y="1131569"/>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5" name="Rectangle 74">
                  <a:extLst>
                    <a:ext uri="{FF2B5EF4-FFF2-40B4-BE49-F238E27FC236}">
                      <a16:creationId xmlns:a16="http://schemas.microsoft.com/office/drawing/2014/main" id="{52B6054F-64B5-42BE-A669-B75EE502DC5F}"/>
                    </a:ext>
                  </a:extLst>
                </p:cNvPr>
                <p:cNvSpPr/>
                <p:nvPr/>
              </p:nvSpPr>
              <p:spPr>
                <a:xfrm>
                  <a:off x="3825652" y="2777489"/>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6" name="Rectangle 75">
                  <a:extLst>
                    <a:ext uri="{FF2B5EF4-FFF2-40B4-BE49-F238E27FC236}">
                      <a16:creationId xmlns:a16="http://schemas.microsoft.com/office/drawing/2014/main" id="{76BC05D1-E067-4207-900D-6614CF9AC292}"/>
                    </a:ext>
                  </a:extLst>
                </p:cNvPr>
                <p:cNvSpPr/>
                <p:nvPr/>
              </p:nvSpPr>
              <p:spPr>
                <a:xfrm>
                  <a:off x="3826606" y="308603"/>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B60016D2-442A-4FF1-941C-5AB9CF85C649}"/>
                    </a:ext>
                  </a:extLst>
                </p:cNvPr>
                <p:cNvSpPr/>
                <p:nvPr/>
              </p:nvSpPr>
              <p:spPr>
                <a:xfrm>
                  <a:off x="3824698" y="3600449"/>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8" name="Rectangle 77">
                  <a:extLst>
                    <a:ext uri="{FF2B5EF4-FFF2-40B4-BE49-F238E27FC236}">
                      <a16:creationId xmlns:a16="http://schemas.microsoft.com/office/drawing/2014/main" id="{9DC93BA0-C326-482F-BDCB-5DB51A880667}"/>
                    </a:ext>
                  </a:extLst>
                </p:cNvPr>
                <p:cNvSpPr/>
                <p:nvPr/>
              </p:nvSpPr>
              <p:spPr>
                <a:xfrm>
                  <a:off x="3825652" y="4423409"/>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79" name="Rectangle 78">
                  <a:extLst>
                    <a:ext uri="{FF2B5EF4-FFF2-40B4-BE49-F238E27FC236}">
                      <a16:creationId xmlns:a16="http://schemas.microsoft.com/office/drawing/2014/main" id="{DABE8FAC-C802-45F8-9DA5-B21C39DFE67D}"/>
                    </a:ext>
                  </a:extLst>
                </p:cNvPr>
                <p:cNvSpPr/>
                <p:nvPr/>
              </p:nvSpPr>
              <p:spPr>
                <a:xfrm>
                  <a:off x="3824698" y="5246369"/>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grpSp>
        <p:sp>
          <p:nvSpPr>
            <p:cNvPr id="70" name="Freeform: Shape 69">
              <a:extLst>
                <a:ext uri="{FF2B5EF4-FFF2-40B4-BE49-F238E27FC236}">
                  <a16:creationId xmlns:a16="http://schemas.microsoft.com/office/drawing/2014/main" id="{34D83FE7-6A91-4F93-811C-F8C425CFE0FD}"/>
                </a:ext>
              </a:extLst>
            </p:cNvPr>
            <p:cNvSpPr/>
            <p:nvPr/>
          </p:nvSpPr>
          <p:spPr>
            <a:xfrm>
              <a:off x="1122112" y="3445065"/>
              <a:ext cx="1778092" cy="849394"/>
            </a:xfrm>
            <a:custGeom>
              <a:avLst/>
              <a:gdLst>
                <a:gd name="connsiteX0" fmla="*/ 0 w 1778092"/>
                <a:gd name="connsiteY0" fmla="*/ 135389 h 849394"/>
                <a:gd name="connsiteX1" fmla="*/ 2170 w 1778092"/>
                <a:gd name="connsiteY1" fmla="*/ 135495 h 849394"/>
                <a:gd name="connsiteX2" fmla="*/ 2795 w 1778092"/>
                <a:gd name="connsiteY2" fmla="*/ 329844 h 849394"/>
                <a:gd name="connsiteX3" fmla="*/ 3345 w 1778092"/>
                <a:gd name="connsiteY3" fmla="*/ 501032 h 849394"/>
                <a:gd name="connsiteX4" fmla="*/ 2399 w 1778092"/>
                <a:gd name="connsiteY4" fmla="*/ 500952 h 849394"/>
                <a:gd name="connsiteX5" fmla="*/ 0 w 1778092"/>
                <a:gd name="connsiteY5" fmla="*/ 135389 h 849394"/>
                <a:gd name="connsiteX6" fmla="*/ 1735 w 1778092"/>
                <a:gd name="connsiteY6" fmla="*/ 0 h 849394"/>
                <a:gd name="connsiteX7" fmla="*/ 1778092 w 1778092"/>
                <a:gd name="connsiteY7" fmla="*/ 69851 h 849394"/>
                <a:gd name="connsiteX8" fmla="*/ 1756855 w 1778092"/>
                <a:gd name="connsiteY8" fmla="*/ 849394 h 849394"/>
                <a:gd name="connsiteX9" fmla="*/ 3855 w 1778092"/>
                <a:gd name="connsiteY9" fmla="*/ 659687 h 849394"/>
                <a:gd name="connsiteX10" fmla="*/ 3345 w 1778092"/>
                <a:gd name="connsiteY10" fmla="*/ 501032 h 849394"/>
                <a:gd name="connsiteX11" fmla="*/ 5153 w 1778092"/>
                <a:gd name="connsiteY11" fmla="*/ 501185 h 849394"/>
                <a:gd name="connsiteX12" fmla="*/ 5153 w 1778092"/>
                <a:gd name="connsiteY12" fmla="*/ 135641 h 849394"/>
                <a:gd name="connsiteX13" fmla="*/ 2170 w 1778092"/>
                <a:gd name="connsiteY13" fmla="*/ 135495 h 84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8092" h="849394">
                  <a:moveTo>
                    <a:pt x="0" y="135389"/>
                  </a:moveTo>
                  <a:lnTo>
                    <a:pt x="2170" y="135495"/>
                  </a:lnTo>
                  <a:lnTo>
                    <a:pt x="2795" y="329844"/>
                  </a:lnTo>
                  <a:lnTo>
                    <a:pt x="3345" y="501032"/>
                  </a:lnTo>
                  <a:lnTo>
                    <a:pt x="2399" y="500952"/>
                  </a:lnTo>
                  <a:cubicBezTo>
                    <a:pt x="1599" y="384654"/>
                    <a:pt x="800" y="251687"/>
                    <a:pt x="0" y="135389"/>
                  </a:cubicBezTo>
                  <a:close/>
                  <a:moveTo>
                    <a:pt x="1735" y="0"/>
                  </a:moveTo>
                  <a:lnTo>
                    <a:pt x="1778092" y="69851"/>
                  </a:lnTo>
                  <a:cubicBezTo>
                    <a:pt x="1777385" y="326259"/>
                    <a:pt x="1757562" y="592986"/>
                    <a:pt x="1756855" y="849394"/>
                  </a:cubicBezTo>
                  <a:lnTo>
                    <a:pt x="3855" y="659687"/>
                  </a:lnTo>
                  <a:lnTo>
                    <a:pt x="3345" y="501032"/>
                  </a:lnTo>
                  <a:lnTo>
                    <a:pt x="5153" y="501185"/>
                  </a:lnTo>
                  <a:lnTo>
                    <a:pt x="5153" y="135641"/>
                  </a:lnTo>
                  <a:lnTo>
                    <a:pt x="2170" y="135495"/>
                  </a:lnTo>
                  <a:close/>
                </a:path>
              </a:pathLst>
            </a:custGeom>
            <a:solidFill>
              <a:srgbClr val="FF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2" name="Group 41">
            <a:extLst>
              <a:ext uri="{FF2B5EF4-FFF2-40B4-BE49-F238E27FC236}">
                <a16:creationId xmlns:a16="http://schemas.microsoft.com/office/drawing/2014/main" id="{F7BD64EA-E01A-4A4A-AD08-492F034AC280}"/>
              </a:ext>
            </a:extLst>
          </p:cNvPr>
          <p:cNvGrpSpPr/>
          <p:nvPr/>
        </p:nvGrpSpPr>
        <p:grpSpPr>
          <a:xfrm>
            <a:off x="4405313" y="1695878"/>
            <a:ext cx="4554942" cy="2093502"/>
            <a:chOff x="4572000" y="1697065"/>
            <a:chExt cx="4554942" cy="2093502"/>
          </a:xfrm>
        </p:grpSpPr>
        <p:pic>
          <p:nvPicPr>
            <p:cNvPr id="41" name="Google Shape;250;p22">
              <a:extLst>
                <a:ext uri="{FF2B5EF4-FFF2-40B4-BE49-F238E27FC236}">
                  <a16:creationId xmlns:a16="http://schemas.microsoft.com/office/drawing/2014/main" id="{E51CF597-7768-4429-B439-C6E77D48B33C}"/>
                </a:ext>
              </a:extLst>
            </p:cNvPr>
            <p:cNvPicPr preferRelativeResize="0"/>
            <p:nvPr/>
          </p:nvPicPr>
          <p:blipFill rotWithShape="1">
            <a:blip r:embed="rId5">
              <a:alphaModFix/>
            </a:blip>
            <a:srcRect l="50003" t="52029" r="13490" b="22154"/>
            <a:stretch/>
          </p:blipFill>
          <p:spPr>
            <a:xfrm>
              <a:off x="4572000" y="1697065"/>
              <a:ext cx="4554942" cy="2093502"/>
            </a:xfrm>
            <a:prstGeom prst="rect">
              <a:avLst/>
            </a:prstGeom>
            <a:noFill/>
            <a:ln>
              <a:noFill/>
            </a:ln>
          </p:spPr>
        </p:pic>
        <p:grpSp>
          <p:nvGrpSpPr>
            <p:cNvPr id="55" name="Group 54">
              <a:extLst>
                <a:ext uri="{FF2B5EF4-FFF2-40B4-BE49-F238E27FC236}">
                  <a16:creationId xmlns:a16="http://schemas.microsoft.com/office/drawing/2014/main" id="{0A614EF5-3F3A-47AA-8B2A-79C2A3FB7C45}"/>
                </a:ext>
              </a:extLst>
            </p:cNvPr>
            <p:cNvGrpSpPr/>
            <p:nvPr/>
          </p:nvGrpSpPr>
          <p:grpSpPr>
            <a:xfrm>
              <a:off x="5281096" y="2363001"/>
              <a:ext cx="102023" cy="680139"/>
              <a:chOff x="3824698" y="308603"/>
              <a:chExt cx="825819" cy="5760726"/>
            </a:xfrm>
            <a:solidFill>
              <a:srgbClr val="A9D18E"/>
            </a:solidFill>
          </p:grpSpPr>
          <p:sp>
            <p:nvSpPr>
              <p:cNvPr id="56" name="Rectangle 55">
                <a:extLst>
                  <a:ext uri="{FF2B5EF4-FFF2-40B4-BE49-F238E27FC236}">
                    <a16:creationId xmlns:a16="http://schemas.microsoft.com/office/drawing/2014/main" id="{CC1B6B11-912C-44E1-AD65-4FF4882ABF54}"/>
                  </a:ext>
                </a:extLst>
              </p:cNvPr>
              <p:cNvSpPr/>
              <p:nvPr/>
            </p:nvSpPr>
            <p:spPr>
              <a:xfrm>
                <a:off x="3827557" y="1954529"/>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7" name="Rectangle 56">
                <a:extLst>
                  <a:ext uri="{FF2B5EF4-FFF2-40B4-BE49-F238E27FC236}">
                    <a16:creationId xmlns:a16="http://schemas.microsoft.com/office/drawing/2014/main" id="{ACE7DE95-CE38-4E75-B8DA-B7BE61C598C5}"/>
                  </a:ext>
                </a:extLst>
              </p:cNvPr>
              <p:cNvSpPr/>
              <p:nvPr/>
            </p:nvSpPr>
            <p:spPr>
              <a:xfrm>
                <a:off x="3825652" y="1131569"/>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8" name="Rectangle 57">
                <a:extLst>
                  <a:ext uri="{FF2B5EF4-FFF2-40B4-BE49-F238E27FC236}">
                    <a16:creationId xmlns:a16="http://schemas.microsoft.com/office/drawing/2014/main" id="{088002C7-9A7A-45A0-A23A-4B16E92026D2}"/>
                  </a:ext>
                </a:extLst>
              </p:cNvPr>
              <p:cNvSpPr/>
              <p:nvPr/>
            </p:nvSpPr>
            <p:spPr>
              <a:xfrm>
                <a:off x="3825652" y="2777489"/>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9" name="Rectangle 58">
                <a:extLst>
                  <a:ext uri="{FF2B5EF4-FFF2-40B4-BE49-F238E27FC236}">
                    <a16:creationId xmlns:a16="http://schemas.microsoft.com/office/drawing/2014/main" id="{98E72D9F-2AD9-4A3F-9BBE-3B0C34DB58B1}"/>
                  </a:ext>
                </a:extLst>
              </p:cNvPr>
              <p:cNvSpPr/>
              <p:nvPr/>
            </p:nvSpPr>
            <p:spPr>
              <a:xfrm>
                <a:off x="3826606" y="308603"/>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1FDD4FC7-83E9-4682-8D4F-BE10688FB909}"/>
                  </a:ext>
                </a:extLst>
              </p:cNvPr>
              <p:cNvSpPr/>
              <p:nvPr/>
            </p:nvSpPr>
            <p:spPr>
              <a:xfrm>
                <a:off x="3824698" y="3600449"/>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1" name="Rectangle 60">
                <a:extLst>
                  <a:ext uri="{FF2B5EF4-FFF2-40B4-BE49-F238E27FC236}">
                    <a16:creationId xmlns:a16="http://schemas.microsoft.com/office/drawing/2014/main" id="{BB576F92-9365-4F00-BB46-6CED643D1D0A}"/>
                  </a:ext>
                </a:extLst>
              </p:cNvPr>
              <p:cNvSpPr/>
              <p:nvPr/>
            </p:nvSpPr>
            <p:spPr>
              <a:xfrm>
                <a:off x="3825652" y="4423409"/>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2" name="Rectangle 61">
                <a:extLst>
                  <a:ext uri="{FF2B5EF4-FFF2-40B4-BE49-F238E27FC236}">
                    <a16:creationId xmlns:a16="http://schemas.microsoft.com/office/drawing/2014/main" id="{EF159D98-0078-4767-A899-75C84B413BFB}"/>
                  </a:ext>
                </a:extLst>
              </p:cNvPr>
              <p:cNvSpPr/>
              <p:nvPr/>
            </p:nvSpPr>
            <p:spPr>
              <a:xfrm>
                <a:off x="3824698" y="5246369"/>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
          <p:nvSpPr>
            <p:cNvPr id="63" name="Freeform: Shape 62">
              <a:extLst>
                <a:ext uri="{FF2B5EF4-FFF2-40B4-BE49-F238E27FC236}">
                  <a16:creationId xmlns:a16="http://schemas.microsoft.com/office/drawing/2014/main" id="{2F5F7323-2256-4E61-9381-5D79F8D2768B}"/>
                </a:ext>
              </a:extLst>
            </p:cNvPr>
            <p:cNvSpPr/>
            <p:nvPr/>
          </p:nvSpPr>
          <p:spPr>
            <a:xfrm>
              <a:off x="5888600" y="2534888"/>
              <a:ext cx="206335" cy="380760"/>
            </a:xfrm>
            <a:custGeom>
              <a:avLst/>
              <a:gdLst>
                <a:gd name="connsiteX0" fmla="*/ 22870 w 206335"/>
                <a:gd name="connsiteY0" fmla="*/ 0 h 380760"/>
                <a:gd name="connsiteX1" fmla="*/ 206335 w 206335"/>
                <a:gd name="connsiteY1" fmla="*/ 196596 h 380760"/>
                <a:gd name="connsiteX2" fmla="*/ 94283 w 206335"/>
                <a:gd name="connsiteY2" fmla="*/ 377743 h 380760"/>
                <a:gd name="connsiteX3" fmla="*/ 85213 w 206335"/>
                <a:gd name="connsiteY3" fmla="*/ 380760 h 380760"/>
                <a:gd name="connsiteX4" fmla="*/ 122519 w 206335"/>
                <a:gd name="connsiteY4" fmla="*/ 321467 h 380760"/>
                <a:gd name="connsiteX5" fmla="*/ 140333 w 206335"/>
                <a:gd name="connsiteY5" fmla="*/ 226916 h 380760"/>
                <a:gd name="connsiteX6" fmla="*/ 1886 w 206335"/>
                <a:gd name="connsiteY6" fmla="*/ 3098 h 380760"/>
                <a:gd name="connsiteX7" fmla="*/ 0 w 206335"/>
                <a:gd name="connsiteY7" fmla="*/ 2471 h 3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335" h="380760">
                  <a:moveTo>
                    <a:pt x="22870" y="0"/>
                  </a:moveTo>
                  <a:cubicBezTo>
                    <a:pt x="124195" y="0"/>
                    <a:pt x="206335" y="88019"/>
                    <a:pt x="206335" y="196596"/>
                  </a:cubicBezTo>
                  <a:cubicBezTo>
                    <a:pt x="206335" y="278029"/>
                    <a:pt x="160131" y="347898"/>
                    <a:pt x="94283" y="377743"/>
                  </a:cubicBezTo>
                  <a:lnTo>
                    <a:pt x="85213" y="380760"/>
                  </a:lnTo>
                  <a:lnTo>
                    <a:pt x="122519" y="321467"/>
                  </a:lnTo>
                  <a:cubicBezTo>
                    <a:pt x="133990" y="292406"/>
                    <a:pt x="140333" y="260455"/>
                    <a:pt x="140333" y="226916"/>
                  </a:cubicBezTo>
                  <a:cubicBezTo>
                    <a:pt x="140333" y="126301"/>
                    <a:pt x="83246" y="39973"/>
                    <a:pt x="1886" y="3098"/>
                  </a:cubicBezTo>
                  <a:lnTo>
                    <a:pt x="0" y="2471"/>
                  </a:lnTo>
                  <a:close/>
                </a:path>
              </a:pathLst>
            </a:custGeom>
            <a:gradFill>
              <a:gsLst>
                <a:gs pos="100000">
                  <a:schemeClr val="bg1">
                    <a:shade val="30000"/>
                    <a:satMod val="115000"/>
                  </a:schemeClr>
                </a:gs>
                <a:gs pos="50000">
                  <a:schemeClr val="bg1">
                    <a:shade val="67500"/>
                    <a:satMod val="115000"/>
                  </a:schemeClr>
                </a:gs>
                <a:gs pos="0">
                  <a:schemeClr val="bg1">
                    <a:shade val="100000"/>
                    <a:satMod val="11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Freeform: Shape 63">
              <a:extLst>
                <a:ext uri="{FF2B5EF4-FFF2-40B4-BE49-F238E27FC236}">
                  <a16:creationId xmlns:a16="http://schemas.microsoft.com/office/drawing/2014/main" id="{05C47DE1-BBC0-4CC2-92FD-ECE49934CA28}"/>
                </a:ext>
              </a:extLst>
            </p:cNvPr>
            <p:cNvSpPr/>
            <p:nvPr/>
          </p:nvSpPr>
          <p:spPr>
            <a:xfrm>
              <a:off x="5332656" y="2375015"/>
              <a:ext cx="1778092" cy="849394"/>
            </a:xfrm>
            <a:custGeom>
              <a:avLst/>
              <a:gdLst>
                <a:gd name="connsiteX0" fmla="*/ 0 w 1778092"/>
                <a:gd name="connsiteY0" fmla="*/ 135389 h 849394"/>
                <a:gd name="connsiteX1" fmla="*/ 2170 w 1778092"/>
                <a:gd name="connsiteY1" fmla="*/ 135495 h 849394"/>
                <a:gd name="connsiteX2" fmla="*/ 2795 w 1778092"/>
                <a:gd name="connsiteY2" fmla="*/ 329844 h 849394"/>
                <a:gd name="connsiteX3" fmla="*/ 3345 w 1778092"/>
                <a:gd name="connsiteY3" fmla="*/ 501032 h 849394"/>
                <a:gd name="connsiteX4" fmla="*/ 2399 w 1778092"/>
                <a:gd name="connsiteY4" fmla="*/ 500952 h 849394"/>
                <a:gd name="connsiteX5" fmla="*/ 0 w 1778092"/>
                <a:gd name="connsiteY5" fmla="*/ 135389 h 849394"/>
                <a:gd name="connsiteX6" fmla="*/ 1735 w 1778092"/>
                <a:gd name="connsiteY6" fmla="*/ 0 h 849394"/>
                <a:gd name="connsiteX7" fmla="*/ 1778092 w 1778092"/>
                <a:gd name="connsiteY7" fmla="*/ 69851 h 849394"/>
                <a:gd name="connsiteX8" fmla="*/ 1756855 w 1778092"/>
                <a:gd name="connsiteY8" fmla="*/ 849394 h 849394"/>
                <a:gd name="connsiteX9" fmla="*/ 3855 w 1778092"/>
                <a:gd name="connsiteY9" fmla="*/ 659687 h 849394"/>
                <a:gd name="connsiteX10" fmla="*/ 3345 w 1778092"/>
                <a:gd name="connsiteY10" fmla="*/ 501032 h 849394"/>
                <a:gd name="connsiteX11" fmla="*/ 594962 w 1778092"/>
                <a:gd name="connsiteY11" fmla="*/ 550959 h 849394"/>
                <a:gd name="connsiteX12" fmla="*/ 585366 w 1778092"/>
                <a:gd name="connsiteY12" fmla="*/ 163966 h 849394"/>
                <a:gd name="connsiteX13" fmla="*/ 2170 w 1778092"/>
                <a:gd name="connsiteY13" fmla="*/ 135495 h 84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8092" h="849394">
                  <a:moveTo>
                    <a:pt x="0" y="135389"/>
                  </a:moveTo>
                  <a:lnTo>
                    <a:pt x="2170" y="135495"/>
                  </a:lnTo>
                  <a:lnTo>
                    <a:pt x="2795" y="329844"/>
                  </a:lnTo>
                  <a:lnTo>
                    <a:pt x="3345" y="501032"/>
                  </a:lnTo>
                  <a:lnTo>
                    <a:pt x="2399" y="500952"/>
                  </a:lnTo>
                  <a:cubicBezTo>
                    <a:pt x="1599" y="384654"/>
                    <a:pt x="800" y="251687"/>
                    <a:pt x="0" y="135389"/>
                  </a:cubicBezTo>
                  <a:close/>
                  <a:moveTo>
                    <a:pt x="1735" y="0"/>
                  </a:moveTo>
                  <a:lnTo>
                    <a:pt x="1778092" y="69851"/>
                  </a:lnTo>
                  <a:cubicBezTo>
                    <a:pt x="1777385" y="326259"/>
                    <a:pt x="1757562" y="592986"/>
                    <a:pt x="1756855" y="849394"/>
                  </a:cubicBezTo>
                  <a:lnTo>
                    <a:pt x="3855" y="659687"/>
                  </a:lnTo>
                  <a:lnTo>
                    <a:pt x="3345" y="501032"/>
                  </a:lnTo>
                  <a:lnTo>
                    <a:pt x="594962" y="550959"/>
                  </a:lnTo>
                  <a:lnTo>
                    <a:pt x="585366" y="163966"/>
                  </a:lnTo>
                  <a:lnTo>
                    <a:pt x="2170" y="135495"/>
                  </a:lnTo>
                  <a:close/>
                </a:path>
              </a:pathLst>
            </a:custGeom>
            <a:solidFill>
              <a:srgbClr val="FF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5" name="Freeform: Shape 64">
              <a:extLst>
                <a:ext uri="{FF2B5EF4-FFF2-40B4-BE49-F238E27FC236}">
                  <a16:creationId xmlns:a16="http://schemas.microsoft.com/office/drawing/2014/main" id="{D28572EF-3CC8-422F-AE6D-391632D9C1B9}"/>
                </a:ext>
              </a:extLst>
            </p:cNvPr>
            <p:cNvSpPr/>
            <p:nvPr/>
          </p:nvSpPr>
          <p:spPr>
            <a:xfrm>
              <a:off x="5728368" y="2534888"/>
              <a:ext cx="307841" cy="392075"/>
            </a:xfrm>
            <a:custGeom>
              <a:avLst/>
              <a:gdLst>
                <a:gd name="connsiteX0" fmla="*/ 173129 w 307841"/>
                <a:gd name="connsiteY0" fmla="*/ 0 h 392075"/>
                <a:gd name="connsiteX1" fmla="*/ 221231 w 307841"/>
                <a:gd name="connsiteY1" fmla="*/ 31272 h 392075"/>
                <a:gd name="connsiteX2" fmla="*/ 307841 w 307841"/>
                <a:gd name="connsiteY2" fmla="*/ 228070 h 392075"/>
                <a:gd name="connsiteX3" fmla="*/ 289137 w 307841"/>
                <a:gd name="connsiteY3" fmla="*/ 327342 h 392075"/>
                <a:gd name="connsiteX4" fmla="*/ 260838 w 307841"/>
                <a:gd name="connsiteY4" fmla="*/ 372320 h 392075"/>
                <a:gd name="connsiteX5" fmla="*/ 254878 w 307841"/>
                <a:gd name="connsiteY5" fmla="*/ 376626 h 392075"/>
                <a:gd name="connsiteX6" fmla="*/ 183465 w 307841"/>
                <a:gd name="connsiteY6" fmla="*/ 392075 h 392075"/>
                <a:gd name="connsiteX7" fmla="*/ 0 w 307841"/>
                <a:gd name="connsiteY7" fmla="*/ 195479 h 392075"/>
                <a:gd name="connsiteX8" fmla="*/ 146490 w 307841"/>
                <a:gd name="connsiteY8" fmla="*/ 2877 h 39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841" h="392075">
                  <a:moveTo>
                    <a:pt x="173129" y="0"/>
                  </a:moveTo>
                  <a:lnTo>
                    <a:pt x="221231" y="31272"/>
                  </a:lnTo>
                  <a:cubicBezTo>
                    <a:pt x="274126" y="78050"/>
                    <a:pt x="307841" y="148841"/>
                    <a:pt x="307841" y="228070"/>
                  </a:cubicBezTo>
                  <a:cubicBezTo>
                    <a:pt x="307841" y="263283"/>
                    <a:pt x="301181" y="296830"/>
                    <a:pt x="289137" y="327342"/>
                  </a:cubicBezTo>
                  <a:lnTo>
                    <a:pt x="260838" y="372320"/>
                  </a:lnTo>
                  <a:lnTo>
                    <a:pt x="254878" y="376626"/>
                  </a:lnTo>
                  <a:cubicBezTo>
                    <a:pt x="232929" y="386574"/>
                    <a:pt x="208796" y="392075"/>
                    <a:pt x="183465" y="392075"/>
                  </a:cubicBezTo>
                  <a:cubicBezTo>
                    <a:pt x="82140" y="392075"/>
                    <a:pt x="0" y="304056"/>
                    <a:pt x="0" y="195479"/>
                  </a:cubicBezTo>
                  <a:cubicBezTo>
                    <a:pt x="0" y="100474"/>
                    <a:pt x="62888" y="21209"/>
                    <a:pt x="146490" y="2877"/>
                  </a:cubicBezTo>
                  <a:close/>
                </a:path>
              </a:pathLst>
            </a:custGeom>
            <a:gradFill>
              <a:gsLst>
                <a:gs pos="100000">
                  <a:schemeClr val="bg1">
                    <a:shade val="30000"/>
                    <a:satMod val="115000"/>
                  </a:schemeClr>
                </a:gs>
                <a:gs pos="50000">
                  <a:schemeClr val="bg1">
                    <a:shade val="67500"/>
                    <a:satMod val="115000"/>
                  </a:schemeClr>
                </a:gs>
                <a:gs pos="0">
                  <a:schemeClr val="bg1">
                    <a:shade val="100000"/>
                    <a:satMod val="11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2" name="ANimated_bufferexample_2">
            <a:hlinkClick r:id="" action="ppaction://media"/>
            <a:extLst>
              <a:ext uri="{FF2B5EF4-FFF2-40B4-BE49-F238E27FC236}">
                <a16:creationId xmlns:a16="http://schemas.microsoft.com/office/drawing/2014/main" id="{E92D84F0-5168-4932-90F4-5DCF11CC899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39960" y="547800"/>
            <a:ext cx="5428440" cy="4523700"/>
          </a:xfrm>
          <a:prstGeom prst="rect">
            <a:avLst/>
          </a:prstGeom>
        </p:spPr>
      </p:pic>
      <p:pic>
        <p:nvPicPr>
          <p:cNvPr id="48" name="Picture 47">
            <a:extLst>
              <a:ext uri="{FF2B5EF4-FFF2-40B4-BE49-F238E27FC236}">
                <a16:creationId xmlns:a16="http://schemas.microsoft.com/office/drawing/2014/main" id="{87E7710C-F724-4DAD-916E-CD4A6B071C1E}"/>
              </a:ext>
            </a:extLst>
          </p:cNvPr>
          <p:cNvPicPr>
            <a:picLocks noChangeAspect="1"/>
          </p:cNvPicPr>
          <p:nvPr/>
        </p:nvPicPr>
        <p:blipFill>
          <a:blip r:embed="rId7"/>
          <a:srcRect/>
          <a:stretch/>
        </p:blipFill>
        <p:spPr>
          <a:xfrm>
            <a:off x="3639959" y="547799"/>
            <a:ext cx="5431536" cy="4526279"/>
          </a:xfrm>
          <a:prstGeom prst="rect">
            <a:avLst/>
          </a:prstGeom>
        </p:spPr>
      </p:pic>
      <p:sp>
        <p:nvSpPr>
          <p:cNvPr id="49" name="Oval 48">
            <a:extLst>
              <a:ext uri="{FF2B5EF4-FFF2-40B4-BE49-F238E27FC236}">
                <a16:creationId xmlns:a16="http://schemas.microsoft.com/office/drawing/2014/main" id="{DBF9602F-C66E-4549-914E-04E013280880}"/>
              </a:ext>
            </a:extLst>
          </p:cNvPr>
          <p:cNvSpPr/>
          <p:nvPr/>
        </p:nvSpPr>
        <p:spPr>
          <a:xfrm>
            <a:off x="7040236" y="3902552"/>
            <a:ext cx="1067443" cy="1103788"/>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id="{B019DF00-127C-4167-9BAB-64FC38129D34}"/>
              </a:ext>
            </a:extLst>
          </p:cNvPr>
          <p:cNvSpPr txBox="1"/>
          <p:nvPr/>
        </p:nvSpPr>
        <p:spPr>
          <a:xfrm>
            <a:off x="3810305" y="3599517"/>
            <a:ext cx="1379220" cy="138499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Shadowed Diodes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1: 8 pixels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2: 5 pixels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3: 3 pixels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4: 7 pixels</a:t>
            </a:r>
          </a:p>
        </p:txBody>
      </p:sp>
      <p:sp>
        <p:nvSpPr>
          <p:cNvPr id="51" name="TextBox 50">
            <a:extLst>
              <a:ext uri="{FF2B5EF4-FFF2-40B4-BE49-F238E27FC236}">
                <a16:creationId xmlns:a16="http://schemas.microsoft.com/office/drawing/2014/main" id="{9484034B-02BC-4178-860F-45E32EF8530A}"/>
              </a:ext>
            </a:extLst>
          </p:cNvPr>
          <p:cNvSpPr txBox="1"/>
          <p:nvPr/>
        </p:nvSpPr>
        <p:spPr>
          <a:xfrm>
            <a:off x="5797473" y="3229206"/>
            <a:ext cx="254182"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4</a:t>
            </a:r>
          </a:p>
        </p:txBody>
      </p:sp>
      <p:sp>
        <p:nvSpPr>
          <p:cNvPr id="86" name="TextBox 85">
            <a:extLst>
              <a:ext uri="{FF2B5EF4-FFF2-40B4-BE49-F238E27FC236}">
                <a16:creationId xmlns:a16="http://schemas.microsoft.com/office/drawing/2014/main" id="{9ACE27D6-E80F-463E-A7AB-17B03629C2FD}"/>
              </a:ext>
            </a:extLst>
          </p:cNvPr>
          <p:cNvSpPr txBox="1"/>
          <p:nvPr/>
        </p:nvSpPr>
        <p:spPr>
          <a:xfrm>
            <a:off x="6820330" y="2786331"/>
            <a:ext cx="254182"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2</a:t>
            </a:r>
          </a:p>
        </p:txBody>
      </p:sp>
      <p:sp>
        <p:nvSpPr>
          <p:cNvPr id="87" name="TextBox 86">
            <a:extLst>
              <a:ext uri="{FF2B5EF4-FFF2-40B4-BE49-F238E27FC236}">
                <a16:creationId xmlns:a16="http://schemas.microsoft.com/office/drawing/2014/main" id="{33608CCB-75B3-4A47-9702-E765D48B8271}"/>
              </a:ext>
            </a:extLst>
          </p:cNvPr>
          <p:cNvSpPr txBox="1"/>
          <p:nvPr/>
        </p:nvSpPr>
        <p:spPr>
          <a:xfrm>
            <a:off x="6376987" y="4126580"/>
            <a:ext cx="254182"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3</a:t>
            </a:r>
          </a:p>
        </p:txBody>
      </p:sp>
      <p:sp>
        <p:nvSpPr>
          <p:cNvPr id="88" name="TextBox 87">
            <a:extLst>
              <a:ext uri="{FF2B5EF4-FFF2-40B4-BE49-F238E27FC236}">
                <a16:creationId xmlns:a16="http://schemas.microsoft.com/office/drawing/2014/main" id="{5B3A0EBA-73F2-47A2-9AF1-1FF7D84473F1}"/>
              </a:ext>
            </a:extLst>
          </p:cNvPr>
          <p:cNvSpPr txBox="1"/>
          <p:nvPr/>
        </p:nvSpPr>
        <p:spPr>
          <a:xfrm>
            <a:off x="7446866" y="3650359"/>
            <a:ext cx="254182"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a:t>
            </a:r>
          </a:p>
        </p:txBody>
      </p:sp>
      <p:sp>
        <p:nvSpPr>
          <p:cNvPr id="89" name="Oval 88">
            <a:extLst>
              <a:ext uri="{FF2B5EF4-FFF2-40B4-BE49-F238E27FC236}">
                <a16:creationId xmlns:a16="http://schemas.microsoft.com/office/drawing/2014/main" id="{11D22007-B5E3-4E2A-8D76-D03F3ECE84F8}"/>
              </a:ext>
            </a:extLst>
          </p:cNvPr>
          <p:cNvSpPr/>
          <p:nvPr/>
        </p:nvSpPr>
        <p:spPr>
          <a:xfrm>
            <a:off x="7128403" y="3983064"/>
            <a:ext cx="922968" cy="954394"/>
          </a:xfrm>
          <a:prstGeom prst="ellipse">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ight Brace 51">
            <a:extLst>
              <a:ext uri="{FF2B5EF4-FFF2-40B4-BE49-F238E27FC236}">
                <a16:creationId xmlns:a16="http://schemas.microsoft.com/office/drawing/2014/main" id="{E757043D-3739-4E8A-AF3A-6EBDB44D8FE6}"/>
              </a:ext>
            </a:extLst>
          </p:cNvPr>
          <p:cNvSpPr/>
          <p:nvPr/>
        </p:nvSpPr>
        <p:spPr>
          <a:xfrm>
            <a:off x="8056023" y="4068218"/>
            <a:ext cx="232475" cy="790414"/>
          </a:xfrm>
          <a:prstGeom prst="rightBrace">
            <a:avLst/>
          </a:prstGeom>
          <a:ln w="285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4" name="Right Brace 93">
            <a:extLst>
              <a:ext uri="{FF2B5EF4-FFF2-40B4-BE49-F238E27FC236}">
                <a16:creationId xmlns:a16="http://schemas.microsoft.com/office/drawing/2014/main" id="{C04B7F1D-6780-4DDD-82A7-5411CC3DF031}"/>
              </a:ext>
            </a:extLst>
          </p:cNvPr>
          <p:cNvSpPr/>
          <p:nvPr/>
        </p:nvSpPr>
        <p:spPr>
          <a:xfrm rot="16200000">
            <a:off x="7488011" y="3462343"/>
            <a:ext cx="232475" cy="708269"/>
          </a:xfrm>
          <a:prstGeom prst="rightBrace">
            <a:avLst/>
          </a:prstGeom>
          <a:ln w="285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1">
                                            <p:txEl>
                                              <p:pRg st="0" end="0"/>
                                            </p:txEl>
                                          </p:spTgt>
                                        </p:tgtEl>
                                        <p:attrNameLst>
                                          <p:attrName>style.visibility</p:attrName>
                                        </p:attrNameLst>
                                      </p:cBhvr>
                                      <p:to>
                                        <p:strVal val="visible"/>
                                      </p:to>
                                    </p:set>
                                    <p:animEffect transition="in" filter="fade">
                                      <p:cBhvr>
                                        <p:cTn id="20" dur="500"/>
                                        <p:tgtEl>
                                          <p:spTgt spid="28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81">
                                            <p:txEl>
                                              <p:pRg st="1" end="1"/>
                                            </p:txEl>
                                          </p:spTgt>
                                        </p:tgtEl>
                                        <p:attrNameLst>
                                          <p:attrName>style.visibility</p:attrName>
                                        </p:attrNameLst>
                                      </p:cBhvr>
                                      <p:to>
                                        <p:strVal val="visible"/>
                                      </p:to>
                                    </p:set>
                                    <p:animEffect transition="in" filter="fade">
                                      <p:cBhvr>
                                        <p:cTn id="25" dur="500"/>
                                        <p:tgtEl>
                                          <p:spTgt spid="28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81">
                                            <p:txEl>
                                              <p:pRg st="2" end="2"/>
                                            </p:txEl>
                                          </p:spTgt>
                                        </p:tgtEl>
                                        <p:attrNameLst>
                                          <p:attrName>style.visibility</p:attrName>
                                        </p:attrNameLst>
                                      </p:cBhvr>
                                      <p:to>
                                        <p:strVal val="visible"/>
                                      </p:to>
                                    </p:set>
                                    <p:animEffect transition="in" filter="fade">
                                      <p:cBhvr>
                                        <p:cTn id="35" dur="500"/>
                                        <p:tgtEl>
                                          <p:spTgt spid="281">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fade">
                                      <p:cBhvr>
                                        <p:cTn id="43" dur="500"/>
                                        <p:tgtEl>
                                          <p:spTgt spid="8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89"/>
                                        </p:tgtEl>
                                      </p:cBhvr>
                                    </p:animEffect>
                                    <p:set>
                                      <p:cBhvr>
                                        <p:cTn id="48" dur="1" fill="hold">
                                          <p:stCondLst>
                                            <p:cond delay="499"/>
                                          </p:stCondLst>
                                        </p:cTn>
                                        <p:tgtEl>
                                          <p:spTgt spid="8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fade">
                                      <p:cBhvr>
                                        <p:cTn id="53" dur="500"/>
                                        <p:tgtEl>
                                          <p:spTgt spid="5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52"/>
                                        </p:tgtEl>
                                      </p:cBhvr>
                                    </p:animEffect>
                                    <p:set>
                                      <p:cBhvr>
                                        <p:cTn id="58" dur="1" fill="hold">
                                          <p:stCondLst>
                                            <p:cond delay="499"/>
                                          </p:stCondLst>
                                        </p:cTn>
                                        <p:tgtEl>
                                          <p:spTgt spid="5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4"/>
                                        </p:tgtEl>
                                        <p:attrNameLst>
                                          <p:attrName>style.visibility</p:attrName>
                                        </p:attrNameLst>
                                      </p:cBhvr>
                                      <p:to>
                                        <p:strVal val="visible"/>
                                      </p:to>
                                    </p:set>
                                    <p:animEffect transition="in" filter="fade">
                                      <p:cBhvr>
                                        <p:cTn id="63" dur="500"/>
                                        <p:tgtEl>
                                          <p:spTgt spid="9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94"/>
                                        </p:tgtEl>
                                      </p:cBhvr>
                                    </p:animEffect>
                                    <p:set>
                                      <p:cBhvr>
                                        <p:cTn id="68" dur="1" fill="hold">
                                          <p:stCondLst>
                                            <p:cond delay="499"/>
                                          </p:stCondLst>
                                        </p:cTn>
                                        <p:tgtEl>
                                          <p:spTgt spid="9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81">
                                            <p:txEl>
                                              <p:pRg st="3" end="3"/>
                                            </p:txEl>
                                          </p:spTgt>
                                        </p:tgtEl>
                                        <p:attrNameLst>
                                          <p:attrName>style.visibility</p:attrName>
                                        </p:attrNameLst>
                                      </p:cBhvr>
                                      <p:to>
                                        <p:strVal val="visible"/>
                                      </p:to>
                                    </p:set>
                                    <p:animEffect transition="in" filter="fade">
                                      <p:cBhvr>
                                        <p:cTn id="73" dur="500"/>
                                        <p:tgtEl>
                                          <p:spTgt spid="281">
                                            <p:txEl>
                                              <p:pRg st="3" end="3"/>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fade">
                                      <p:cBhvr>
                                        <p:cTn id="78" dur="500"/>
                                        <p:tgtEl>
                                          <p:spTgt spid="4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49"/>
                                        </p:tgtEl>
                                      </p:cBhvr>
                                    </p:animEffect>
                                    <p:set>
                                      <p:cBhvr>
                                        <p:cTn id="83" dur="1" fill="hold">
                                          <p:stCondLst>
                                            <p:cond delay="499"/>
                                          </p:stCondLst>
                                        </p:cTn>
                                        <p:tgtEl>
                                          <p:spTgt spid="49"/>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88"/>
                                        </p:tgtEl>
                                        <p:attrNameLst>
                                          <p:attrName>style.visibility</p:attrName>
                                        </p:attrNameLst>
                                      </p:cBhvr>
                                      <p:to>
                                        <p:strVal val="visible"/>
                                      </p:to>
                                    </p:set>
                                    <p:animEffect transition="in" filter="fade">
                                      <p:cBhvr>
                                        <p:cTn id="88" dur="500"/>
                                        <p:tgtEl>
                                          <p:spTgt spid="88"/>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86"/>
                                        </p:tgtEl>
                                        <p:attrNameLst>
                                          <p:attrName>style.visibility</p:attrName>
                                        </p:attrNameLst>
                                      </p:cBhvr>
                                      <p:to>
                                        <p:strVal val="visible"/>
                                      </p:to>
                                    </p:set>
                                    <p:animEffect transition="in" filter="fade">
                                      <p:cBhvr>
                                        <p:cTn id="93" dur="500"/>
                                        <p:tgtEl>
                                          <p:spTgt spid="86"/>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87"/>
                                        </p:tgtEl>
                                        <p:attrNameLst>
                                          <p:attrName>style.visibility</p:attrName>
                                        </p:attrNameLst>
                                      </p:cBhvr>
                                      <p:to>
                                        <p:strVal val="visible"/>
                                      </p:to>
                                    </p:set>
                                    <p:animEffect transition="in" filter="fade">
                                      <p:cBhvr>
                                        <p:cTn id="98" dur="500"/>
                                        <p:tgtEl>
                                          <p:spTgt spid="87"/>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1"/>
                                        </p:tgtEl>
                                        <p:attrNameLst>
                                          <p:attrName>style.visibility</p:attrName>
                                        </p:attrNameLst>
                                      </p:cBhvr>
                                      <p:to>
                                        <p:strVal val="visible"/>
                                      </p:to>
                                    </p:set>
                                    <p:animEffect transition="in" filter="fade">
                                      <p:cBhvr>
                                        <p:cTn id="103" dur="500"/>
                                        <p:tgtEl>
                                          <p:spTgt spid="51"/>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50"/>
                                        </p:tgtEl>
                                        <p:attrNameLst>
                                          <p:attrName>style.visibility</p:attrName>
                                        </p:attrNameLst>
                                      </p:cBhvr>
                                      <p:to>
                                        <p:strVal val="visible"/>
                                      </p:to>
                                    </p:set>
                                    <p:animEffect transition="in" filter="fade">
                                      <p:cBhvr>
                                        <p:cTn id="10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9" fill="hold" display="0">
                  <p:stCondLst>
                    <p:cond delay="indefinite"/>
                  </p:stCondLst>
                </p:cTn>
                <p:tgtEl>
                  <p:spTgt spid="2"/>
                </p:tgtEl>
              </p:cMediaNode>
            </p:video>
            <p:seq concurrent="1" nextAc="seek">
              <p:cTn id="110" restart="whenNotActive" fill="hold" evtFilter="cancelBubble" nodeType="interactiveSeq">
                <p:stCondLst>
                  <p:cond evt="onClick" delay="0">
                    <p:tgtEl>
                      <p:spTgt spid="2"/>
                    </p:tgtEl>
                  </p:cond>
                </p:stCondLst>
                <p:endSync evt="end" delay="0">
                  <p:rtn val="all"/>
                </p:endSync>
                <p:childTnLst>
                  <p:par>
                    <p:cTn id="111" fill="hold">
                      <p:stCondLst>
                        <p:cond delay="0"/>
                      </p:stCondLst>
                      <p:childTnLst>
                        <p:par>
                          <p:cTn id="112" fill="hold">
                            <p:stCondLst>
                              <p:cond delay="0"/>
                            </p:stCondLst>
                            <p:childTnLst>
                              <p:par>
                                <p:cTn id="113" presetID="2" presetClass="mediacall" presetSubtype="0" fill="hold" nodeType="clickEffect">
                                  <p:stCondLst>
                                    <p:cond delay="0"/>
                                  </p:stCondLst>
                                  <p:childTnLst>
                                    <p:cmd type="call" cmd="togglePause">
                                      <p:cBhvr>
                                        <p:cTn id="114" dur="1" fill="hold"/>
                                        <p:tgtEl>
                                          <p:spTgt spid="2"/>
                                        </p:tgtEl>
                                      </p:cBhvr>
                                    </p:cmd>
                                  </p:childTnLst>
                                </p:cTn>
                              </p:par>
                            </p:childTnLst>
                          </p:cTn>
                        </p:par>
                      </p:childTnLst>
                    </p:cTn>
                  </p:par>
                </p:childTnLst>
              </p:cTn>
              <p:nextCondLst>
                <p:cond evt="onClick" delay="0">
                  <p:tgtEl>
                    <p:spTgt spid="2"/>
                  </p:tgtEl>
                </p:cond>
              </p:nextCondLst>
            </p:seq>
          </p:childTnLst>
        </p:cTn>
      </p:par>
    </p:tnLst>
    <p:bldLst>
      <p:bldP spid="46" grpId="0"/>
      <p:bldP spid="49" grpId="0" animBg="1"/>
      <p:bldP spid="49" grpId="1" animBg="1"/>
      <p:bldP spid="50" grpId="0"/>
      <p:bldP spid="51" grpId="0"/>
      <p:bldP spid="86" grpId="0"/>
      <p:bldP spid="87" grpId="0"/>
      <p:bldP spid="88" grpId="0"/>
      <p:bldP spid="89" grpId="0" animBg="1"/>
      <p:bldP spid="89" grpId="1" animBg="1"/>
      <p:bldP spid="52" grpId="0" animBg="1"/>
      <p:bldP spid="52" grpId="1" animBg="1"/>
      <p:bldP spid="94" grpId="0" animBg="1"/>
      <p:bldP spid="94"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8"/>
          <p:cNvSpPr/>
          <p:nvPr/>
        </p:nvSpPr>
        <p:spPr>
          <a:xfrm>
            <a:off x="860875" y="11671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40" name="Google Shape;340;p28"/>
          <p:cNvSpPr/>
          <p:nvPr/>
        </p:nvSpPr>
        <p:spPr>
          <a:xfrm>
            <a:off x="708475" y="10147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341" name="Google Shape;341;p28"/>
          <p:cNvSpPr txBox="1"/>
          <p:nvPr/>
        </p:nvSpPr>
        <p:spPr>
          <a:xfrm>
            <a:off x="301752" y="822960"/>
            <a:ext cx="2743200" cy="41148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dk2"/>
              </a:buClr>
              <a:buSzPts val="1800"/>
              <a:buChar char="●"/>
            </a:pPr>
            <a:r>
              <a:rPr lang="en" sz="1800" dirty="0">
                <a:solidFill>
                  <a:schemeClr val="dk2"/>
                </a:solidFill>
                <a:latin typeface="Times New Roman" panose="02020603050405020304" pitchFamily="18" charset="0"/>
                <a:cs typeface="Times New Roman" panose="02020603050405020304" pitchFamily="18" charset="0"/>
              </a:rPr>
              <a:t>For the 2D data, we need, </a:t>
            </a:r>
          </a:p>
          <a:p>
            <a:pPr marL="914400" lvl="0" indent="-342900" algn="l" rtl="0">
              <a:lnSpc>
                <a:spcPct val="150000"/>
              </a:lnSpc>
              <a:spcBef>
                <a:spcPts val="0"/>
              </a:spcBef>
              <a:spcAft>
                <a:spcPts val="0"/>
              </a:spcAft>
              <a:buClr>
                <a:schemeClr val="dk2"/>
              </a:buClr>
              <a:buSzPts val="1800"/>
              <a:buChar char="●"/>
            </a:pPr>
            <a:r>
              <a:rPr lang="en" sz="1800" dirty="0">
                <a:solidFill>
                  <a:schemeClr val="dk2"/>
                </a:solidFill>
                <a:latin typeface="Times New Roman" panose="02020603050405020304" pitchFamily="18" charset="0"/>
                <a:cs typeface="Times New Roman" panose="02020603050405020304" pitchFamily="18" charset="0"/>
              </a:rPr>
              <a:t>Particle sizes</a:t>
            </a:r>
          </a:p>
          <a:p>
            <a:pPr marL="914400" indent="-342900">
              <a:lnSpc>
                <a:spcPct val="150000"/>
              </a:lnSpc>
              <a:buClr>
                <a:schemeClr val="dk2"/>
              </a:buClr>
              <a:buSzPts val="1800"/>
              <a:buFont typeface="Arial"/>
              <a:buChar char="●"/>
            </a:pPr>
            <a:r>
              <a:rPr lang="en" sz="1800" dirty="0">
                <a:solidFill>
                  <a:schemeClr val="dk2"/>
                </a:solidFill>
                <a:latin typeface="Times New Roman" panose="02020603050405020304" pitchFamily="18" charset="0"/>
                <a:cs typeface="Times New Roman" panose="02020603050405020304" pitchFamily="18" charset="0"/>
              </a:rPr>
              <a:t>Area ratio to accept or reject particles</a:t>
            </a:r>
          </a:p>
          <a:p>
            <a:pPr marL="914400" indent="-342900">
              <a:lnSpc>
                <a:spcPct val="150000"/>
              </a:lnSpc>
              <a:buClr>
                <a:schemeClr val="dk2"/>
              </a:buClr>
              <a:buSzPts val="1800"/>
              <a:buFont typeface="Arial"/>
              <a:buChar char="●"/>
            </a:pPr>
            <a:endParaRPr lang="en" sz="1800" dirty="0">
              <a:solidFill>
                <a:schemeClr val="dk2"/>
              </a:solidFill>
              <a:latin typeface="Times New Roman" panose="02020603050405020304" pitchFamily="18" charset="0"/>
              <a:cs typeface="Times New Roman" panose="02020603050405020304" pitchFamily="18" charset="0"/>
            </a:endParaRPr>
          </a:p>
          <a:p>
            <a:pPr marL="465138" lvl="0" indent="-342900" algn="l" rtl="0">
              <a:lnSpc>
                <a:spcPct val="150000"/>
              </a:lnSpc>
              <a:spcBef>
                <a:spcPts val="0"/>
              </a:spcBef>
              <a:spcAft>
                <a:spcPts val="0"/>
              </a:spcAft>
              <a:buClr>
                <a:schemeClr val="dk2"/>
              </a:buClr>
              <a:buSzPts val="1800"/>
              <a:buChar char="●"/>
            </a:pPr>
            <a:r>
              <a:rPr lang="en" sz="1800" dirty="0">
                <a:solidFill>
                  <a:schemeClr val="dk2"/>
                </a:solidFill>
                <a:latin typeface="Times New Roman" panose="02020603050405020304" pitchFamily="18" charset="0"/>
                <a:cs typeface="Times New Roman" panose="02020603050405020304" pitchFamily="18" charset="0"/>
              </a:rPr>
              <a:t>A threshold of 0.3 appears to work for the Hail Spectrometer</a:t>
            </a:r>
          </a:p>
          <a:p>
            <a:pPr marL="457200" lvl="0" indent="-342900" algn="l" rtl="0">
              <a:lnSpc>
                <a:spcPct val="150000"/>
              </a:lnSpc>
              <a:spcBef>
                <a:spcPts val="0"/>
              </a:spcBef>
              <a:spcAft>
                <a:spcPts val="0"/>
              </a:spcAft>
              <a:buClr>
                <a:schemeClr val="dk2"/>
              </a:buClr>
              <a:buSzPts val="1800"/>
              <a:buChar char="●"/>
            </a:pPr>
            <a:endParaRPr lang="en" sz="1800" dirty="0">
              <a:solidFill>
                <a:schemeClr val="dk2"/>
              </a:solidFill>
              <a:latin typeface="Times New Roman" panose="02020603050405020304" pitchFamily="18" charset="0"/>
              <a:cs typeface="Times New Roman" panose="02020603050405020304" pitchFamily="18" charset="0"/>
            </a:endParaRPr>
          </a:p>
        </p:txBody>
      </p:sp>
      <p:cxnSp>
        <p:nvCxnSpPr>
          <p:cNvPr id="342" name="Google Shape;342;p28"/>
          <p:cNvCxnSpPr/>
          <p:nvPr/>
        </p:nvCxnSpPr>
        <p:spPr>
          <a:xfrm rot="10800000">
            <a:off x="18288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343" name="Google Shape;343;p28"/>
          <p:cNvCxnSpPr/>
          <p:nvPr/>
        </p:nvCxnSpPr>
        <p:spPr>
          <a:xfrm rot="10800000">
            <a:off x="54864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344" name="Google Shape;344;p28"/>
          <p:cNvCxnSpPr/>
          <p:nvPr/>
        </p:nvCxnSpPr>
        <p:spPr>
          <a:xfrm rot="10800000">
            <a:off x="7315200" y="3450"/>
            <a:ext cx="0" cy="456300"/>
          </a:xfrm>
          <a:prstGeom prst="straightConnector1">
            <a:avLst/>
          </a:prstGeom>
          <a:noFill/>
          <a:ln w="38100" cap="flat" cmpd="sng">
            <a:solidFill>
              <a:schemeClr val="dk2"/>
            </a:solidFill>
            <a:prstDash val="solid"/>
            <a:round/>
            <a:headEnd type="none" w="med" len="med"/>
            <a:tailEnd type="none" w="med" len="med"/>
          </a:ln>
        </p:spPr>
      </p:cxnSp>
      <p:sp>
        <p:nvSpPr>
          <p:cNvPr id="345" name="Google Shape;345;p28"/>
          <p:cNvSpPr txBox="1"/>
          <p:nvPr/>
        </p:nvSpPr>
        <p:spPr>
          <a:xfrm>
            <a:off x="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Project Introduction</a:t>
            </a:r>
            <a:endParaRPr sz="1150" b="1">
              <a:solidFill>
                <a:schemeClr val="dk2"/>
              </a:solidFill>
              <a:latin typeface="Times New Roman"/>
              <a:ea typeface="Times New Roman"/>
              <a:cs typeface="Times New Roman"/>
              <a:sym typeface="Times New Roman"/>
            </a:endParaRPr>
          </a:p>
        </p:txBody>
      </p:sp>
      <p:cxnSp>
        <p:nvCxnSpPr>
          <p:cNvPr id="346" name="Google Shape;346;p28"/>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347" name="Google Shape;347;p28"/>
          <p:cNvSpPr txBox="1"/>
          <p:nvPr/>
        </p:nvSpPr>
        <p:spPr>
          <a:xfrm>
            <a:off x="1828800" y="0"/>
            <a:ext cx="36576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Times New Roman"/>
                <a:ea typeface="Times New Roman"/>
                <a:cs typeface="Times New Roman"/>
                <a:sym typeface="Times New Roman"/>
              </a:rPr>
              <a:t>Particle Size Distributions</a:t>
            </a:r>
            <a:endParaRPr sz="1800" b="1">
              <a:solidFill>
                <a:schemeClr val="dk2"/>
              </a:solidFill>
              <a:latin typeface="Times New Roman"/>
              <a:ea typeface="Times New Roman"/>
              <a:cs typeface="Times New Roman"/>
              <a:sym typeface="Times New Roman"/>
            </a:endParaRPr>
          </a:p>
        </p:txBody>
      </p:sp>
      <p:sp>
        <p:nvSpPr>
          <p:cNvPr id="348" name="Google Shape;348;p28"/>
          <p:cNvSpPr txBox="1"/>
          <p:nvPr/>
        </p:nvSpPr>
        <p:spPr>
          <a:xfrm>
            <a:off x="54864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Evaluating Data Quality</a:t>
            </a:r>
            <a:endParaRPr sz="1150" b="1">
              <a:solidFill>
                <a:schemeClr val="dk2"/>
              </a:solidFill>
              <a:latin typeface="Times New Roman"/>
              <a:ea typeface="Times New Roman"/>
              <a:cs typeface="Times New Roman"/>
              <a:sym typeface="Times New Roman"/>
            </a:endParaRPr>
          </a:p>
        </p:txBody>
      </p:sp>
      <p:sp>
        <p:nvSpPr>
          <p:cNvPr id="349" name="Google Shape;349;p28"/>
          <p:cNvSpPr txBox="1"/>
          <p:nvPr/>
        </p:nvSpPr>
        <p:spPr>
          <a:xfrm>
            <a:off x="73152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Reflectivity Comparisons</a:t>
            </a:r>
            <a:endParaRPr sz="1150" b="1">
              <a:solidFill>
                <a:schemeClr val="dk2"/>
              </a:solidFill>
              <a:latin typeface="Times New Roman"/>
              <a:ea typeface="Times New Roman"/>
              <a:cs typeface="Times New Roman"/>
              <a:sym typeface="Times New Roman"/>
            </a:endParaRPr>
          </a:p>
        </p:txBody>
      </p:sp>
      <p:grpSp>
        <p:nvGrpSpPr>
          <p:cNvPr id="4" name="Group 3">
            <a:extLst>
              <a:ext uri="{FF2B5EF4-FFF2-40B4-BE49-F238E27FC236}">
                <a16:creationId xmlns:a16="http://schemas.microsoft.com/office/drawing/2014/main" id="{80B25418-F91B-472D-A372-4EE5F68E680A}"/>
              </a:ext>
            </a:extLst>
          </p:cNvPr>
          <p:cNvGrpSpPr/>
          <p:nvPr/>
        </p:nvGrpSpPr>
        <p:grpSpPr>
          <a:xfrm>
            <a:off x="3679923" y="631902"/>
            <a:ext cx="5167240" cy="4283865"/>
            <a:chOff x="3679923" y="631902"/>
            <a:chExt cx="5167240" cy="4283865"/>
          </a:xfrm>
        </p:grpSpPr>
        <p:grpSp>
          <p:nvGrpSpPr>
            <p:cNvPr id="6" name="Group 5">
              <a:extLst>
                <a:ext uri="{FF2B5EF4-FFF2-40B4-BE49-F238E27FC236}">
                  <a16:creationId xmlns:a16="http://schemas.microsoft.com/office/drawing/2014/main" id="{2E5077B6-0764-4B11-9575-F3A85B75C00B}"/>
                </a:ext>
              </a:extLst>
            </p:cNvPr>
            <p:cNvGrpSpPr/>
            <p:nvPr/>
          </p:nvGrpSpPr>
          <p:grpSpPr>
            <a:xfrm>
              <a:off x="5727304" y="631902"/>
              <a:ext cx="825068" cy="825069"/>
              <a:chOff x="3170238" y="1471925"/>
              <a:chExt cx="825068" cy="825069"/>
            </a:xfrm>
          </p:grpSpPr>
          <p:grpSp>
            <p:nvGrpSpPr>
              <p:cNvPr id="44" name="Group 43">
                <a:extLst>
                  <a:ext uri="{FF2B5EF4-FFF2-40B4-BE49-F238E27FC236}">
                    <a16:creationId xmlns:a16="http://schemas.microsoft.com/office/drawing/2014/main" id="{E2EC4C03-24DB-42F5-8CDA-7F18ABAD50AC}"/>
                  </a:ext>
                </a:extLst>
              </p:cNvPr>
              <p:cNvGrpSpPr/>
              <p:nvPr/>
            </p:nvGrpSpPr>
            <p:grpSpPr>
              <a:xfrm>
                <a:off x="3402508" y="1475057"/>
                <a:ext cx="346828" cy="813667"/>
                <a:chOff x="3314700" y="5450840"/>
                <a:chExt cx="550545" cy="1291590"/>
              </a:xfrm>
            </p:grpSpPr>
            <p:sp>
              <p:nvSpPr>
                <p:cNvPr id="45" name="Rectangle: Rounded Corners 44">
                  <a:extLst>
                    <a:ext uri="{FF2B5EF4-FFF2-40B4-BE49-F238E27FC236}">
                      <a16:creationId xmlns:a16="http://schemas.microsoft.com/office/drawing/2014/main" id="{56D72F1E-3219-49EE-AC20-50DADD3BFCB5}"/>
                    </a:ext>
                  </a:extLst>
                </p:cNvPr>
                <p:cNvSpPr/>
                <p:nvPr/>
              </p:nvSpPr>
              <p:spPr>
                <a:xfrm>
                  <a:off x="3498850" y="5824220"/>
                  <a:ext cx="182880" cy="182880"/>
                </a:xfrm>
                <a:prstGeom prst="round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B1D08C8A-C02A-4880-B3D4-3347C2AE922E}"/>
                    </a:ext>
                  </a:extLst>
                </p:cNvPr>
                <p:cNvSpPr/>
                <p:nvPr/>
              </p:nvSpPr>
              <p:spPr>
                <a:xfrm>
                  <a:off x="3498850" y="6009640"/>
                  <a:ext cx="182880" cy="182880"/>
                </a:xfrm>
                <a:prstGeom prst="round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Rounded Corners 46">
                  <a:extLst>
                    <a:ext uri="{FF2B5EF4-FFF2-40B4-BE49-F238E27FC236}">
                      <a16:creationId xmlns:a16="http://schemas.microsoft.com/office/drawing/2014/main" id="{55E5B71E-EC3B-43B8-87D0-8287D5B4BCAC}"/>
                    </a:ext>
                  </a:extLst>
                </p:cNvPr>
                <p:cNvSpPr/>
                <p:nvPr/>
              </p:nvSpPr>
              <p:spPr>
                <a:xfrm>
                  <a:off x="3498850" y="6193790"/>
                  <a:ext cx="182880" cy="182880"/>
                </a:xfrm>
                <a:prstGeom prst="round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0DEE5332-70E2-44C4-9316-E09A318E34A2}"/>
                    </a:ext>
                  </a:extLst>
                </p:cNvPr>
                <p:cNvSpPr/>
                <p:nvPr/>
              </p:nvSpPr>
              <p:spPr>
                <a:xfrm>
                  <a:off x="3498850" y="6376670"/>
                  <a:ext cx="182880" cy="182880"/>
                </a:xfrm>
                <a:prstGeom prst="round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Rounded Corners 48">
                  <a:extLst>
                    <a:ext uri="{FF2B5EF4-FFF2-40B4-BE49-F238E27FC236}">
                      <a16:creationId xmlns:a16="http://schemas.microsoft.com/office/drawing/2014/main" id="{88FEF110-2F4D-44BB-ADD7-897916B8FA1F}"/>
                    </a:ext>
                  </a:extLst>
                </p:cNvPr>
                <p:cNvSpPr/>
                <p:nvPr/>
              </p:nvSpPr>
              <p:spPr>
                <a:xfrm>
                  <a:off x="3498850" y="6559550"/>
                  <a:ext cx="182880" cy="182880"/>
                </a:xfrm>
                <a:prstGeom prst="round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0AC41618-E292-4DD3-B410-1291D37C4993}"/>
                    </a:ext>
                  </a:extLst>
                </p:cNvPr>
                <p:cNvSpPr/>
                <p:nvPr/>
              </p:nvSpPr>
              <p:spPr>
                <a:xfrm>
                  <a:off x="3681730" y="6376670"/>
                  <a:ext cx="182880" cy="182880"/>
                </a:xfrm>
                <a:prstGeom prst="round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70847118-F4F4-4804-A988-AB4D20A932DA}"/>
                    </a:ext>
                  </a:extLst>
                </p:cNvPr>
                <p:cNvSpPr/>
                <p:nvPr/>
              </p:nvSpPr>
              <p:spPr>
                <a:xfrm>
                  <a:off x="3681730" y="6193790"/>
                  <a:ext cx="182880" cy="182880"/>
                </a:xfrm>
                <a:prstGeom prst="round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F82FC16B-175B-44BF-B9DD-802F7749FD3C}"/>
                    </a:ext>
                  </a:extLst>
                </p:cNvPr>
                <p:cNvSpPr/>
                <p:nvPr/>
              </p:nvSpPr>
              <p:spPr>
                <a:xfrm>
                  <a:off x="3498850" y="5638800"/>
                  <a:ext cx="182880" cy="182880"/>
                </a:xfrm>
                <a:prstGeom prst="round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73528CEF-7191-4EE9-9926-3027B69C5146}"/>
                    </a:ext>
                  </a:extLst>
                </p:cNvPr>
                <p:cNvSpPr/>
                <p:nvPr/>
              </p:nvSpPr>
              <p:spPr>
                <a:xfrm>
                  <a:off x="3682365" y="6006465"/>
                  <a:ext cx="182880" cy="182880"/>
                </a:xfrm>
                <a:prstGeom prst="round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Rounded Corners 53">
                  <a:extLst>
                    <a:ext uri="{FF2B5EF4-FFF2-40B4-BE49-F238E27FC236}">
                      <a16:creationId xmlns:a16="http://schemas.microsoft.com/office/drawing/2014/main" id="{83BD1535-C6C6-4A75-BFD0-324F87BF91F5}"/>
                    </a:ext>
                  </a:extLst>
                </p:cNvPr>
                <p:cNvSpPr/>
                <p:nvPr/>
              </p:nvSpPr>
              <p:spPr>
                <a:xfrm>
                  <a:off x="3317240" y="6195060"/>
                  <a:ext cx="182880" cy="182880"/>
                </a:xfrm>
                <a:prstGeom prst="round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F58274C2-C3D3-42AE-8D82-56DD58954D5F}"/>
                    </a:ext>
                  </a:extLst>
                </p:cNvPr>
                <p:cNvSpPr/>
                <p:nvPr/>
              </p:nvSpPr>
              <p:spPr>
                <a:xfrm>
                  <a:off x="3315970" y="6012180"/>
                  <a:ext cx="182880" cy="182880"/>
                </a:xfrm>
                <a:prstGeom prst="round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id="{7F3CC4BE-5E3F-4548-85CD-37236B64C696}"/>
                    </a:ext>
                  </a:extLst>
                </p:cNvPr>
                <p:cNvSpPr/>
                <p:nvPr/>
              </p:nvSpPr>
              <p:spPr>
                <a:xfrm>
                  <a:off x="3314700" y="5824220"/>
                  <a:ext cx="182880" cy="182880"/>
                </a:xfrm>
                <a:prstGeom prst="round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Rounded Corners 56">
                  <a:extLst>
                    <a:ext uri="{FF2B5EF4-FFF2-40B4-BE49-F238E27FC236}">
                      <a16:creationId xmlns:a16="http://schemas.microsoft.com/office/drawing/2014/main" id="{2D7A2CF2-5427-40A6-8A04-D1365793F5E1}"/>
                    </a:ext>
                  </a:extLst>
                </p:cNvPr>
                <p:cNvSpPr/>
                <p:nvPr/>
              </p:nvSpPr>
              <p:spPr>
                <a:xfrm>
                  <a:off x="3497580" y="5450840"/>
                  <a:ext cx="182880" cy="182880"/>
                </a:xfrm>
                <a:prstGeom prst="roundRect">
                  <a:avLst/>
                </a:prstGeom>
                <a:solidFill>
                  <a:schemeClr val="bg1">
                    <a:lumMod val="6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8" name="Oval 57">
                <a:extLst>
                  <a:ext uri="{FF2B5EF4-FFF2-40B4-BE49-F238E27FC236}">
                    <a16:creationId xmlns:a16="http://schemas.microsoft.com/office/drawing/2014/main" id="{2C22FD36-0FC5-4C7C-A095-FC55573795A4}"/>
                  </a:ext>
                </a:extLst>
              </p:cNvPr>
              <p:cNvSpPr/>
              <p:nvPr/>
            </p:nvSpPr>
            <p:spPr>
              <a:xfrm>
                <a:off x="3170238" y="1471925"/>
                <a:ext cx="825068" cy="825069"/>
              </a:xfrm>
              <a:prstGeom prst="ellipse">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Oval 58">
              <a:extLst>
                <a:ext uri="{FF2B5EF4-FFF2-40B4-BE49-F238E27FC236}">
                  <a16:creationId xmlns:a16="http://schemas.microsoft.com/office/drawing/2014/main" id="{8F7514E4-DD2E-4871-8EED-CAF1B1B90F92}"/>
                </a:ext>
              </a:extLst>
            </p:cNvPr>
            <p:cNvSpPr/>
            <p:nvPr/>
          </p:nvSpPr>
          <p:spPr>
            <a:xfrm>
              <a:off x="4742735" y="2102248"/>
              <a:ext cx="825068" cy="825069"/>
            </a:xfrm>
            <a:prstGeom prst="ellipse">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Connector 60">
              <a:extLst>
                <a:ext uri="{FF2B5EF4-FFF2-40B4-BE49-F238E27FC236}">
                  <a16:creationId xmlns:a16="http://schemas.microsoft.com/office/drawing/2014/main" id="{21519C5C-223E-421E-9FF9-DFCEA5FD899A}"/>
                </a:ext>
              </a:extLst>
            </p:cNvPr>
            <p:cNvCxnSpPr>
              <a:stCxn id="59" idx="2"/>
            </p:cNvCxnSpPr>
            <p:nvPr/>
          </p:nvCxnSpPr>
          <p:spPr>
            <a:xfrm>
              <a:off x="4742735" y="2514783"/>
              <a:ext cx="407592" cy="971"/>
            </a:xfrm>
            <a:prstGeom prst="line">
              <a:avLst/>
            </a:prstGeom>
            <a:ln w="28575">
              <a:solidFill>
                <a:srgbClr val="000000"/>
              </a:solidFill>
            </a:ln>
          </p:spPr>
          <p:style>
            <a:lnRef idx="1">
              <a:schemeClr val="dk1"/>
            </a:lnRef>
            <a:fillRef idx="0">
              <a:schemeClr val="dk1"/>
            </a:fillRef>
            <a:effectRef idx="0">
              <a:schemeClr val="dk1"/>
            </a:effectRef>
            <a:fontRef idx="minor">
              <a:schemeClr val="tx1"/>
            </a:fontRef>
          </p:style>
        </p:cxnSp>
        <p:sp>
          <p:nvSpPr>
            <p:cNvPr id="62" name="TextBox 61">
              <a:extLst>
                <a:ext uri="{FF2B5EF4-FFF2-40B4-BE49-F238E27FC236}">
                  <a16:creationId xmlns:a16="http://schemas.microsoft.com/office/drawing/2014/main" id="{F023C3DF-B5C9-48DF-B889-AB5B126027B7}"/>
                </a:ext>
              </a:extLst>
            </p:cNvPr>
            <p:cNvSpPr txBox="1"/>
            <p:nvPr/>
          </p:nvSpPr>
          <p:spPr>
            <a:xfrm>
              <a:off x="3679923" y="2352822"/>
              <a:ext cx="1119428"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 = 0.71 mm</a:t>
              </a: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9A40D9B7-FEC1-4EF6-B8D4-92931DEC78FB}"/>
                    </a:ext>
                  </a:extLst>
                </p:cNvPr>
                <p:cNvSpPr txBox="1"/>
                <p:nvPr/>
              </p:nvSpPr>
              <p:spPr>
                <a:xfrm>
                  <a:off x="3682142" y="3406720"/>
                  <a:ext cx="1672268" cy="1745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1.58 </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𝑚𝑚</m:t>
                            </m:r>
                          </m:e>
                          <m:sup>
                            <m:r>
                              <a:rPr lang="en-US" b="0" i="1" smtClean="0">
                                <a:latin typeface="Cambria Math" panose="02040503050406030204" pitchFamily="18" charset="0"/>
                              </a:rPr>
                              <m:t>2</m:t>
                            </m:r>
                          </m:sup>
                        </m:sSup>
                        <m:r>
                          <a:rPr lang="en-US" i="1" smtClean="0">
                            <a:latin typeface="Cambria Math" panose="02040503050406030204" pitchFamily="18" charset="0"/>
                          </a:rPr>
                          <m:t>=</m:t>
                        </m:r>
                        <m:r>
                          <a:rPr lang="el-GR" i="1" smtClean="0">
                            <a:latin typeface="Cambria Math" panose="02040503050406030204" pitchFamily="18" charset="0"/>
                          </a:rPr>
                          <m:t>𝜋</m:t>
                        </m:r>
                        <m:sSup>
                          <m:sSupPr>
                            <m:ctrlPr>
                              <a:rPr lang="en-US" i="1" smtClean="0">
                                <a:latin typeface="Cambria Math" panose="02040503050406030204" pitchFamily="18" charset="0"/>
                              </a:rPr>
                            </m:ctrlPr>
                          </m:sSupPr>
                          <m:e>
                            <m:r>
                              <a:rPr lang="en-US" b="0" i="1" smtClean="0">
                                <a:latin typeface="Cambria Math" panose="02040503050406030204" pitchFamily="18" charset="0"/>
                              </a:rPr>
                              <m:t>(0.71 </m:t>
                            </m:r>
                            <m:r>
                              <a:rPr lang="en-US" b="0" i="1" smtClean="0">
                                <a:latin typeface="Cambria Math" panose="02040503050406030204" pitchFamily="18" charset="0"/>
                              </a:rPr>
                              <m:t>𝑚𝑚</m:t>
                            </m:r>
                            <m:r>
                              <a:rPr lang="en-US" b="0" i="1" smtClean="0">
                                <a:latin typeface="Cambria Math" panose="02040503050406030204" pitchFamily="18" charset="0"/>
                              </a:rPr>
                              <m:t>)</m:t>
                            </m:r>
                          </m:e>
                          <m:sup>
                            <m:r>
                              <a:rPr lang="en-US" i="1" smtClean="0">
                                <a:latin typeface="Cambria Math" panose="02040503050406030204" pitchFamily="18" charset="0"/>
                              </a:rPr>
                              <m:t>2</m:t>
                            </m:r>
                          </m:sup>
                        </m:sSup>
                      </m:oMath>
                    </m:oMathPara>
                  </a14:m>
                  <a:endParaRPr lang="en-US" dirty="0"/>
                </a:p>
              </p:txBody>
            </p:sp>
          </mc:Choice>
          <mc:Fallback xmlns="">
            <p:sp>
              <p:nvSpPr>
                <p:cNvPr id="63" name="TextBox 62">
                  <a:extLst>
                    <a:ext uri="{FF2B5EF4-FFF2-40B4-BE49-F238E27FC236}">
                      <a16:creationId xmlns:a16="http://schemas.microsoft.com/office/drawing/2014/main" id="{9A40D9B7-FEC1-4EF6-B8D4-92931DEC78FB}"/>
                    </a:ext>
                  </a:extLst>
                </p:cNvPr>
                <p:cNvSpPr txBox="1">
                  <a:spLocks noRot="1" noChangeAspect="1" noMove="1" noResize="1" noEditPoints="1" noAdjustHandles="1" noChangeArrowheads="1" noChangeShapeType="1" noTextEdit="1"/>
                </p:cNvSpPr>
                <p:nvPr/>
              </p:nvSpPr>
              <p:spPr>
                <a:xfrm>
                  <a:off x="3682142" y="3406720"/>
                  <a:ext cx="1672268" cy="174502"/>
                </a:xfrm>
                <a:prstGeom prst="rect">
                  <a:avLst/>
                </a:prstGeom>
                <a:blipFill>
                  <a:blip r:embed="rId3"/>
                  <a:stretch>
                    <a:fillRect l="-3650" r="-21533" b="-67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CE6CA5A8-1153-40AC-95FE-53C938B21E82}"/>
                    </a:ext>
                  </a:extLst>
                </p:cNvPr>
                <p:cNvSpPr txBox="1"/>
                <p:nvPr/>
              </p:nvSpPr>
              <p:spPr>
                <a:xfrm>
                  <a:off x="6112375" y="3406720"/>
                  <a:ext cx="273478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bg2"/>
                            </a:solidFill>
                            <a:latin typeface="Cambria Math" panose="02040503050406030204" pitchFamily="18" charset="0"/>
                          </a:rPr>
                          <m:t>0.52 </m:t>
                        </m:r>
                        <m:sSup>
                          <m:sSupPr>
                            <m:ctrlPr>
                              <a:rPr lang="en-US" b="0" i="1" smtClean="0">
                                <a:solidFill>
                                  <a:schemeClr val="bg2"/>
                                </a:solidFill>
                                <a:latin typeface="Cambria Math" panose="02040503050406030204" pitchFamily="18" charset="0"/>
                              </a:rPr>
                            </m:ctrlPr>
                          </m:sSupPr>
                          <m:e>
                            <m:r>
                              <a:rPr lang="en-US" b="0" i="1" smtClean="0">
                                <a:solidFill>
                                  <a:schemeClr val="bg2"/>
                                </a:solidFill>
                                <a:latin typeface="Cambria Math" panose="02040503050406030204" pitchFamily="18" charset="0"/>
                              </a:rPr>
                              <m:t>𝑚𝑚</m:t>
                            </m:r>
                          </m:e>
                          <m:sup>
                            <m:r>
                              <a:rPr lang="en-US" b="0" i="1" smtClean="0">
                                <a:solidFill>
                                  <a:schemeClr val="bg2"/>
                                </a:solidFill>
                                <a:latin typeface="Cambria Math" panose="02040503050406030204" pitchFamily="18" charset="0"/>
                              </a:rPr>
                              <m:t>2</m:t>
                            </m:r>
                          </m:sup>
                        </m:sSup>
                        <m:r>
                          <a:rPr lang="en-US" i="1" smtClean="0">
                            <a:solidFill>
                              <a:schemeClr val="bg2"/>
                            </a:solidFill>
                            <a:latin typeface="Cambria Math" panose="02040503050406030204" pitchFamily="18" charset="0"/>
                          </a:rPr>
                          <m:t>=</m:t>
                        </m:r>
                        <m:r>
                          <a:rPr lang="en-US" b="0" i="1" smtClean="0">
                            <a:solidFill>
                              <a:schemeClr val="bg2"/>
                            </a:solidFill>
                            <a:latin typeface="Cambria Math" panose="02040503050406030204" pitchFamily="18" charset="0"/>
                          </a:rPr>
                          <m:t>13(0.2 </m:t>
                        </m:r>
                        <m:r>
                          <a:rPr lang="en-US" b="0" i="1" smtClean="0">
                            <a:solidFill>
                              <a:schemeClr val="bg2"/>
                            </a:solidFill>
                            <a:latin typeface="Cambria Math" panose="02040503050406030204" pitchFamily="18" charset="0"/>
                          </a:rPr>
                          <m:t>𝑚𝑚</m:t>
                        </m:r>
                        <m:r>
                          <a:rPr lang="en-US" b="0" i="1" smtClean="0">
                            <a:solidFill>
                              <a:schemeClr val="bg2"/>
                            </a:solidFill>
                            <a:latin typeface="Cambria Math" panose="02040503050406030204" pitchFamily="18" charset="0"/>
                          </a:rPr>
                          <m:t> </m:t>
                        </m:r>
                        <m:r>
                          <a:rPr lang="en-US" b="0" i="1" smtClean="0">
                            <a:solidFill>
                              <a:schemeClr val="bg2"/>
                            </a:solidFill>
                            <a:latin typeface="Cambria Math" panose="02040503050406030204" pitchFamily="18" charset="0"/>
                          </a:rPr>
                          <m:t>𝑥</m:t>
                        </m:r>
                        <m:r>
                          <a:rPr lang="en-US" b="0" i="1" smtClean="0">
                            <a:solidFill>
                              <a:schemeClr val="bg2"/>
                            </a:solidFill>
                            <a:latin typeface="Cambria Math" panose="02040503050406030204" pitchFamily="18" charset="0"/>
                          </a:rPr>
                          <m:t> 0.2 </m:t>
                        </m:r>
                        <m:r>
                          <a:rPr lang="en-US" b="0" i="1" smtClean="0">
                            <a:solidFill>
                              <a:schemeClr val="bg2"/>
                            </a:solidFill>
                            <a:latin typeface="Cambria Math" panose="02040503050406030204" pitchFamily="18" charset="0"/>
                          </a:rPr>
                          <m:t>𝑚𝑚</m:t>
                        </m:r>
                        <m:r>
                          <a:rPr lang="en-US" b="0" i="1" smtClean="0">
                            <a:solidFill>
                              <a:schemeClr val="bg2"/>
                            </a:solidFill>
                            <a:latin typeface="Cambria Math" panose="02040503050406030204" pitchFamily="18" charset="0"/>
                          </a:rPr>
                          <m:t>)</m:t>
                        </m:r>
                      </m:oMath>
                    </m:oMathPara>
                  </a14:m>
                  <a:endParaRPr lang="en-US" dirty="0">
                    <a:solidFill>
                      <a:schemeClr val="bg2"/>
                    </a:solidFill>
                  </a:endParaRPr>
                </a:p>
              </p:txBody>
            </p:sp>
          </mc:Choice>
          <mc:Fallback xmlns="">
            <p:sp>
              <p:nvSpPr>
                <p:cNvPr id="64" name="TextBox 63">
                  <a:extLst>
                    <a:ext uri="{FF2B5EF4-FFF2-40B4-BE49-F238E27FC236}">
                      <a16:creationId xmlns:a16="http://schemas.microsoft.com/office/drawing/2014/main" id="{CE6CA5A8-1153-40AC-95FE-53C938B21E82}"/>
                    </a:ext>
                  </a:extLst>
                </p:cNvPr>
                <p:cNvSpPr txBox="1">
                  <a:spLocks noRot="1" noChangeAspect="1" noMove="1" noResize="1" noEditPoints="1" noAdjustHandles="1" noChangeArrowheads="1" noChangeShapeType="1" noTextEdit="1"/>
                </p:cNvSpPr>
                <p:nvPr/>
              </p:nvSpPr>
              <p:spPr>
                <a:xfrm>
                  <a:off x="6112375" y="3406720"/>
                  <a:ext cx="2734788" cy="215444"/>
                </a:xfrm>
                <a:prstGeom prst="rect">
                  <a:avLst/>
                </a:prstGeom>
                <a:blipFill>
                  <a:blip r:embed="rId4"/>
                  <a:stretch>
                    <a:fillRect l="-893" r="-1563" b="-34286"/>
                  </a:stretch>
                </a:blipFill>
              </p:spPr>
              <p:txBody>
                <a:bodyPr/>
                <a:lstStyle/>
                <a:p>
                  <a:r>
                    <a:rPr lang="en-US">
                      <a:noFill/>
                    </a:rPr>
                    <a:t> </a:t>
                  </a:r>
                </a:p>
              </p:txBody>
            </p:sp>
          </mc:Fallback>
        </mc:AlternateContent>
        <p:sp>
          <p:nvSpPr>
            <p:cNvPr id="65" name="TextBox 64">
              <a:extLst>
                <a:ext uri="{FF2B5EF4-FFF2-40B4-BE49-F238E27FC236}">
                  <a16:creationId xmlns:a16="http://schemas.microsoft.com/office/drawing/2014/main" id="{9BB54691-5776-4927-A02D-BC9E79C326FB}"/>
                </a:ext>
              </a:extLst>
            </p:cNvPr>
            <p:cNvSpPr txBox="1"/>
            <p:nvPr/>
          </p:nvSpPr>
          <p:spPr>
            <a:xfrm>
              <a:off x="5412263" y="4269436"/>
              <a:ext cx="1672267" cy="646331"/>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Gives an area </a:t>
              </a:r>
            </a:p>
            <a:p>
              <a:r>
                <a:rPr lang="en-US" sz="1800" dirty="0">
                  <a:latin typeface="Times New Roman" panose="02020603050405020304" pitchFamily="18" charset="0"/>
                  <a:cs typeface="Times New Roman" panose="02020603050405020304" pitchFamily="18" charset="0"/>
                </a:rPr>
                <a:t>ratio of ~0.33</a:t>
              </a:r>
            </a:p>
          </p:txBody>
        </p:sp>
        <p:cxnSp>
          <p:nvCxnSpPr>
            <p:cNvPr id="66" name="Straight Arrow Connector 65">
              <a:extLst>
                <a:ext uri="{FF2B5EF4-FFF2-40B4-BE49-F238E27FC236}">
                  <a16:creationId xmlns:a16="http://schemas.microsoft.com/office/drawing/2014/main" id="{48843F48-528F-4D32-84C7-F4B17245CB97}"/>
                </a:ext>
              </a:extLst>
            </p:cNvPr>
            <p:cNvCxnSpPr>
              <a:cxnSpLocks/>
            </p:cNvCxnSpPr>
            <p:nvPr/>
          </p:nvCxnSpPr>
          <p:spPr>
            <a:xfrm>
              <a:off x="6334243" y="1549821"/>
              <a:ext cx="434004" cy="526193"/>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AB59E84-8C2A-4141-B52E-C30A8D054F04}"/>
                </a:ext>
              </a:extLst>
            </p:cNvPr>
            <p:cNvSpPr txBox="1"/>
            <p:nvPr/>
          </p:nvSpPr>
          <p:spPr>
            <a:xfrm>
              <a:off x="6547899" y="2075764"/>
              <a:ext cx="1478307" cy="73866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Thirteen pixels with dimensions</a:t>
              </a:r>
            </a:p>
            <a:p>
              <a:r>
                <a:rPr lang="en-US" dirty="0">
                  <a:latin typeface="Times New Roman" panose="02020603050405020304" pitchFamily="18" charset="0"/>
                  <a:cs typeface="Times New Roman" panose="02020603050405020304" pitchFamily="18" charset="0"/>
                </a:rPr>
                <a:t>0.2 mm x 0.2 mm</a:t>
              </a:r>
            </a:p>
          </p:txBody>
        </p:sp>
        <p:cxnSp>
          <p:nvCxnSpPr>
            <p:cNvPr id="69" name="Straight Arrow Connector 68">
              <a:extLst>
                <a:ext uri="{FF2B5EF4-FFF2-40B4-BE49-F238E27FC236}">
                  <a16:creationId xmlns:a16="http://schemas.microsoft.com/office/drawing/2014/main" id="{5E9D90D3-02F7-4831-8EE4-97FCCB0C8328}"/>
                </a:ext>
              </a:extLst>
            </p:cNvPr>
            <p:cNvCxnSpPr>
              <a:cxnSpLocks/>
            </p:cNvCxnSpPr>
            <p:nvPr/>
          </p:nvCxnSpPr>
          <p:spPr>
            <a:xfrm rot="5400000">
              <a:off x="4968120" y="3167018"/>
              <a:ext cx="365087" cy="0"/>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F9D43CD8-0D4F-4625-A984-4C9A75C7B176}"/>
                </a:ext>
              </a:extLst>
            </p:cNvPr>
            <p:cNvCxnSpPr>
              <a:cxnSpLocks/>
            </p:cNvCxnSpPr>
            <p:nvPr/>
          </p:nvCxnSpPr>
          <p:spPr>
            <a:xfrm>
              <a:off x="5160332" y="3790034"/>
              <a:ext cx="253270" cy="479402"/>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21E3F21B-F4EF-4CBB-81CE-ED9296B6DFED}"/>
                </a:ext>
              </a:extLst>
            </p:cNvPr>
            <p:cNvCxnSpPr>
              <a:cxnSpLocks/>
            </p:cNvCxnSpPr>
            <p:nvPr/>
          </p:nvCxnSpPr>
          <p:spPr>
            <a:xfrm flipH="1">
              <a:off x="5478607" y="1548009"/>
              <a:ext cx="434004" cy="526193"/>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BA17C2C7-0C7E-45CD-B794-94B6128344B2}"/>
                </a:ext>
              </a:extLst>
            </p:cNvPr>
            <p:cNvCxnSpPr>
              <a:cxnSpLocks/>
            </p:cNvCxnSpPr>
            <p:nvPr/>
          </p:nvCxnSpPr>
          <p:spPr>
            <a:xfrm rot="5400000">
              <a:off x="7068601" y="3062904"/>
              <a:ext cx="365087" cy="0"/>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47796952-35A3-4963-96AD-5F2F17EB0EB1}"/>
                </a:ext>
              </a:extLst>
            </p:cNvPr>
            <p:cNvCxnSpPr>
              <a:cxnSpLocks/>
            </p:cNvCxnSpPr>
            <p:nvPr/>
          </p:nvCxnSpPr>
          <p:spPr>
            <a:xfrm flipH="1">
              <a:off x="6894135" y="3783436"/>
              <a:ext cx="253270" cy="479402"/>
            </a:xfrm>
            <a:prstGeom prst="straightConnector1">
              <a:avLst/>
            </a:prstGeom>
            <a:ln w="12700">
              <a:solidFill>
                <a:srgbClr val="0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84" name="Picture 4">
            <a:extLst>
              <a:ext uri="{FF2B5EF4-FFF2-40B4-BE49-F238E27FC236}">
                <a16:creationId xmlns:a16="http://schemas.microsoft.com/office/drawing/2014/main" id="{8F8582F4-2DD8-4E5F-A751-8856C70F0FE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193" t="15016" r="50628" b="34328"/>
          <a:stretch/>
        </p:blipFill>
        <p:spPr bwMode="auto">
          <a:xfrm rot="16200000" flipH="1">
            <a:off x="5278160" y="572636"/>
            <a:ext cx="1493883" cy="6207803"/>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a:extLst>
              <a:ext uri="{FF2B5EF4-FFF2-40B4-BE49-F238E27FC236}">
                <a16:creationId xmlns:a16="http://schemas.microsoft.com/office/drawing/2014/main" id="{80FE994C-12A4-49C5-A2D2-6F1471237B6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77" t="45219" r="91615" b="3837"/>
          <a:stretch/>
        </p:blipFill>
        <p:spPr bwMode="auto">
          <a:xfrm rot="16200000" flipH="1">
            <a:off x="5272141" y="-1055765"/>
            <a:ext cx="1490072" cy="6191953"/>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64315D1-43C4-4D7E-9428-4B4B78134203}"/>
              </a:ext>
            </a:extLst>
          </p:cNvPr>
          <p:cNvSpPr/>
          <p:nvPr/>
        </p:nvSpPr>
        <p:spPr>
          <a:xfrm>
            <a:off x="7394713" y="3406720"/>
            <a:ext cx="510657" cy="479402"/>
          </a:xfrm>
          <a:prstGeom prst="ellipse">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C501DDA-31D1-42A2-84DC-BAF1B62580BC}"/>
              </a:ext>
            </a:extLst>
          </p:cNvPr>
          <p:cNvPicPr>
            <a:picLocks noChangeAspect="1"/>
          </p:cNvPicPr>
          <p:nvPr/>
        </p:nvPicPr>
        <p:blipFill>
          <a:blip r:embed="rId7"/>
          <a:stretch>
            <a:fillRect/>
          </a:stretch>
        </p:blipFill>
        <p:spPr>
          <a:xfrm>
            <a:off x="3240004" y="2779624"/>
            <a:ext cx="2522551" cy="2148840"/>
          </a:xfrm>
          <a:prstGeom prst="rect">
            <a:avLst/>
          </a:prstGeom>
        </p:spPr>
      </p:pic>
      <p:pic>
        <p:nvPicPr>
          <p:cNvPr id="10" name="Picture 9">
            <a:extLst>
              <a:ext uri="{FF2B5EF4-FFF2-40B4-BE49-F238E27FC236}">
                <a16:creationId xmlns:a16="http://schemas.microsoft.com/office/drawing/2014/main" id="{75F6E943-4E20-4DD3-98E7-74A282BE9CF3}"/>
              </a:ext>
            </a:extLst>
          </p:cNvPr>
          <p:cNvPicPr>
            <a:picLocks noChangeAspect="1"/>
          </p:cNvPicPr>
          <p:nvPr/>
        </p:nvPicPr>
        <p:blipFill>
          <a:blip r:embed="rId8"/>
          <a:stretch>
            <a:fillRect/>
          </a:stretch>
        </p:blipFill>
        <p:spPr>
          <a:xfrm>
            <a:off x="5886129" y="2785248"/>
            <a:ext cx="2522551" cy="2148840"/>
          </a:xfrm>
          <a:prstGeom prst="rect">
            <a:avLst/>
          </a:prstGeom>
        </p:spPr>
      </p:pic>
      <p:pic>
        <p:nvPicPr>
          <p:cNvPr id="12" name="Picture 11">
            <a:extLst>
              <a:ext uri="{FF2B5EF4-FFF2-40B4-BE49-F238E27FC236}">
                <a16:creationId xmlns:a16="http://schemas.microsoft.com/office/drawing/2014/main" id="{2B77EB3C-5EF6-4615-8D0C-CD8B22A3E877}"/>
              </a:ext>
            </a:extLst>
          </p:cNvPr>
          <p:cNvPicPr>
            <a:picLocks noChangeAspect="1"/>
          </p:cNvPicPr>
          <p:nvPr/>
        </p:nvPicPr>
        <p:blipFill>
          <a:blip r:embed="rId9"/>
          <a:stretch>
            <a:fillRect/>
          </a:stretch>
        </p:blipFill>
        <p:spPr>
          <a:xfrm>
            <a:off x="3177287" y="522949"/>
            <a:ext cx="2582345" cy="2148840"/>
          </a:xfrm>
          <a:prstGeom prst="rect">
            <a:avLst/>
          </a:prstGeom>
        </p:spPr>
      </p:pic>
      <p:pic>
        <p:nvPicPr>
          <p:cNvPr id="14" name="Picture 13">
            <a:extLst>
              <a:ext uri="{FF2B5EF4-FFF2-40B4-BE49-F238E27FC236}">
                <a16:creationId xmlns:a16="http://schemas.microsoft.com/office/drawing/2014/main" id="{6BD4EADB-A96F-4A32-8D83-09DD33D559A4}"/>
              </a:ext>
            </a:extLst>
          </p:cNvPr>
          <p:cNvPicPr>
            <a:picLocks noChangeAspect="1"/>
          </p:cNvPicPr>
          <p:nvPr/>
        </p:nvPicPr>
        <p:blipFill>
          <a:blip r:embed="rId10"/>
          <a:stretch>
            <a:fillRect/>
          </a:stretch>
        </p:blipFill>
        <p:spPr>
          <a:xfrm>
            <a:off x="5886129" y="517213"/>
            <a:ext cx="2522551" cy="2148840"/>
          </a:xfrm>
          <a:prstGeom prst="rect">
            <a:avLst/>
          </a:prstGeom>
        </p:spPr>
      </p:pic>
      <p:sp>
        <p:nvSpPr>
          <p:cNvPr id="15" name="TextBox 14">
            <a:extLst>
              <a:ext uri="{FF2B5EF4-FFF2-40B4-BE49-F238E27FC236}">
                <a16:creationId xmlns:a16="http://schemas.microsoft.com/office/drawing/2014/main" id="{B4674D20-83EF-49AE-97EC-D8E1EA59602E}"/>
              </a:ext>
            </a:extLst>
          </p:cNvPr>
          <p:cNvSpPr txBox="1"/>
          <p:nvPr/>
        </p:nvSpPr>
        <p:spPr>
          <a:xfrm>
            <a:off x="4484571" y="1175818"/>
            <a:ext cx="1206574" cy="307777"/>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All particles</a:t>
            </a:r>
          </a:p>
        </p:txBody>
      </p:sp>
      <p:sp>
        <p:nvSpPr>
          <p:cNvPr id="72" name="TextBox 71">
            <a:extLst>
              <a:ext uri="{FF2B5EF4-FFF2-40B4-BE49-F238E27FC236}">
                <a16:creationId xmlns:a16="http://schemas.microsoft.com/office/drawing/2014/main" id="{714533E9-F3EF-401B-8480-996AF3E7AD64}"/>
              </a:ext>
            </a:extLst>
          </p:cNvPr>
          <p:cNvSpPr txBox="1"/>
          <p:nvPr/>
        </p:nvSpPr>
        <p:spPr>
          <a:xfrm>
            <a:off x="7994847" y="1200344"/>
            <a:ext cx="1206574" cy="307777"/>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All particles</a:t>
            </a:r>
          </a:p>
        </p:txBody>
      </p:sp>
      <p:sp>
        <p:nvSpPr>
          <p:cNvPr id="73" name="TextBox 72">
            <a:extLst>
              <a:ext uri="{FF2B5EF4-FFF2-40B4-BE49-F238E27FC236}">
                <a16:creationId xmlns:a16="http://schemas.microsoft.com/office/drawing/2014/main" id="{30625026-9F43-41A3-893D-729A38799060}"/>
              </a:ext>
            </a:extLst>
          </p:cNvPr>
          <p:cNvSpPr txBox="1"/>
          <p:nvPr/>
        </p:nvSpPr>
        <p:spPr>
          <a:xfrm>
            <a:off x="3848729" y="3058002"/>
            <a:ext cx="1455353" cy="52322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Area Ratio Threshold = 0.3</a:t>
            </a:r>
          </a:p>
        </p:txBody>
      </p:sp>
      <p:sp>
        <p:nvSpPr>
          <p:cNvPr id="74" name="TextBox 73">
            <a:extLst>
              <a:ext uri="{FF2B5EF4-FFF2-40B4-BE49-F238E27FC236}">
                <a16:creationId xmlns:a16="http://schemas.microsoft.com/office/drawing/2014/main" id="{8BBF402F-FFC3-4D0F-8678-B84723AC9B3F}"/>
              </a:ext>
            </a:extLst>
          </p:cNvPr>
          <p:cNvSpPr txBox="1"/>
          <p:nvPr/>
        </p:nvSpPr>
        <p:spPr>
          <a:xfrm>
            <a:off x="6446043" y="3058002"/>
            <a:ext cx="1455353" cy="52322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Area Ratio Threshold = 0.5</a:t>
            </a:r>
          </a:p>
        </p:txBody>
      </p:sp>
      <p:pic>
        <p:nvPicPr>
          <p:cNvPr id="75" name="Picture 74">
            <a:extLst>
              <a:ext uri="{FF2B5EF4-FFF2-40B4-BE49-F238E27FC236}">
                <a16:creationId xmlns:a16="http://schemas.microsoft.com/office/drawing/2014/main" id="{62870FCD-13E8-4392-B82D-2DDF695A9D0D}"/>
              </a:ext>
            </a:extLst>
          </p:cNvPr>
          <p:cNvPicPr>
            <a:picLocks noChangeAspect="1"/>
          </p:cNvPicPr>
          <p:nvPr/>
        </p:nvPicPr>
        <p:blipFill>
          <a:blip r:embed="rId11"/>
          <a:srcRect/>
          <a:stretch/>
        </p:blipFill>
        <p:spPr>
          <a:xfrm>
            <a:off x="3266486" y="2783297"/>
            <a:ext cx="2522551" cy="2148839"/>
          </a:xfrm>
          <a:prstGeom prst="rect">
            <a:avLst/>
          </a:prstGeom>
        </p:spPr>
      </p:pic>
      <p:pic>
        <p:nvPicPr>
          <p:cNvPr id="76" name="Picture 75">
            <a:extLst>
              <a:ext uri="{FF2B5EF4-FFF2-40B4-BE49-F238E27FC236}">
                <a16:creationId xmlns:a16="http://schemas.microsoft.com/office/drawing/2014/main" id="{384B8690-B73E-473A-84A8-A0CBC73740B4}"/>
              </a:ext>
            </a:extLst>
          </p:cNvPr>
          <p:cNvPicPr>
            <a:picLocks noChangeAspect="1"/>
          </p:cNvPicPr>
          <p:nvPr/>
        </p:nvPicPr>
        <p:blipFill>
          <a:blip r:embed="rId12"/>
          <a:srcRect/>
          <a:stretch/>
        </p:blipFill>
        <p:spPr>
          <a:xfrm>
            <a:off x="5912611" y="2788921"/>
            <a:ext cx="2522551" cy="2148839"/>
          </a:xfrm>
          <a:prstGeom prst="rect">
            <a:avLst/>
          </a:prstGeom>
        </p:spPr>
      </p:pic>
      <p:pic>
        <p:nvPicPr>
          <p:cNvPr id="79" name="Picture 78">
            <a:extLst>
              <a:ext uri="{FF2B5EF4-FFF2-40B4-BE49-F238E27FC236}">
                <a16:creationId xmlns:a16="http://schemas.microsoft.com/office/drawing/2014/main" id="{7788BF20-8DCA-4B1B-B8E3-DEB0D0AFC0A7}"/>
              </a:ext>
            </a:extLst>
          </p:cNvPr>
          <p:cNvPicPr>
            <a:picLocks noChangeAspect="1"/>
          </p:cNvPicPr>
          <p:nvPr/>
        </p:nvPicPr>
        <p:blipFill>
          <a:blip r:embed="rId13"/>
          <a:srcRect/>
          <a:stretch/>
        </p:blipFill>
        <p:spPr>
          <a:xfrm>
            <a:off x="3233666" y="526622"/>
            <a:ext cx="2522551" cy="2148840"/>
          </a:xfrm>
          <a:prstGeom prst="rect">
            <a:avLst/>
          </a:prstGeom>
        </p:spPr>
      </p:pic>
      <p:pic>
        <p:nvPicPr>
          <p:cNvPr id="81" name="Picture 80">
            <a:extLst>
              <a:ext uri="{FF2B5EF4-FFF2-40B4-BE49-F238E27FC236}">
                <a16:creationId xmlns:a16="http://schemas.microsoft.com/office/drawing/2014/main" id="{DFDAE40B-CA54-4B78-A008-F67BE8B3C9F4}"/>
              </a:ext>
            </a:extLst>
          </p:cNvPr>
          <p:cNvPicPr>
            <a:picLocks noChangeAspect="1"/>
          </p:cNvPicPr>
          <p:nvPr/>
        </p:nvPicPr>
        <p:blipFill>
          <a:blip r:embed="rId14"/>
          <a:srcRect/>
          <a:stretch/>
        </p:blipFill>
        <p:spPr>
          <a:xfrm>
            <a:off x="5912611" y="520886"/>
            <a:ext cx="2522551" cy="2148839"/>
          </a:xfrm>
          <a:prstGeom prst="rect">
            <a:avLst/>
          </a:prstGeom>
        </p:spPr>
      </p:pic>
      <p:sp>
        <p:nvSpPr>
          <p:cNvPr id="82" name="TextBox 81">
            <a:extLst>
              <a:ext uri="{FF2B5EF4-FFF2-40B4-BE49-F238E27FC236}">
                <a16:creationId xmlns:a16="http://schemas.microsoft.com/office/drawing/2014/main" id="{DDA707A1-CA3B-44FE-9B75-84E8A1ACD676}"/>
              </a:ext>
            </a:extLst>
          </p:cNvPr>
          <p:cNvSpPr txBox="1"/>
          <p:nvPr/>
        </p:nvSpPr>
        <p:spPr>
          <a:xfrm>
            <a:off x="3673026" y="1190885"/>
            <a:ext cx="1206574" cy="307777"/>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All particles</a:t>
            </a:r>
          </a:p>
        </p:txBody>
      </p:sp>
      <p:sp>
        <p:nvSpPr>
          <p:cNvPr id="83" name="TextBox 82">
            <a:extLst>
              <a:ext uri="{FF2B5EF4-FFF2-40B4-BE49-F238E27FC236}">
                <a16:creationId xmlns:a16="http://schemas.microsoft.com/office/drawing/2014/main" id="{F8F7F8D4-D32B-4421-9B71-81F06FA2FFA9}"/>
              </a:ext>
            </a:extLst>
          </p:cNvPr>
          <p:cNvSpPr txBox="1"/>
          <p:nvPr/>
        </p:nvSpPr>
        <p:spPr>
          <a:xfrm>
            <a:off x="6391727" y="1175744"/>
            <a:ext cx="1206574" cy="307777"/>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All particles</a:t>
            </a:r>
          </a:p>
        </p:txBody>
      </p:sp>
      <p:sp>
        <p:nvSpPr>
          <p:cNvPr id="86" name="TextBox 85">
            <a:extLst>
              <a:ext uri="{FF2B5EF4-FFF2-40B4-BE49-F238E27FC236}">
                <a16:creationId xmlns:a16="http://schemas.microsoft.com/office/drawing/2014/main" id="{31DE4A27-BE29-4DA6-B5CC-534CB6A3AFCA}"/>
              </a:ext>
            </a:extLst>
          </p:cNvPr>
          <p:cNvSpPr txBox="1"/>
          <p:nvPr/>
        </p:nvSpPr>
        <p:spPr>
          <a:xfrm>
            <a:off x="3859650" y="3178321"/>
            <a:ext cx="1455353" cy="52322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Area Ratio Threshold = 0.3</a:t>
            </a:r>
          </a:p>
        </p:txBody>
      </p:sp>
      <p:sp>
        <p:nvSpPr>
          <p:cNvPr id="87" name="TextBox 86">
            <a:extLst>
              <a:ext uri="{FF2B5EF4-FFF2-40B4-BE49-F238E27FC236}">
                <a16:creationId xmlns:a16="http://schemas.microsoft.com/office/drawing/2014/main" id="{6CE9CAA4-FD01-4191-9940-739518B391CF}"/>
              </a:ext>
            </a:extLst>
          </p:cNvPr>
          <p:cNvSpPr txBox="1"/>
          <p:nvPr/>
        </p:nvSpPr>
        <p:spPr>
          <a:xfrm>
            <a:off x="6446209" y="3178321"/>
            <a:ext cx="1455353" cy="52322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Area Ratio Threshold = 0.5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1">
                                            <p:txEl>
                                              <p:pRg st="0" end="0"/>
                                            </p:txEl>
                                          </p:spTgt>
                                        </p:tgtEl>
                                        <p:attrNameLst>
                                          <p:attrName>style.visibility</p:attrName>
                                        </p:attrNameLst>
                                      </p:cBhvr>
                                      <p:to>
                                        <p:strVal val="visible"/>
                                      </p:to>
                                    </p:set>
                                    <p:animEffect transition="in" filter="fade">
                                      <p:cBhvr>
                                        <p:cTn id="7" dur="500"/>
                                        <p:tgtEl>
                                          <p:spTgt spid="34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41">
                                            <p:txEl>
                                              <p:pRg st="1" end="1"/>
                                            </p:txEl>
                                          </p:spTgt>
                                        </p:tgtEl>
                                        <p:attrNameLst>
                                          <p:attrName>style.visibility</p:attrName>
                                        </p:attrNameLst>
                                      </p:cBhvr>
                                      <p:to>
                                        <p:strVal val="visible"/>
                                      </p:to>
                                    </p:set>
                                    <p:animEffect transition="in" filter="fade">
                                      <p:cBhvr>
                                        <p:cTn id="10" dur="500"/>
                                        <p:tgtEl>
                                          <p:spTgt spid="34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1">
                                            <p:txEl>
                                              <p:pRg st="2" end="2"/>
                                            </p:txEl>
                                          </p:spTgt>
                                        </p:tgtEl>
                                        <p:attrNameLst>
                                          <p:attrName>style.visibility</p:attrName>
                                        </p:attrNameLst>
                                      </p:cBhvr>
                                      <p:to>
                                        <p:strVal val="visible"/>
                                      </p:to>
                                    </p:set>
                                    <p:animEffect transition="in" filter="fade">
                                      <p:cBhvr>
                                        <p:cTn id="15" dur="500"/>
                                        <p:tgtEl>
                                          <p:spTgt spid="34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fade">
                                      <p:cBhvr>
                                        <p:cTn id="25" dur="500"/>
                                        <p:tgtEl>
                                          <p:spTgt spid="85"/>
                                        </p:tgtEl>
                                      </p:cBhvr>
                                    </p:animEffect>
                                  </p:childTnLst>
                                </p:cTn>
                              </p:par>
                              <p:par>
                                <p:cTn id="26" presetID="10" presetClass="entr" presetSubtype="0" fill="hold" nodeType="withEffect">
                                  <p:stCondLst>
                                    <p:cond delay="0"/>
                                  </p:stCondLst>
                                  <p:childTnLst>
                                    <p:set>
                                      <p:cBhvr>
                                        <p:cTn id="27" dur="1" fill="hold">
                                          <p:stCondLst>
                                            <p:cond delay="0"/>
                                          </p:stCondLst>
                                        </p:cTn>
                                        <p:tgtEl>
                                          <p:spTgt spid="84"/>
                                        </p:tgtEl>
                                        <p:attrNameLst>
                                          <p:attrName>style.visibility</p:attrName>
                                        </p:attrNameLst>
                                      </p:cBhvr>
                                      <p:to>
                                        <p:strVal val="visible"/>
                                      </p:to>
                                    </p:set>
                                    <p:animEffect transition="in" filter="fade">
                                      <p:cBhvr>
                                        <p:cTn id="28" dur="500"/>
                                        <p:tgtEl>
                                          <p:spTgt spid="8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85"/>
                                        </p:tgtEl>
                                      </p:cBhvr>
                                    </p:animEffect>
                                    <p:set>
                                      <p:cBhvr>
                                        <p:cTn id="41" dur="1" fill="hold">
                                          <p:stCondLst>
                                            <p:cond delay="499"/>
                                          </p:stCondLst>
                                        </p:cTn>
                                        <p:tgtEl>
                                          <p:spTgt spid="85"/>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84"/>
                                        </p:tgtEl>
                                      </p:cBhvr>
                                    </p:animEffect>
                                    <p:set>
                                      <p:cBhvr>
                                        <p:cTn id="44" dur="1" fill="hold">
                                          <p:stCondLst>
                                            <p:cond delay="499"/>
                                          </p:stCondLst>
                                        </p:cTn>
                                        <p:tgtEl>
                                          <p:spTgt spid="8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72"/>
                                        </p:tgtEl>
                                        <p:attrNameLst>
                                          <p:attrName>style.visibility</p:attrName>
                                        </p:attrNameLst>
                                      </p:cBhvr>
                                      <p:to>
                                        <p:strVal val="visible"/>
                                      </p:to>
                                    </p:set>
                                    <p:animEffect transition="in" filter="fade">
                                      <p:cBhvr>
                                        <p:cTn id="63" dur="500"/>
                                        <p:tgtEl>
                                          <p:spTgt spid="7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500"/>
                                        <p:tgtEl>
                                          <p:spTgt spid="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3"/>
                                        </p:tgtEl>
                                        <p:attrNameLst>
                                          <p:attrName>style.visibility</p:attrName>
                                        </p:attrNameLst>
                                      </p:cBhvr>
                                      <p:to>
                                        <p:strVal val="visible"/>
                                      </p:to>
                                    </p:set>
                                    <p:animEffect transition="in" filter="fade">
                                      <p:cBhvr>
                                        <p:cTn id="71" dur="500"/>
                                        <p:tgtEl>
                                          <p:spTgt spid="73"/>
                                        </p:tgtEl>
                                      </p:cBhvr>
                                    </p:animEffect>
                                  </p:childTnLst>
                                </p:cTn>
                              </p:par>
                              <p:par>
                                <p:cTn id="72" presetID="10" presetClass="entr" presetSubtype="0" fill="hold" nodeType="with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500"/>
                                        <p:tgtEl>
                                          <p:spTgt spid="1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74"/>
                                        </p:tgtEl>
                                        <p:attrNameLst>
                                          <p:attrName>style.visibility</p:attrName>
                                        </p:attrNameLst>
                                      </p:cBhvr>
                                      <p:to>
                                        <p:strVal val="visible"/>
                                      </p:to>
                                    </p:set>
                                    <p:animEffect transition="in" filter="fade">
                                      <p:cBhvr>
                                        <p:cTn id="77" dur="500"/>
                                        <p:tgtEl>
                                          <p:spTgt spid="7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41">
                                            <p:txEl>
                                              <p:pRg st="4" end="4"/>
                                            </p:txEl>
                                          </p:spTgt>
                                        </p:tgtEl>
                                        <p:attrNameLst>
                                          <p:attrName>style.visibility</p:attrName>
                                        </p:attrNameLst>
                                      </p:cBhvr>
                                      <p:to>
                                        <p:strVal val="visible"/>
                                      </p:to>
                                    </p:set>
                                    <p:animEffect transition="in" filter="fade">
                                      <p:cBhvr>
                                        <p:cTn id="82" dur="500"/>
                                        <p:tgtEl>
                                          <p:spTgt spid="341">
                                            <p:txEl>
                                              <p:pRg st="4" end="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2"/>
                                        </p:tgtEl>
                                      </p:cBhvr>
                                    </p:animEffect>
                                    <p:set>
                                      <p:cBhvr>
                                        <p:cTn id="87" dur="1" fill="hold">
                                          <p:stCondLst>
                                            <p:cond delay="499"/>
                                          </p:stCondLst>
                                        </p:cTn>
                                        <p:tgtEl>
                                          <p:spTgt spid="12"/>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15"/>
                                        </p:tgtEl>
                                      </p:cBhvr>
                                    </p:animEffect>
                                    <p:set>
                                      <p:cBhvr>
                                        <p:cTn id="90" dur="1" fill="hold">
                                          <p:stCondLst>
                                            <p:cond delay="499"/>
                                          </p:stCondLst>
                                        </p:cTn>
                                        <p:tgtEl>
                                          <p:spTgt spid="15"/>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14"/>
                                        </p:tgtEl>
                                      </p:cBhvr>
                                    </p:animEffect>
                                    <p:set>
                                      <p:cBhvr>
                                        <p:cTn id="93" dur="1" fill="hold">
                                          <p:stCondLst>
                                            <p:cond delay="499"/>
                                          </p:stCondLst>
                                        </p:cTn>
                                        <p:tgtEl>
                                          <p:spTgt spid="14"/>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72"/>
                                        </p:tgtEl>
                                      </p:cBhvr>
                                    </p:animEffect>
                                    <p:set>
                                      <p:cBhvr>
                                        <p:cTn id="96" dur="1" fill="hold">
                                          <p:stCondLst>
                                            <p:cond delay="499"/>
                                          </p:stCondLst>
                                        </p:cTn>
                                        <p:tgtEl>
                                          <p:spTgt spid="72"/>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8"/>
                                        </p:tgtEl>
                                      </p:cBhvr>
                                    </p:animEffect>
                                    <p:set>
                                      <p:cBhvr>
                                        <p:cTn id="99" dur="1" fill="hold">
                                          <p:stCondLst>
                                            <p:cond delay="499"/>
                                          </p:stCondLst>
                                        </p:cTn>
                                        <p:tgtEl>
                                          <p:spTgt spid="8"/>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500"/>
                                        <p:tgtEl>
                                          <p:spTgt spid="73"/>
                                        </p:tgtEl>
                                      </p:cBhvr>
                                    </p:animEffect>
                                    <p:set>
                                      <p:cBhvr>
                                        <p:cTn id="102" dur="1" fill="hold">
                                          <p:stCondLst>
                                            <p:cond delay="499"/>
                                          </p:stCondLst>
                                        </p:cTn>
                                        <p:tgtEl>
                                          <p:spTgt spid="73"/>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0"/>
                                        </p:tgtEl>
                                      </p:cBhvr>
                                    </p:animEffect>
                                    <p:set>
                                      <p:cBhvr>
                                        <p:cTn id="105" dur="1" fill="hold">
                                          <p:stCondLst>
                                            <p:cond delay="499"/>
                                          </p:stCondLst>
                                        </p:cTn>
                                        <p:tgtEl>
                                          <p:spTgt spid="10"/>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74"/>
                                        </p:tgtEl>
                                      </p:cBhvr>
                                    </p:animEffect>
                                    <p:set>
                                      <p:cBhvr>
                                        <p:cTn id="108" dur="1" fill="hold">
                                          <p:stCondLst>
                                            <p:cond delay="499"/>
                                          </p:stCondLst>
                                        </p:cTn>
                                        <p:tgtEl>
                                          <p:spTgt spid="74"/>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79"/>
                                        </p:tgtEl>
                                        <p:attrNameLst>
                                          <p:attrName>style.visibility</p:attrName>
                                        </p:attrNameLst>
                                      </p:cBhvr>
                                      <p:to>
                                        <p:strVal val="visible"/>
                                      </p:to>
                                    </p:set>
                                    <p:animEffect transition="in" filter="fade">
                                      <p:cBhvr>
                                        <p:cTn id="113" dur="500"/>
                                        <p:tgtEl>
                                          <p:spTgt spid="79"/>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82"/>
                                        </p:tgtEl>
                                        <p:attrNameLst>
                                          <p:attrName>style.visibility</p:attrName>
                                        </p:attrNameLst>
                                      </p:cBhvr>
                                      <p:to>
                                        <p:strVal val="visible"/>
                                      </p:to>
                                    </p:set>
                                    <p:animEffect transition="in" filter="fade">
                                      <p:cBhvr>
                                        <p:cTn id="116" dur="500"/>
                                        <p:tgtEl>
                                          <p:spTgt spid="82"/>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nodeType="clickEffect">
                                  <p:stCondLst>
                                    <p:cond delay="0"/>
                                  </p:stCondLst>
                                  <p:childTnLst>
                                    <p:set>
                                      <p:cBhvr>
                                        <p:cTn id="120" dur="1" fill="hold">
                                          <p:stCondLst>
                                            <p:cond delay="0"/>
                                          </p:stCondLst>
                                        </p:cTn>
                                        <p:tgtEl>
                                          <p:spTgt spid="81"/>
                                        </p:tgtEl>
                                        <p:attrNameLst>
                                          <p:attrName>style.visibility</p:attrName>
                                        </p:attrNameLst>
                                      </p:cBhvr>
                                      <p:to>
                                        <p:strVal val="visible"/>
                                      </p:to>
                                    </p:set>
                                    <p:animEffect transition="in" filter="fade">
                                      <p:cBhvr>
                                        <p:cTn id="121" dur="500"/>
                                        <p:tgtEl>
                                          <p:spTgt spid="81"/>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83"/>
                                        </p:tgtEl>
                                        <p:attrNameLst>
                                          <p:attrName>style.visibility</p:attrName>
                                        </p:attrNameLst>
                                      </p:cBhvr>
                                      <p:to>
                                        <p:strVal val="visible"/>
                                      </p:to>
                                    </p:set>
                                    <p:animEffect transition="in" filter="fade">
                                      <p:cBhvr>
                                        <p:cTn id="124" dur="500"/>
                                        <p:tgtEl>
                                          <p:spTgt spid="83"/>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nodeType="clickEffect">
                                  <p:stCondLst>
                                    <p:cond delay="0"/>
                                  </p:stCondLst>
                                  <p:childTnLst>
                                    <p:set>
                                      <p:cBhvr>
                                        <p:cTn id="128" dur="1" fill="hold">
                                          <p:stCondLst>
                                            <p:cond delay="0"/>
                                          </p:stCondLst>
                                        </p:cTn>
                                        <p:tgtEl>
                                          <p:spTgt spid="75"/>
                                        </p:tgtEl>
                                        <p:attrNameLst>
                                          <p:attrName>style.visibility</p:attrName>
                                        </p:attrNameLst>
                                      </p:cBhvr>
                                      <p:to>
                                        <p:strVal val="visible"/>
                                      </p:to>
                                    </p:set>
                                    <p:animEffect transition="in" filter="fade">
                                      <p:cBhvr>
                                        <p:cTn id="129" dur="500"/>
                                        <p:tgtEl>
                                          <p:spTgt spid="75"/>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86"/>
                                        </p:tgtEl>
                                        <p:attrNameLst>
                                          <p:attrName>style.visibility</p:attrName>
                                        </p:attrNameLst>
                                      </p:cBhvr>
                                      <p:to>
                                        <p:strVal val="visible"/>
                                      </p:to>
                                    </p:set>
                                    <p:animEffect transition="in" filter="fade">
                                      <p:cBhvr>
                                        <p:cTn id="132" dur="500"/>
                                        <p:tgtEl>
                                          <p:spTgt spid="86"/>
                                        </p:tgtEl>
                                      </p:cBhvr>
                                    </p:animEffect>
                                  </p:childTnLst>
                                </p:cTn>
                              </p:par>
                              <p:par>
                                <p:cTn id="133" presetID="10" presetClass="entr" presetSubtype="0" fill="hold" nodeType="withEffect">
                                  <p:stCondLst>
                                    <p:cond delay="0"/>
                                  </p:stCondLst>
                                  <p:childTnLst>
                                    <p:set>
                                      <p:cBhvr>
                                        <p:cTn id="134" dur="1" fill="hold">
                                          <p:stCondLst>
                                            <p:cond delay="0"/>
                                          </p:stCondLst>
                                        </p:cTn>
                                        <p:tgtEl>
                                          <p:spTgt spid="76"/>
                                        </p:tgtEl>
                                        <p:attrNameLst>
                                          <p:attrName>style.visibility</p:attrName>
                                        </p:attrNameLst>
                                      </p:cBhvr>
                                      <p:to>
                                        <p:strVal val="visible"/>
                                      </p:to>
                                    </p:set>
                                    <p:animEffect transition="in" filter="fade">
                                      <p:cBhvr>
                                        <p:cTn id="135" dur="500"/>
                                        <p:tgtEl>
                                          <p:spTgt spid="76"/>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87"/>
                                        </p:tgtEl>
                                        <p:attrNameLst>
                                          <p:attrName>style.visibility</p:attrName>
                                        </p:attrNameLst>
                                      </p:cBhvr>
                                      <p:to>
                                        <p:strVal val="visible"/>
                                      </p:to>
                                    </p:set>
                                    <p:animEffect transition="in" filter="fade">
                                      <p:cBhvr>
                                        <p:cTn id="138"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5" grpId="0"/>
      <p:bldP spid="15" grpId="1"/>
      <p:bldP spid="72" grpId="0"/>
      <p:bldP spid="72" grpId="1"/>
      <p:bldP spid="73" grpId="0"/>
      <p:bldP spid="73" grpId="1"/>
      <p:bldP spid="74" grpId="0"/>
      <p:bldP spid="74" grpId="1"/>
      <p:bldP spid="82" grpId="0"/>
      <p:bldP spid="83" grpId="0"/>
      <p:bldP spid="86" grpId="0"/>
      <p:bldP spid="8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cxnSp>
        <p:nvCxnSpPr>
          <p:cNvPr id="292" name="Google Shape;292;p25"/>
          <p:cNvCxnSpPr/>
          <p:nvPr/>
        </p:nvCxnSpPr>
        <p:spPr>
          <a:xfrm rot="10800000">
            <a:off x="36576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293" name="Google Shape;293;p25"/>
          <p:cNvCxnSpPr/>
          <p:nvPr/>
        </p:nvCxnSpPr>
        <p:spPr>
          <a:xfrm rot="10800000">
            <a:off x="54864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294" name="Google Shape;294;p25"/>
          <p:cNvCxnSpPr/>
          <p:nvPr/>
        </p:nvCxnSpPr>
        <p:spPr>
          <a:xfrm rot="10800000">
            <a:off x="7315200" y="3450"/>
            <a:ext cx="0" cy="456300"/>
          </a:xfrm>
          <a:prstGeom prst="straightConnector1">
            <a:avLst/>
          </a:prstGeom>
          <a:noFill/>
          <a:ln w="38100" cap="flat" cmpd="sng">
            <a:solidFill>
              <a:schemeClr val="dk2"/>
            </a:solidFill>
            <a:prstDash val="solid"/>
            <a:round/>
            <a:headEnd type="none" w="med" len="med"/>
            <a:tailEnd type="none" w="med" len="med"/>
          </a:ln>
        </p:spPr>
      </p:cxnSp>
      <p:sp>
        <p:nvSpPr>
          <p:cNvPr id="295" name="Google Shape;295;p25"/>
          <p:cNvSpPr txBox="1"/>
          <p:nvPr/>
        </p:nvSpPr>
        <p:spPr>
          <a:xfrm>
            <a:off x="0" y="0"/>
            <a:ext cx="36576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Times New Roman"/>
                <a:ea typeface="Times New Roman"/>
                <a:cs typeface="Times New Roman"/>
                <a:sym typeface="Times New Roman"/>
              </a:rPr>
              <a:t>Project Introduction</a:t>
            </a:r>
            <a:endParaRPr sz="1800" b="1">
              <a:solidFill>
                <a:schemeClr val="dk2"/>
              </a:solidFill>
              <a:latin typeface="Times New Roman"/>
              <a:ea typeface="Times New Roman"/>
              <a:cs typeface="Times New Roman"/>
              <a:sym typeface="Times New Roman"/>
            </a:endParaRPr>
          </a:p>
        </p:txBody>
      </p:sp>
      <p:cxnSp>
        <p:nvCxnSpPr>
          <p:cNvPr id="297" name="Google Shape;297;p25"/>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298" name="Google Shape;298;p25"/>
          <p:cNvSpPr txBox="1"/>
          <p:nvPr/>
        </p:nvSpPr>
        <p:spPr>
          <a:xfrm>
            <a:off x="36576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Particle Size Distributions</a:t>
            </a:r>
            <a:endParaRPr sz="1150" b="1">
              <a:solidFill>
                <a:schemeClr val="dk2"/>
              </a:solidFill>
              <a:latin typeface="Times New Roman"/>
              <a:ea typeface="Times New Roman"/>
              <a:cs typeface="Times New Roman"/>
              <a:sym typeface="Times New Roman"/>
            </a:endParaRPr>
          </a:p>
        </p:txBody>
      </p:sp>
      <p:sp>
        <p:nvSpPr>
          <p:cNvPr id="299" name="Google Shape;299;p25"/>
          <p:cNvSpPr txBox="1"/>
          <p:nvPr/>
        </p:nvSpPr>
        <p:spPr>
          <a:xfrm>
            <a:off x="54864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Evaluating Data Quality</a:t>
            </a:r>
            <a:endParaRPr sz="1150" b="1">
              <a:solidFill>
                <a:schemeClr val="dk2"/>
              </a:solidFill>
              <a:latin typeface="Times New Roman"/>
              <a:ea typeface="Times New Roman"/>
              <a:cs typeface="Times New Roman"/>
              <a:sym typeface="Times New Roman"/>
            </a:endParaRPr>
          </a:p>
        </p:txBody>
      </p:sp>
      <p:sp>
        <p:nvSpPr>
          <p:cNvPr id="300" name="Google Shape;300;p25"/>
          <p:cNvSpPr txBox="1"/>
          <p:nvPr/>
        </p:nvSpPr>
        <p:spPr>
          <a:xfrm>
            <a:off x="73152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Reflectivity Comparisons</a:t>
            </a:r>
            <a:endParaRPr sz="1150" b="1">
              <a:solidFill>
                <a:schemeClr val="dk2"/>
              </a:solidFill>
              <a:latin typeface="Times New Roman"/>
              <a:ea typeface="Times New Roman"/>
              <a:cs typeface="Times New Roman"/>
              <a:sym typeface="Times New Roman"/>
            </a:endParaRPr>
          </a:p>
        </p:txBody>
      </p:sp>
      <p:sp>
        <p:nvSpPr>
          <p:cNvPr id="39" name="Google Shape;325;p27">
            <a:extLst>
              <a:ext uri="{FF2B5EF4-FFF2-40B4-BE49-F238E27FC236}">
                <a16:creationId xmlns:a16="http://schemas.microsoft.com/office/drawing/2014/main" id="{BDC1D806-C658-44E9-B24D-2D12B566ED6C}"/>
              </a:ext>
            </a:extLst>
          </p:cNvPr>
          <p:cNvSpPr/>
          <p:nvPr/>
        </p:nvSpPr>
        <p:spPr>
          <a:xfrm>
            <a:off x="708475" y="10147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0" name="Google Shape;296;p25">
            <a:extLst>
              <a:ext uri="{FF2B5EF4-FFF2-40B4-BE49-F238E27FC236}">
                <a16:creationId xmlns:a16="http://schemas.microsoft.com/office/drawing/2014/main" id="{1643D682-9407-4406-AF45-049688EFC62C}"/>
              </a:ext>
            </a:extLst>
          </p:cNvPr>
          <p:cNvSpPr txBox="1"/>
          <p:nvPr/>
        </p:nvSpPr>
        <p:spPr>
          <a:xfrm>
            <a:off x="309626" y="1425425"/>
            <a:ext cx="8524748" cy="3598474"/>
          </a:xfrm>
          <a:prstGeom prst="rect">
            <a:avLst/>
          </a:prstGeom>
          <a:noFill/>
          <a:ln>
            <a:noFill/>
          </a:ln>
        </p:spPr>
        <p:txBody>
          <a:bodyPr spcFirstLastPara="1" wrap="square" lIns="91425" tIns="91425" rIns="91425" bIns="91425" anchor="t" anchorCtr="0">
            <a:noAutofit/>
          </a:bodyPr>
          <a:lstStyle/>
          <a:p>
            <a:pPr marL="400050" lvl="0" indent="-285750" algn="l" rtl="0">
              <a:lnSpc>
                <a:spcPct val="150000"/>
              </a:lnSpc>
              <a:spcBef>
                <a:spcPts val="0"/>
              </a:spcBef>
              <a:spcAft>
                <a:spcPts val="0"/>
              </a:spcAft>
              <a:buClr>
                <a:schemeClr val="dk2"/>
              </a:buClr>
              <a:buSzPct val="150000"/>
              <a:buFont typeface="Arial" panose="020B0604020202020204" pitchFamily="34" charset="0"/>
              <a:buChar char="•"/>
            </a:pPr>
            <a:r>
              <a:rPr lang="en-US" sz="2000" dirty="0">
                <a:solidFill>
                  <a:schemeClr val="dk2"/>
                </a:solidFill>
                <a:latin typeface="Times New Roman" panose="02020603050405020304" pitchFamily="18" charset="0"/>
                <a:cs typeface="Times New Roman" panose="02020603050405020304" pitchFamily="18" charset="0"/>
              </a:rPr>
              <a:t>Research group objective</a:t>
            </a:r>
          </a:p>
          <a:p>
            <a:pPr marL="914400" lvl="0" indent="-285750" algn="l" rtl="0">
              <a:lnSpc>
                <a:spcPct val="150000"/>
              </a:lnSpc>
              <a:spcBef>
                <a:spcPts val="0"/>
              </a:spcBef>
              <a:spcAft>
                <a:spcPts val="0"/>
              </a:spcAft>
              <a:buClr>
                <a:schemeClr val="dk2"/>
              </a:buClr>
              <a:buSzPct val="150000"/>
              <a:buFont typeface="Arial" panose="020B0604020202020204" pitchFamily="34" charset="0"/>
              <a:buChar char="•"/>
            </a:pPr>
            <a:r>
              <a:rPr lang="en-US" sz="2000" dirty="0">
                <a:solidFill>
                  <a:schemeClr val="dk2"/>
                </a:solidFill>
                <a:latin typeface="Times New Roman" panose="02020603050405020304" pitchFamily="18" charset="0"/>
                <a:cs typeface="Times New Roman" panose="02020603050405020304" pitchFamily="18" charset="0"/>
              </a:rPr>
              <a:t>Compare T-28 aircraft in-situ measurements of hail with CSU-CHILL radar observations.</a:t>
            </a:r>
          </a:p>
          <a:p>
            <a:pPr marL="114300" lvl="0" algn="l" rtl="0">
              <a:lnSpc>
                <a:spcPct val="150000"/>
              </a:lnSpc>
              <a:spcBef>
                <a:spcPts val="0"/>
              </a:spcBef>
              <a:spcAft>
                <a:spcPts val="0"/>
              </a:spcAft>
              <a:buClr>
                <a:schemeClr val="dk2"/>
              </a:buClr>
              <a:buSzPct val="150000"/>
            </a:pPr>
            <a:endParaRPr lang="en-US" sz="2000" baseline="30000" dirty="0">
              <a:solidFill>
                <a:schemeClr val="dk2"/>
              </a:solidFill>
              <a:latin typeface="Times New Roman" panose="02020603050405020304" pitchFamily="18" charset="0"/>
              <a:cs typeface="Times New Roman" panose="02020603050405020304" pitchFamily="18" charset="0"/>
            </a:endParaRPr>
          </a:p>
          <a:p>
            <a:pPr marL="400050" lvl="0" indent="-285750">
              <a:lnSpc>
                <a:spcPct val="150000"/>
              </a:lnSpc>
              <a:buClr>
                <a:schemeClr val="dk2"/>
              </a:buClr>
              <a:buSzPct val="150000"/>
              <a:buFont typeface="Arial" panose="020B0604020202020204" pitchFamily="34" charset="0"/>
              <a:buChar char="•"/>
            </a:pPr>
            <a:r>
              <a:rPr lang="en-US" sz="2000" dirty="0">
                <a:solidFill>
                  <a:schemeClr val="dk2"/>
                </a:solidFill>
                <a:latin typeface="Times New Roman" panose="02020603050405020304" pitchFamily="18" charset="0"/>
                <a:cs typeface="Times New Roman" panose="02020603050405020304" pitchFamily="18" charset="0"/>
              </a:rPr>
              <a:t>UND specific objectives</a:t>
            </a:r>
          </a:p>
          <a:p>
            <a:pPr marL="914400" lvl="1" indent="-285750">
              <a:lnSpc>
                <a:spcPct val="150000"/>
              </a:lnSpc>
              <a:buClr>
                <a:schemeClr val="dk2"/>
              </a:buClr>
              <a:buSzPct val="150000"/>
              <a:buFont typeface="Arial" panose="020B0604020202020204" pitchFamily="34" charset="0"/>
              <a:buChar char="•"/>
            </a:pPr>
            <a:r>
              <a:rPr lang="en-US" sz="2000" dirty="0">
                <a:solidFill>
                  <a:schemeClr val="dk2"/>
                </a:solidFill>
                <a:latin typeface="Times New Roman" panose="02020603050405020304" pitchFamily="18" charset="0"/>
                <a:cs typeface="Times New Roman" panose="02020603050405020304" pitchFamily="18" charset="0"/>
              </a:rPr>
              <a:t>Assess the data quality of Optical Array Probe (OAP) measurements. </a:t>
            </a:r>
          </a:p>
          <a:p>
            <a:pPr marL="914400" lvl="1" indent="-285750">
              <a:lnSpc>
                <a:spcPct val="150000"/>
              </a:lnSpc>
              <a:buClr>
                <a:schemeClr val="dk2"/>
              </a:buClr>
              <a:buSzPct val="150000"/>
              <a:buFont typeface="Arial" panose="020B0604020202020204" pitchFamily="34" charset="0"/>
              <a:buChar char="•"/>
            </a:pPr>
            <a:r>
              <a:rPr lang="en-US" sz="2000" dirty="0">
                <a:solidFill>
                  <a:schemeClr val="dk2"/>
                </a:solidFill>
                <a:latin typeface="Times New Roman" panose="02020603050405020304" pitchFamily="18" charset="0"/>
                <a:cs typeface="Times New Roman" panose="02020603050405020304" pitchFamily="18" charset="0"/>
              </a:rPr>
              <a:t>Assess uncertainty in using T-28 in-situ data for calculating radar signatures such as reflectivity.</a:t>
            </a:r>
            <a:endParaRPr lang="en" sz="2000" dirty="0">
              <a:solidFill>
                <a:schemeClr val="dk2"/>
              </a:solidFill>
              <a:latin typeface="Times New Roman" panose="02020603050405020304" pitchFamily="18" charset="0"/>
              <a:cs typeface="Times New Roman" panose="02020603050405020304" pitchFamily="18" charset="0"/>
            </a:endParaRPr>
          </a:p>
          <a:p>
            <a:pPr marL="400050" lvl="3" indent="-285750">
              <a:lnSpc>
                <a:spcPct val="150000"/>
              </a:lnSpc>
              <a:buClr>
                <a:schemeClr val="dk2"/>
              </a:buClr>
              <a:buSzPct val="150000"/>
              <a:buFont typeface="Arial" panose="020B0604020202020204" pitchFamily="34" charset="0"/>
              <a:buChar char="•"/>
            </a:pPr>
            <a:endParaRPr lang="en" sz="2000" dirty="0">
              <a:solidFill>
                <a:schemeClr val="dk2"/>
              </a:solidFill>
              <a:latin typeface="Times New Roman" panose="02020603050405020304" pitchFamily="18" charset="0"/>
              <a:cs typeface="Times New Roman" panose="02020603050405020304" pitchFamily="18" charset="0"/>
            </a:endParaRP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endParaRPr lang="en" sz="2000" dirty="0">
              <a:solidFill>
                <a:schemeClr val="dk2"/>
              </a:solidFill>
              <a:latin typeface="Times New Roman" panose="02020603050405020304" pitchFamily="18" charset="0"/>
              <a:cs typeface="Times New Roman" panose="02020603050405020304" pitchFamily="18" charset="0"/>
            </a:endParaRPr>
          </a:p>
        </p:txBody>
      </p:sp>
      <p:sp>
        <p:nvSpPr>
          <p:cNvPr id="41" name="Google Shape;296;p25">
            <a:extLst>
              <a:ext uri="{FF2B5EF4-FFF2-40B4-BE49-F238E27FC236}">
                <a16:creationId xmlns:a16="http://schemas.microsoft.com/office/drawing/2014/main" id="{F44A204F-669B-472C-8D24-9B93090B1E7C}"/>
              </a:ext>
            </a:extLst>
          </p:cNvPr>
          <p:cNvSpPr txBox="1"/>
          <p:nvPr/>
        </p:nvSpPr>
        <p:spPr>
          <a:xfrm>
            <a:off x="2713863" y="591175"/>
            <a:ext cx="3716274" cy="834250"/>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2"/>
              </a:buClr>
              <a:buSzPct val="150000"/>
            </a:pPr>
            <a:r>
              <a:rPr lang="en-US" sz="3200" dirty="0">
                <a:solidFill>
                  <a:schemeClr val="dk2"/>
                </a:solidFill>
                <a:latin typeface="Times New Roman" panose="02020603050405020304" pitchFamily="18" charset="0"/>
                <a:cs typeface="Times New Roman" panose="02020603050405020304" pitchFamily="18" charset="0"/>
              </a:rPr>
              <a:t>Research Objectives</a:t>
            </a:r>
            <a:endParaRPr lang="en" sz="3200" dirty="0">
              <a:solidFill>
                <a:schemeClr val="dk2"/>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6A2A95D0-81D8-4A2A-9C3B-193AACC14205}"/>
              </a:ext>
            </a:extLst>
          </p:cNvPr>
          <p:cNvSpPr txBox="1"/>
          <p:nvPr/>
        </p:nvSpPr>
        <p:spPr>
          <a:xfrm>
            <a:off x="8842248" y="4807949"/>
            <a:ext cx="314936"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3866708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32"/>
          <p:cNvSpPr/>
          <p:nvPr/>
        </p:nvSpPr>
        <p:spPr>
          <a:xfrm>
            <a:off x="860875" y="11671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00" name="Google Shape;400;p32"/>
          <p:cNvSpPr/>
          <p:nvPr/>
        </p:nvSpPr>
        <p:spPr>
          <a:xfrm>
            <a:off x="708475" y="10147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01" name="Google Shape;401;p32"/>
          <p:cNvSpPr txBox="1"/>
          <p:nvPr/>
        </p:nvSpPr>
        <p:spPr>
          <a:xfrm>
            <a:off x="301752" y="822960"/>
            <a:ext cx="2743200" cy="41148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dk2"/>
              </a:buClr>
              <a:buSzPts val="1800"/>
              <a:buChar char="●"/>
            </a:pPr>
            <a:r>
              <a:rPr lang="en-US" sz="1800" dirty="0">
                <a:solidFill>
                  <a:schemeClr val="dk2"/>
                </a:solidFill>
                <a:latin typeface="Times New Roman" panose="02020603050405020304" pitchFamily="18" charset="0"/>
                <a:cs typeface="Times New Roman" panose="02020603050405020304" pitchFamily="18" charset="0"/>
              </a:rPr>
              <a:t>Three types of uncertainty</a:t>
            </a:r>
          </a:p>
          <a:p>
            <a:pPr marL="914400" lvl="0" indent="-350838" algn="l" rtl="0">
              <a:lnSpc>
                <a:spcPct val="150000"/>
              </a:lnSpc>
              <a:spcBef>
                <a:spcPts val="0"/>
              </a:spcBef>
              <a:spcAft>
                <a:spcPts val="0"/>
              </a:spcAft>
              <a:buClr>
                <a:schemeClr val="dk2"/>
              </a:buClr>
              <a:buSzPts val="1800"/>
              <a:buChar char="●"/>
              <a:tabLst>
                <a:tab pos="914400" algn="l"/>
              </a:tabLst>
            </a:pPr>
            <a:r>
              <a:rPr lang="en-US" sz="1800" dirty="0">
                <a:solidFill>
                  <a:schemeClr val="dk2"/>
                </a:solidFill>
                <a:latin typeface="Times New Roman" panose="02020603050405020304" pitchFamily="18" charset="0"/>
                <a:cs typeface="Times New Roman" panose="02020603050405020304" pitchFamily="18" charset="0"/>
              </a:rPr>
              <a:t>Poisson</a:t>
            </a:r>
          </a:p>
          <a:p>
            <a:pPr marL="914400" lvl="0" indent="-350838" algn="l" rtl="0">
              <a:lnSpc>
                <a:spcPct val="150000"/>
              </a:lnSpc>
              <a:spcBef>
                <a:spcPts val="0"/>
              </a:spcBef>
              <a:spcAft>
                <a:spcPts val="0"/>
              </a:spcAft>
              <a:buClr>
                <a:schemeClr val="dk2"/>
              </a:buClr>
              <a:buSzPts val="1800"/>
              <a:buChar char="●"/>
              <a:tabLst>
                <a:tab pos="914400" algn="l"/>
              </a:tabLst>
            </a:pPr>
            <a:r>
              <a:rPr lang="en-US" sz="1800" dirty="0">
                <a:solidFill>
                  <a:schemeClr val="dk2"/>
                </a:solidFill>
                <a:latin typeface="Times New Roman" panose="02020603050405020304" pitchFamily="18" charset="0"/>
                <a:cs typeface="Times New Roman" panose="02020603050405020304" pitchFamily="18" charset="0"/>
              </a:rPr>
              <a:t>Sizing method</a:t>
            </a:r>
          </a:p>
          <a:p>
            <a:pPr marL="914400" lvl="0" indent="-350838" algn="l" rtl="0">
              <a:lnSpc>
                <a:spcPct val="150000"/>
              </a:lnSpc>
              <a:spcBef>
                <a:spcPts val="0"/>
              </a:spcBef>
              <a:spcAft>
                <a:spcPts val="0"/>
              </a:spcAft>
              <a:buClr>
                <a:schemeClr val="dk2"/>
              </a:buClr>
              <a:buSzPts val="1800"/>
              <a:buChar char="●"/>
              <a:tabLst>
                <a:tab pos="914400" algn="l"/>
              </a:tabLst>
            </a:pPr>
            <a:r>
              <a:rPr lang="en-US" sz="1800" dirty="0">
                <a:solidFill>
                  <a:schemeClr val="dk2"/>
                </a:solidFill>
                <a:latin typeface="Times New Roman" panose="02020603050405020304" pitchFamily="18" charset="0"/>
                <a:cs typeface="Times New Roman" panose="02020603050405020304" pitchFamily="18" charset="0"/>
              </a:rPr>
              <a:t>Along-flight-track</a:t>
            </a:r>
          </a:p>
          <a:p>
            <a:pPr marL="457200" lvl="0" indent="-342900" algn="l" rtl="0">
              <a:lnSpc>
                <a:spcPct val="150000"/>
              </a:lnSpc>
              <a:spcBef>
                <a:spcPts val="0"/>
              </a:spcBef>
              <a:spcAft>
                <a:spcPts val="0"/>
              </a:spcAft>
              <a:buClr>
                <a:schemeClr val="dk2"/>
              </a:buClr>
              <a:buSzPts val="1800"/>
              <a:buChar char="●"/>
            </a:pPr>
            <a:r>
              <a:rPr lang="en-US" sz="1800" dirty="0">
                <a:solidFill>
                  <a:schemeClr val="dk2"/>
                </a:solidFill>
                <a:latin typeface="Times New Roman" panose="02020603050405020304" pitchFamily="18" charset="0"/>
                <a:cs typeface="Times New Roman" panose="02020603050405020304" pitchFamily="18" charset="0"/>
              </a:rPr>
              <a:t>We select the largest individual range of uncertainty for each bin</a:t>
            </a:r>
            <a:endParaRPr sz="1800" dirty="0">
              <a:solidFill>
                <a:schemeClr val="dk2"/>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38B4185-1777-4425-BEF7-76D2AC7F4401}"/>
                  </a:ext>
                </a:extLst>
              </p:cNvPr>
              <p:cNvSpPr txBox="1"/>
              <p:nvPr/>
            </p:nvSpPr>
            <p:spPr>
              <a:xfrm>
                <a:off x="4572000" y="570768"/>
                <a:ext cx="2275765" cy="52181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𝜎</m:t>
                      </m:r>
                      <m:r>
                        <a:rPr lang="en-US" sz="2800" i="1" smtClean="0">
                          <a:latin typeface="Cambria Math" panose="02040503050406030204" pitchFamily="18" charset="0"/>
                        </a:rPr>
                        <m:t>=</m:t>
                      </m:r>
                      <m:rad>
                        <m:radPr>
                          <m:degHide m:val="on"/>
                          <m:ctrlPr>
                            <a:rPr lang="en-US" sz="2800" i="1" smtClean="0">
                              <a:latin typeface="Cambria Math" panose="02040503050406030204" pitchFamily="18" charset="0"/>
                            </a:rPr>
                          </m:ctrlPr>
                        </m:radPr>
                        <m:deg/>
                        <m:e>
                          <m:r>
                            <a:rPr lang="en-US" sz="2800" b="0" i="1" smtClean="0">
                              <a:latin typeface="Cambria Math" panose="02040503050406030204" pitchFamily="18" charset="0"/>
                            </a:rPr>
                            <m:t>𝑁</m:t>
                          </m:r>
                          <m:r>
                            <a:rPr lang="en-US" sz="2800" b="0" i="1" smtClean="0">
                              <a:latin typeface="Cambria Math" panose="02040503050406030204" pitchFamily="18" charset="0"/>
                            </a:rPr>
                            <m:t>(</m:t>
                          </m:r>
                          <m:r>
                            <a:rPr lang="en-US" sz="2800" b="0" i="1" smtClean="0">
                              <a:latin typeface="Cambria Math" panose="02040503050406030204" pitchFamily="18" charset="0"/>
                            </a:rPr>
                            <m:t>𝐷</m:t>
                          </m:r>
                          <m:r>
                            <a:rPr lang="en-US" sz="2800" b="0" i="1" smtClean="0">
                              <a:latin typeface="Cambria Math" panose="02040503050406030204" pitchFamily="18" charset="0"/>
                            </a:rPr>
                            <m:t>)</m:t>
                          </m:r>
                        </m:e>
                      </m:rad>
                    </m:oMath>
                  </m:oMathPara>
                </a14:m>
                <a:endParaRPr lang="en-US" sz="2800" dirty="0"/>
              </a:p>
            </p:txBody>
          </p:sp>
        </mc:Choice>
        <mc:Fallback xmlns="">
          <p:sp>
            <p:nvSpPr>
              <p:cNvPr id="7" name="TextBox 6">
                <a:extLst>
                  <a:ext uri="{FF2B5EF4-FFF2-40B4-BE49-F238E27FC236}">
                    <a16:creationId xmlns:a16="http://schemas.microsoft.com/office/drawing/2014/main" id="{338B4185-1777-4425-BEF7-76D2AC7F4401}"/>
                  </a:ext>
                </a:extLst>
              </p:cNvPr>
              <p:cNvSpPr txBox="1">
                <a:spLocks noRot="1" noChangeAspect="1" noMove="1" noResize="1" noEditPoints="1" noAdjustHandles="1" noChangeArrowheads="1" noChangeShapeType="1" noTextEdit="1"/>
              </p:cNvSpPr>
              <p:nvPr/>
            </p:nvSpPr>
            <p:spPr>
              <a:xfrm>
                <a:off x="4572000" y="570768"/>
                <a:ext cx="2275765" cy="52181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741BE0A-9FEA-48F4-9148-5EAEB4C61AC1}"/>
                  </a:ext>
                </a:extLst>
              </p:cNvPr>
              <p:cNvSpPr txBox="1"/>
              <p:nvPr/>
            </p:nvSpPr>
            <p:spPr>
              <a:xfrm>
                <a:off x="4441700" y="2117450"/>
                <a:ext cx="2406065" cy="48160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10</m:t>
                      </m:r>
                      <m:r>
                        <a:rPr lang="en-US" sz="2800" i="1" smtClean="0">
                          <a:latin typeface="Cambria Math" panose="02040503050406030204" pitchFamily="18" charset="0"/>
                        </a:rPr>
                        <m:t>=</m:t>
                      </m:r>
                      <m:rad>
                        <m:radPr>
                          <m:degHide m:val="on"/>
                          <m:ctrlPr>
                            <a:rPr lang="en-US" sz="2800" i="1" smtClean="0">
                              <a:latin typeface="Cambria Math" panose="02040503050406030204" pitchFamily="18" charset="0"/>
                            </a:rPr>
                          </m:ctrlPr>
                        </m:radPr>
                        <m:deg/>
                        <m:e>
                          <m:r>
                            <a:rPr lang="en-US" sz="2800" b="0" i="1" smtClean="0">
                              <a:latin typeface="Cambria Math" panose="02040503050406030204" pitchFamily="18" charset="0"/>
                            </a:rPr>
                            <m:t>100</m:t>
                          </m:r>
                        </m:e>
                      </m:rad>
                    </m:oMath>
                  </m:oMathPara>
                </a14:m>
                <a:endParaRPr lang="en-US" sz="2800" dirty="0"/>
              </a:p>
            </p:txBody>
          </p:sp>
        </mc:Choice>
        <mc:Fallback xmlns="">
          <p:sp>
            <p:nvSpPr>
              <p:cNvPr id="19" name="TextBox 18">
                <a:extLst>
                  <a:ext uri="{FF2B5EF4-FFF2-40B4-BE49-F238E27FC236}">
                    <a16:creationId xmlns:a16="http://schemas.microsoft.com/office/drawing/2014/main" id="{8741BE0A-9FEA-48F4-9148-5EAEB4C61AC1}"/>
                  </a:ext>
                </a:extLst>
              </p:cNvPr>
              <p:cNvSpPr txBox="1">
                <a:spLocks noRot="1" noChangeAspect="1" noMove="1" noResize="1" noEditPoints="1" noAdjustHandles="1" noChangeArrowheads="1" noChangeShapeType="1" noTextEdit="1"/>
              </p:cNvSpPr>
              <p:nvPr/>
            </p:nvSpPr>
            <p:spPr>
              <a:xfrm>
                <a:off x="4441700" y="2117450"/>
                <a:ext cx="2406065" cy="481607"/>
              </a:xfrm>
              <a:prstGeom prst="rect">
                <a:avLst/>
              </a:prstGeom>
              <a:blipFill>
                <a:blip r:embed="rId5"/>
                <a:stretch>
                  <a:fillRect/>
                </a:stretch>
              </a:blipFill>
            </p:spPr>
            <p:txBody>
              <a:bodyPr/>
              <a:lstStyle/>
              <a:p>
                <a:r>
                  <a:rPr lang="en-US">
                    <a:noFill/>
                  </a:rPr>
                  <a:t> </a:t>
                </a:r>
              </a:p>
            </p:txBody>
          </p:sp>
        </mc:Fallback>
      </mc:AlternateContent>
      <p:cxnSp>
        <p:nvCxnSpPr>
          <p:cNvPr id="20" name="Google Shape;387;p31">
            <a:extLst>
              <a:ext uri="{FF2B5EF4-FFF2-40B4-BE49-F238E27FC236}">
                <a16:creationId xmlns:a16="http://schemas.microsoft.com/office/drawing/2014/main" id="{4A8B6E45-2988-42B3-89F5-9FD1181F9238}"/>
              </a:ext>
            </a:extLst>
          </p:cNvPr>
          <p:cNvCxnSpPr/>
          <p:nvPr/>
        </p:nvCxnSpPr>
        <p:spPr>
          <a:xfrm rot="10800000">
            <a:off x="18288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21" name="Google Shape;388;p31">
            <a:extLst>
              <a:ext uri="{FF2B5EF4-FFF2-40B4-BE49-F238E27FC236}">
                <a16:creationId xmlns:a16="http://schemas.microsoft.com/office/drawing/2014/main" id="{CCD189C4-5216-4139-9DCA-361247713F0C}"/>
              </a:ext>
            </a:extLst>
          </p:cNvPr>
          <p:cNvCxnSpPr/>
          <p:nvPr/>
        </p:nvCxnSpPr>
        <p:spPr>
          <a:xfrm rot="10800000">
            <a:off x="54864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22" name="Google Shape;389;p31">
            <a:extLst>
              <a:ext uri="{FF2B5EF4-FFF2-40B4-BE49-F238E27FC236}">
                <a16:creationId xmlns:a16="http://schemas.microsoft.com/office/drawing/2014/main" id="{7BD487E7-75D1-4A03-91C6-A58E36F3B15D}"/>
              </a:ext>
            </a:extLst>
          </p:cNvPr>
          <p:cNvCxnSpPr/>
          <p:nvPr/>
        </p:nvCxnSpPr>
        <p:spPr>
          <a:xfrm rot="10800000">
            <a:off x="7315200" y="3450"/>
            <a:ext cx="0" cy="456300"/>
          </a:xfrm>
          <a:prstGeom prst="straightConnector1">
            <a:avLst/>
          </a:prstGeom>
          <a:noFill/>
          <a:ln w="38100" cap="flat" cmpd="sng">
            <a:solidFill>
              <a:schemeClr val="dk2"/>
            </a:solidFill>
            <a:prstDash val="solid"/>
            <a:round/>
            <a:headEnd type="none" w="med" len="med"/>
            <a:tailEnd type="none" w="med" len="med"/>
          </a:ln>
        </p:spPr>
      </p:cxnSp>
      <p:sp>
        <p:nvSpPr>
          <p:cNvPr id="23" name="Google Shape;390;p31">
            <a:extLst>
              <a:ext uri="{FF2B5EF4-FFF2-40B4-BE49-F238E27FC236}">
                <a16:creationId xmlns:a16="http://schemas.microsoft.com/office/drawing/2014/main" id="{610EE71E-3CB7-43F5-8E26-D897B5F143D0}"/>
              </a:ext>
            </a:extLst>
          </p:cNvPr>
          <p:cNvSpPr txBox="1"/>
          <p:nvPr/>
        </p:nvSpPr>
        <p:spPr>
          <a:xfrm>
            <a:off x="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Project Introduction</a:t>
            </a:r>
            <a:endParaRPr sz="1150" b="1">
              <a:solidFill>
                <a:schemeClr val="dk2"/>
              </a:solidFill>
              <a:latin typeface="Times New Roman"/>
              <a:ea typeface="Times New Roman"/>
              <a:cs typeface="Times New Roman"/>
              <a:sym typeface="Times New Roman"/>
            </a:endParaRPr>
          </a:p>
        </p:txBody>
      </p:sp>
      <p:cxnSp>
        <p:nvCxnSpPr>
          <p:cNvPr id="24" name="Google Shape;391;p31">
            <a:extLst>
              <a:ext uri="{FF2B5EF4-FFF2-40B4-BE49-F238E27FC236}">
                <a16:creationId xmlns:a16="http://schemas.microsoft.com/office/drawing/2014/main" id="{FF379AC9-DDE9-4910-ADF7-A90BF87A0CF4}"/>
              </a:ext>
            </a:extLst>
          </p:cNvPr>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25" name="Google Shape;392;p31">
            <a:extLst>
              <a:ext uri="{FF2B5EF4-FFF2-40B4-BE49-F238E27FC236}">
                <a16:creationId xmlns:a16="http://schemas.microsoft.com/office/drawing/2014/main" id="{ABE19C70-D0D3-4695-9F77-EA40FF688BF6}"/>
              </a:ext>
            </a:extLst>
          </p:cNvPr>
          <p:cNvSpPr txBox="1"/>
          <p:nvPr/>
        </p:nvSpPr>
        <p:spPr>
          <a:xfrm>
            <a:off x="1828800" y="0"/>
            <a:ext cx="36576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Times New Roman"/>
                <a:ea typeface="Times New Roman"/>
                <a:cs typeface="Times New Roman"/>
                <a:sym typeface="Times New Roman"/>
              </a:rPr>
              <a:t>Particle Size Distributions</a:t>
            </a:r>
            <a:endParaRPr sz="1800" b="1">
              <a:solidFill>
                <a:schemeClr val="dk2"/>
              </a:solidFill>
              <a:latin typeface="Times New Roman"/>
              <a:ea typeface="Times New Roman"/>
              <a:cs typeface="Times New Roman"/>
              <a:sym typeface="Times New Roman"/>
            </a:endParaRPr>
          </a:p>
        </p:txBody>
      </p:sp>
      <p:sp>
        <p:nvSpPr>
          <p:cNvPr id="26" name="Google Shape;393;p31">
            <a:extLst>
              <a:ext uri="{FF2B5EF4-FFF2-40B4-BE49-F238E27FC236}">
                <a16:creationId xmlns:a16="http://schemas.microsoft.com/office/drawing/2014/main" id="{9CDD7773-B720-44DD-8F41-187EB79BAE36}"/>
              </a:ext>
            </a:extLst>
          </p:cNvPr>
          <p:cNvSpPr txBox="1"/>
          <p:nvPr/>
        </p:nvSpPr>
        <p:spPr>
          <a:xfrm>
            <a:off x="54864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Evaluating Data Quality</a:t>
            </a:r>
            <a:endParaRPr sz="1150" b="1">
              <a:solidFill>
                <a:schemeClr val="dk2"/>
              </a:solidFill>
              <a:latin typeface="Times New Roman"/>
              <a:ea typeface="Times New Roman"/>
              <a:cs typeface="Times New Roman"/>
              <a:sym typeface="Times New Roman"/>
            </a:endParaRPr>
          </a:p>
        </p:txBody>
      </p:sp>
      <p:sp>
        <p:nvSpPr>
          <p:cNvPr id="27" name="Google Shape;394;p31">
            <a:extLst>
              <a:ext uri="{FF2B5EF4-FFF2-40B4-BE49-F238E27FC236}">
                <a16:creationId xmlns:a16="http://schemas.microsoft.com/office/drawing/2014/main" id="{A9B6EED9-5C49-4B98-B16F-27C4D21880F3}"/>
              </a:ext>
            </a:extLst>
          </p:cNvPr>
          <p:cNvSpPr txBox="1"/>
          <p:nvPr/>
        </p:nvSpPr>
        <p:spPr>
          <a:xfrm>
            <a:off x="73152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Reflectivity Comparisons</a:t>
            </a:r>
            <a:endParaRPr sz="1150" b="1">
              <a:solidFill>
                <a:schemeClr val="dk2"/>
              </a:solidFill>
              <a:latin typeface="Times New Roman"/>
              <a:ea typeface="Times New Roman"/>
              <a:cs typeface="Times New Roman"/>
              <a:sym typeface="Times New Roman"/>
            </a:endParaRPr>
          </a:p>
        </p:txBody>
      </p:sp>
      <p:sp>
        <p:nvSpPr>
          <p:cNvPr id="10" name="TextBox 9">
            <a:extLst>
              <a:ext uri="{FF2B5EF4-FFF2-40B4-BE49-F238E27FC236}">
                <a16:creationId xmlns:a16="http://schemas.microsoft.com/office/drawing/2014/main" id="{4157BEB4-6CB2-4070-BABD-F18DF0E98087}"/>
              </a:ext>
            </a:extLst>
          </p:cNvPr>
          <p:cNvSpPr txBox="1"/>
          <p:nvPr/>
        </p:nvSpPr>
        <p:spPr>
          <a:xfrm>
            <a:off x="6551173" y="1861812"/>
            <a:ext cx="1994559" cy="2535566"/>
          </a:xfrm>
          <a:prstGeom prst="rect">
            <a:avLst/>
          </a:prstGeom>
          <a:noFill/>
        </p:spPr>
        <p:txBody>
          <a:bodyPr wrap="square" rtlCol="0">
            <a:spAutoFit/>
          </a:bodyPr>
          <a:lstStyle/>
          <a:p>
            <a:pPr>
              <a:lnSpc>
                <a:spcPct val="150000"/>
              </a:lnSpc>
            </a:pPr>
            <a:r>
              <a:rPr lang="en-US" sz="1800" dirty="0">
                <a:latin typeface="Times New Roman" panose="02020603050405020304" pitchFamily="18" charset="0"/>
                <a:cs typeface="Times New Roman" panose="02020603050405020304" pitchFamily="18" charset="0"/>
              </a:rPr>
              <a:t>Circle-fit: 6.15 mm</a:t>
            </a:r>
          </a:p>
          <a:p>
            <a:pPr>
              <a:lnSpc>
                <a:spcPct val="150000"/>
              </a:lnSpc>
            </a:pPr>
            <a:r>
              <a:rPr lang="en-US" sz="1800" dirty="0">
                <a:latin typeface="Times New Roman" panose="02020603050405020304" pitchFamily="18" charset="0"/>
                <a:cs typeface="Times New Roman" panose="02020603050405020304" pitchFamily="18" charset="0"/>
              </a:rPr>
              <a:t>X-size: 5.4 mm</a:t>
            </a:r>
          </a:p>
          <a:p>
            <a:pPr>
              <a:lnSpc>
                <a:spcPct val="150000"/>
              </a:lnSpc>
            </a:pPr>
            <a:r>
              <a:rPr lang="en-US" sz="1800" dirty="0">
                <a:latin typeface="Times New Roman" panose="02020603050405020304" pitchFamily="18" charset="0"/>
                <a:cs typeface="Times New Roman" panose="02020603050405020304" pitchFamily="18" charset="0"/>
              </a:rPr>
              <a:t>X-extent: 5.4 mm</a:t>
            </a:r>
          </a:p>
          <a:p>
            <a:pPr>
              <a:lnSpc>
                <a:spcPct val="150000"/>
              </a:lnSpc>
            </a:pPr>
            <a:r>
              <a:rPr lang="en-US" sz="1800" dirty="0">
                <a:latin typeface="Times New Roman" panose="02020603050405020304" pitchFamily="18" charset="0"/>
                <a:cs typeface="Times New Roman" panose="02020603050405020304" pitchFamily="18" charset="0"/>
              </a:rPr>
              <a:t>Y-size: 3.6 mm</a:t>
            </a:r>
          </a:p>
          <a:p>
            <a:pPr>
              <a:lnSpc>
                <a:spcPct val="150000"/>
              </a:lnSpc>
            </a:pPr>
            <a:r>
              <a:rPr lang="en-US" sz="1800" dirty="0">
                <a:latin typeface="Times New Roman" panose="02020603050405020304" pitchFamily="18" charset="0"/>
                <a:cs typeface="Times New Roman" panose="02020603050405020304" pitchFamily="18" charset="0"/>
              </a:rPr>
              <a:t>Area-size: 4.76 mm</a:t>
            </a:r>
          </a:p>
          <a:p>
            <a:pPr>
              <a:lnSpc>
                <a:spcPct val="150000"/>
              </a:lnSpc>
            </a:pPr>
            <a:endParaRPr lang="en-US" sz="18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130FFC3B-B06E-4CE9-9965-C184EEB8F303}"/>
              </a:ext>
            </a:extLst>
          </p:cNvPr>
          <p:cNvPicPr>
            <a:picLocks noChangeAspect="1"/>
          </p:cNvPicPr>
          <p:nvPr/>
        </p:nvPicPr>
        <p:blipFill>
          <a:blip r:embed="rId6"/>
          <a:srcRect/>
          <a:stretch/>
        </p:blipFill>
        <p:spPr>
          <a:xfrm>
            <a:off x="3606495" y="1861812"/>
            <a:ext cx="2726836" cy="1949687"/>
          </a:xfrm>
          <a:prstGeom prst="rect">
            <a:avLst/>
          </a:prstGeom>
        </p:spPr>
      </p:pic>
      <p:pic>
        <p:nvPicPr>
          <p:cNvPr id="33" name="Picture 32">
            <a:extLst>
              <a:ext uri="{FF2B5EF4-FFF2-40B4-BE49-F238E27FC236}">
                <a16:creationId xmlns:a16="http://schemas.microsoft.com/office/drawing/2014/main" id="{DC4E1877-A842-4B1C-8905-4C88E50B00A5}"/>
              </a:ext>
            </a:extLst>
          </p:cNvPr>
          <p:cNvPicPr>
            <a:picLocks noChangeAspect="1"/>
          </p:cNvPicPr>
          <p:nvPr/>
        </p:nvPicPr>
        <p:blipFill>
          <a:blip r:embed="rId6"/>
          <a:srcRect/>
          <a:stretch/>
        </p:blipFill>
        <p:spPr>
          <a:xfrm>
            <a:off x="7351849" y="475258"/>
            <a:ext cx="1193883" cy="853626"/>
          </a:xfrm>
          <a:prstGeom prst="rect">
            <a:avLst/>
          </a:prstGeom>
        </p:spPr>
      </p:pic>
      <p:pic>
        <p:nvPicPr>
          <p:cNvPr id="6" name="aft" descr="Spatial_Uncertainty_visual_representation.jpg">
            <a:extLst>
              <a:ext uri="{FF2B5EF4-FFF2-40B4-BE49-F238E27FC236}">
                <a16:creationId xmlns:a16="http://schemas.microsoft.com/office/drawing/2014/main" id="{2628C922-D64D-818E-FC85-EE1D2D259922}"/>
              </a:ext>
            </a:extLst>
          </p:cNvPr>
          <p:cNvPicPr>
            <a:picLocks noChangeAspect="1"/>
          </p:cNvPicPr>
          <p:nvPr/>
        </p:nvPicPr>
        <p:blipFill>
          <a:blip r:embed="rId7"/>
          <a:stretch>
            <a:fillRect/>
          </a:stretch>
        </p:blipFill>
        <p:spPr>
          <a:xfrm>
            <a:off x="3479766" y="1567961"/>
            <a:ext cx="5362482" cy="3192479"/>
          </a:xfrm>
          <a:prstGeom prst="rect">
            <a:avLst/>
          </a:prstGeom>
        </p:spPr>
      </p:pic>
      <p:pic>
        <p:nvPicPr>
          <p:cNvPr id="28" name="aft" descr="Spatial_Uncertainty_visual_representation.jpg">
            <a:extLst>
              <a:ext uri="{FF2B5EF4-FFF2-40B4-BE49-F238E27FC236}">
                <a16:creationId xmlns:a16="http://schemas.microsoft.com/office/drawing/2014/main" id="{0DE7DA5D-FC54-4C00-8224-1F81754F27D5}"/>
              </a:ext>
            </a:extLst>
          </p:cNvPr>
          <p:cNvPicPr>
            <a:picLocks noChangeAspect="1"/>
          </p:cNvPicPr>
          <p:nvPr/>
        </p:nvPicPr>
        <p:blipFill>
          <a:blip r:embed="rId7"/>
          <a:stretch>
            <a:fillRect/>
          </a:stretch>
        </p:blipFill>
        <p:spPr>
          <a:xfrm>
            <a:off x="3292518" y="549038"/>
            <a:ext cx="1279482" cy="761722"/>
          </a:xfrm>
          <a:prstGeom prst="rect">
            <a:avLst/>
          </a:prstGeom>
        </p:spPr>
      </p:pic>
      <p:grpSp>
        <p:nvGrpSpPr>
          <p:cNvPr id="3" name="Group 2">
            <a:extLst>
              <a:ext uri="{FF2B5EF4-FFF2-40B4-BE49-F238E27FC236}">
                <a16:creationId xmlns:a16="http://schemas.microsoft.com/office/drawing/2014/main" id="{97B0DB5E-20FE-404E-8788-14440FD8ED39}"/>
              </a:ext>
            </a:extLst>
          </p:cNvPr>
          <p:cNvGrpSpPr/>
          <p:nvPr/>
        </p:nvGrpSpPr>
        <p:grpSpPr>
          <a:xfrm>
            <a:off x="4310514" y="1374002"/>
            <a:ext cx="3756482" cy="3689446"/>
            <a:chOff x="4310514" y="1374002"/>
            <a:chExt cx="3756482" cy="3689446"/>
          </a:xfrm>
        </p:grpSpPr>
        <p:pic>
          <p:nvPicPr>
            <p:cNvPr id="2" name="all" descr="Uncertaintiesexamples.png">
              <a:extLst>
                <a:ext uri="{FF2B5EF4-FFF2-40B4-BE49-F238E27FC236}">
                  <a16:creationId xmlns:a16="http://schemas.microsoft.com/office/drawing/2014/main" id="{2CAC8012-5432-9390-A1BD-2AE44D647DDC}"/>
                </a:ext>
              </a:extLst>
            </p:cNvPr>
            <p:cNvPicPr>
              <a:picLocks noChangeAspect="1"/>
            </p:cNvPicPr>
            <p:nvPr/>
          </p:nvPicPr>
          <p:blipFill>
            <a:blip r:embed="rId8"/>
            <a:stretch>
              <a:fillRect/>
            </a:stretch>
          </p:blipFill>
          <p:spPr>
            <a:xfrm>
              <a:off x="4315948" y="1374002"/>
              <a:ext cx="3751048" cy="3689446"/>
            </a:xfrm>
            <a:prstGeom prst="rect">
              <a:avLst/>
            </a:prstGeom>
          </p:spPr>
        </p:pic>
        <p:sp>
          <p:nvSpPr>
            <p:cNvPr id="29" name="Rectangle 28">
              <a:extLst>
                <a:ext uri="{FF2B5EF4-FFF2-40B4-BE49-F238E27FC236}">
                  <a16:creationId xmlns:a16="http://schemas.microsoft.com/office/drawing/2014/main" id="{73A0D5F6-1B45-403B-9BD8-6F2F38A74865}"/>
                </a:ext>
              </a:extLst>
            </p:cNvPr>
            <p:cNvSpPr/>
            <p:nvPr/>
          </p:nvSpPr>
          <p:spPr>
            <a:xfrm>
              <a:off x="4310514" y="1861812"/>
              <a:ext cx="144374"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top hvps">
              <a:extLst>
                <a:ext uri="{FF2B5EF4-FFF2-40B4-BE49-F238E27FC236}">
                  <a16:creationId xmlns:a16="http://schemas.microsoft.com/office/drawing/2014/main" id="{2D1B3F22-8895-48D8-A141-17933D2D26EC}"/>
                </a:ext>
              </a:extLst>
            </p:cNvPr>
            <p:cNvPicPr>
              <a:picLocks noChangeAspect="1"/>
            </p:cNvPicPr>
            <p:nvPr/>
          </p:nvPicPr>
          <p:blipFill rotWithShape="1">
            <a:blip r:embed="rId9"/>
            <a:srcRect l="1176" t="35470" r="95237" b="35674"/>
            <a:stretch/>
          </p:blipFill>
          <p:spPr>
            <a:xfrm>
              <a:off x="4350260" y="1985994"/>
              <a:ext cx="91440" cy="613063"/>
            </a:xfrm>
            <a:prstGeom prst="rect">
              <a:avLst/>
            </a:prstGeom>
          </p:spPr>
        </p:pic>
        <p:sp>
          <p:nvSpPr>
            <p:cNvPr id="31" name="Rectangle 30">
              <a:extLst>
                <a:ext uri="{FF2B5EF4-FFF2-40B4-BE49-F238E27FC236}">
                  <a16:creationId xmlns:a16="http://schemas.microsoft.com/office/drawing/2014/main" id="{A549560C-C87E-48BA-A2A0-138544946270}"/>
                </a:ext>
              </a:extLst>
            </p:cNvPr>
            <p:cNvSpPr/>
            <p:nvPr/>
          </p:nvSpPr>
          <p:spPr>
            <a:xfrm>
              <a:off x="6191068" y="1861812"/>
              <a:ext cx="9144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top hvps">
              <a:extLst>
                <a:ext uri="{FF2B5EF4-FFF2-40B4-BE49-F238E27FC236}">
                  <a16:creationId xmlns:a16="http://schemas.microsoft.com/office/drawing/2014/main" id="{65151FC6-F86B-48D0-B85C-C5ACCE35D718}"/>
                </a:ext>
              </a:extLst>
            </p:cNvPr>
            <p:cNvPicPr>
              <a:picLocks noChangeAspect="1"/>
            </p:cNvPicPr>
            <p:nvPr/>
          </p:nvPicPr>
          <p:blipFill rotWithShape="1">
            <a:blip r:embed="rId9"/>
            <a:srcRect l="1176" t="35470" r="95237" b="35674"/>
            <a:stretch/>
          </p:blipFill>
          <p:spPr>
            <a:xfrm>
              <a:off x="6202145" y="1985994"/>
              <a:ext cx="91440" cy="613063"/>
            </a:xfrm>
            <a:prstGeom prst="rect">
              <a:avLst/>
            </a:prstGeom>
          </p:spPr>
        </p:pic>
        <p:sp>
          <p:nvSpPr>
            <p:cNvPr id="34" name="Rectangle 33">
              <a:extLst>
                <a:ext uri="{FF2B5EF4-FFF2-40B4-BE49-F238E27FC236}">
                  <a16:creationId xmlns:a16="http://schemas.microsoft.com/office/drawing/2014/main" id="{944720E3-83A3-4F3C-84ED-1F0E97919620}"/>
                </a:ext>
              </a:extLst>
            </p:cNvPr>
            <p:cNvSpPr/>
            <p:nvPr/>
          </p:nvSpPr>
          <p:spPr>
            <a:xfrm>
              <a:off x="4325813" y="3732435"/>
              <a:ext cx="11799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top hvps">
              <a:extLst>
                <a:ext uri="{FF2B5EF4-FFF2-40B4-BE49-F238E27FC236}">
                  <a16:creationId xmlns:a16="http://schemas.microsoft.com/office/drawing/2014/main" id="{8A82AD67-3922-45BD-8ED9-631116A66DA8}"/>
                </a:ext>
              </a:extLst>
            </p:cNvPr>
            <p:cNvPicPr>
              <a:picLocks noChangeAspect="1"/>
            </p:cNvPicPr>
            <p:nvPr/>
          </p:nvPicPr>
          <p:blipFill rotWithShape="1">
            <a:blip r:embed="rId9"/>
            <a:srcRect l="1176" t="35470" r="95237" b="35674"/>
            <a:stretch/>
          </p:blipFill>
          <p:spPr>
            <a:xfrm>
              <a:off x="4363448" y="3856617"/>
              <a:ext cx="91440" cy="613063"/>
            </a:xfrm>
            <a:prstGeom prst="rect">
              <a:avLst/>
            </a:prstGeom>
          </p:spPr>
        </p:pic>
        <p:sp>
          <p:nvSpPr>
            <p:cNvPr id="36" name="Rectangle 35">
              <a:extLst>
                <a:ext uri="{FF2B5EF4-FFF2-40B4-BE49-F238E27FC236}">
                  <a16:creationId xmlns:a16="http://schemas.microsoft.com/office/drawing/2014/main" id="{A3C902D2-D414-4D51-AA71-80680A169751}"/>
                </a:ext>
              </a:extLst>
            </p:cNvPr>
            <p:cNvSpPr/>
            <p:nvPr/>
          </p:nvSpPr>
          <p:spPr>
            <a:xfrm>
              <a:off x="6204256" y="3732435"/>
              <a:ext cx="9144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top hvps">
              <a:extLst>
                <a:ext uri="{FF2B5EF4-FFF2-40B4-BE49-F238E27FC236}">
                  <a16:creationId xmlns:a16="http://schemas.microsoft.com/office/drawing/2014/main" id="{55ED3FB5-4EC3-47A2-842B-F3A48D08B7F2}"/>
                </a:ext>
              </a:extLst>
            </p:cNvPr>
            <p:cNvPicPr>
              <a:picLocks noChangeAspect="1"/>
            </p:cNvPicPr>
            <p:nvPr/>
          </p:nvPicPr>
          <p:blipFill rotWithShape="1">
            <a:blip r:embed="rId9"/>
            <a:srcRect l="1176" t="35470" r="95237" b="35674"/>
            <a:stretch/>
          </p:blipFill>
          <p:spPr>
            <a:xfrm>
              <a:off x="6215333" y="3856617"/>
              <a:ext cx="91440" cy="613063"/>
            </a:xfrm>
            <a:prstGeom prst="rect">
              <a:avLst/>
            </a:prstGeom>
          </p:spPr>
        </p:pic>
      </p:grpSp>
    </p:spTree>
    <p:extLst>
      <p:ext uri="{BB962C8B-B14F-4D97-AF65-F5344CB8AC3E}">
        <p14:creationId xmlns:p14="http://schemas.microsoft.com/office/powerpoint/2010/main" val="427339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1">
                                            <p:txEl>
                                              <p:pRg st="0" end="0"/>
                                            </p:txEl>
                                          </p:spTgt>
                                        </p:tgtEl>
                                        <p:attrNameLst>
                                          <p:attrName>style.visibility</p:attrName>
                                        </p:attrNameLst>
                                      </p:cBhvr>
                                      <p:to>
                                        <p:strVal val="visible"/>
                                      </p:to>
                                    </p:set>
                                    <p:animEffect transition="in" filter="fade">
                                      <p:cBhvr>
                                        <p:cTn id="7" dur="500"/>
                                        <p:tgtEl>
                                          <p:spTgt spid="4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1">
                                            <p:txEl>
                                              <p:pRg st="1" end="1"/>
                                            </p:txEl>
                                          </p:spTgt>
                                        </p:tgtEl>
                                        <p:attrNameLst>
                                          <p:attrName>style.visibility</p:attrName>
                                        </p:attrNameLst>
                                      </p:cBhvr>
                                      <p:to>
                                        <p:strVal val="visible"/>
                                      </p:to>
                                    </p:set>
                                    <p:animEffect transition="in" filter="fade">
                                      <p:cBhvr>
                                        <p:cTn id="12" dur="500"/>
                                        <p:tgtEl>
                                          <p:spTgt spid="401">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01">
                                            <p:txEl>
                                              <p:pRg st="2" end="2"/>
                                            </p:txEl>
                                          </p:spTgt>
                                        </p:tgtEl>
                                        <p:attrNameLst>
                                          <p:attrName>style.visibility</p:attrName>
                                        </p:attrNameLst>
                                      </p:cBhvr>
                                      <p:to>
                                        <p:strVal val="visible"/>
                                      </p:to>
                                    </p:set>
                                    <p:animEffect transition="in" filter="fade">
                                      <p:cBhvr>
                                        <p:cTn id="30" dur="500"/>
                                        <p:tgtEl>
                                          <p:spTgt spid="401">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01">
                                            <p:txEl>
                                              <p:pRg st="3" end="3"/>
                                            </p:txEl>
                                          </p:spTgt>
                                        </p:tgtEl>
                                        <p:attrNameLst>
                                          <p:attrName>style.visibility</p:attrName>
                                        </p:attrNameLst>
                                      </p:cBhvr>
                                      <p:to>
                                        <p:strVal val="visible"/>
                                      </p:to>
                                    </p:set>
                                    <p:animEffect transition="in" filter="fade">
                                      <p:cBhvr>
                                        <p:cTn id="52" dur="500"/>
                                        <p:tgtEl>
                                          <p:spTgt spid="401">
                                            <p:txEl>
                                              <p:pRg st="3" end="3"/>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01">
                                            <p:txEl>
                                              <p:pRg st="4" end="4"/>
                                            </p:txEl>
                                          </p:spTgt>
                                        </p:tgtEl>
                                        <p:attrNameLst>
                                          <p:attrName>style.visibility</p:attrName>
                                        </p:attrNameLst>
                                      </p:cBhvr>
                                      <p:to>
                                        <p:strVal val="visible"/>
                                      </p:to>
                                    </p:set>
                                    <p:animEffect transition="in" filter="fade">
                                      <p:cBhvr>
                                        <p:cTn id="60" dur="500"/>
                                        <p:tgtEl>
                                          <p:spTgt spid="401">
                                            <p:txEl>
                                              <p:pRg st="4" end="4"/>
                                            </p:txEl>
                                          </p:spTgt>
                                        </p:tgtEl>
                                      </p:cBhvr>
                                    </p:animEffect>
                                  </p:childTnLst>
                                </p:cTn>
                              </p:par>
                              <p:par>
                                <p:cTn id="61" presetID="10" presetClass="exit" presetSubtype="0" fill="hold" nodeType="withEffect">
                                  <p:stCondLst>
                                    <p:cond delay="0"/>
                                  </p:stCondLst>
                                  <p:childTnLst>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10" presetClass="entr" presetSubtype="0" fill="hold"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p:bldP spid="19" grpId="1"/>
      <p:bldP spid="10" grpId="0"/>
      <p:bldP spid="10"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cxnSp>
        <p:nvCxnSpPr>
          <p:cNvPr id="342" name="Google Shape;342;p28"/>
          <p:cNvCxnSpPr/>
          <p:nvPr/>
        </p:nvCxnSpPr>
        <p:spPr>
          <a:xfrm rot="10800000">
            <a:off x="18288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343" name="Google Shape;343;p28"/>
          <p:cNvCxnSpPr/>
          <p:nvPr/>
        </p:nvCxnSpPr>
        <p:spPr>
          <a:xfrm rot="10800000">
            <a:off x="54864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344" name="Google Shape;344;p28"/>
          <p:cNvCxnSpPr/>
          <p:nvPr/>
        </p:nvCxnSpPr>
        <p:spPr>
          <a:xfrm rot="10800000">
            <a:off x="7315200" y="3450"/>
            <a:ext cx="0" cy="456300"/>
          </a:xfrm>
          <a:prstGeom prst="straightConnector1">
            <a:avLst/>
          </a:prstGeom>
          <a:noFill/>
          <a:ln w="38100" cap="flat" cmpd="sng">
            <a:solidFill>
              <a:schemeClr val="dk2"/>
            </a:solidFill>
            <a:prstDash val="solid"/>
            <a:round/>
            <a:headEnd type="none" w="med" len="med"/>
            <a:tailEnd type="none" w="med" len="med"/>
          </a:ln>
        </p:spPr>
      </p:cxnSp>
      <p:sp>
        <p:nvSpPr>
          <p:cNvPr id="345" name="Google Shape;345;p28"/>
          <p:cNvSpPr txBox="1"/>
          <p:nvPr/>
        </p:nvSpPr>
        <p:spPr>
          <a:xfrm>
            <a:off x="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Project Introduction</a:t>
            </a:r>
            <a:endParaRPr sz="1150" b="1">
              <a:solidFill>
                <a:schemeClr val="dk2"/>
              </a:solidFill>
              <a:latin typeface="Times New Roman"/>
              <a:ea typeface="Times New Roman"/>
              <a:cs typeface="Times New Roman"/>
              <a:sym typeface="Times New Roman"/>
            </a:endParaRPr>
          </a:p>
        </p:txBody>
      </p:sp>
      <p:cxnSp>
        <p:nvCxnSpPr>
          <p:cNvPr id="346" name="Google Shape;346;p28"/>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347" name="Google Shape;347;p28"/>
          <p:cNvSpPr txBox="1"/>
          <p:nvPr/>
        </p:nvSpPr>
        <p:spPr>
          <a:xfrm>
            <a:off x="1828800" y="0"/>
            <a:ext cx="36576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Times New Roman"/>
                <a:ea typeface="Times New Roman"/>
                <a:cs typeface="Times New Roman"/>
                <a:sym typeface="Times New Roman"/>
              </a:rPr>
              <a:t>Particle Size Distributions</a:t>
            </a:r>
            <a:endParaRPr sz="1800" b="1">
              <a:solidFill>
                <a:schemeClr val="dk2"/>
              </a:solidFill>
              <a:latin typeface="Times New Roman"/>
              <a:ea typeface="Times New Roman"/>
              <a:cs typeface="Times New Roman"/>
              <a:sym typeface="Times New Roman"/>
            </a:endParaRPr>
          </a:p>
        </p:txBody>
      </p:sp>
      <p:sp>
        <p:nvSpPr>
          <p:cNvPr id="348" name="Google Shape;348;p28"/>
          <p:cNvSpPr txBox="1"/>
          <p:nvPr/>
        </p:nvSpPr>
        <p:spPr>
          <a:xfrm>
            <a:off x="54864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Evaluating Data Quality</a:t>
            </a:r>
            <a:endParaRPr sz="1150" b="1">
              <a:solidFill>
                <a:schemeClr val="dk2"/>
              </a:solidFill>
              <a:latin typeface="Times New Roman"/>
              <a:ea typeface="Times New Roman"/>
              <a:cs typeface="Times New Roman"/>
              <a:sym typeface="Times New Roman"/>
            </a:endParaRPr>
          </a:p>
        </p:txBody>
      </p:sp>
      <p:sp>
        <p:nvSpPr>
          <p:cNvPr id="349" name="Google Shape;349;p28"/>
          <p:cNvSpPr txBox="1"/>
          <p:nvPr/>
        </p:nvSpPr>
        <p:spPr>
          <a:xfrm>
            <a:off x="73152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Reflectivity Comparisons</a:t>
            </a:r>
            <a:endParaRPr sz="1150" b="1">
              <a:solidFill>
                <a:schemeClr val="dk2"/>
              </a:solidFill>
              <a:latin typeface="Times New Roman"/>
              <a:ea typeface="Times New Roman"/>
              <a:cs typeface="Times New Roman"/>
              <a:sym typeface="Times New Roman"/>
            </a:endParaRPr>
          </a:p>
        </p:txBody>
      </p:sp>
      <p:grpSp>
        <p:nvGrpSpPr>
          <p:cNvPr id="68" name="Group 67">
            <a:extLst>
              <a:ext uri="{FF2B5EF4-FFF2-40B4-BE49-F238E27FC236}">
                <a16:creationId xmlns:a16="http://schemas.microsoft.com/office/drawing/2014/main" id="{E06B0AFE-08B9-4F9B-8707-5D3AAF017927}"/>
              </a:ext>
            </a:extLst>
          </p:cNvPr>
          <p:cNvGrpSpPr/>
          <p:nvPr/>
        </p:nvGrpSpPr>
        <p:grpSpPr>
          <a:xfrm>
            <a:off x="8620991" y="-8531053"/>
            <a:ext cx="4814407" cy="22205606"/>
            <a:chOff x="1457232" y="6128884"/>
            <a:chExt cx="4814407" cy="22205606"/>
          </a:xfrm>
        </p:grpSpPr>
        <p:pic>
          <p:nvPicPr>
            <p:cNvPr id="94" name="Picture 93">
              <a:extLst>
                <a:ext uri="{FF2B5EF4-FFF2-40B4-BE49-F238E27FC236}">
                  <a16:creationId xmlns:a16="http://schemas.microsoft.com/office/drawing/2014/main" id="{3674794B-8A98-4C44-A086-2EC97DF4218E}"/>
                </a:ext>
              </a:extLst>
            </p:cNvPr>
            <p:cNvPicPr>
              <a:picLocks noChangeAspect="1"/>
            </p:cNvPicPr>
            <p:nvPr/>
          </p:nvPicPr>
          <p:blipFill rotWithShape="1">
            <a:blip r:embed="rId3"/>
            <a:srcRect l="1736" r="5556"/>
            <a:stretch/>
          </p:blipFill>
          <p:spPr>
            <a:xfrm>
              <a:off x="3491863" y="6128884"/>
              <a:ext cx="2779776" cy="22205606"/>
            </a:xfrm>
            <a:prstGeom prst="rect">
              <a:avLst/>
            </a:prstGeom>
          </p:spPr>
        </p:pic>
        <p:grpSp>
          <p:nvGrpSpPr>
            <p:cNvPr id="95" name="Group 94">
              <a:extLst>
                <a:ext uri="{FF2B5EF4-FFF2-40B4-BE49-F238E27FC236}">
                  <a16:creationId xmlns:a16="http://schemas.microsoft.com/office/drawing/2014/main" id="{E8AE8190-1FA3-4754-B44E-024FA4B3AD75}"/>
                </a:ext>
              </a:extLst>
            </p:cNvPr>
            <p:cNvGrpSpPr/>
            <p:nvPr/>
          </p:nvGrpSpPr>
          <p:grpSpPr>
            <a:xfrm>
              <a:off x="1457232" y="14645318"/>
              <a:ext cx="1828800" cy="3451983"/>
              <a:chOff x="1501140" y="22733091"/>
              <a:chExt cx="1828800" cy="3451983"/>
            </a:xfrm>
          </p:grpSpPr>
          <p:pic>
            <p:nvPicPr>
              <p:cNvPr id="102" name="Picture 101">
                <a:extLst>
                  <a:ext uri="{FF2B5EF4-FFF2-40B4-BE49-F238E27FC236}">
                    <a16:creationId xmlns:a16="http://schemas.microsoft.com/office/drawing/2014/main" id="{F01C5AF8-DFD7-448F-8067-12CC98AFAA69}"/>
                  </a:ext>
                </a:extLst>
              </p:cNvPr>
              <p:cNvPicPr>
                <a:picLocks noChangeAspect="1"/>
              </p:cNvPicPr>
              <p:nvPr/>
            </p:nvPicPr>
            <p:blipFill rotWithShape="1">
              <a:blip r:embed="rId4"/>
              <a:srcRect l="15982" r="10465"/>
              <a:stretch/>
            </p:blipFill>
            <p:spPr>
              <a:xfrm>
                <a:off x="1501140" y="22733091"/>
                <a:ext cx="1828800" cy="3248478"/>
              </a:xfrm>
              <a:prstGeom prst="rect">
                <a:avLst/>
              </a:prstGeom>
            </p:spPr>
          </p:pic>
          <p:sp>
            <p:nvSpPr>
              <p:cNvPr id="103" name="TextBox 5">
                <a:extLst>
                  <a:ext uri="{FF2B5EF4-FFF2-40B4-BE49-F238E27FC236}">
                    <a16:creationId xmlns:a16="http://schemas.microsoft.com/office/drawing/2014/main" id="{CC2297E7-7513-4259-A2CA-A4986FBB429D}"/>
                  </a:ext>
                </a:extLst>
              </p:cNvPr>
              <p:cNvSpPr txBox="1"/>
              <p:nvPr/>
            </p:nvSpPr>
            <p:spPr>
              <a:xfrm>
                <a:off x="1615440" y="25784964"/>
                <a:ext cx="1156996"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a:t>1139.48</a:t>
                </a:r>
              </a:p>
            </p:txBody>
          </p:sp>
        </p:grpSp>
        <p:grpSp>
          <p:nvGrpSpPr>
            <p:cNvPr id="96" name="Group 95">
              <a:extLst>
                <a:ext uri="{FF2B5EF4-FFF2-40B4-BE49-F238E27FC236}">
                  <a16:creationId xmlns:a16="http://schemas.microsoft.com/office/drawing/2014/main" id="{FF2C803B-02FC-460E-B120-4E5E6EC582DF}"/>
                </a:ext>
              </a:extLst>
            </p:cNvPr>
            <p:cNvGrpSpPr/>
            <p:nvPr/>
          </p:nvGrpSpPr>
          <p:grpSpPr>
            <a:xfrm>
              <a:off x="1548765" y="23146240"/>
              <a:ext cx="1828800" cy="3066382"/>
              <a:chOff x="762000" y="22726262"/>
              <a:chExt cx="1828800" cy="3066382"/>
            </a:xfrm>
          </p:grpSpPr>
          <p:pic>
            <p:nvPicPr>
              <p:cNvPr id="100" name="Picture 99">
                <a:extLst>
                  <a:ext uri="{FF2B5EF4-FFF2-40B4-BE49-F238E27FC236}">
                    <a16:creationId xmlns:a16="http://schemas.microsoft.com/office/drawing/2014/main" id="{A13D67FD-FB80-43E7-924E-391A755E0133}"/>
                  </a:ext>
                </a:extLst>
              </p:cNvPr>
              <p:cNvPicPr>
                <a:picLocks noChangeAspect="1"/>
              </p:cNvPicPr>
              <p:nvPr/>
            </p:nvPicPr>
            <p:blipFill rotWithShape="1">
              <a:blip r:embed="rId5"/>
              <a:srcRect l="14088" r="10628"/>
              <a:stretch/>
            </p:blipFill>
            <p:spPr>
              <a:xfrm>
                <a:off x="762000" y="22726262"/>
                <a:ext cx="1828800" cy="2781688"/>
              </a:xfrm>
              <a:prstGeom prst="rect">
                <a:avLst/>
              </a:prstGeom>
            </p:spPr>
          </p:pic>
          <p:sp>
            <p:nvSpPr>
              <p:cNvPr id="101" name="TextBox 9">
                <a:extLst>
                  <a:ext uri="{FF2B5EF4-FFF2-40B4-BE49-F238E27FC236}">
                    <a16:creationId xmlns:a16="http://schemas.microsoft.com/office/drawing/2014/main" id="{6B00FDCD-0B24-4964-A20F-CAA3692A65BB}"/>
                  </a:ext>
                </a:extLst>
              </p:cNvPr>
              <p:cNvSpPr txBox="1"/>
              <p:nvPr/>
            </p:nvSpPr>
            <p:spPr>
              <a:xfrm>
                <a:off x="876300" y="25392534"/>
                <a:ext cx="1243058"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a:t>1139.31</a:t>
                </a:r>
              </a:p>
            </p:txBody>
          </p:sp>
        </p:grpSp>
        <p:grpSp>
          <p:nvGrpSpPr>
            <p:cNvPr id="97" name="Group 96">
              <a:extLst>
                <a:ext uri="{FF2B5EF4-FFF2-40B4-BE49-F238E27FC236}">
                  <a16:creationId xmlns:a16="http://schemas.microsoft.com/office/drawing/2014/main" id="{CEBF827D-497C-4669-936C-44073324B76E}"/>
                </a:ext>
              </a:extLst>
            </p:cNvPr>
            <p:cNvGrpSpPr/>
            <p:nvPr/>
          </p:nvGrpSpPr>
          <p:grpSpPr>
            <a:xfrm>
              <a:off x="1530667" y="6364859"/>
              <a:ext cx="1828801" cy="4006458"/>
              <a:chOff x="7534274" y="23188839"/>
              <a:chExt cx="1828801" cy="4006458"/>
            </a:xfrm>
          </p:grpSpPr>
          <p:pic>
            <p:nvPicPr>
              <p:cNvPr id="98" name="Picture 97">
                <a:extLst>
                  <a:ext uri="{FF2B5EF4-FFF2-40B4-BE49-F238E27FC236}">
                    <a16:creationId xmlns:a16="http://schemas.microsoft.com/office/drawing/2014/main" id="{72A4762D-DA9D-48C3-9A08-752D7FA5B947}"/>
                  </a:ext>
                </a:extLst>
              </p:cNvPr>
              <p:cNvPicPr>
                <a:picLocks noChangeAspect="1"/>
              </p:cNvPicPr>
              <p:nvPr/>
            </p:nvPicPr>
            <p:blipFill rotWithShape="1">
              <a:blip r:embed="rId6"/>
              <a:srcRect l="16479" r="9685"/>
              <a:stretch/>
            </p:blipFill>
            <p:spPr>
              <a:xfrm>
                <a:off x="7534274" y="23188839"/>
                <a:ext cx="1828801" cy="3743847"/>
              </a:xfrm>
              <a:prstGeom prst="rect">
                <a:avLst/>
              </a:prstGeom>
            </p:spPr>
          </p:pic>
          <p:sp>
            <p:nvSpPr>
              <p:cNvPr id="99" name="TextBox 13">
                <a:extLst>
                  <a:ext uri="{FF2B5EF4-FFF2-40B4-BE49-F238E27FC236}">
                    <a16:creationId xmlns:a16="http://schemas.microsoft.com/office/drawing/2014/main" id="{E7D3FAF8-6E2A-42D0-9EF2-2AFBF58AA84A}"/>
                  </a:ext>
                </a:extLst>
              </p:cNvPr>
              <p:cNvSpPr txBox="1"/>
              <p:nvPr/>
            </p:nvSpPr>
            <p:spPr>
              <a:xfrm>
                <a:off x="7574756" y="26733632"/>
                <a:ext cx="1334974"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a:t>1139.60</a:t>
                </a:r>
              </a:p>
            </p:txBody>
          </p:sp>
        </p:grpSp>
      </p:grpSp>
      <p:grpSp>
        <p:nvGrpSpPr>
          <p:cNvPr id="2" name="Group 1">
            <a:extLst>
              <a:ext uri="{FF2B5EF4-FFF2-40B4-BE49-F238E27FC236}">
                <a16:creationId xmlns:a16="http://schemas.microsoft.com/office/drawing/2014/main" id="{CC2B3676-DFE8-44D0-8FB4-2EB43FC85C4F}"/>
              </a:ext>
            </a:extLst>
          </p:cNvPr>
          <p:cNvGrpSpPr/>
          <p:nvPr/>
        </p:nvGrpSpPr>
        <p:grpSpPr>
          <a:xfrm>
            <a:off x="19521247" y="-6423155"/>
            <a:ext cx="4740972" cy="22358112"/>
            <a:chOff x="2238232" y="2419244"/>
            <a:chExt cx="4740972" cy="22358112"/>
          </a:xfrm>
        </p:grpSpPr>
        <p:pic>
          <p:nvPicPr>
            <p:cNvPr id="70" name="Picture 69">
              <a:extLst>
                <a:ext uri="{FF2B5EF4-FFF2-40B4-BE49-F238E27FC236}">
                  <a16:creationId xmlns:a16="http://schemas.microsoft.com/office/drawing/2014/main" id="{8957AFBB-C229-4649-B005-B4F409D4CA78}"/>
                </a:ext>
              </a:extLst>
            </p:cNvPr>
            <p:cNvPicPr>
              <a:picLocks noChangeAspect="1"/>
            </p:cNvPicPr>
            <p:nvPr/>
          </p:nvPicPr>
          <p:blipFill rotWithShape="1">
            <a:blip r:embed="rId7">
              <a:extLst>
                <a:ext uri="{28A0092B-C50C-407E-A947-70E740481C1C}">
                  <a14:useLocalDpi xmlns:a14="http://schemas.microsoft.com/office/drawing/2010/main" val="0"/>
                </a:ext>
              </a:extLst>
            </a:blip>
            <a:srcRect l="45640" t="3149" r="46587" b="483"/>
            <a:stretch/>
          </p:blipFill>
          <p:spPr>
            <a:xfrm>
              <a:off x="4199428" y="2419244"/>
              <a:ext cx="2779776" cy="22358112"/>
            </a:xfrm>
            <a:prstGeom prst="rect">
              <a:avLst/>
            </a:prstGeom>
          </p:spPr>
        </p:pic>
        <p:grpSp>
          <p:nvGrpSpPr>
            <p:cNvPr id="88" name="Group 87">
              <a:extLst>
                <a:ext uri="{FF2B5EF4-FFF2-40B4-BE49-F238E27FC236}">
                  <a16:creationId xmlns:a16="http://schemas.microsoft.com/office/drawing/2014/main" id="{85AD23D6-6BCB-4185-9A81-2487EB7C7F80}"/>
                </a:ext>
              </a:extLst>
            </p:cNvPr>
            <p:cNvGrpSpPr/>
            <p:nvPr/>
          </p:nvGrpSpPr>
          <p:grpSpPr>
            <a:xfrm>
              <a:off x="2238232" y="3789456"/>
              <a:ext cx="1828800" cy="4498004"/>
              <a:chOff x="-7178040" y="21076920"/>
              <a:chExt cx="1828800" cy="4498004"/>
            </a:xfrm>
          </p:grpSpPr>
          <p:pic>
            <p:nvPicPr>
              <p:cNvPr id="92" name="Picture 91">
                <a:extLst>
                  <a:ext uri="{FF2B5EF4-FFF2-40B4-BE49-F238E27FC236}">
                    <a16:creationId xmlns:a16="http://schemas.microsoft.com/office/drawing/2014/main" id="{08B65736-83D4-427E-B49D-5B57279D6353}"/>
                  </a:ext>
                </a:extLst>
              </p:cNvPr>
              <p:cNvPicPr>
                <a:picLocks noChangeAspect="1"/>
              </p:cNvPicPr>
              <p:nvPr/>
            </p:nvPicPr>
            <p:blipFill rotWithShape="1">
              <a:blip r:embed="rId8">
                <a:extLst>
                  <a:ext uri="{28A0092B-C50C-407E-A947-70E740481C1C}">
                    <a14:useLocalDpi xmlns:a14="http://schemas.microsoft.com/office/drawing/2010/main" val="0"/>
                  </a:ext>
                </a:extLst>
              </a:blip>
              <a:srcRect l="38500" t="6886" r="37652"/>
              <a:stretch/>
            </p:blipFill>
            <p:spPr>
              <a:xfrm>
                <a:off x="-7178040" y="21076920"/>
                <a:ext cx="1828800" cy="4328726"/>
              </a:xfrm>
              <a:prstGeom prst="rect">
                <a:avLst/>
              </a:prstGeom>
            </p:spPr>
          </p:pic>
          <p:sp>
            <p:nvSpPr>
              <p:cNvPr id="93" name="TextBox 24">
                <a:extLst>
                  <a:ext uri="{FF2B5EF4-FFF2-40B4-BE49-F238E27FC236}">
                    <a16:creationId xmlns:a16="http://schemas.microsoft.com/office/drawing/2014/main" id="{56AFEA80-FF58-4281-A727-CF8161FA3066}"/>
                  </a:ext>
                </a:extLst>
              </p:cNvPr>
              <p:cNvSpPr txBox="1"/>
              <p:nvPr/>
            </p:nvSpPr>
            <p:spPr>
              <a:xfrm>
                <a:off x="-7052606" y="25174814"/>
                <a:ext cx="1289028"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a:t>1139.06</a:t>
                </a:r>
              </a:p>
            </p:txBody>
          </p:sp>
        </p:grpSp>
        <p:grpSp>
          <p:nvGrpSpPr>
            <p:cNvPr id="89" name="Group 88">
              <a:extLst>
                <a:ext uri="{FF2B5EF4-FFF2-40B4-BE49-F238E27FC236}">
                  <a16:creationId xmlns:a16="http://schemas.microsoft.com/office/drawing/2014/main" id="{24CC39AA-EB76-4C60-8C67-BB2B2AB603EA}"/>
                </a:ext>
              </a:extLst>
            </p:cNvPr>
            <p:cNvGrpSpPr/>
            <p:nvPr/>
          </p:nvGrpSpPr>
          <p:grpSpPr>
            <a:xfrm>
              <a:off x="2238232" y="16972210"/>
              <a:ext cx="1828800" cy="4024378"/>
              <a:chOff x="-8086725" y="26612850"/>
              <a:chExt cx="1828800" cy="4024378"/>
            </a:xfrm>
          </p:grpSpPr>
          <p:pic>
            <p:nvPicPr>
              <p:cNvPr id="90" name="Picture 89">
                <a:extLst>
                  <a:ext uri="{FF2B5EF4-FFF2-40B4-BE49-F238E27FC236}">
                    <a16:creationId xmlns:a16="http://schemas.microsoft.com/office/drawing/2014/main" id="{4472C461-0AA6-4838-99B9-98738BA3A9C8}"/>
                  </a:ext>
                </a:extLst>
              </p:cNvPr>
              <p:cNvPicPr>
                <a:picLocks noChangeAspect="1"/>
              </p:cNvPicPr>
              <p:nvPr/>
            </p:nvPicPr>
            <p:blipFill rotWithShape="1">
              <a:blip r:embed="rId8">
                <a:extLst>
                  <a:ext uri="{28A0092B-C50C-407E-A947-70E740481C1C}">
                    <a14:useLocalDpi xmlns:a14="http://schemas.microsoft.com/office/drawing/2010/main" val="0"/>
                  </a:ext>
                </a:extLst>
              </a:blip>
              <a:srcRect l="5526" t="17469" r="70626"/>
              <a:stretch/>
            </p:blipFill>
            <p:spPr>
              <a:xfrm>
                <a:off x="-8086725" y="26612850"/>
                <a:ext cx="1828800" cy="3836754"/>
              </a:xfrm>
              <a:prstGeom prst="rect">
                <a:avLst/>
              </a:prstGeom>
            </p:spPr>
          </p:pic>
          <p:sp>
            <p:nvSpPr>
              <p:cNvPr id="91" name="TextBox 25">
                <a:extLst>
                  <a:ext uri="{FF2B5EF4-FFF2-40B4-BE49-F238E27FC236}">
                    <a16:creationId xmlns:a16="http://schemas.microsoft.com/office/drawing/2014/main" id="{1564855F-08E7-4DFA-8184-95560B3105D6}"/>
                  </a:ext>
                </a:extLst>
              </p:cNvPr>
              <p:cNvSpPr txBox="1"/>
              <p:nvPr/>
            </p:nvSpPr>
            <p:spPr>
              <a:xfrm>
                <a:off x="-8086725" y="30237118"/>
                <a:ext cx="1244805"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a:t>1138.87</a:t>
                </a:r>
              </a:p>
            </p:txBody>
          </p:sp>
        </p:grpSp>
      </p:grpSp>
      <p:grpSp>
        <p:nvGrpSpPr>
          <p:cNvPr id="104" name="Group 103">
            <a:extLst>
              <a:ext uri="{FF2B5EF4-FFF2-40B4-BE49-F238E27FC236}">
                <a16:creationId xmlns:a16="http://schemas.microsoft.com/office/drawing/2014/main" id="{C3B7F009-5A8A-4BBB-8731-2B24C3440EAD}"/>
              </a:ext>
            </a:extLst>
          </p:cNvPr>
          <p:cNvGrpSpPr/>
          <p:nvPr/>
        </p:nvGrpSpPr>
        <p:grpSpPr>
          <a:xfrm>
            <a:off x="371296" y="1381947"/>
            <a:ext cx="4907798" cy="11567305"/>
            <a:chOff x="1457232" y="14645317"/>
            <a:chExt cx="4907798" cy="11567305"/>
          </a:xfrm>
        </p:grpSpPr>
        <p:pic>
          <p:nvPicPr>
            <p:cNvPr id="105" name="Picture 104">
              <a:extLst>
                <a:ext uri="{FF2B5EF4-FFF2-40B4-BE49-F238E27FC236}">
                  <a16:creationId xmlns:a16="http://schemas.microsoft.com/office/drawing/2014/main" id="{2BCB3371-17AF-4B29-A0D8-14CAC5C69E58}"/>
                </a:ext>
              </a:extLst>
            </p:cNvPr>
            <p:cNvPicPr>
              <a:picLocks noChangeAspect="1"/>
            </p:cNvPicPr>
            <p:nvPr/>
          </p:nvPicPr>
          <p:blipFill rotWithShape="1">
            <a:blip r:embed="rId3"/>
            <a:srcRect l="1736" t="38352" r="2442" b="47019"/>
            <a:stretch/>
          </p:blipFill>
          <p:spPr>
            <a:xfrm>
              <a:off x="3491863" y="14645317"/>
              <a:ext cx="2873167" cy="3248479"/>
            </a:xfrm>
            <a:prstGeom prst="rect">
              <a:avLst/>
            </a:prstGeom>
          </p:spPr>
        </p:pic>
        <p:grpSp>
          <p:nvGrpSpPr>
            <p:cNvPr id="106" name="Group 105">
              <a:extLst>
                <a:ext uri="{FF2B5EF4-FFF2-40B4-BE49-F238E27FC236}">
                  <a16:creationId xmlns:a16="http://schemas.microsoft.com/office/drawing/2014/main" id="{CCBA7E1A-7162-44EA-8BCD-278A431EB7EA}"/>
                </a:ext>
              </a:extLst>
            </p:cNvPr>
            <p:cNvGrpSpPr/>
            <p:nvPr/>
          </p:nvGrpSpPr>
          <p:grpSpPr>
            <a:xfrm>
              <a:off x="1457232" y="14645318"/>
              <a:ext cx="1828800" cy="3451983"/>
              <a:chOff x="1501140" y="22733091"/>
              <a:chExt cx="1828800" cy="3451983"/>
            </a:xfrm>
          </p:grpSpPr>
          <p:pic>
            <p:nvPicPr>
              <p:cNvPr id="113" name="Picture 112">
                <a:extLst>
                  <a:ext uri="{FF2B5EF4-FFF2-40B4-BE49-F238E27FC236}">
                    <a16:creationId xmlns:a16="http://schemas.microsoft.com/office/drawing/2014/main" id="{9906A594-7E00-4D6E-AD70-4D9A0BA439AB}"/>
                  </a:ext>
                </a:extLst>
              </p:cNvPr>
              <p:cNvPicPr>
                <a:picLocks noChangeAspect="1"/>
              </p:cNvPicPr>
              <p:nvPr/>
            </p:nvPicPr>
            <p:blipFill rotWithShape="1">
              <a:blip r:embed="rId4"/>
              <a:srcRect l="15982" r="10465"/>
              <a:stretch/>
            </p:blipFill>
            <p:spPr>
              <a:xfrm>
                <a:off x="1501140" y="22733091"/>
                <a:ext cx="1828800" cy="3248478"/>
              </a:xfrm>
              <a:prstGeom prst="rect">
                <a:avLst/>
              </a:prstGeom>
            </p:spPr>
          </p:pic>
          <p:sp>
            <p:nvSpPr>
              <p:cNvPr id="114" name="TextBox 5">
                <a:extLst>
                  <a:ext uri="{FF2B5EF4-FFF2-40B4-BE49-F238E27FC236}">
                    <a16:creationId xmlns:a16="http://schemas.microsoft.com/office/drawing/2014/main" id="{539F8EEE-C32C-4DD8-A631-D98888CAAB2D}"/>
                  </a:ext>
                </a:extLst>
              </p:cNvPr>
              <p:cNvSpPr txBox="1"/>
              <p:nvPr/>
            </p:nvSpPr>
            <p:spPr>
              <a:xfrm>
                <a:off x="1615440" y="25784964"/>
                <a:ext cx="1156996"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a:t>1139.48</a:t>
                </a:r>
              </a:p>
            </p:txBody>
          </p:sp>
        </p:grpSp>
        <p:sp>
          <p:nvSpPr>
            <p:cNvPr id="112" name="TextBox 9">
              <a:extLst>
                <a:ext uri="{FF2B5EF4-FFF2-40B4-BE49-F238E27FC236}">
                  <a16:creationId xmlns:a16="http://schemas.microsoft.com/office/drawing/2014/main" id="{57DBEA5A-FB15-4C60-A79B-3B64F691B73C}"/>
                </a:ext>
              </a:extLst>
            </p:cNvPr>
            <p:cNvSpPr txBox="1"/>
            <p:nvPr/>
          </p:nvSpPr>
          <p:spPr>
            <a:xfrm>
              <a:off x="1663065" y="25812512"/>
              <a:ext cx="1243058"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a:t>1139.31</a:t>
              </a:r>
            </a:p>
          </p:txBody>
        </p:sp>
      </p:grpSp>
    </p:spTree>
    <p:extLst>
      <p:ext uri="{BB962C8B-B14F-4D97-AF65-F5344CB8AC3E}">
        <p14:creationId xmlns:p14="http://schemas.microsoft.com/office/powerpoint/2010/main" val="37114798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cxnSp>
        <p:nvCxnSpPr>
          <p:cNvPr id="342" name="Google Shape;342;p28"/>
          <p:cNvCxnSpPr/>
          <p:nvPr/>
        </p:nvCxnSpPr>
        <p:spPr>
          <a:xfrm rot="10800000">
            <a:off x="18288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343" name="Google Shape;343;p28"/>
          <p:cNvCxnSpPr/>
          <p:nvPr/>
        </p:nvCxnSpPr>
        <p:spPr>
          <a:xfrm rot="10800000">
            <a:off x="54864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344" name="Google Shape;344;p28"/>
          <p:cNvCxnSpPr/>
          <p:nvPr/>
        </p:nvCxnSpPr>
        <p:spPr>
          <a:xfrm rot="10800000">
            <a:off x="7315200" y="3450"/>
            <a:ext cx="0" cy="456300"/>
          </a:xfrm>
          <a:prstGeom prst="straightConnector1">
            <a:avLst/>
          </a:prstGeom>
          <a:noFill/>
          <a:ln w="38100" cap="flat" cmpd="sng">
            <a:solidFill>
              <a:schemeClr val="dk2"/>
            </a:solidFill>
            <a:prstDash val="solid"/>
            <a:round/>
            <a:headEnd type="none" w="med" len="med"/>
            <a:tailEnd type="none" w="med" len="med"/>
          </a:ln>
        </p:spPr>
      </p:cxnSp>
      <p:sp>
        <p:nvSpPr>
          <p:cNvPr id="345" name="Google Shape;345;p28"/>
          <p:cNvSpPr txBox="1"/>
          <p:nvPr/>
        </p:nvSpPr>
        <p:spPr>
          <a:xfrm>
            <a:off x="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Project Introduction</a:t>
            </a:r>
            <a:endParaRPr sz="1150" b="1">
              <a:solidFill>
                <a:schemeClr val="dk2"/>
              </a:solidFill>
              <a:latin typeface="Times New Roman"/>
              <a:ea typeface="Times New Roman"/>
              <a:cs typeface="Times New Roman"/>
              <a:sym typeface="Times New Roman"/>
            </a:endParaRPr>
          </a:p>
        </p:txBody>
      </p:sp>
      <p:cxnSp>
        <p:nvCxnSpPr>
          <p:cNvPr id="346" name="Google Shape;346;p28"/>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347" name="Google Shape;347;p28"/>
          <p:cNvSpPr txBox="1"/>
          <p:nvPr/>
        </p:nvSpPr>
        <p:spPr>
          <a:xfrm>
            <a:off x="1828800" y="0"/>
            <a:ext cx="36576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Times New Roman"/>
                <a:ea typeface="Times New Roman"/>
                <a:cs typeface="Times New Roman"/>
                <a:sym typeface="Times New Roman"/>
              </a:rPr>
              <a:t>Particle Size Distributions</a:t>
            </a:r>
            <a:endParaRPr sz="1800" b="1">
              <a:solidFill>
                <a:schemeClr val="dk2"/>
              </a:solidFill>
              <a:latin typeface="Times New Roman"/>
              <a:ea typeface="Times New Roman"/>
              <a:cs typeface="Times New Roman"/>
              <a:sym typeface="Times New Roman"/>
            </a:endParaRPr>
          </a:p>
        </p:txBody>
      </p:sp>
      <p:sp>
        <p:nvSpPr>
          <p:cNvPr id="348" name="Google Shape;348;p28"/>
          <p:cNvSpPr txBox="1"/>
          <p:nvPr/>
        </p:nvSpPr>
        <p:spPr>
          <a:xfrm>
            <a:off x="54864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Evaluating Data Quality</a:t>
            </a:r>
            <a:endParaRPr sz="1150" b="1">
              <a:solidFill>
                <a:schemeClr val="dk2"/>
              </a:solidFill>
              <a:latin typeface="Times New Roman"/>
              <a:ea typeface="Times New Roman"/>
              <a:cs typeface="Times New Roman"/>
              <a:sym typeface="Times New Roman"/>
            </a:endParaRPr>
          </a:p>
        </p:txBody>
      </p:sp>
      <p:sp>
        <p:nvSpPr>
          <p:cNvPr id="349" name="Google Shape;349;p28"/>
          <p:cNvSpPr txBox="1"/>
          <p:nvPr/>
        </p:nvSpPr>
        <p:spPr>
          <a:xfrm>
            <a:off x="73152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Reflectivity Comparisons</a:t>
            </a:r>
            <a:endParaRPr sz="1150" b="1">
              <a:solidFill>
                <a:schemeClr val="dk2"/>
              </a:solidFill>
              <a:latin typeface="Times New Roman"/>
              <a:ea typeface="Times New Roman"/>
              <a:cs typeface="Times New Roman"/>
              <a:sym typeface="Times New Roman"/>
            </a:endParaRPr>
          </a:p>
        </p:txBody>
      </p:sp>
      <p:pic>
        <p:nvPicPr>
          <p:cNvPr id="35" name="Picture 34" descr="ManualSizing_Big_no border.png">
            <a:extLst>
              <a:ext uri="{FF2B5EF4-FFF2-40B4-BE49-F238E27FC236}">
                <a16:creationId xmlns:a16="http://schemas.microsoft.com/office/drawing/2014/main" id="{E7196913-1C0E-4190-863B-4096E9BBB4AC}"/>
              </a:ext>
            </a:extLst>
          </p:cNvPr>
          <p:cNvPicPr>
            <a:picLocks noChangeAspect="1"/>
          </p:cNvPicPr>
          <p:nvPr/>
        </p:nvPicPr>
        <p:blipFill rotWithShape="1">
          <a:blip r:embed="rId3"/>
          <a:srcRect l="-1160" t="2" r="-1" b="-15035"/>
          <a:stretch/>
        </p:blipFill>
        <p:spPr>
          <a:xfrm>
            <a:off x="228485" y="1184886"/>
            <a:ext cx="8687029" cy="3501414"/>
          </a:xfrm>
          <a:prstGeom prst="rect">
            <a:avLst/>
          </a:prstGeom>
        </p:spPr>
      </p:pic>
    </p:spTree>
    <p:extLst>
      <p:ext uri="{BB962C8B-B14F-4D97-AF65-F5344CB8AC3E}">
        <p14:creationId xmlns:p14="http://schemas.microsoft.com/office/powerpoint/2010/main" val="67919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34"/>
          <p:cNvSpPr/>
          <p:nvPr/>
        </p:nvSpPr>
        <p:spPr>
          <a:xfrm>
            <a:off x="860875" y="11671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30" name="Google Shape;430;p34"/>
          <p:cNvSpPr/>
          <p:nvPr/>
        </p:nvSpPr>
        <p:spPr>
          <a:xfrm>
            <a:off x="708475" y="10147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31" name="Google Shape;431;p34"/>
          <p:cNvSpPr txBox="1"/>
          <p:nvPr/>
        </p:nvSpPr>
        <p:spPr>
          <a:xfrm>
            <a:off x="301752" y="822960"/>
            <a:ext cx="3152648" cy="4114800"/>
          </a:xfrm>
          <a:prstGeom prst="rect">
            <a:avLst/>
          </a:prstGeom>
          <a:noFill/>
          <a:ln>
            <a:noFill/>
          </a:ln>
        </p:spPr>
        <p:txBody>
          <a:bodyPr spcFirstLastPara="1" wrap="square" lIns="91425" tIns="91425" rIns="91425" bIns="91425" anchor="t" anchorCtr="0">
            <a:noAutofit/>
          </a:bodyPr>
          <a:lstStyle/>
          <a:p>
            <a:pPr marL="457200" lvl="0" indent="-342900" algn="l" rtl="0">
              <a:lnSpc>
                <a:spcPct val="150000"/>
              </a:lnSpc>
              <a:spcBef>
                <a:spcPts val="0"/>
              </a:spcBef>
              <a:spcAft>
                <a:spcPts val="0"/>
              </a:spcAft>
              <a:buClr>
                <a:schemeClr val="dk2"/>
              </a:buClr>
              <a:buSzPts val="1800"/>
              <a:buChar char="●"/>
            </a:pPr>
            <a:r>
              <a:rPr lang="en" sz="1800" dirty="0">
                <a:solidFill>
                  <a:schemeClr val="dk2"/>
                </a:solidFill>
                <a:latin typeface="Times New Roman" panose="02020603050405020304" pitchFamily="18" charset="0"/>
                <a:cs typeface="Times New Roman" panose="02020603050405020304" pitchFamily="18" charset="0"/>
              </a:rPr>
              <a:t>The 1D first bin was higher 611 times whereas the second bin was higher 800 times</a:t>
            </a:r>
          </a:p>
          <a:p>
            <a:pPr marL="457200" lvl="0" indent="-342900" algn="l" rtl="0">
              <a:lnSpc>
                <a:spcPct val="150000"/>
              </a:lnSpc>
              <a:spcBef>
                <a:spcPts val="0"/>
              </a:spcBef>
              <a:spcAft>
                <a:spcPts val="0"/>
              </a:spcAft>
              <a:buClr>
                <a:schemeClr val="dk2"/>
              </a:buClr>
              <a:buSzPts val="1800"/>
              <a:buChar char="●"/>
            </a:pPr>
            <a:r>
              <a:rPr lang="en" sz="1800" dirty="0">
                <a:solidFill>
                  <a:schemeClr val="dk2"/>
                </a:solidFill>
                <a:latin typeface="Times New Roman" panose="02020603050405020304" pitchFamily="18" charset="0"/>
                <a:cs typeface="Times New Roman" panose="02020603050405020304" pitchFamily="18" charset="0"/>
              </a:rPr>
              <a:t>The 2D first concentration bin is higher 701 whereas the second bin is higher 294 times</a:t>
            </a:r>
          </a:p>
        </p:txBody>
      </p:sp>
      <p:cxnSp>
        <p:nvCxnSpPr>
          <p:cNvPr id="432" name="Google Shape;432;p34"/>
          <p:cNvCxnSpPr/>
          <p:nvPr/>
        </p:nvCxnSpPr>
        <p:spPr>
          <a:xfrm rot="10800000">
            <a:off x="18288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433" name="Google Shape;433;p34"/>
          <p:cNvCxnSpPr/>
          <p:nvPr/>
        </p:nvCxnSpPr>
        <p:spPr>
          <a:xfrm rot="10800000">
            <a:off x="36576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434" name="Google Shape;434;p34"/>
          <p:cNvCxnSpPr/>
          <p:nvPr/>
        </p:nvCxnSpPr>
        <p:spPr>
          <a:xfrm rot="10800000">
            <a:off x="7315200" y="3450"/>
            <a:ext cx="0" cy="456300"/>
          </a:xfrm>
          <a:prstGeom prst="straightConnector1">
            <a:avLst/>
          </a:prstGeom>
          <a:noFill/>
          <a:ln w="38100" cap="flat" cmpd="sng">
            <a:solidFill>
              <a:schemeClr val="dk2"/>
            </a:solidFill>
            <a:prstDash val="solid"/>
            <a:round/>
            <a:headEnd type="none" w="med" len="med"/>
            <a:tailEnd type="none" w="med" len="med"/>
          </a:ln>
        </p:spPr>
      </p:cxnSp>
      <p:sp>
        <p:nvSpPr>
          <p:cNvPr id="435" name="Google Shape;435;p34"/>
          <p:cNvSpPr txBox="1"/>
          <p:nvPr/>
        </p:nvSpPr>
        <p:spPr>
          <a:xfrm>
            <a:off x="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Project Introduction</a:t>
            </a:r>
            <a:endParaRPr sz="1150" b="1">
              <a:solidFill>
                <a:schemeClr val="dk2"/>
              </a:solidFill>
              <a:latin typeface="Times New Roman"/>
              <a:ea typeface="Times New Roman"/>
              <a:cs typeface="Times New Roman"/>
              <a:sym typeface="Times New Roman"/>
            </a:endParaRPr>
          </a:p>
        </p:txBody>
      </p:sp>
      <p:cxnSp>
        <p:nvCxnSpPr>
          <p:cNvPr id="436" name="Google Shape;436;p34"/>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437" name="Google Shape;437;p34"/>
          <p:cNvSpPr txBox="1"/>
          <p:nvPr/>
        </p:nvSpPr>
        <p:spPr>
          <a:xfrm>
            <a:off x="18288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Particle Size Distributions</a:t>
            </a:r>
            <a:endParaRPr sz="1150" b="1">
              <a:solidFill>
                <a:schemeClr val="dk2"/>
              </a:solidFill>
              <a:latin typeface="Times New Roman"/>
              <a:ea typeface="Times New Roman"/>
              <a:cs typeface="Times New Roman"/>
              <a:sym typeface="Times New Roman"/>
            </a:endParaRPr>
          </a:p>
        </p:txBody>
      </p:sp>
      <p:sp>
        <p:nvSpPr>
          <p:cNvPr id="438" name="Google Shape;438;p34"/>
          <p:cNvSpPr txBox="1"/>
          <p:nvPr/>
        </p:nvSpPr>
        <p:spPr>
          <a:xfrm>
            <a:off x="3657600" y="0"/>
            <a:ext cx="36576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Times New Roman"/>
                <a:ea typeface="Times New Roman"/>
                <a:cs typeface="Times New Roman"/>
                <a:sym typeface="Times New Roman"/>
              </a:rPr>
              <a:t>Evaluating Data Quality</a:t>
            </a:r>
            <a:endParaRPr sz="1800" b="1">
              <a:solidFill>
                <a:schemeClr val="dk2"/>
              </a:solidFill>
              <a:latin typeface="Times New Roman"/>
              <a:ea typeface="Times New Roman"/>
              <a:cs typeface="Times New Roman"/>
              <a:sym typeface="Times New Roman"/>
            </a:endParaRPr>
          </a:p>
        </p:txBody>
      </p:sp>
      <p:sp>
        <p:nvSpPr>
          <p:cNvPr id="439" name="Google Shape;439;p34"/>
          <p:cNvSpPr txBox="1"/>
          <p:nvPr/>
        </p:nvSpPr>
        <p:spPr>
          <a:xfrm>
            <a:off x="73152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Reflectivity Comparisons</a:t>
            </a:r>
            <a:endParaRPr sz="1150" b="1">
              <a:solidFill>
                <a:schemeClr val="dk2"/>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A336DB47-7699-7BBE-5E26-4C499F3A714D}"/>
              </a:ext>
            </a:extLst>
          </p:cNvPr>
          <p:cNvPicPr>
            <a:picLocks noChangeAspect="1"/>
          </p:cNvPicPr>
          <p:nvPr/>
        </p:nvPicPr>
        <p:blipFill>
          <a:blip r:embed="rId3"/>
          <a:srcRect/>
          <a:stretch/>
        </p:blipFill>
        <p:spPr>
          <a:xfrm>
            <a:off x="4425524" y="634513"/>
            <a:ext cx="4416724" cy="2191646"/>
          </a:xfrm>
          <a:prstGeom prst="rect">
            <a:avLst/>
          </a:prstGeom>
        </p:spPr>
      </p:pic>
      <p:pic>
        <p:nvPicPr>
          <p:cNvPr id="3" name="Picture 2">
            <a:extLst>
              <a:ext uri="{FF2B5EF4-FFF2-40B4-BE49-F238E27FC236}">
                <a16:creationId xmlns:a16="http://schemas.microsoft.com/office/drawing/2014/main" id="{73A088DA-010B-59F0-9E2B-3459CE414AE9}"/>
              </a:ext>
            </a:extLst>
          </p:cNvPr>
          <p:cNvPicPr>
            <a:picLocks noChangeAspect="1"/>
          </p:cNvPicPr>
          <p:nvPr/>
        </p:nvPicPr>
        <p:blipFill>
          <a:blip r:embed="rId4"/>
          <a:srcRect/>
          <a:stretch/>
        </p:blipFill>
        <p:spPr>
          <a:xfrm>
            <a:off x="4425524" y="2889074"/>
            <a:ext cx="4416725" cy="2191646"/>
          </a:xfrm>
          <a:prstGeom prst="rect">
            <a:avLst/>
          </a:prstGeom>
        </p:spPr>
      </p:pic>
      <p:pic>
        <p:nvPicPr>
          <p:cNvPr id="4" name="Picture 3" descr="1d_Bin_Comparisons.png">
            <a:extLst>
              <a:ext uri="{FF2B5EF4-FFF2-40B4-BE49-F238E27FC236}">
                <a16:creationId xmlns:a16="http://schemas.microsoft.com/office/drawing/2014/main" id="{8272E7D4-EF0A-F15F-40FA-88B56C528E4F}"/>
              </a:ext>
            </a:extLst>
          </p:cNvPr>
          <p:cNvPicPr>
            <a:picLocks noChangeAspect="1"/>
          </p:cNvPicPr>
          <p:nvPr/>
        </p:nvPicPr>
        <p:blipFill>
          <a:blip r:embed="rId5"/>
          <a:stretch>
            <a:fillRect/>
          </a:stretch>
        </p:blipFill>
        <p:spPr>
          <a:xfrm>
            <a:off x="12934888" y="-168178"/>
            <a:ext cx="46482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31">
                                            <p:txEl>
                                              <p:pRg st="0" end="0"/>
                                            </p:txEl>
                                          </p:spTgt>
                                        </p:tgtEl>
                                        <p:attrNameLst>
                                          <p:attrName>style.visibility</p:attrName>
                                        </p:attrNameLst>
                                      </p:cBhvr>
                                      <p:to>
                                        <p:strVal val="visible"/>
                                      </p:to>
                                    </p:set>
                                    <p:animEffect transition="in" filter="fade">
                                      <p:cBhvr>
                                        <p:cTn id="10" dur="500"/>
                                        <p:tgtEl>
                                          <p:spTgt spid="43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31">
                                            <p:txEl>
                                              <p:pRg st="1" end="1"/>
                                            </p:txEl>
                                          </p:spTgt>
                                        </p:tgtEl>
                                        <p:attrNameLst>
                                          <p:attrName>style.visibility</p:attrName>
                                        </p:attrNameLst>
                                      </p:cBhvr>
                                      <p:to>
                                        <p:strVal val="visible"/>
                                      </p:to>
                                    </p:set>
                                    <p:animEffect transition="in" filter="fade">
                                      <p:cBhvr>
                                        <p:cTn id="18" dur="500"/>
                                        <p:tgtEl>
                                          <p:spTgt spid="4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2"/>
          <p:cNvSpPr/>
          <p:nvPr/>
        </p:nvSpPr>
        <p:spPr>
          <a:xfrm>
            <a:off x="708475" y="10147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cxnSp>
        <p:nvCxnSpPr>
          <p:cNvPr id="240" name="Google Shape;240;p22"/>
          <p:cNvCxnSpPr/>
          <p:nvPr/>
        </p:nvCxnSpPr>
        <p:spPr>
          <a:xfrm rot="10800000">
            <a:off x="36576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241" name="Google Shape;241;p22"/>
          <p:cNvCxnSpPr/>
          <p:nvPr/>
        </p:nvCxnSpPr>
        <p:spPr>
          <a:xfrm rot="10800000">
            <a:off x="54864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242" name="Google Shape;242;p22"/>
          <p:cNvCxnSpPr/>
          <p:nvPr/>
        </p:nvCxnSpPr>
        <p:spPr>
          <a:xfrm rot="10800000">
            <a:off x="7315200" y="3450"/>
            <a:ext cx="0" cy="456300"/>
          </a:xfrm>
          <a:prstGeom prst="straightConnector1">
            <a:avLst/>
          </a:prstGeom>
          <a:noFill/>
          <a:ln w="38100" cap="flat" cmpd="sng">
            <a:solidFill>
              <a:schemeClr val="dk2"/>
            </a:solidFill>
            <a:prstDash val="solid"/>
            <a:round/>
            <a:headEnd type="none" w="med" len="med"/>
            <a:tailEnd type="none" w="med" len="med"/>
          </a:ln>
        </p:spPr>
      </p:cxnSp>
      <p:sp>
        <p:nvSpPr>
          <p:cNvPr id="243" name="Google Shape;243;p22"/>
          <p:cNvSpPr txBox="1"/>
          <p:nvPr/>
        </p:nvSpPr>
        <p:spPr>
          <a:xfrm>
            <a:off x="0" y="0"/>
            <a:ext cx="36576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Times New Roman"/>
                <a:ea typeface="Times New Roman"/>
                <a:cs typeface="Times New Roman"/>
                <a:sym typeface="Times New Roman"/>
              </a:rPr>
              <a:t>Project Introduction</a:t>
            </a:r>
            <a:endParaRPr sz="1800" b="1">
              <a:solidFill>
                <a:schemeClr val="dk2"/>
              </a:solidFill>
              <a:latin typeface="Times New Roman"/>
              <a:ea typeface="Times New Roman"/>
              <a:cs typeface="Times New Roman"/>
              <a:sym typeface="Times New Roman"/>
            </a:endParaRPr>
          </a:p>
        </p:txBody>
      </p:sp>
      <p:sp>
        <p:nvSpPr>
          <p:cNvPr id="244" name="Google Shape;244;p22"/>
          <p:cNvSpPr txBox="1"/>
          <p:nvPr/>
        </p:nvSpPr>
        <p:spPr>
          <a:xfrm>
            <a:off x="301751" y="822960"/>
            <a:ext cx="2867073" cy="4114800"/>
          </a:xfrm>
          <a:prstGeom prst="rect">
            <a:avLst/>
          </a:prstGeom>
          <a:noFill/>
          <a:ln>
            <a:noFill/>
          </a:ln>
        </p:spPr>
        <p:txBody>
          <a:bodyPr spcFirstLastPara="1" wrap="square" lIns="91425" tIns="91425" rIns="91425" bIns="91425" anchor="t" anchorCtr="0">
            <a:noAutofit/>
          </a:bodyPr>
          <a:lstStyle/>
          <a:p>
            <a:pPr marL="457200" indent="-342900">
              <a:lnSpc>
                <a:spcPct val="150000"/>
              </a:lnSpc>
              <a:buClr>
                <a:schemeClr val="dk2"/>
              </a:buClr>
              <a:buSzPct val="150000"/>
              <a:buFont typeface="Arial" panose="020B0604020202020204" pitchFamily="34" charset="0"/>
              <a:buChar char="•"/>
            </a:pPr>
            <a:r>
              <a:rPr lang="en" sz="1800" dirty="0">
                <a:solidFill>
                  <a:schemeClr val="dk2"/>
                </a:solidFill>
                <a:latin typeface="Times New Roman"/>
                <a:cs typeface="Times New Roman"/>
              </a:rPr>
              <a:t>The T28 Aircraft,</a:t>
            </a:r>
            <a:endParaRPr sz="1800" dirty="0">
              <a:solidFill>
                <a:schemeClr val="dk2"/>
              </a:solidFill>
              <a:latin typeface="Times New Roman" panose="02020603050405020304" pitchFamily="18" charset="0"/>
              <a:cs typeface="Times New Roman" panose="02020603050405020304" pitchFamily="18" charset="0"/>
            </a:endParaRPr>
          </a:p>
          <a:p>
            <a:pPr marL="914400" lvl="1" indent="-342900">
              <a:lnSpc>
                <a:spcPct val="150000"/>
              </a:lnSpc>
              <a:buClr>
                <a:schemeClr val="dk2"/>
              </a:buClr>
              <a:buSzPct val="150000"/>
              <a:buFont typeface="Arial" panose="020B0604020202020204" pitchFamily="34" charset="0"/>
              <a:buChar char="•"/>
            </a:pPr>
            <a:r>
              <a:rPr lang="en" sz="1800" dirty="0">
                <a:solidFill>
                  <a:schemeClr val="dk2"/>
                </a:solidFill>
                <a:latin typeface="Times New Roman"/>
                <a:cs typeface="Times New Roman"/>
              </a:rPr>
              <a:t>Could fly through hail up to 7.5 cm</a:t>
            </a:r>
          </a:p>
          <a:p>
            <a:pPr marL="914400" lvl="1" indent="-342900">
              <a:lnSpc>
                <a:spcPct val="150000"/>
              </a:lnSpc>
              <a:buClr>
                <a:schemeClr val="dk2"/>
              </a:buClr>
              <a:buSzPct val="150000"/>
              <a:buFont typeface="Arial" panose="020B0604020202020204" pitchFamily="34" charset="0"/>
              <a:buChar char="•"/>
            </a:pPr>
            <a:r>
              <a:rPr lang="en" sz="1800" dirty="0">
                <a:solidFill>
                  <a:schemeClr val="dk2"/>
                </a:solidFill>
                <a:latin typeface="Times New Roman"/>
                <a:cs typeface="Times New Roman"/>
              </a:rPr>
              <a:t>14 flights are used</a:t>
            </a:r>
          </a:p>
          <a:p>
            <a:pPr marL="914400" lvl="1" indent="-342900">
              <a:lnSpc>
                <a:spcPct val="150000"/>
              </a:lnSpc>
              <a:buClr>
                <a:schemeClr val="dk2"/>
              </a:buClr>
              <a:buSzPct val="150000"/>
              <a:buFont typeface="Arial" panose="020B0604020202020204" pitchFamily="34" charset="0"/>
              <a:buChar char="•"/>
            </a:pPr>
            <a:r>
              <a:rPr lang="en" sz="1800" dirty="0">
                <a:solidFill>
                  <a:schemeClr val="dk2"/>
                </a:solidFill>
                <a:latin typeface="Times New Roman"/>
                <a:cs typeface="Times New Roman"/>
              </a:rPr>
              <a:t>Housed two optical array probes for multiple flights</a:t>
            </a:r>
          </a:p>
          <a:p>
            <a:pPr marL="914400" lvl="1" indent="-342900">
              <a:lnSpc>
                <a:spcPct val="150000"/>
              </a:lnSpc>
              <a:buClr>
                <a:schemeClr val="dk2"/>
              </a:buClr>
              <a:buSzPts val="1800"/>
              <a:buFont typeface="Courier New"/>
              <a:buChar char="o"/>
            </a:pPr>
            <a:endParaRPr lang="en" sz="1800" dirty="0">
              <a:solidFill>
                <a:schemeClr val="dk2"/>
              </a:solidFill>
              <a:latin typeface="Times New Roman" panose="02020603050405020304" pitchFamily="18" charset="0"/>
              <a:cs typeface="Times New Roman" panose="02020603050405020304" pitchFamily="18" charset="0"/>
            </a:endParaRPr>
          </a:p>
          <a:p>
            <a:pPr marL="114300" lvl="0" algn="l" rtl="0">
              <a:lnSpc>
                <a:spcPct val="150000"/>
              </a:lnSpc>
              <a:spcBef>
                <a:spcPts val="0"/>
              </a:spcBef>
              <a:spcAft>
                <a:spcPts val="0"/>
              </a:spcAft>
              <a:buClr>
                <a:schemeClr val="dk2"/>
              </a:buClr>
              <a:buSzPts val="1800"/>
            </a:pPr>
            <a:endParaRPr lang="en" sz="1800" dirty="0">
              <a:solidFill>
                <a:schemeClr val="dk2"/>
              </a:solidFill>
              <a:latin typeface="Times New Roman" panose="02020603050405020304" pitchFamily="18" charset="0"/>
              <a:cs typeface="Times New Roman" panose="02020603050405020304" pitchFamily="18" charset="0"/>
            </a:endParaRPr>
          </a:p>
        </p:txBody>
      </p:sp>
      <p:cxnSp>
        <p:nvCxnSpPr>
          <p:cNvPr id="245" name="Google Shape;245;p22"/>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246" name="Google Shape;246;p22"/>
          <p:cNvSpPr txBox="1"/>
          <p:nvPr/>
        </p:nvSpPr>
        <p:spPr>
          <a:xfrm>
            <a:off x="36576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Particle Size Distributions</a:t>
            </a:r>
            <a:endParaRPr sz="1150" b="1">
              <a:solidFill>
                <a:schemeClr val="dk2"/>
              </a:solidFill>
              <a:latin typeface="Times New Roman"/>
              <a:ea typeface="Times New Roman"/>
              <a:cs typeface="Times New Roman"/>
              <a:sym typeface="Times New Roman"/>
            </a:endParaRPr>
          </a:p>
        </p:txBody>
      </p:sp>
      <p:sp>
        <p:nvSpPr>
          <p:cNvPr id="247" name="Google Shape;247;p22"/>
          <p:cNvSpPr txBox="1"/>
          <p:nvPr/>
        </p:nvSpPr>
        <p:spPr>
          <a:xfrm>
            <a:off x="54864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Evaluating Data Quality</a:t>
            </a:r>
            <a:endParaRPr sz="1150" b="1">
              <a:solidFill>
                <a:schemeClr val="dk2"/>
              </a:solidFill>
              <a:latin typeface="Times New Roman"/>
              <a:ea typeface="Times New Roman"/>
              <a:cs typeface="Times New Roman"/>
              <a:sym typeface="Times New Roman"/>
            </a:endParaRPr>
          </a:p>
        </p:txBody>
      </p:sp>
      <p:sp>
        <p:nvSpPr>
          <p:cNvPr id="248" name="Google Shape;248;p22"/>
          <p:cNvSpPr txBox="1"/>
          <p:nvPr/>
        </p:nvSpPr>
        <p:spPr>
          <a:xfrm>
            <a:off x="73152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Reflectivity Comparisons</a:t>
            </a:r>
            <a:endParaRPr sz="1150" b="1">
              <a:solidFill>
                <a:schemeClr val="dk2"/>
              </a:solidFill>
              <a:latin typeface="Times New Roman"/>
              <a:ea typeface="Times New Roman"/>
              <a:cs typeface="Times New Roman"/>
              <a:sym typeface="Times New Roman"/>
            </a:endParaRPr>
          </a:p>
        </p:txBody>
      </p:sp>
      <p:pic>
        <p:nvPicPr>
          <p:cNvPr id="249" name="Google Shape;249;p22"/>
          <p:cNvPicPr preferRelativeResize="0"/>
          <p:nvPr/>
        </p:nvPicPr>
        <p:blipFill rotWithShape="1">
          <a:blip r:embed="rId3">
            <a:alphaModFix/>
          </a:blip>
          <a:srcRect t="16170"/>
          <a:stretch/>
        </p:blipFill>
        <p:spPr>
          <a:xfrm>
            <a:off x="3657600" y="493776"/>
            <a:ext cx="5486401" cy="2455875"/>
          </a:xfrm>
          <a:prstGeom prst="rect">
            <a:avLst/>
          </a:prstGeom>
          <a:noFill/>
          <a:ln>
            <a:noFill/>
          </a:ln>
        </p:spPr>
      </p:pic>
      <p:pic>
        <p:nvPicPr>
          <p:cNvPr id="250" name="Google Shape;250;p22"/>
          <p:cNvPicPr preferRelativeResize="0"/>
          <p:nvPr/>
        </p:nvPicPr>
        <p:blipFill rotWithShape="1">
          <a:blip r:embed="rId4">
            <a:alphaModFix/>
          </a:blip>
          <a:srcRect t="16322" b="22154"/>
          <a:stretch/>
        </p:blipFill>
        <p:spPr>
          <a:xfrm>
            <a:off x="3657600" y="2949650"/>
            <a:ext cx="5486400" cy="2193850"/>
          </a:xfrm>
          <a:prstGeom prst="rect">
            <a:avLst/>
          </a:prstGeom>
          <a:noFill/>
          <a:ln>
            <a:noFill/>
          </a:ln>
        </p:spPr>
      </p:pic>
      <p:sp>
        <p:nvSpPr>
          <p:cNvPr id="251" name="Google Shape;251;p22"/>
          <p:cNvSpPr txBox="1"/>
          <p:nvPr/>
        </p:nvSpPr>
        <p:spPr>
          <a:xfrm>
            <a:off x="3611925" y="2621000"/>
            <a:ext cx="2414400" cy="51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rgbClr val="FFFFFF"/>
                </a:solidFill>
                <a:latin typeface="Times New Roman"/>
                <a:ea typeface="Times New Roman"/>
                <a:cs typeface="Times New Roman"/>
                <a:sym typeface="Times New Roman"/>
              </a:rPr>
              <a:t>Photo provided by Tom Warner</a:t>
            </a:r>
            <a:endParaRPr sz="1200" dirty="0">
              <a:solidFill>
                <a:srgbClr val="FFFFFF"/>
              </a:solidFill>
              <a:latin typeface="Times New Roman"/>
              <a:ea typeface="Times New Roman"/>
              <a:cs typeface="Times New Roman"/>
              <a:sym typeface="Times New Roman"/>
            </a:endParaRPr>
          </a:p>
        </p:txBody>
      </p:sp>
      <p:sp>
        <p:nvSpPr>
          <p:cNvPr id="252" name="Google Shape;252;p22"/>
          <p:cNvSpPr txBox="1"/>
          <p:nvPr/>
        </p:nvSpPr>
        <p:spPr>
          <a:xfrm>
            <a:off x="3657600" y="4780825"/>
            <a:ext cx="2414400" cy="51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rgbClr val="FFFFFF"/>
                </a:solidFill>
                <a:latin typeface="Times New Roman"/>
                <a:ea typeface="Times New Roman"/>
                <a:cs typeface="Times New Roman"/>
                <a:sym typeface="Times New Roman"/>
              </a:rPr>
              <a:t>Photo provided by Tom Warner</a:t>
            </a:r>
            <a:endParaRPr sz="1200" dirty="0">
              <a:solidFill>
                <a:srgbClr val="FFFFFF"/>
              </a:solidFill>
              <a:latin typeface="Times New Roman"/>
              <a:ea typeface="Times New Roman"/>
              <a:cs typeface="Times New Roman"/>
              <a:sym typeface="Times New Roman"/>
            </a:endParaRPr>
          </a:p>
        </p:txBody>
      </p:sp>
      <p:grpSp>
        <p:nvGrpSpPr>
          <p:cNvPr id="3" name="Group 2">
            <a:extLst>
              <a:ext uri="{FF2B5EF4-FFF2-40B4-BE49-F238E27FC236}">
                <a16:creationId xmlns:a16="http://schemas.microsoft.com/office/drawing/2014/main" id="{E492E41F-6A52-46D4-BC78-96AABD6BD53F}"/>
              </a:ext>
            </a:extLst>
          </p:cNvPr>
          <p:cNvGrpSpPr/>
          <p:nvPr/>
        </p:nvGrpSpPr>
        <p:grpSpPr>
          <a:xfrm>
            <a:off x="3611925" y="4065400"/>
            <a:ext cx="2775700" cy="620900"/>
            <a:chOff x="3611925" y="4065400"/>
            <a:chExt cx="2775700" cy="620900"/>
          </a:xfrm>
        </p:grpSpPr>
        <p:sp>
          <p:nvSpPr>
            <p:cNvPr id="253" name="Google Shape;253;p22"/>
            <p:cNvSpPr txBox="1"/>
            <p:nvPr/>
          </p:nvSpPr>
          <p:spPr>
            <a:xfrm>
              <a:off x="3611925" y="4065400"/>
              <a:ext cx="2509475" cy="620900"/>
            </a:xfrm>
            <a:prstGeom prst="rect">
              <a:avLst/>
            </a:prstGeom>
            <a:noFill/>
            <a:ln>
              <a:noFill/>
            </a:ln>
            <a:effectLst>
              <a:outerShdw blurRad="57150" dist="19050" dir="7200000" algn="bl" rotWithShape="0">
                <a:srgbClr val="000000">
                  <a:alpha val="64999"/>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rgbClr val="FFFFFF"/>
                  </a:solidFill>
                  <a:latin typeface="Times New Roman"/>
                  <a:ea typeface="Times New Roman"/>
                  <a:cs typeface="Times New Roman"/>
                  <a:sym typeface="Times New Roman"/>
                </a:rPr>
                <a:t>High Volume Particle Spectrometer v1</a:t>
              </a:r>
              <a:endParaRPr sz="2000" dirty="0">
                <a:solidFill>
                  <a:srgbClr val="FFFFFF"/>
                </a:solidFill>
                <a:latin typeface="Times New Roman"/>
                <a:ea typeface="Times New Roman"/>
                <a:cs typeface="Times New Roman"/>
                <a:sym typeface="Times New Roman"/>
              </a:endParaRPr>
            </a:p>
          </p:txBody>
        </p:sp>
        <p:cxnSp>
          <p:nvCxnSpPr>
            <p:cNvPr id="254" name="Google Shape;254;p22"/>
            <p:cNvCxnSpPr>
              <a:cxnSpLocks/>
            </p:cNvCxnSpPr>
            <p:nvPr/>
          </p:nvCxnSpPr>
          <p:spPr>
            <a:xfrm>
              <a:off x="5962650" y="4457700"/>
              <a:ext cx="424975" cy="112600"/>
            </a:xfrm>
            <a:prstGeom prst="straightConnector1">
              <a:avLst/>
            </a:prstGeom>
            <a:noFill/>
            <a:ln w="38100" cap="flat" cmpd="sng">
              <a:solidFill>
                <a:schemeClr val="lt1"/>
              </a:solidFill>
              <a:prstDash val="solid"/>
              <a:round/>
              <a:headEnd type="none" w="med" len="med"/>
              <a:tailEnd type="triangle" w="med" len="med"/>
            </a:ln>
            <a:effectLst>
              <a:outerShdw blurRad="57150" dist="19050" dir="5400000" algn="bl" rotWithShape="0">
                <a:srgbClr val="000000">
                  <a:alpha val="50000"/>
                </a:srgbClr>
              </a:outerShdw>
            </a:effectLst>
          </p:spPr>
        </p:cxnSp>
      </p:grpSp>
      <p:grpSp>
        <p:nvGrpSpPr>
          <p:cNvPr id="2" name="Group 1">
            <a:extLst>
              <a:ext uri="{FF2B5EF4-FFF2-40B4-BE49-F238E27FC236}">
                <a16:creationId xmlns:a16="http://schemas.microsoft.com/office/drawing/2014/main" id="{5B66CDC2-776D-4647-923E-3A5DDCBA114A}"/>
              </a:ext>
            </a:extLst>
          </p:cNvPr>
          <p:cNvGrpSpPr/>
          <p:nvPr/>
        </p:nvGrpSpPr>
        <p:grpSpPr>
          <a:xfrm>
            <a:off x="4572000" y="1905100"/>
            <a:ext cx="2061900" cy="518700"/>
            <a:chOff x="4572000" y="1905100"/>
            <a:chExt cx="2061900" cy="518700"/>
          </a:xfrm>
        </p:grpSpPr>
        <p:sp>
          <p:nvSpPr>
            <p:cNvPr id="255" name="Google Shape;255;p22"/>
            <p:cNvSpPr txBox="1"/>
            <p:nvPr/>
          </p:nvSpPr>
          <p:spPr>
            <a:xfrm>
              <a:off x="4572000" y="1905100"/>
              <a:ext cx="1618800" cy="518700"/>
            </a:xfrm>
            <a:prstGeom prst="rect">
              <a:avLst/>
            </a:prstGeom>
            <a:noFill/>
            <a:ln>
              <a:noFill/>
            </a:ln>
            <a:effectLst>
              <a:outerShdw blurRad="57150" dist="19050" dir="7200000" algn="bl" rotWithShape="0">
                <a:srgbClr val="000000">
                  <a:alpha val="64999"/>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000" dirty="0">
                  <a:solidFill>
                    <a:srgbClr val="FFFFFF"/>
                  </a:solidFill>
                  <a:latin typeface="Times New Roman"/>
                  <a:ea typeface="Times New Roman"/>
                  <a:cs typeface="Times New Roman"/>
                  <a:sym typeface="Times New Roman"/>
                </a:rPr>
                <a:t>Hail Spectrometer</a:t>
              </a:r>
              <a:endParaRPr sz="2000" dirty="0">
                <a:solidFill>
                  <a:srgbClr val="FFFFFF"/>
                </a:solidFill>
                <a:latin typeface="Times New Roman"/>
                <a:ea typeface="Times New Roman"/>
                <a:cs typeface="Times New Roman"/>
                <a:sym typeface="Times New Roman"/>
              </a:endParaRPr>
            </a:p>
          </p:txBody>
        </p:sp>
        <p:cxnSp>
          <p:nvCxnSpPr>
            <p:cNvPr id="256" name="Google Shape;256;p22"/>
            <p:cNvCxnSpPr/>
            <p:nvPr/>
          </p:nvCxnSpPr>
          <p:spPr>
            <a:xfrm rot="10800000" flipH="1">
              <a:off x="6072000" y="2353300"/>
              <a:ext cx="561900" cy="70500"/>
            </a:xfrm>
            <a:prstGeom prst="straightConnector1">
              <a:avLst/>
            </a:prstGeom>
            <a:noFill/>
            <a:ln w="38100" cap="flat" cmpd="sng">
              <a:solidFill>
                <a:schemeClr val="lt1"/>
              </a:solidFill>
              <a:prstDash val="solid"/>
              <a:round/>
              <a:headEnd type="none" w="med" len="med"/>
              <a:tailEnd type="triangle" w="med" len="med"/>
            </a:ln>
            <a:effectLst>
              <a:outerShdw blurRad="57150" dist="19050" dir="5400000" algn="bl" rotWithShape="0">
                <a:srgbClr val="000000">
                  <a:alpha val="50000"/>
                </a:srgbClr>
              </a:outerShdw>
            </a:effectLst>
          </p:spPr>
        </p:cxnSp>
      </p:grpSp>
      <p:sp>
        <p:nvSpPr>
          <p:cNvPr id="22" name="TextBox 21">
            <a:extLst>
              <a:ext uri="{FF2B5EF4-FFF2-40B4-BE49-F238E27FC236}">
                <a16:creationId xmlns:a16="http://schemas.microsoft.com/office/drawing/2014/main" id="{F6B1376A-7842-425E-A35C-D882E9F92AF9}"/>
              </a:ext>
            </a:extLst>
          </p:cNvPr>
          <p:cNvSpPr txBox="1"/>
          <p:nvPr/>
        </p:nvSpPr>
        <p:spPr>
          <a:xfrm>
            <a:off x="8842248" y="4807949"/>
            <a:ext cx="314936" cy="307777"/>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4">
                                            <p:txEl>
                                              <p:pRg st="0" end="0"/>
                                            </p:txEl>
                                          </p:spTgt>
                                        </p:tgtEl>
                                        <p:attrNameLst>
                                          <p:attrName>style.visibility</p:attrName>
                                        </p:attrNameLst>
                                      </p:cBhvr>
                                      <p:to>
                                        <p:strVal val="visible"/>
                                      </p:to>
                                    </p:set>
                                    <p:animEffect transition="in" filter="fade">
                                      <p:cBhvr>
                                        <p:cTn id="7" dur="500"/>
                                        <p:tgtEl>
                                          <p:spTgt spid="2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4">
                                            <p:txEl>
                                              <p:pRg st="1" end="1"/>
                                            </p:txEl>
                                          </p:spTgt>
                                        </p:tgtEl>
                                        <p:attrNameLst>
                                          <p:attrName>style.visibility</p:attrName>
                                        </p:attrNameLst>
                                      </p:cBhvr>
                                      <p:to>
                                        <p:strVal val="visible"/>
                                      </p:to>
                                    </p:set>
                                    <p:animEffect transition="in" filter="fade">
                                      <p:cBhvr>
                                        <p:cTn id="12" dur="500"/>
                                        <p:tgtEl>
                                          <p:spTgt spid="24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4">
                                            <p:txEl>
                                              <p:pRg st="2" end="2"/>
                                            </p:txEl>
                                          </p:spTgt>
                                        </p:tgtEl>
                                        <p:attrNameLst>
                                          <p:attrName>style.visibility</p:attrName>
                                        </p:attrNameLst>
                                      </p:cBhvr>
                                      <p:to>
                                        <p:strVal val="visible"/>
                                      </p:to>
                                    </p:set>
                                    <p:animEffect transition="in" filter="fade">
                                      <p:cBhvr>
                                        <p:cTn id="17" dur="500"/>
                                        <p:tgtEl>
                                          <p:spTgt spid="2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4">
                                            <p:txEl>
                                              <p:pRg st="3" end="3"/>
                                            </p:txEl>
                                          </p:spTgt>
                                        </p:tgtEl>
                                        <p:attrNameLst>
                                          <p:attrName>style.visibility</p:attrName>
                                        </p:attrNameLst>
                                      </p:cBhvr>
                                      <p:to>
                                        <p:strVal val="visible"/>
                                      </p:to>
                                    </p:set>
                                    <p:animEffect transition="in" filter="fade">
                                      <p:cBhvr>
                                        <p:cTn id="22" dur="500"/>
                                        <p:tgtEl>
                                          <p:spTgt spid="24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4"/>
          <p:cNvSpPr/>
          <p:nvPr/>
        </p:nvSpPr>
        <p:spPr>
          <a:xfrm>
            <a:off x="708475" y="10147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cxnSp>
        <p:nvCxnSpPr>
          <p:cNvPr id="277" name="Google Shape;277;p24"/>
          <p:cNvCxnSpPr/>
          <p:nvPr/>
        </p:nvCxnSpPr>
        <p:spPr>
          <a:xfrm rot="10800000">
            <a:off x="36576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278" name="Google Shape;278;p24"/>
          <p:cNvCxnSpPr/>
          <p:nvPr/>
        </p:nvCxnSpPr>
        <p:spPr>
          <a:xfrm rot="10800000">
            <a:off x="54864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279" name="Google Shape;279;p24"/>
          <p:cNvCxnSpPr/>
          <p:nvPr/>
        </p:nvCxnSpPr>
        <p:spPr>
          <a:xfrm rot="10800000">
            <a:off x="7315200" y="3450"/>
            <a:ext cx="0" cy="456300"/>
          </a:xfrm>
          <a:prstGeom prst="straightConnector1">
            <a:avLst/>
          </a:prstGeom>
          <a:noFill/>
          <a:ln w="38100" cap="flat" cmpd="sng">
            <a:solidFill>
              <a:schemeClr val="dk2"/>
            </a:solidFill>
            <a:prstDash val="solid"/>
            <a:round/>
            <a:headEnd type="none" w="med" len="med"/>
            <a:tailEnd type="none" w="med" len="med"/>
          </a:ln>
        </p:spPr>
      </p:cxnSp>
      <p:sp>
        <p:nvSpPr>
          <p:cNvPr id="280" name="Google Shape;280;p24"/>
          <p:cNvSpPr txBox="1"/>
          <p:nvPr/>
        </p:nvSpPr>
        <p:spPr>
          <a:xfrm>
            <a:off x="0" y="0"/>
            <a:ext cx="36576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Times New Roman"/>
                <a:ea typeface="Times New Roman"/>
                <a:cs typeface="Times New Roman"/>
                <a:sym typeface="Times New Roman"/>
              </a:rPr>
              <a:t>Project Introduction</a:t>
            </a:r>
            <a:endParaRPr sz="1800" b="1">
              <a:solidFill>
                <a:schemeClr val="dk2"/>
              </a:solidFill>
              <a:latin typeface="Times New Roman"/>
              <a:ea typeface="Times New Roman"/>
              <a:cs typeface="Times New Roman"/>
              <a:sym typeface="Times New Roman"/>
            </a:endParaRPr>
          </a:p>
        </p:txBody>
      </p:sp>
      <p:sp>
        <p:nvSpPr>
          <p:cNvPr id="281" name="Google Shape;281;p24"/>
          <p:cNvSpPr txBox="1"/>
          <p:nvPr/>
        </p:nvSpPr>
        <p:spPr>
          <a:xfrm>
            <a:off x="301621" y="726818"/>
            <a:ext cx="3896764" cy="4114800"/>
          </a:xfrm>
          <a:prstGeom prst="rect">
            <a:avLst/>
          </a:prstGeom>
          <a:noFill/>
          <a:ln>
            <a:noFill/>
          </a:ln>
        </p:spPr>
        <p:txBody>
          <a:bodyPr spcFirstLastPara="1" wrap="square" lIns="91425" tIns="91425" rIns="91425" bIns="91425" anchor="t" anchorCtr="0">
            <a:noAutofit/>
          </a:bodyPr>
          <a:lstStyle/>
          <a:p>
            <a:pPr marL="400050" indent="-285750">
              <a:lnSpc>
                <a:spcPct val="150000"/>
              </a:lnSpc>
              <a:buClr>
                <a:schemeClr val="dk2"/>
              </a:buClr>
              <a:buSzPct val="150000"/>
              <a:buFont typeface="Arial" panose="020B0604020202020204" pitchFamily="34" charset="0"/>
              <a:buChar char="•"/>
            </a:pPr>
            <a:r>
              <a:rPr lang="en" sz="1800" dirty="0">
                <a:solidFill>
                  <a:schemeClr val="dk2"/>
                </a:solidFill>
                <a:latin typeface="Times New Roman"/>
                <a:cs typeface="Times New Roman"/>
              </a:rPr>
              <a:t>The Hail Spectrometer recorded data in two ways, </a:t>
            </a:r>
          </a:p>
          <a:p>
            <a:pPr marL="857250" lvl="2" indent="-285750">
              <a:lnSpc>
                <a:spcPct val="150000"/>
              </a:lnSpc>
              <a:buClr>
                <a:schemeClr val="dk2"/>
              </a:buClr>
              <a:buSzPct val="150000"/>
              <a:buFont typeface="Arial" panose="020B0604020202020204" pitchFamily="34" charset="0"/>
              <a:buChar char="•"/>
            </a:pPr>
            <a:r>
              <a:rPr lang="en" sz="1800" dirty="0">
                <a:solidFill>
                  <a:schemeClr val="dk2"/>
                </a:solidFill>
                <a:latin typeface="Times New Roman"/>
                <a:cs typeface="Times New Roman"/>
              </a:rPr>
              <a:t>By sizing particles in real time and saving counts (1D counts)</a:t>
            </a:r>
          </a:p>
          <a:p>
            <a:pPr marL="857250" lvl="2" indent="-285750">
              <a:lnSpc>
                <a:spcPct val="150000"/>
              </a:lnSpc>
              <a:buClr>
                <a:schemeClr val="dk2"/>
              </a:buClr>
              <a:buSzPct val="150000"/>
              <a:buFont typeface="Arial" panose="020B0604020202020204" pitchFamily="34" charset="0"/>
              <a:buChar char="•"/>
            </a:pPr>
            <a:r>
              <a:rPr lang="en" sz="1800" dirty="0">
                <a:solidFill>
                  <a:schemeClr val="dk2"/>
                </a:solidFill>
                <a:latin typeface="Times New Roman"/>
                <a:cs typeface="Times New Roman"/>
              </a:rPr>
              <a:t>By saving image buffers which can be later processed (2D images)</a:t>
            </a:r>
          </a:p>
          <a:p>
            <a:pPr marL="457200" lvl="0" indent="-342900" algn="l" rtl="0">
              <a:lnSpc>
                <a:spcPct val="150000"/>
              </a:lnSpc>
              <a:spcBef>
                <a:spcPts val="0"/>
              </a:spcBef>
              <a:spcAft>
                <a:spcPts val="0"/>
              </a:spcAft>
              <a:buClr>
                <a:schemeClr val="dk2"/>
              </a:buClr>
              <a:buSzPts val="1800"/>
              <a:buChar char="●"/>
            </a:pPr>
            <a:endParaRPr lang="en" sz="1800" dirty="0">
              <a:solidFill>
                <a:schemeClr val="dk2"/>
              </a:solidFill>
              <a:latin typeface="Times New Roman" panose="02020603050405020304" pitchFamily="18" charset="0"/>
              <a:cs typeface="Times New Roman" panose="02020603050405020304" pitchFamily="18" charset="0"/>
            </a:endParaRPr>
          </a:p>
        </p:txBody>
      </p:sp>
      <p:cxnSp>
        <p:nvCxnSpPr>
          <p:cNvPr id="282" name="Google Shape;282;p24"/>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283" name="Google Shape;283;p24"/>
          <p:cNvSpPr txBox="1"/>
          <p:nvPr/>
        </p:nvSpPr>
        <p:spPr>
          <a:xfrm>
            <a:off x="36576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Particle Size Distributions</a:t>
            </a:r>
            <a:endParaRPr sz="1150" b="1">
              <a:solidFill>
                <a:schemeClr val="dk2"/>
              </a:solidFill>
              <a:latin typeface="Times New Roman"/>
              <a:ea typeface="Times New Roman"/>
              <a:cs typeface="Times New Roman"/>
              <a:sym typeface="Times New Roman"/>
            </a:endParaRPr>
          </a:p>
        </p:txBody>
      </p:sp>
      <p:sp>
        <p:nvSpPr>
          <p:cNvPr id="284" name="Google Shape;284;p24"/>
          <p:cNvSpPr txBox="1"/>
          <p:nvPr/>
        </p:nvSpPr>
        <p:spPr>
          <a:xfrm>
            <a:off x="54864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Evaluating Data Quality</a:t>
            </a:r>
            <a:endParaRPr sz="1150" b="1">
              <a:solidFill>
                <a:schemeClr val="dk2"/>
              </a:solidFill>
              <a:latin typeface="Times New Roman"/>
              <a:ea typeface="Times New Roman"/>
              <a:cs typeface="Times New Roman"/>
              <a:sym typeface="Times New Roman"/>
            </a:endParaRPr>
          </a:p>
        </p:txBody>
      </p:sp>
      <p:sp>
        <p:nvSpPr>
          <p:cNvPr id="285" name="Google Shape;285;p24"/>
          <p:cNvSpPr txBox="1"/>
          <p:nvPr/>
        </p:nvSpPr>
        <p:spPr>
          <a:xfrm>
            <a:off x="73152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Reflectivity Comparisons</a:t>
            </a:r>
            <a:endParaRPr sz="1150" b="1">
              <a:solidFill>
                <a:schemeClr val="dk2"/>
              </a:solidFill>
              <a:latin typeface="Times New Roman"/>
              <a:ea typeface="Times New Roman"/>
              <a:cs typeface="Times New Roman"/>
              <a:sym typeface="Times New Roman"/>
            </a:endParaRPr>
          </a:p>
        </p:txBody>
      </p:sp>
      <p:grpSp>
        <p:nvGrpSpPr>
          <p:cNvPr id="12" name="Group 11">
            <a:extLst>
              <a:ext uri="{FF2B5EF4-FFF2-40B4-BE49-F238E27FC236}">
                <a16:creationId xmlns:a16="http://schemas.microsoft.com/office/drawing/2014/main" id="{8E50E4BC-67E5-49B6-BF09-64AD9CF9CD29}"/>
              </a:ext>
            </a:extLst>
          </p:cNvPr>
          <p:cNvGrpSpPr/>
          <p:nvPr/>
        </p:nvGrpSpPr>
        <p:grpSpPr>
          <a:xfrm>
            <a:off x="3861577" y="686551"/>
            <a:ext cx="5566590" cy="3046236"/>
            <a:chOff x="3492500" y="2172196"/>
            <a:chExt cx="5566590" cy="3046236"/>
          </a:xfrm>
        </p:grpSpPr>
        <p:grpSp>
          <p:nvGrpSpPr>
            <p:cNvPr id="10" name="Group 9">
              <a:extLst>
                <a:ext uri="{FF2B5EF4-FFF2-40B4-BE49-F238E27FC236}">
                  <a16:creationId xmlns:a16="http://schemas.microsoft.com/office/drawing/2014/main" id="{BD673179-8456-446C-BBDB-2665BF16E461}"/>
                </a:ext>
              </a:extLst>
            </p:cNvPr>
            <p:cNvGrpSpPr/>
            <p:nvPr/>
          </p:nvGrpSpPr>
          <p:grpSpPr>
            <a:xfrm>
              <a:off x="3492500" y="2172196"/>
              <a:ext cx="5566590" cy="3046236"/>
              <a:chOff x="3492500" y="2172196"/>
              <a:chExt cx="5566590" cy="3046236"/>
            </a:xfrm>
          </p:grpSpPr>
          <p:pic>
            <p:nvPicPr>
              <p:cNvPr id="4" name="Picture 3">
                <a:extLst>
                  <a:ext uri="{FF2B5EF4-FFF2-40B4-BE49-F238E27FC236}">
                    <a16:creationId xmlns:a16="http://schemas.microsoft.com/office/drawing/2014/main" id="{E81A683F-35FE-4E7E-90AB-765FD6192C6A}"/>
                  </a:ext>
                </a:extLst>
              </p:cNvPr>
              <p:cNvPicPr>
                <a:picLocks noChangeAspect="1"/>
              </p:cNvPicPr>
              <p:nvPr/>
            </p:nvPicPr>
            <p:blipFill>
              <a:blip r:embed="rId3"/>
              <a:srcRect l="6581" r="6581"/>
              <a:stretch/>
            </p:blipFill>
            <p:spPr>
              <a:xfrm>
                <a:off x="3492500" y="2172196"/>
                <a:ext cx="5566590" cy="3046236"/>
              </a:xfrm>
              <a:prstGeom prst="rect">
                <a:avLst/>
              </a:prstGeom>
            </p:spPr>
          </p:pic>
          <p:grpSp>
            <p:nvGrpSpPr>
              <p:cNvPr id="9" name="Group 8">
                <a:extLst>
                  <a:ext uri="{FF2B5EF4-FFF2-40B4-BE49-F238E27FC236}">
                    <a16:creationId xmlns:a16="http://schemas.microsoft.com/office/drawing/2014/main" id="{B2E7E0FF-255A-4A24-B263-ABA54D232C8D}"/>
                  </a:ext>
                </a:extLst>
              </p:cNvPr>
              <p:cNvGrpSpPr/>
              <p:nvPr/>
            </p:nvGrpSpPr>
            <p:grpSpPr>
              <a:xfrm>
                <a:off x="7054039" y="4054659"/>
                <a:ext cx="1518902" cy="915597"/>
                <a:chOff x="12990475" y="656193"/>
                <a:chExt cx="1518902" cy="915597"/>
              </a:xfrm>
            </p:grpSpPr>
            <p:sp>
              <p:nvSpPr>
                <p:cNvPr id="7" name="Arrow: Right 6">
                  <a:extLst>
                    <a:ext uri="{FF2B5EF4-FFF2-40B4-BE49-F238E27FC236}">
                      <a16:creationId xmlns:a16="http://schemas.microsoft.com/office/drawing/2014/main" id="{AAFC7FE5-2EBC-499F-83F3-292DF9E2727E}"/>
                    </a:ext>
                  </a:extLst>
                </p:cNvPr>
                <p:cNvSpPr/>
                <p:nvPr/>
              </p:nvSpPr>
              <p:spPr>
                <a:xfrm>
                  <a:off x="12997132" y="1315100"/>
                  <a:ext cx="1381742" cy="256690"/>
                </a:xfrm>
                <a:prstGeom prst="rightArrow">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Arrow: Right 87">
                  <a:extLst>
                    <a:ext uri="{FF2B5EF4-FFF2-40B4-BE49-F238E27FC236}">
                      <a16:creationId xmlns:a16="http://schemas.microsoft.com/office/drawing/2014/main" id="{AA566197-22F9-4359-A5DA-4BED0B667DF2}"/>
                    </a:ext>
                  </a:extLst>
                </p:cNvPr>
                <p:cNvSpPr/>
                <p:nvPr/>
              </p:nvSpPr>
              <p:spPr>
                <a:xfrm flipH="1">
                  <a:off x="12990475" y="851244"/>
                  <a:ext cx="1381742" cy="256690"/>
                </a:xfrm>
                <a:prstGeom prst="rightArrow">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854BF1A-C062-4765-9BF8-3F5610F1A8A1}"/>
                    </a:ext>
                  </a:extLst>
                </p:cNvPr>
                <p:cNvSpPr txBox="1"/>
                <p:nvPr/>
              </p:nvSpPr>
              <p:spPr>
                <a:xfrm>
                  <a:off x="13052849" y="656193"/>
                  <a:ext cx="1456528" cy="307777"/>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Flight Direction</a:t>
                  </a:r>
                </a:p>
              </p:txBody>
            </p:sp>
            <p:sp>
              <p:nvSpPr>
                <p:cNvPr id="91" name="TextBox 90">
                  <a:extLst>
                    <a:ext uri="{FF2B5EF4-FFF2-40B4-BE49-F238E27FC236}">
                      <a16:creationId xmlns:a16="http://schemas.microsoft.com/office/drawing/2014/main" id="{D34DEA9A-23AA-49F1-8966-898FC6A69FAC}"/>
                    </a:ext>
                  </a:extLst>
                </p:cNvPr>
                <p:cNvSpPr txBox="1"/>
                <p:nvPr/>
              </p:nvSpPr>
              <p:spPr>
                <a:xfrm>
                  <a:off x="13293114" y="1135668"/>
                  <a:ext cx="789778" cy="307777"/>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Airflow</a:t>
                  </a:r>
                </a:p>
              </p:txBody>
            </p:sp>
          </p:grpSp>
        </p:grpSp>
        <p:sp>
          <p:nvSpPr>
            <p:cNvPr id="11" name="Rectangle 10">
              <a:extLst>
                <a:ext uri="{FF2B5EF4-FFF2-40B4-BE49-F238E27FC236}">
                  <a16:creationId xmlns:a16="http://schemas.microsoft.com/office/drawing/2014/main" id="{07A98DB6-6274-4EE8-BA34-28291303B716}"/>
                </a:ext>
              </a:extLst>
            </p:cNvPr>
            <p:cNvSpPr/>
            <p:nvPr/>
          </p:nvSpPr>
          <p:spPr>
            <a:xfrm>
              <a:off x="7016646" y="4081747"/>
              <a:ext cx="1456528" cy="920417"/>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TextBox 91">
            <a:extLst>
              <a:ext uri="{FF2B5EF4-FFF2-40B4-BE49-F238E27FC236}">
                <a16:creationId xmlns:a16="http://schemas.microsoft.com/office/drawing/2014/main" id="{D7403CFD-0C75-4919-8C8E-6D29B3F1C68E}"/>
              </a:ext>
            </a:extLst>
          </p:cNvPr>
          <p:cNvSpPr txBox="1"/>
          <p:nvPr/>
        </p:nvSpPr>
        <p:spPr>
          <a:xfrm>
            <a:off x="6711107" y="1892093"/>
            <a:ext cx="2029296" cy="646331"/>
          </a:xfrm>
          <a:prstGeom prst="rect">
            <a:avLst/>
          </a:prstGeom>
          <a:solidFill>
            <a:schemeClr val="bg1"/>
          </a:solidFill>
          <a:ln>
            <a:solidFill>
              <a:srgbClr val="000000"/>
            </a:solidFill>
          </a:ln>
        </p:spPr>
        <p:txBody>
          <a:bodyPr wrap="square" rtlCol="0">
            <a:spAutoFit/>
          </a:bodyPr>
          <a:lstStyle/>
          <a:p>
            <a:r>
              <a:rPr lang="en-US" sz="1800" dirty="0">
                <a:latin typeface="Times New Roman" panose="02020603050405020304" pitchFamily="18" charset="0"/>
                <a:cs typeface="Times New Roman" panose="02020603050405020304" pitchFamily="18" charset="0"/>
              </a:rPr>
              <a:t>Circle size: 7.3 mm</a:t>
            </a:r>
          </a:p>
          <a:p>
            <a:r>
              <a:rPr lang="en-US" sz="1800" dirty="0">
                <a:latin typeface="Times New Roman" panose="02020603050405020304" pitchFamily="18" charset="0"/>
                <a:cs typeface="Times New Roman" panose="02020603050405020304" pitchFamily="18" charset="0"/>
              </a:rPr>
              <a:t>X-size: 6.3 mm</a:t>
            </a:r>
          </a:p>
        </p:txBody>
      </p:sp>
      <p:sp>
        <p:nvSpPr>
          <p:cNvPr id="13" name="Oval 12">
            <a:extLst>
              <a:ext uri="{FF2B5EF4-FFF2-40B4-BE49-F238E27FC236}">
                <a16:creationId xmlns:a16="http://schemas.microsoft.com/office/drawing/2014/main" id="{E85C6A55-8DD0-41AD-B1AA-975228BD4B62}"/>
              </a:ext>
            </a:extLst>
          </p:cNvPr>
          <p:cNvSpPr/>
          <p:nvPr/>
        </p:nvSpPr>
        <p:spPr>
          <a:xfrm>
            <a:off x="5953013" y="1735875"/>
            <a:ext cx="731520" cy="731520"/>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2" name="Table 11">
            <a:extLst>
              <a:ext uri="{FF2B5EF4-FFF2-40B4-BE49-F238E27FC236}">
                <a16:creationId xmlns:a16="http://schemas.microsoft.com/office/drawing/2014/main" id="{2BCF1AE2-C9FB-4DF4-B1FD-70991D949B66}"/>
              </a:ext>
            </a:extLst>
          </p:cNvPr>
          <p:cNvGraphicFramePr>
            <a:graphicFrameLocks noGrp="1"/>
          </p:cNvGraphicFramePr>
          <p:nvPr>
            <p:extLst>
              <p:ext uri="{D42A27DB-BD31-4B8C-83A1-F6EECF244321}">
                <p14:modId xmlns:p14="http://schemas.microsoft.com/office/powerpoint/2010/main" val="3542549981"/>
              </p:ext>
            </p:extLst>
          </p:nvPr>
        </p:nvGraphicFramePr>
        <p:xfrm>
          <a:off x="151170" y="4279370"/>
          <a:ext cx="8713996" cy="741680"/>
        </p:xfrm>
        <a:graphic>
          <a:graphicData uri="http://schemas.openxmlformats.org/drawingml/2006/table">
            <a:tbl>
              <a:tblPr firstRow="1" bandRow="1">
                <a:tableStyleId>{21E4AEA4-8DFA-4A89-87EB-49C32662AFE0}</a:tableStyleId>
              </a:tblPr>
              <a:tblGrid>
                <a:gridCol w="1198362">
                  <a:extLst>
                    <a:ext uri="{9D8B030D-6E8A-4147-A177-3AD203B41FA5}">
                      <a16:colId xmlns:a16="http://schemas.microsoft.com/office/drawing/2014/main" val="1337162294"/>
                    </a:ext>
                  </a:extLst>
                </a:gridCol>
                <a:gridCol w="536831">
                  <a:extLst>
                    <a:ext uri="{9D8B030D-6E8A-4147-A177-3AD203B41FA5}">
                      <a16:colId xmlns:a16="http://schemas.microsoft.com/office/drawing/2014/main" val="3366472445"/>
                    </a:ext>
                  </a:extLst>
                </a:gridCol>
                <a:gridCol w="536831">
                  <a:extLst>
                    <a:ext uri="{9D8B030D-6E8A-4147-A177-3AD203B41FA5}">
                      <a16:colId xmlns:a16="http://schemas.microsoft.com/office/drawing/2014/main" val="4104027392"/>
                    </a:ext>
                  </a:extLst>
                </a:gridCol>
                <a:gridCol w="536831">
                  <a:extLst>
                    <a:ext uri="{9D8B030D-6E8A-4147-A177-3AD203B41FA5}">
                      <a16:colId xmlns:a16="http://schemas.microsoft.com/office/drawing/2014/main" val="3133004333"/>
                    </a:ext>
                  </a:extLst>
                </a:gridCol>
                <a:gridCol w="536831">
                  <a:extLst>
                    <a:ext uri="{9D8B030D-6E8A-4147-A177-3AD203B41FA5}">
                      <a16:colId xmlns:a16="http://schemas.microsoft.com/office/drawing/2014/main" val="1735018719"/>
                    </a:ext>
                  </a:extLst>
                </a:gridCol>
                <a:gridCol w="536831">
                  <a:extLst>
                    <a:ext uri="{9D8B030D-6E8A-4147-A177-3AD203B41FA5}">
                      <a16:colId xmlns:a16="http://schemas.microsoft.com/office/drawing/2014/main" val="2081956390"/>
                    </a:ext>
                  </a:extLst>
                </a:gridCol>
                <a:gridCol w="536831">
                  <a:extLst>
                    <a:ext uri="{9D8B030D-6E8A-4147-A177-3AD203B41FA5}">
                      <a16:colId xmlns:a16="http://schemas.microsoft.com/office/drawing/2014/main" val="189632804"/>
                    </a:ext>
                  </a:extLst>
                </a:gridCol>
                <a:gridCol w="536831">
                  <a:extLst>
                    <a:ext uri="{9D8B030D-6E8A-4147-A177-3AD203B41FA5}">
                      <a16:colId xmlns:a16="http://schemas.microsoft.com/office/drawing/2014/main" val="1524158654"/>
                    </a:ext>
                  </a:extLst>
                </a:gridCol>
                <a:gridCol w="536831">
                  <a:extLst>
                    <a:ext uri="{9D8B030D-6E8A-4147-A177-3AD203B41FA5}">
                      <a16:colId xmlns:a16="http://schemas.microsoft.com/office/drawing/2014/main" val="3889796625"/>
                    </a:ext>
                  </a:extLst>
                </a:gridCol>
                <a:gridCol w="536831">
                  <a:extLst>
                    <a:ext uri="{9D8B030D-6E8A-4147-A177-3AD203B41FA5}">
                      <a16:colId xmlns:a16="http://schemas.microsoft.com/office/drawing/2014/main" val="2435975418"/>
                    </a:ext>
                  </a:extLst>
                </a:gridCol>
                <a:gridCol w="536831">
                  <a:extLst>
                    <a:ext uri="{9D8B030D-6E8A-4147-A177-3AD203B41FA5}">
                      <a16:colId xmlns:a16="http://schemas.microsoft.com/office/drawing/2014/main" val="2399060249"/>
                    </a:ext>
                  </a:extLst>
                </a:gridCol>
                <a:gridCol w="536831">
                  <a:extLst>
                    <a:ext uri="{9D8B030D-6E8A-4147-A177-3AD203B41FA5}">
                      <a16:colId xmlns:a16="http://schemas.microsoft.com/office/drawing/2014/main" val="1641300502"/>
                    </a:ext>
                  </a:extLst>
                </a:gridCol>
                <a:gridCol w="536831">
                  <a:extLst>
                    <a:ext uri="{9D8B030D-6E8A-4147-A177-3AD203B41FA5}">
                      <a16:colId xmlns:a16="http://schemas.microsoft.com/office/drawing/2014/main" val="1046694150"/>
                    </a:ext>
                  </a:extLst>
                </a:gridCol>
                <a:gridCol w="536831">
                  <a:extLst>
                    <a:ext uri="{9D8B030D-6E8A-4147-A177-3AD203B41FA5}">
                      <a16:colId xmlns:a16="http://schemas.microsoft.com/office/drawing/2014/main" val="3161953680"/>
                    </a:ext>
                  </a:extLst>
                </a:gridCol>
                <a:gridCol w="536831">
                  <a:extLst>
                    <a:ext uri="{9D8B030D-6E8A-4147-A177-3AD203B41FA5}">
                      <a16:colId xmlns:a16="http://schemas.microsoft.com/office/drawing/2014/main" val="2550343594"/>
                    </a:ext>
                  </a:extLst>
                </a:gridCol>
              </a:tblGrid>
              <a:tr h="370840">
                <a:tc>
                  <a:txBody>
                    <a:bodyPr/>
                    <a:lstStyle/>
                    <a:p>
                      <a:r>
                        <a:rPr lang="en-US" sz="1400" dirty="0">
                          <a:solidFill>
                            <a:schemeClr val="bg2"/>
                          </a:solidFill>
                          <a:latin typeface="Times New Roman" panose="02020603050405020304" pitchFamily="18" charset="0"/>
                          <a:cs typeface="Times New Roman" panose="02020603050405020304" pitchFamily="18" charset="0"/>
                        </a:rPr>
                        <a:t>Size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20.1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23.9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29.1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36.0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45.0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48990340"/>
                  </a:ext>
                </a:extLst>
              </a:tr>
              <a:tr h="370840">
                <a:tc>
                  <a:txBody>
                    <a:bodyPr/>
                    <a:lstStyle/>
                    <a:p>
                      <a:r>
                        <a:rPr lang="en-US" sz="1400" dirty="0">
                          <a:solidFill>
                            <a:schemeClr val="bg2"/>
                          </a:solidFill>
                          <a:latin typeface="Times New Roman" panose="02020603050405020304" pitchFamily="18" charset="0"/>
                          <a:cs typeface="Times New Roman" panose="02020603050405020304" pitchFamily="18" charset="0"/>
                        </a:rPr>
                        <a:t>Counts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0501645"/>
                  </a:ext>
                </a:extLst>
              </a:tr>
            </a:tbl>
          </a:graphicData>
        </a:graphic>
      </p:graphicFrame>
      <p:sp>
        <p:nvSpPr>
          <p:cNvPr id="63" name="TextBox 62">
            <a:extLst>
              <a:ext uri="{FF2B5EF4-FFF2-40B4-BE49-F238E27FC236}">
                <a16:creationId xmlns:a16="http://schemas.microsoft.com/office/drawing/2014/main" id="{BD8B2950-E274-40E9-9CD5-FF374784CFB5}"/>
              </a:ext>
            </a:extLst>
          </p:cNvPr>
          <p:cNvSpPr txBox="1"/>
          <p:nvPr/>
        </p:nvSpPr>
        <p:spPr>
          <a:xfrm>
            <a:off x="2152020" y="3922959"/>
            <a:ext cx="5847358"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Example of 1 second of Hail Spectrometer 1D particle counts</a:t>
            </a:r>
          </a:p>
        </p:txBody>
      </p:sp>
      <p:pic>
        <p:nvPicPr>
          <p:cNvPr id="14" name="Picture 13">
            <a:extLst>
              <a:ext uri="{FF2B5EF4-FFF2-40B4-BE49-F238E27FC236}">
                <a16:creationId xmlns:a16="http://schemas.microsoft.com/office/drawing/2014/main" id="{45DC3B23-1872-4C45-ADD6-27EB6A170868}"/>
              </a:ext>
            </a:extLst>
          </p:cNvPr>
          <p:cNvPicPr>
            <a:picLocks noChangeAspect="1"/>
          </p:cNvPicPr>
          <p:nvPr/>
        </p:nvPicPr>
        <p:blipFill rotWithShape="1">
          <a:blip r:embed="rId4"/>
          <a:srcRect l="25650" t="31928" r="54774" b="51434"/>
          <a:stretch/>
        </p:blipFill>
        <p:spPr>
          <a:xfrm rot="16200000">
            <a:off x="7111480" y="314770"/>
            <a:ext cx="1236772" cy="1868770"/>
          </a:xfrm>
          <a:prstGeom prst="rect">
            <a:avLst/>
          </a:prstGeom>
        </p:spPr>
      </p:pic>
      <p:sp>
        <p:nvSpPr>
          <p:cNvPr id="95" name="TextBox 94">
            <a:extLst>
              <a:ext uri="{FF2B5EF4-FFF2-40B4-BE49-F238E27FC236}">
                <a16:creationId xmlns:a16="http://schemas.microsoft.com/office/drawing/2014/main" id="{6D13429D-ADE7-49DA-B657-79A606817C40}"/>
              </a:ext>
            </a:extLst>
          </p:cNvPr>
          <p:cNvSpPr txBox="1"/>
          <p:nvPr/>
        </p:nvSpPr>
        <p:spPr>
          <a:xfrm>
            <a:off x="8842248" y="4807949"/>
            <a:ext cx="314936"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5</a:t>
            </a:r>
          </a:p>
        </p:txBody>
      </p:sp>
    </p:spTree>
    <p:extLst>
      <p:ext uri="{BB962C8B-B14F-4D97-AF65-F5344CB8AC3E}">
        <p14:creationId xmlns:p14="http://schemas.microsoft.com/office/powerpoint/2010/main" val="155602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1">
                                            <p:txEl>
                                              <p:pRg st="0" end="0"/>
                                            </p:txEl>
                                          </p:spTgt>
                                        </p:tgtEl>
                                        <p:attrNameLst>
                                          <p:attrName>style.visibility</p:attrName>
                                        </p:attrNameLst>
                                      </p:cBhvr>
                                      <p:to>
                                        <p:strVal val="visible"/>
                                      </p:to>
                                    </p:set>
                                    <p:animEffect transition="in" filter="fade">
                                      <p:cBhvr>
                                        <p:cTn id="17" dur="500"/>
                                        <p:tgtEl>
                                          <p:spTgt spid="28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1">
                                            <p:txEl>
                                              <p:pRg st="1" end="1"/>
                                            </p:txEl>
                                          </p:spTgt>
                                        </p:tgtEl>
                                        <p:attrNameLst>
                                          <p:attrName>style.visibility</p:attrName>
                                        </p:attrNameLst>
                                      </p:cBhvr>
                                      <p:to>
                                        <p:strVal val="visible"/>
                                      </p:to>
                                    </p:set>
                                    <p:animEffect transition="in" filter="fade">
                                      <p:cBhvr>
                                        <p:cTn id="22" dur="500"/>
                                        <p:tgtEl>
                                          <p:spTgt spid="28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par>
                                <p:cTn id="33" presetID="10" presetClass="entr" presetSubtype="0" fill="hold" nodeType="with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fade">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81">
                                            <p:txEl>
                                              <p:pRg st="2" end="2"/>
                                            </p:txEl>
                                          </p:spTgt>
                                        </p:tgtEl>
                                        <p:attrNameLst>
                                          <p:attrName>style.visibility</p:attrName>
                                        </p:attrNameLst>
                                      </p:cBhvr>
                                      <p:to>
                                        <p:strVal val="visible"/>
                                      </p:to>
                                    </p:set>
                                    <p:animEffect transition="in" filter="fade">
                                      <p:cBhvr>
                                        <p:cTn id="40" dur="500"/>
                                        <p:tgtEl>
                                          <p:spTgt spid="281">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92"/>
                                        </p:tgtEl>
                                        <p:attrNameLst>
                                          <p:attrName>style.visibility</p:attrName>
                                        </p:attrNameLst>
                                      </p:cBhvr>
                                      <p:to>
                                        <p:strVal val="visible"/>
                                      </p:to>
                                    </p:set>
                                    <p:animEffect transition="in" filter="fade">
                                      <p:cBhvr>
                                        <p:cTn id="45"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13" grpId="0" animBg="1"/>
      <p:bldP spid="6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5"/>
          <p:cNvSpPr/>
          <p:nvPr/>
        </p:nvSpPr>
        <p:spPr>
          <a:xfrm>
            <a:off x="708475" y="10147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cxnSp>
        <p:nvCxnSpPr>
          <p:cNvPr id="292" name="Google Shape;292;p25"/>
          <p:cNvCxnSpPr/>
          <p:nvPr/>
        </p:nvCxnSpPr>
        <p:spPr>
          <a:xfrm rot="10800000">
            <a:off x="36576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293" name="Google Shape;293;p25"/>
          <p:cNvCxnSpPr/>
          <p:nvPr/>
        </p:nvCxnSpPr>
        <p:spPr>
          <a:xfrm rot="10800000">
            <a:off x="54864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294" name="Google Shape;294;p25"/>
          <p:cNvCxnSpPr/>
          <p:nvPr/>
        </p:nvCxnSpPr>
        <p:spPr>
          <a:xfrm rot="10800000">
            <a:off x="7315200" y="3450"/>
            <a:ext cx="0" cy="456300"/>
          </a:xfrm>
          <a:prstGeom prst="straightConnector1">
            <a:avLst/>
          </a:prstGeom>
          <a:noFill/>
          <a:ln w="38100" cap="flat" cmpd="sng">
            <a:solidFill>
              <a:schemeClr val="dk2"/>
            </a:solidFill>
            <a:prstDash val="solid"/>
            <a:round/>
            <a:headEnd type="none" w="med" len="med"/>
            <a:tailEnd type="none" w="med" len="med"/>
          </a:ln>
        </p:spPr>
      </p:cxnSp>
      <p:sp>
        <p:nvSpPr>
          <p:cNvPr id="295" name="Google Shape;295;p25"/>
          <p:cNvSpPr txBox="1"/>
          <p:nvPr/>
        </p:nvSpPr>
        <p:spPr>
          <a:xfrm>
            <a:off x="0" y="0"/>
            <a:ext cx="36576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Times New Roman"/>
                <a:ea typeface="Times New Roman"/>
                <a:cs typeface="Times New Roman"/>
                <a:sym typeface="Times New Roman"/>
              </a:rPr>
              <a:t>Project Introduction</a:t>
            </a:r>
            <a:endParaRPr sz="1800" b="1">
              <a:solidFill>
                <a:schemeClr val="dk2"/>
              </a:solidFill>
              <a:latin typeface="Times New Roman"/>
              <a:ea typeface="Times New Roman"/>
              <a:cs typeface="Times New Roman"/>
              <a:sym typeface="Times New Roman"/>
            </a:endParaRPr>
          </a:p>
        </p:txBody>
      </p:sp>
      <p:sp>
        <p:nvSpPr>
          <p:cNvPr id="296" name="Google Shape;296;p25"/>
          <p:cNvSpPr txBox="1"/>
          <p:nvPr/>
        </p:nvSpPr>
        <p:spPr>
          <a:xfrm>
            <a:off x="275746" y="719003"/>
            <a:ext cx="6308364" cy="1209937"/>
          </a:xfrm>
          <a:prstGeom prst="rect">
            <a:avLst/>
          </a:prstGeom>
          <a:noFill/>
          <a:ln>
            <a:noFill/>
          </a:ln>
        </p:spPr>
        <p:txBody>
          <a:bodyPr spcFirstLastPara="1" wrap="square" lIns="91425" tIns="91425" rIns="91425" bIns="91425" anchor="t" anchorCtr="0">
            <a:noAutofit/>
          </a:bodyPr>
          <a:lstStyle/>
          <a:p>
            <a:pPr marL="400050" lvl="0" indent="-285750" algn="l" rtl="0">
              <a:lnSpc>
                <a:spcPct val="150000"/>
              </a:lnSpc>
              <a:spcBef>
                <a:spcPts val="0"/>
              </a:spcBef>
              <a:spcAft>
                <a:spcPts val="0"/>
              </a:spcAft>
              <a:buClr>
                <a:schemeClr val="dk2"/>
              </a:buClr>
              <a:buSzPct val="150000"/>
              <a:buFont typeface="Arial" panose="020B0604020202020204" pitchFamily="34" charset="0"/>
              <a:buChar char="•"/>
            </a:pPr>
            <a:r>
              <a:rPr lang="en-US" sz="1800" dirty="0">
                <a:solidFill>
                  <a:schemeClr val="dk2"/>
                </a:solidFill>
                <a:latin typeface="Times New Roman" panose="02020603050405020304" pitchFamily="18" charset="0"/>
                <a:cs typeface="Times New Roman" panose="02020603050405020304" pitchFamily="18" charset="0"/>
              </a:rPr>
              <a:t>Shown are two image buffers.</a:t>
            </a:r>
            <a:endParaRPr lang="en" sz="1800" dirty="0">
              <a:solidFill>
                <a:schemeClr val="dk2"/>
              </a:solidFill>
              <a:latin typeface="Times New Roman" panose="02020603050405020304" pitchFamily="18" charset="0"/>
              <a:cs typeface="Times New Roman" panose="02020603050405020304" pitchFamily="18" charset="0"/>
            </a:endParaRPr>
          </a:p>
          <a:p>
            <a:pPr marL="400050" lvl="3" indent="-285750">
              <a:lnSpc>
                <a:spcPct val="150000"/>
              </a:lnSpc>
              <a:buClr>
                <a:schemeClr val="dk2"/>
              </a:buClr>
              <a:buSzPct val="150000"/>
              <a:buFont typeface="Arial" panose="020B0604020202020204" pitchFamily="34" charset="0"/>
              <a:buChar char="•"/>
            </a:pPr>
            <a:endParaRPr lang="en" sz="1800" dirty="0">
              <a:solidFill>
                <a:schemeClr val="dk2"/>
              </a:solidFill>
              <a:latin typeface="Times New Roman" panose="02020603050405020304" pitchFamily="18" charset="0"/>
              <a:cs typeface="Times New Roman" panose="02020603050405020304" pitchFamily="18" charset="0"/>
            </a:endParaRP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endParaRPr lang="en" sz="1800" dirty="0">
              <a:solidFill>
                <a:schemeClr val="dk2"/>
              </a:solidFill>
              <a:latin typeface="Times New Roman" panose="02020603050405020304" pitchFamily="18" charset="0"/>
              <a:cs typeface="Times New Roman" panose="02020603050405020304" pitchFamily="18" charset="0"/>
            </a:endParaRPr>
          </a:p>
        </p:txBody>
      </p:sp>
      <p:cxnSp>
        <p:nvCxnSpPr>
          <p:cNvPr id="297" name="Google Shape;297;p25"/>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298" name="Google Shape;298;p25"/>
          <p:cNvSpPr txBox="1"/>
          <p:nvPr/>
        </p:nvSpPr>
        <p:spPr>
          <a:xfrm>
            <a:off x="36576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Particle Size Distributions</a:t>
            </a:r>
            <a:endParaRPr sz="1150" b="1">
              <a:solidFill>
                <a:schemeClr val="dk2"/>
              </a:solidFill>
              <a:latin typeface="Times New Roman"/>
              <a:ea typeface="Times New Roman"/>
              <a:cs typeface="Times New Roman"/>
              <a:sym typeface="Times New Roman"/>
            </a:endParaRPr>
          </a:p>
        </p:txBody>
      </p:sp>
      <p:sp>
        <p:nvSpPr>
          <p:cNvPr id="299" name="Google Shape;299;p25"/>
          <p:cNvSpPr txBox="1"/>
          <p:nvPr/>
        </p:nvSpPr>
        <p:spPr>
          <a:xfrm>
            <a:off x="54864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Evaluating Data Quality</a:t>
            </a:r>
            <a:endParaRPr sz="1150" b="1">
              <a:solidFill>
                <a:schemeClr val="dk2"/>
              </a:solidFill>
              <a:latin typeface="Times New Roman"/>
              <a:ea typeface="Times New Roman"/>
              <a:cs typeface="Times New Roman"/>
              <a:sym typeface="Times New Roman"/>
            </a:endParaRPr>
          </a:p>
        </p:txBody>
      </p:sp>
      <p:sp>
        <p:nvSpPr>
          <p:cNvPr id="300" name="Google Shape;300;p25"/>
          <p:cNvSpPr txBox="1"/>
          <p:nvPr/>
        </p:nvSpPr>
        <p:spPr>
          <a:xfrm>
            <a:off x="73152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Reflectivity Comparisons</a:t>
            </a:r>
            <a:endParaRPr sz="1150" b="1">
              <a:solidFill>
                <a:schemeClr val="dk2"/>
              </a:solidFill>
              <a:latin typeface="Times New Roman"/>
              <a:ea typeface="Times New Roman"/>
              <a:cs typeface="Times New Roman"/>
              <a:sym typeface="Times New Roman"/>
            </a:endParaRPr>
          </a:p>
        </p:txBody>
      </p:sp>
      <p:pic>
        <p:nvPicPr>
          <p:cNvPr id="56" name="Google Shape;249;p22">
            <a:extLst>
              <a:ext uri="{FF2B5EF4-FFF2-40B4-BE49-F238E27FC236}">
                <a16:creationId xmlns:a16="http://schemas.microsoft.com/office/drawing/2014/main" id="{B2763291-DEA9-45AD-82B4-AF37A56E36EB}"/>
              </a:ext>
            </a:extLst>
          </p:cNvPr>
          <p:cNvPicPr preferRelativeResize="0"/>
          <p:nvPr/>
        </p:nvPicPr>
        <p:blipFill rotWithShape="1">
          <a:blip r:embed="rId3">
            <a:alphaModFix/>
          </a:blip>
          <a:srcRect l="51714" t="64382" r="22670" b="13513"/>
          <a:stretch/>
        </p:blipFill>
        <p:spPr>
          <a:xfrm>
            <a:off x="1422690" y="1605282"/>
            <a:ext cx="1855175" cy="850392"/>
          </a:xfrm>
          <a:prstGeom prst="rect">
            <a:avLst/>
          </a:prstGeom>
          <a:noFill/>
          <a:ln>
            <a:noFill/>
          </a:ln>
        </p:spPr>
      </p:pic>
      <p:sp>
        <p:nvSpPr>
          <p:cNvPr id="94" name="TextBox 93">
            <a:extLst>
              <a:ext uri="{FF2B5EF4-FFF2-40B4-BE49-F238E27FC236}">
                <a16:creationId xmlns:a16="http://schemas.microsoft.com/office/drawing/2014/main" id="{E0437E15-91B9-49BE-9157-03524E77FCBD}"/>
              </a:ext>
            </a:extLst>
          </p:cNvPr>
          <p:cNvSpPr txBox="1"/>
          <p:nvPr/>
        </p:nvSpPr>
        <p:spPr>
          <a:xfrm>
            <a:off x="1355461" y="1250886"/>
            <a:ext cx="2086215" cy="307777"/>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Hail Spectrometer </a:t>
            </a:r>
          </a:p>
        </p:txBody>
      </p:sp>
      <p:pic>
        <p:nvPicPr>
          <p:cNvPr id="79" name="Google Shape;250;p22">
            <a:extLst>
              <a:ext uri="{FF2B5EF4-FFF2-40B4-BE49-F238E27FC236}">
                <a16:creationId xmlns:a16="http://schemas.microsoft.com/office/drawing/2014/main" id="{5CD5B7F4-56BF-4DC7-92A2-EE667C481807}"/>
              </a:ext>
            </a:extLst>
          </p:cNvPr>
          <p:cNvPicPr preferRelativeResize="0"/>
          <p:nvPr/>
        </p:nvPicPr>
        <p:blipFill rotWithShape="1">
          <a:blip r:embed="rId4">
            <a:alphaModFix/>
          </a:blip>
          <a:srcRect l="50003" t="52029" r="13490" b="22154"/>
          <a:stretch/>
        </p:blipFill>
        <p:spPr>
          <a:xfrm>
            <a:off x="6186537" y="1583648"/>
            <a:ext cx="1855175" cy="852659"/>
          </a:xfrm>
          <a:prstGeom prst="rect">
            <a:avLst/>
          </a:prstGeom>
          <a:noFill/>
          <a:ln>
            <a:noFill/>
          </a:ln>
        </p:spPr>
      </p:pic>
      <p:sp>
        <p:nvSpPr>
          <p:cNvPr id="81" name="TextBox 80">
            <a:extLst>
              <a:ext uri="{FF2B5EF4-FFF2-40B4-BE49-F238E27FC236}">
                <a16:creationId xmlns:a16="http://schemas.microsoft.com/office/drawing/2014/main" id="{5B9F0A1A-848E-403E-94DD-E8C5AC1C28C9}"/>
              </a:ext>
            </a:extLst>
          </p:cNvPr>
          <p:cNvSpPr txBox="1"/>
          <p:nvPr/>
        </p:nvSpPr>
        <p:spPr>
          <a:xfrm>
            <a:off x="6256338" y="1035443"/>
            <a:ext cx="1928382" cy="52322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High Volume Particle Spectrometer (HVPS)</a:t>
            </a:r>
          </a:p>
        </p:txBody>
      </p:sp>
      <p:grpSp>
        <p:nvGrpSpPr>
          <p:cNvPr id="2" name="Group 1">
            <a:extLst>
              <a:ext uri="{FF2B5EF4-FFF2-40B4-BE49-F238E27FC236}">
                <a16:creationId xmlns:a16="http://schemas.microsoft.com/office/drawing/2014/main" id="{6D122495-3937-468A-8070-A072618B3B0C}"/>
              </a:ext>
            </a:extLst>
          </p:cNvPr>
          <p:cNvGrpSpPr/>
          <p:nvPr/>
        </p:nvGrpSpPr>
        <p:grpSpPr>
          <a:xfrm>
            <a:off x="-79491" y="2625308"/>
            <a:ext cx="4503481" cy="1480235"/>
            <a:chOff x="2837012" y="1943162"/>
            <a:chExt cx="4503481" cy="1480235"/>
          </a:xfrm>
        </p:grpSpPr>
        <p:pic>
          <p:nvPicPr>
            <p:cNvPr id="85" name="Picture 2">
              <a:extLst>
                <a:ext uri="{FF2B5EF4-FFF2-40B4-BE49-F238E27FC236}">
                  <a16:creationId xmlns:a16="http://schemas.microsoft.com/office/drawing/2014/main" id="{3116272C-3AD0-4F9E-B823-E97C525C94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77" t="45219" r="91615" b="3837"/>
            <a:stretch/>
          </p:blipFill>
          <p:spPr bwMode="auto">
            <a:xfrm rot="16200000" flipH="1">
              <a:off x="4841156" y="413412"/>
              <a:ext cx="969586" cy="4029088"/>
            </a:xfrm>
            <a:prstGeom prst="rect">
              <a:avLst/>
            </a:prstGeom>
            <a:noFill/>
            <a:extLst>
              <a:ext uri="{909E8E84-426E-40DD-AFC4-6F175D3DCCD1}">
                <a14:hiddenFill xmlns:a14="http://schemas.microsoft.com/office/drawing/2010/main">
                  <a:solidFill>
                    <a:srgbClr val="FFFFFF"/>
                  </a:solidFill>
                </a14:hiddenFill>
              </a:ext>
            </a:extLst>
          </p:spPr>
        </p:pic>
        <p:cxnSp>
          <p:nvCxnSpPr>
            <p:cNvPr id="92" name="Straight Arrow Connector 91">
              <a:extLst>
                <a:ext uri="{FF2B5EF4-FFF2-40B4-BE49-F238E27FC236}">
                  <a16:creationId xmlns:a16="http://schemas.microsoft.com/office/drawing/2014/main" id="{0FCDB63D-185E-4FFF-B8BD-808E195F9C2B}"/>
                </a:ext>
              </a:extLst>
            </p:cNvPr>
            <p:cNvCxnSpPr>
              <a:cxnSpLocks/>
            </p:cNvCxnSpPr>
            <p:nvPr/>
          </p:nvCxnSpPr>
          <p:spPr>
            <a:xfrm>
              <a:off x="3252132" y="1943162"/>
              <a:ext cx="0" cy="969587"/>
            </a:xfrm>
            <a:prstGeom prst="straightConnector1">
              <a:avLst/>
            </a:prstGeom>
            <a:ln w="9525" cap="flat">
              <a:solidFill>
                <a:srgbClr val="000000"/>
              </a:solidFill>
              <a:headEnd type="triangle"/>
              <a:tailEnd type="triangle"/>
            </a:ln>
          </p:spPr>
          <p:style>
            <a:lnRef idx="1">
              <a:schemeClr val="dk1"/>
            </a:lnRef>
            <a:fillRef idx="0">
              <a:schemeClr val="dk1"/>
            </a:fillRef>
            <a:effectRef idx="0">
              <a:schemeClr val="dk1"/>
            </a:effectRef>
            <a:fontRef idx="minor">
              <a:schemeClr val="tx1"/>
            </a:fontRef>
          </p:style>
        </p:cxnSp>
        <p:sp>
          <p:nvSpPr>
            <p:cNvPr id="103" name="TextBox 102">
              <a:extLst>
                <a:ext uri="{FF2B5EF4-FFF2-40B4-BE49-F238E27FC236}">
                  <a16:creationId xmlns:a16="http://schemas.microsoft.com/office/drawing/2014/main" id="{BDC1C857-AC8B-4710-9D7F-833D523A4D4F}"/>
                </a:ext>
              </a:extLst>
            </p:cNvPr>
            <p:cNvSpPr txBox="1"/>
            <p:nvPr/>
          </p:nvSpPr>
          <p:spPr>
            <a:xfrm>
              <a:off x="2837012" y="2156619"/>
              <a:ext cx="479984" cy="52322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5.7 cm</a:t>
              </a:r>
            </a:p>
          </p:txBody>
        </p:sp>
        <p:cxnSp>
          <p:nvCxnSpPr>
            <p:cNvPr id="62" name="Straight Arrow Connector 61">
              <a:extLst>
                <a:ext uri="{FF2B5EF4-FFF2-40B4-BE49-F238E27FC236}">
                  <a16:creationId xmlns:a16="http://schemas.microsoft.com/office/drawing/2014/main" id="{9243633B-521B-4484-B370-F10F1FBE6008}"/>
                </a:ext>
              </a:extLst>
            </p:cNvPr>
            <p:cNvCxnSpPr>
              <a:cxnSpLocks/>
            </p:cNvCxnSpPr>
            <p:nvPr/>
          </p:nvCxnSpPr>
          <p:spPr>
            <a:xfrm>
              <a:off x="3354080" y="3105499"/>
              <a:ext cx="3986413"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66833D0-56D9-412E-9B5B-F534BE10C772}"/>
                </a:ext>
              </a:extLst>
            </p:cNvPr>
            <p:cNvSpPr txBox="1"/>
            <p:nvPr/>
          </p:nvSpPr>
          <p:spPr>
            <a:xfrm>
              <a:off x="4894523" y="3115620"/>
              <a:ext cx="806995" cy="307777"/>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Airflow</a:t>
              </a:r>
            </a:p>
          </p:txBody>
        </p:sp>
      </p:grpSp>
      <p:grpSp>
        <p:nvGrpSpPr>
          <p:cNvPr id="3" name="Group 2">
            <a:extLst>
              <a:ext uri="{FF2B5EF4-FFF2-40B4-BE49-F238E27FC236}">
                <a16:creationId xmlns:a16="http://schemas.microsoft.com/office/drawing/2014/main" id="{49E4AC8E-0AA1-4CD8-8558-68B4CD3921F9}"/>
              </a:ext>
            </a:extLst>
          </p:cNvPr>
          <p:cNvGrpSpPr/>
          <p:nvPr/>
        </p:nvGrpSpPr>
        <p:grpSpPr>
          <a:xfrm>
            <a:off x="4485717" y="2625308"/>
            <a:ext cx="4509591" cy="1240817"/>
            <a:chOff x="5362960" y="3424088"/>
            <a:chExt cx="4509591" cy="1240817"/>
          </a:xfrm>
        </p:grpSpPr>
        <p:pic>
          <p:nvPicPr>
            <p:cNvPr id="31" name="Picture 6">
              <a:extLst>
                <a:ext uri="{FF2B5EF4-FFF2-40B4-BE49-F238E27FC236}">
                  <a16:creationId xmlns:a16="http://schemas.microsoft.com/office/drawing/2014/main" id="{057EE432-6A36-400F-AC04-B8C386A8A68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289" t="16952" r="44573" b="1722"/>
            <a:stretch/>
          </p:blipFill>
          <p:spPr bwMode="auto">
            <a:xfrm rot="16200000" flipH="1">
              <a:off x="7493228" y="1770907"/>
              <a:ext cx="726141" cy="4032504"/>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6639E09D-A683-48E5-9F22-FFCE316FEBC9}"/>
                </a:ext>
              </a:extLst>
            </p:cNvPr>
            <p:cNvCxnSpPr>
              <a:cxnSpLocks/>
            </p:cNvCxnSpPr>
            <p:nvPr/>
          </p:nvCxnSpPr>
          <p:spPr>
            <a:xfrm>
              <a:off x="5778318" y="3424088"/>
              <a:ext cx="0" cy="708835"/>
            </a:xfrm>
            <a:prstGeom prst="straightConnector1">
              <a:avLst/>
            </a:prstGeom>
            <a:ln>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3F241C7-C66B-4162-A5D9-FE74CF6B7975}"/>
                </a:ext>
              </a:extLst>
            </p:cNvPr>
            <p:cNvSpPr txBox="1"/>
            <p:nvPr/>
          </p:nvSpPr>
          <p:spPr>
            <a:xfrm>
              <a:off x="5362960" y="3516895"/>
              <a:ext cx="480735" cy="52322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3.7 cm</a:t>
              </a:r>
            </a:p>
          </p:txBody>
        </p:sp>
        <p:cxnSp>
          <p:nvCxnSpPr>
            <p:cNvPr id="64" name="Straight Arrow Connector 63">
              <a:extLst>
                <a:ext uri="{FF2B5EF4-FFF2-40B4-BE49-F238E27FC236}">
                  <a16:creationId xmlns:a16="http://schemas.microsoft.com/office/drawing/2014/main" id="{3770BC91-F759-476C-BA16-C1A60E4E25D9}"/>
                </a:ext>
              </a:extLst>
            </p:cNvPr>
            <p:cNvCxnSpPr>
              <a:cxnSpLocks/>
            </p:cNvCxnSpPr>
            <p:nvPr/>
          </p:nvCxnSpPr>
          <p:spPr>
            <a:xfrm>
              <a:off x="5830485" y="4335186"/>
              <a:ext cx="4042066" cy="0"/>
            </a:xfrm>
            <a:prstGeom prst="straightConnector1">
              <a:avLst/>
            </a:prstGeom>
            <a:ln>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98EBC723-EFCA-4ED2-A8CC-761123E98FE1}"/>
                </a:ext>
              </a:extLst>
            </p:cNvPr>
            <p:cNvSpPr txBox="1"/>
            <p:nvPr/>
          </p:nvSpPr>
          <p:spPr>
            <a:xfrm>
              <a:off x="7691255" y="4357128"/>
              <a:ext cx="806995" cy="307777"/>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Airflow</a:t>
              </a:r>
            </a:p>
          </p:txBody>
        </p:sp>
      </p:grpSp>
      <p:graphicFrame>
        <p:nvGraphicFramePr>
          <p:cNvPr id="63" name="Table 11">
            <a:extLst>
              <a:ext uri="{FF2B5EF4-FFF2-40B4-BE49-F238E27FC236}">
                <a16:creationId xmlns:a16="http://schemas.microsoft.com/office/drawing/2014/main" id="{747D59E5-8AA1-4BD7-8C27-40A74AC1EF5C}"/>
              </a:ext>
            </a:extLst>
          </p:cNvPr>
          <p:cNvGraphicFramePr>
            <a:graphicFrameLocks noGrp="1"/>
          </p:cNvGraphicFramePr>
          <p:nvPr>
            <p:extLst>
              <p:ext uri="{D42A27DB-BD31-4B8C-83A1-F6EECF244321}">
                <p14:modId xmlns:p14="http://schemas.microsoft.com/office/powerpoint/2010/main" val="4261821298"/>
              </p:ext>
            </p:extLst>
          </p:nvPr>
        </p:nvGraphicFramePr>
        <p:xfrm>
          <a:off x="160501" y="4243942"/>
          <a:ext cx="8713996" cy="741680"/>
        </p:xfrm>
        <a:graphic>
          <a:graphicData uri="http://schemas.openxmlformats.org/drawingml/2006/table">
            <a:tbl>
              <a:tblPr firstRow="1" bandRow="1">
                <a:tableStyleId>{21E4AEA4-8DFA-4A89-87EB-49C32662AFE0}</a:tableStyleId>
              </a:tblPr>
              <a:tblGrid>
                <a:gridCol w="1198362">
                  <a:extLst>
                    <a:ext uri="{9D8B030D-6E8A-4147-A177-3AD203B41FA5}">
                      <a16:colId xmlns:a16="http://schemas.microsoft.com/office/drawing/2014/main" val="1337162294"/>
                    </a:ext>
                  </a:extLst>
                </a:gridCol>
                <a:gridCol w="536831">
                  <a:extLst>
                    <a:ext uri="{9D8B030D-6E8A-4147-A177-3AD203B41FA5}">
                      <a16:colId xmlns:a16="http://schemas.microsoft.com/office/drawing/2014/main" val="3366472445"/>
                    </a:ext>
                  </a:extLst>
                </a:gridCol>
                <a:gridCol w="536831">
                  <a:extLst>
                    <a:ext uri="{9D8B030D-6E8A-4147-A177-3AD203B41FA5}">
                      <a16:colId xmlns:a16="http://schemas.microsoft.com/office/drawing/2014/main" val="4104027392"/>
                    </a:ext>
                  </a:extLst>
                </a:gridCol>
                <a:gridCol w="536831">
                  <a:extLst>
                    <a:ext uri="{9D8B030D-6E8A-4147-A177-3AD203B41FA5}">
                      <a16:colId xmlns:a16="http://schemas.microsoft.com/office/drawing/2014/main" val="3133004333"/>
                    </a:ext>
                  </a:extLst>
                </a:gridCol>
                <a:gridCol w="536831">
                  <a:extLst>
                    <a:ext uri="{9D8B030D-6E8A-4147-A177-3AD203B41FA5}">
                      <a16:colId xmlns:a16="http://schemas.microsoft.com/office/drawing/2014/main" val="1735018719"/>
                    </a:ext>
                  </a:extLst>
                </a:gridCol>
                <a:gridCol w="536831">
                  <a:extLst>
                    <a:ext uri="{9D8B030D-6E8A-4147-A177-3AD203B41FA5}">
                      <a16:colId xmlns:a16="http://schemas.microsoft.com/office/drawing/2014/main" val="2081956390"/>
                    </a:ext>
                  </a:extLst>
                </a:gridCol>
                <a:gridCol w="536831">
                  <a:extLst>
                    <a:ext uri="{9D8B030D-6E8A-4147-A177-3AD203B41FA5}">
                      <a16:colId xmlns:a16="http://schemas.microsoft.com/office/drawing/2014/main" val="189632804"/>
                    </a:ext>
                  </a:extLst>
                </a:gridCol>
                <a:gridCol w="536831">
                  <a:extLst>
                    <a:ext uri="{9D8B030D-6E8A-4147-A177-3AD203B41FA5}">
                      <a16:colId xmlns:a16="http://schemas.microsoft.com/office/drawing/2014/main" val="1524158654"/>
                    </a:ext>
                  </a:extLst>
                </a:gridCol>
                <a:gridCol w="536831">
                  <a:extLst>
                    <a:ext uri="{9D8B030D-6E8A-4147-A177-3AD203B41FA5}">
                      <a16:colId xmlns:a16="http://schemas.microsoft.com/office/drawing/2014/main" val="3889796625"/>
                    </a:ext>
                  </a:extLst>
                </a:gridCol>
                <a:gridCol w="536831">
                  <a:extLst>
                    <a:ext uri="{9D8B030D-6E8A-4147-A177-3AD203B41FA5}">
                      <a16:colId xmlns:a16="http://schemas.microsoft.com/office/drawing/2014/main" val="2435975418"/>
                    </a:ext>
                  </a:extLst>
                </a:gridCol>
                <a:gridCol w="536831">
                  <a:extLst>
                    <a:ext uri="{9D8B030D-6E8A-4147-A177-3AD203B41FA5}">
                      <a16:colId xmlns:a16="http://schemas.microsoft.com/office/drawing/2014/main" val="2399060249"/>
                    </a:ext>
                  </a:extLst>
                </a:gridCol>
                <a:gridCol w="536831">
                  <a:extLst>
                    <a:ext uri="{9D8B030D-6E8A-4147-A177-3AD203B41FA5}">
                      <a16:colId xmlns:a16="http://schemas.microsoft.com/office/drawing/2014/main" val="1641300502"/>
                    </a:ext>
                  </a:extLst>
                </a:gridCol>
                <a:gridCol w="536831">
                  <a:extLst>
                    <a:ext uri="{9D8B030D-6E8A-4147-A177-3AD203B41FA5}">
                      <a16:colId xmlns:a16="http://schemas.microsoft.com/office/drawing/2014/main" val="1046694150"/>
                    </a:ext>
                  </a:extLst>
                </a:gridCol>
                <a:gridCol w="536831">
                  <a:extLst>
                    <a:ext uri="{9D8B030D-6E8A-4147-A177-3AD203B41FA5}">
                      <a16:colId xmlns:a16="http://schemas.microsoft.com/office/drawing/2014/main" val="3161953680"/>
                    </a:ext>
                  </a:extLst>
                </a:gridCol>
                <a:gridCol w="536831">
                  <a:extLst>
                    <a:ext uri="{9D8B030D-6E8A-4147-A177-3AD203B41FA5}">
                      <a16:colId xmlns:a16="http://schemas.microsoft.com/office/drawing/2014/main" val="2550343594"/>
                    </a:ext>
                  </a:extLst>
                </a:gridCol>
              </a:tblGrid>
              <a:tr h="370840">
                <a:tc>
                  <a:txBody>
                    <a:bodyPr/>
                    <a:lstStyle/>
                    <a:p>
                      <a:r>
                        <a:rPr lang="en-US" sz="1400" dirty="0">
                          <a:solidFill>
                            <a:schemeClr val="bg2"/>
                          </a:solidFill>
                          <a:latin typeface="Times New Roman" panose="02020603050405020304" pitchFamily="18" charset="0"/>
                          <a:cs typeface="Times New Roman" panose="02020603050405020304" pitchFamily="18" charset="0"/>
                        </a:rPr>
                        <a:t>Size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20.1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23.9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29.1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36.0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45.0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48990340"/>
                  </a:ext>
                </a:extLst>
              </a:tr>
              <a:tr h="370840">
                <a:tc>
                  <a:txBody>
                    <a:bodyPr/>
                    <a:lstStyle/>
                    <a:p>
                      <a:r>
                        <a:rPr lang="en-US" sz="1400" dirty="0">
                          <a:solidFill>
                            <a:schemeClr val="bg2"/>
                          </a:solidFill>
                          <a:latin typeface="Times New Roman" panose="02020603050405020304" pitchFamily="18" charset="0"/>
                          <a:cs typeface="Times New Roman" panose="02020603050405020304" pitchFamily="18" charset="0"/>
                        </a:rPr>
                        <a:t>Counts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solidFill>
                            <a:schemeClr val="bg2"/>
                          </a:solidFill>
                          <a:latin typeface="Times New Roman" panose="02020603050405020304" pitchFamily="18" charset="0"/>
                          <a:cs typeface="Times New Roman" panose="02020603050405020304" pitchFamily="18"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0501645"/>
                  </a:ext>
                </a:extLst>
              </a:tr>
            </a:tbl>
          </a:graphicData>
        </a:graphic>
      </p:graphicFrame>
      <p:sp>
        <p:nvSpPr>
          <p:cNvPr id="69" name="TextBox 68">
            <a:extLst>
              <a:ext uri="{FF2B5EF4-FFF2-40B4-BE49-F238E27FC236}">
                <a16:creationId xmlns:a16="http://schemas.microsoft.com/office/drawing/2014/main" id="{551A4DCD-B2D6-4798-AD0C-2F3F3F93519A}"/>
              </a:ext>
            </a:extLst>
          </p:cNvPr>
          <p:cNvSpPr txBox="1"/>
          <p:nvPr/>
        </p:nvSpPr>
        <p:spPr>
          <a:xfrm>
            <a:off x="8842248" y="4807949"/>
            <a:ext cx="314936"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2081114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49" name="Google Shape;250;p22">
            <a:extLst>
              <a:ext uri="{FF2B5EF4-FFF2-40B4-BE49-F238E27FC236}">
                <a16:creationId xmlns:a16="http://schemas.microsoft.com/office/drawing/2014/main" id="{2A4B9DAD-B15F-4588-B64B-CD82C6322306}"/>
              </a:ext>
            </a:extLst>
          </p:cNvPr>
          <p:cNvPicPr preferRelativeResize="0"/>
          <p:nvPr/>
        </p:nvPicPr>
        <p:blipFill rotWithShape="1">
          <a:blip r:embed="rId3">
            <a:alphaModFix/>
          </a:blip>
          <a:srcRect l="50003" t="52029" r="13490" b="22154"/>
          <a:stretch/>
        </p:blipFill>
        <p:spPr>
          <a:xfrm>
            <a:off x="4075999" y="780973"/>
            <a:ext cx="4554942" cy="2093502"/>
          </a:xfrm>
          <a:prstGeom prst="rect">
            <a:avLst/>
          </a:prstGeom>
          <a:noFill/>
          <a:ln>
            <a:noFill/>
          </a:ln>
        </p:spPr>
      </p:pic>
      <p:grpSp>
        <p:nvGrpSpPr>
          <p:cNvPr id="50" name="Group 49">
            <a:extLst>
              <a:ext uri="{FF2B5EF4-FFF2-40B4-BE49-F238E27FC236}">
                <a16:creationId xmlns:a16="http://schemas.microsoft.com/office/drawing/2014/main" id="{61BF8F49-98C2-4F88-B41A-5EA24AFB4D84}"/>
              </a:ext>
            </a:extLst>
          </p:cNvPr>
          <p:cNvGrpSpPr/>
          <p:nvPr/>
        </p:nvGrpSpPr>
        <p:grpSpPr>
          <a:xfrm>
            <a:off x="4785095" y="1446909"/>
            <a:ext cx="102023" cy="680139"/>
            <a:chOff x="3824698" y="308603"/>
            <a:chExt cx="825819" cy="5760726"/>
          </a:xfrm>
          <a:solidFill>
            <a:srgbClr val="A9D18E"/>
          </a:solidFill>
        </p:grpSpPr>
        <p:sp>
          <p:nvSpPr>
            <p:cNvPr id="51" name="Rectangle 50">
              <a:extLst>
                <a:ext uri="{FF2B5EF4-FFF2-40B4-BE49-F238E27FC236}">
                  <a16:creationId xmlns:a16="http://schemas.microsoft.com/office/drawing/2014/main" id="{626D2E63-7BE8-4F83-8FD4-B6AD25F1B17E}"/>
                </a:ext>
              </a:extLst>
            </p:cNvPr>
            <p:cNvSpPr/>
            <p:nvPr/>
          </p:nvSpPr>
          <p:spPr>
            <a:xfrm>
              <a:off x="3827557" y="1954529"/>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2" name="Rectangle 51">
              <a:extLst>
                <a:ext uri="{FF2B5EF4-FFF2-40B4-BE49-F238E27FC236}">
                  <a16:creationId xmlns:a16="http://schemas.microsoft.com/office/drawing/2014/main" id="{EBC4778D-BCE8-419F-A43C-A87DF79AD21C}"/>
                </a:ext>
              </a:extLst>
            </p:cNvPr>
            <p:cNvSpPr/>
            <p:nvPr/>
          </p:nvSpPr>
          <p:spPr>
            <a:xfrm>
              <a:off x="3825652" y="1131569"/>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3" name="Rectangle 52">
              <a:extLst>
                <a:ext uri="{FF2B5EF4-FFF2-40B4-BE49-F238E27FC236}">
                  <a16:creationId xmlns:a16="http://schemas.microsoft.com/office/drawing/2014/main" id="{9B50972B-ADA0-4BF2-8CD6-E14C93CA837C}"/>
                </a:ext>
              </a:extLst>
            </p:cNvPr>
            <p:cNvSpPr/>
            <p:nvPr/>
          </p:nvSpPr>
          <p:spPr>
            <a:xfrm>
              <a:off x="3825652" y="2777489"/>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4" name="Rectangle 53">
              <a:extLst>
                <a:ext uri="{FF2B5EF4-FFF2-40B4-BE49-F238E27FC236}">
                  <a16:creationId xmlns:a16="http://schemas.microsoft.com/office/drawing/2014/main" id="{1951876B-0787-4FF7-8A1F-857975CFE618}"/>
                </a:ext>
              </a:extLst>
            </p:cNvPr>
            <p:cNvSpPr/>
            <p:nvPr/>
          </p:nvSpPr>
          <p:spPr>
            <a:xfrm>
              <a:off x="3826606" y="308603"/>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4AEA9E64-A03B-46CF-96D9-16FEA71C483F}"/>
                </a:ext>
              </a:extLst>
            </p:cNvPr>
            <p:cNvSpPr/>
            <p:nvPr/>
          </p:nvSpPr>
          <p:spPr>
            <a:xfrm>
              <a:off x="3824698" y="3600449"/>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6" name="Rectangle 55">
              <a:extLst>
                <a:ext uri="{FF2B5EF4-FFF2-40B4-BE49-F238E27FC236}">
                  <a16:creationId xmlns:a16="http://schemas.microsoft.com/office/drawing/2014/main" id="{B673F239-8CB1-4263-9EDA-F50E4F5B0468}"/>
                </a:ext>
              </a:extLst>
            </p:cNvPr>
            <p:cNvSpPr/>
            <p:nvPr/>
          </p:nvSpPr>
          <p:spPr>
            <a:xfrm>
              <a:off x="3825652" y="4423409"/>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7" name="Rectangle 56">
              <a:extLst>
                <a:ext uri="{FF2B5EF4-FFF2-40B4-BE49-F238E27FC236}">
                  <a16:creationId xmlns:a16="http://schemas.microsoft.com/office/drawing/2014/main" id="{5C5EDDC8-AA68-40A7-BD8E-2928656B29F1}"/>
                </a:ext>
              </a:extLst>
            </p:cNvPr>
            <p:cNvSpPr/>
            <p:nvPr/>
          </p:nvSpPr>
          <p:spPr>
            <a:xfrm>
              <a:off x="3824698" y="5246369"/>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
        <p:nvSpPr>
          <p:cNvPr id="48" name="Freeform: Shape 47">
            <a:extLst>
              <a:ext uri="{FF2B5EF4-FFF2-40B4-BE49-F238E27FC236}">
                <a16:creationId xmlns:a16="http://schemas.microsoft.com/office/drawing/2014/main" id="{15D0E7B5-239E-4884-8990-8B3E8DF831DF}"/>
              </a:ext>
            </a:extLst>
          </p:cNvPr>
          <p:cNvSpPr/>
          <p:nvPr/>
        </p:nvSpPr>
        <p:spPr>
          <a:xfrm>
            <a:off x="4833295" y="1458845"/>
            <a:ext cx="1778092" cy="849394"/>
          </a:xfrm>
          <a:custGeom>
            <a:avLst/>
            <a:gdLst>
              <a:gd name="connsiteX0" fmla="*/ 0 w 1778092"/>
              <a:gd name="connsiteY0" fmla="*/ 135389 h 849394"/>
              <a:gd name="connsiteX1" fmla="*/ 2170 w 1778092"/>
              <a:gd name="connsiteY1" fmla="*/ 135495 h 849394"/>
              <a:gd name="connsiteX2" fmla="*/ 2795 w 1778092"/>
              <a:gd name="connsiteY2" fmla="*/ 329844 h 849394"/>
              <a:gd name="connsiteX3" fmla="*/ 3345 w 1778092"/>
              <a:gd name="connsiteY3" fmla="*/ 501032 h 849394"/>
              <a:gd name="connsiteX4" fmla="*/ 2399 w 1778092"/>
              <a:gd name="connsiteY4" fmla="*/ 500952 h 849394"/>
              <a:gd name="connsiteX5" fmla="*/ 0 w 1778092"/>
              <a:gd name="connsiteY5" fmla="*/ 135389 h 849394"/>
              <a:gd name="connsiteX6" fmla="*/ 1735 w 1778092"/>
              <a:gd name="connsiteY6" fmla="*/ 0 h 849394"/>
              <a:gd name="connsiteX7" fmla="*/ 1778092 w 1778092"/>
              <a:gd name="connsiteY7" fmla="*/ 69851 h 849394"/>
              <a:gd name="connsiteX8" fmla="*/ 1756855 w 1778092"/>
              <a:gd name="connsiteY8" fmla="*/ 849394 h 849394"/>
              <a:gd name="connsiteX9" fmla="*/ 3855 w 1778092"/>
              <a:gd name="connsiteY9" fmla="*/ 659687 h 849394"/>
              <a:gd name="connsiteX10" fmla="*/ 3345 w 1778092"/>
              <a:gd name="connsiteY10" fmla="*/ 501032 h 849394"/>
              <a:gd name="connsiteX11" fmla="*/ 5153 w 1778092"/>
              <a:gd name="connsiteY11" fmla="*/ 501185 h 849394"/>
              <a:gd name="connsiteX12" fmla="*/ 5153 w 1778092"/>
              <a:gd name="connsiteY12" fmla="*/ 135641 h 849394"/>
              <a:gd name="connsiteX13" fmla="*/ 2170 w 1778092"/>
              <a:gd name="connsiteY13" fmla="*/ 135495 h 84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8092" h="849394">
                <a:moveTo>
                  <a:pt x="0" y="135389"/>
                </a:moveTo>
                <a:lnTo>
                  <a:pt x="2170" y="135495"/>
                </a:lnTo>
                <a:lnTo>
                  <a:pt x="2795" y="329844"/>
                </a:lnTo>
                <a:lnTo>
                  <a:pt x="3345" y="501032"/>
                </a:lnTo>
                <a:lnTo>
                  <a:pt x="2399" y="500952"/>
                </a:lnTo>
                <a:cubicBezTo>
                  <a:pt x="1599" y="384654"/>
                  <a:pt x="800" y="251687"/>
                  <a:pt x="0" y="135389"/>
                </a:cubicBezTo>
                <a:close/>
                <a:moveTo>
                  <a:pt x="1735" y="0"/>
                </a:moveTo>
                <a:lnTo>
                  <a:pt x="1778092" y="69851"/>
                </a:lnTo>
                <a:cubicBezTo>
                  <a:pt x="1777385" y="326259"/>
                  <a:pt x="1757562" y="592986"/>
                  <a:pt x="1756855" y="849394"/>
                </a:cubicBezTo>
                <a:lnTo>
                  <a:pt x="3855" y="659687"/>
                </a:lnTo>
                <a:lnTo>
                  <a:pt x="3345" y="501032"/>
                </a:lnTo>
                <a:lnTo>
                  <a:pt x="5153" y="501185"/>
                </a:lnTo>
                <a:lnTo>
                  <a:pt x="5153" y="135641"/>
                </a:lnTo>
                <a:lnTo>
                  <a:pt x="2170" y="135495"/>
                </a:lnTo>
                <a:close/>
              </a:path>
            </a:pathLst>
          </a:custGeom>
          <a:solidFill>
            <a:srgbClr val="FF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1" name="Google Shape;291;p25"/>
          <p:cNvSpPr/>
          <p:nvPr/>
        </p:nvSpPr>
        <p:spPr>
          <a:xfrm>
            <a:off x="708475" y="10147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cxnSp>
        <p:nvCxnSpPr>
          <p:cNvPr id="292" name="Google Shape;292;p25"/>
          <p:cNvCxnSpPr/>
          <p:nvPr/>
        </p:nvCxnSpPr>
        <p:spPr>
          <a:xfrm rot="10800000">
            <a:off x="36576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293" name="Google Shape;293;p25"/>
          <p:cNvCxnSpPr/>
          <p:nvPr/>
        </p:nvCxnSpPr>
        <p:spPr>
          <a:xfrm rot="10800000">
            <a:off x="54864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294" name="Google Shape;294;p25"/>
          <p:cNvCxnSpPr/>
          <p:nvPr/>
        </p:nvCxnSpPr>
        <p:spPr>
          <a:xfrm rot="10800000">
            <a:off x="7315200" y="3450"/>
            <a:ext cx="0" cy="456300"/>
          </a:xfrm>
          <a:prstGeom prst="straightConnector1">
            <a:avLst/>
          </a:prstGeom>
          <a:noFill/>
          <a:ln w="38100" cap="flat" cmpd="sng">
            <a:solidFill>
              <a:schemeClr val="dk2"/>
            </a:solidFill>
            <a:prstDash val="solid"/>
            <a:round/>
            <a:headEnd type="none" w="med" len="med"/>
            <a:tailEnd type="none" w="med" len="med"/>
          </a:ln>
        </p:spPr>
      </p:cxnSp>
      <p:sp>
        <p:nvSpPr>
          <p:cNvPr id="295" name="Google Shape;295;p25"/>
          <p:cNvSpPr txBox="1"/>
          <p:nvPr/>
        </p:nvSpPr>
        <p:spPr>
          <a:xfrm>
            <a:off x="0" y="0"/>
            <a:ext cx="36576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Times New Roman"/>
                <a:ea typeface="Times New Roman"/>
                <a:cs typeface="Times New Roman"/>
                <a:sym typeface="Times New Roman"/>
              </a:rPr>
              <a:t>Project Introduction</a:t>
            </a:r>
            <a:endParaRPr sz="1800" b="1">
              <a:solidFill>
                <a:schemeClr val="dk2"/>
              </a:solidFill>
              <a:latin typeface="Times New Roman"/>
              <a:ea typeface="Times New Roman"/>
              <a:cs typeface="Times New Roman"/>
              <a:sym typeface="Times New Roman"/>
            </a:endParaRPr>
          </a:p>
        </p:txBody>
      </p:sp>
      <p:sp>
        <p:nvSpPr>
          <p:cNvPr id="296" name="Google Shape;296;p25"/>
          <p:cNvSpPr txBox="1"/>
          <p:nvPr/>
        </p:nvSpPr>
        <p:spPr>
          <a:xfrm>
            <a:off x="301752" y="822960"/>
            <a:ext cx="2743200" cy="4114800"/>
          </a:xfrm>
          <a:prstGeom prst="rect">
            <a:avLst/>
          </a:prstGeom>
          <a:noFill/>
          <a:ln>
            <a:noFill/>
          </a:ln>
        </p:spPr>
        <p:txBody>
          <a:bodyPr spcFirstLastPara="1" wrap="square" lIns="91425" tIns="91425" rIns="91425" bIns="91425" anchor="t" anchorCtr="0">
            <a:noAutofit/>
          </a:bodyPr>
          <a:lstStyle/>
          <a:p>
            <a:pPr marL="400050" lvl="0" indent="-285750" algn="l" rtl="0">
              <a:lnSpc>
                <a:spcPct val="150000"/>
              </a:lnSpc>
              <a:spcBef>
                <a:spcPts val="0"/>
              </a:spcBef>
              <a:spcAft>
                <a:spcPts val="0"/>
              </a:spcAft>
              <a:buClr>
                <a:schemeClr val="dk2"/>
              </a:buClr>
              <a:buSzPct val="150000"/>
              <a:buFont typeface="Arial" panose="020B0604020202020204" pitchFamily="34" charset="0"/>
              <a:buChar char="•"/>
            </a:pPr>
            <a:r>
              <a:rPr lang="en-US" sz="1800" dirty="0">
                <a:solidFill>
                  <a:schemeClr val="dk2"/>
                </a:solidFill>
                <a:latin typeface="Times New Roman" panose="02020603050405020304" pitchFamily="18" charset="0"/>
                <a:cs typeface="Times New Roman" panose="02020603050405020304" pitchFamily="18" charset="0"/>
              </a:rPr>
              <a:t>The sample area determines how many particles will be observed</a:t>
            </a:r>
            <a:endParaRPr sz="1800" dirty="0">
              <a:solidFill>
                <a:schemeClr val="dk2"/>
              </a:solidFill>
              <a:latin typeface="Times New Roman" panose="02020603050405020304" pitchFamily="18" charset="0"/>
              <a:cs typeface="Times New Roman" panose="02020603050405020304" pitchFamily="18" charset="0"/>
            </a:endParaRPr>
          </a:p>
        </p:txBody>
      </p:sp>
      <p:cxnSp>
        <p:nvCxnSpPr>
          <p:cNvPr id="297" name="Google Shape;297;p25"/>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298" name="Google Shape;298;p25"/>
          <p:cNvSpPr txBox="1"/>
          <p:nvPr/>
        </p:nvSpPr>
        <p:spPr>
          <a:xfrm>
            <a:off x="36576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Particle Size Distributions</a:t>
            </a:r>
            <a:endParaRPr sz="1150" b="1">
              <a:solidFill>
                <a:schemeClr val="dk2"/>
              </a:solidFill>
              <a:latin typeface="Times New Roman"/>
              <a:ea typeface="Times New Roman"/>
              <a:cs typeface="Times New Roman"/>
              <a:sym typeface="Times New Roman"/>
            </a:endParaRPr>
          </a:p>
        </p:txBody>
      </p:sp>
      <p:sp>
        <p:nvSpPr>
          <p:cNvPr id="299" name="Google Shape;299;p25"/>
          <p:cNvSpPr txBox="1"/>
          <p:nvPr/>
        </p:nvSpPr>
        <p:spPr>
          <a:xfrm>
            <a:off x="54864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Evaluating Data Quality</a:t>
            </a:r>
            <a:endParaRPr sz="1150" b="1">
              <a:solidFill>
                <a:schemeClr val="dk2"/>
              </a:solidFill>
              <a:latin typeface="Times New Roman"/>
              <a:ea typeface="Times New Roman"/>
              <a:cs typeface="Times New Roman"/>
              <a:sym typeface="Times New Roman"/>
            </a:endParaRPr>
          </a:p>
        </p:txBody>
      </p:sp>
      <p:sp>
        <p:nvSpPr>
          <p:cNvPr id="300" name="Google Shape;300;p25"/>
          <p:cNvSpPr txBox="1"/>
          <p:nvPr/>
        </p:nvSpPr>
        <p:spPr>
          <a:xfrm>
            <a:off x="73152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Reflectivity Comparisons</a:t>
            </a:r>
            <a:endParaRPr sz="1150" b="1">
              <a:solidFill>
                <a:schemeClr val="dk2"/>
              </a:solidFill>
              <a:latin typeface="Times New Roman"/>
              <a:ea typeface="Times New Roman"/>
              <a:cs typeface="Times New Roman"/>
              <a:sym typeface="Times New Roman"/>
            </a:endParaRPr>
          </a:p>
        </p:txBody>
      </p:sp>
      <p:cxnSp>
        <p:nvCxnSpPr>
          <p:cNvPr id="3" name="Straight Arrow Connector 2">
            <a:extLst>
              <a:ext uri="{FF2B5EF4-FFF2-40B4-BE49-F238E27FC236}">
                <a16:creationId xmlns:a16="http://schemas.microsoft.com/office/drawing/2014/main" id="{1D7ABCEC-9FB7-417D-92CE-58F41FC1D770}"/>
              </a:ext>
            </a:extLst>
          </p:cNvPr>
          <p:cNvCxnSpPr>
            <a:cxnSpLocks/>
          </p:cNvCxnSpPr>
          <p:nvPr/>
        </p:nvCxnSpPr>
        <p:spPr>
          <a:xfrm>
            <a:off x="4753050" y="2298627"/>
            <a:ext cx="1781765" cy="219197"/>
          </a:xfrm>
          <a:prstGeom prst="straightConnector1">
            <a:avLst/>
          </a:prstGeom>
          <a:ln w="381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6CD8FC20-2C36-4807-802B-B80762162DD0}"/>
              </a:ext>
            </a:extLst>
          </p:cNvPr>
          <p:cNvCxnSpPr>
            <a:cxnSpLocks/>
          </p:cNvCxnSpPr>
          <p:nvPr/>
        </p:nvCxnSpPr>
        <p:spPr>
          <a:xfrm flipV="1">
            <a:off x="4696400" y="1426351"/>
            <a:ext cx="0" cy="700697"/>
          </a:xfrm>
          <a:prstGeom prst="straightConnector1">
            <a:avLst/>
          </a:prstGeom>
          <a:ln w="38100">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67F9797-6F60-459C-A2DD-603BAA782F33}"/>
              </a:ext>
            </a:extLst>
          </p:cNvPr>
          <p:cNvSpPr txBox="1"/>
          <p:nvPr/>
        </p:nvSpPr>
        <p:spPr>
          <a:xfrm>
            <a:off x="4972697" y="2880360"/>
            <a:ext cx="1223184" cy="369332"/>
          </a:xfrm>
          <a:prstGeom prst="rect">
            <a:avLst/>
          </a:prstGeom>
          <a:noFill/>
        </p:spPr>
        <p:txBody>
          <a:bodyPr wrap="square" rtlCol="0">
            <a:spAutoFit/>
          </a:bodyPr>
          <a:lstStyle/>
          <a:p>
            <a:r>
              <a:rPr lang="en-US" sz="1800" dirty="0">
                <a:latin typeface="Times New Roman" panose="02020603050405020304" pitchFamily="18" charset="0"/>
                <a:cs typeface="Times New Roman" panose="02020603050405020304" pitchFamily="18" charset="0"/>
              </a:rPr>
              <a:t>Arm width</a:t>
            </a:r>
          </a:p>
        </p:txBody>
      </p:sp>
      <p:sp>
        <p:nvSpPr>
          <p:cNvPr id="154" name="TextBox 153">
            <a:extLst>
              <a:ext uri="{FF2B5EF4-FFF2-40B4-BE49-F238E27FC236}">
                <a16:creationId xmlns:a16="http://schemas.microsoft.com/office/drawing/2014/main" id="{D2B86881-9ADB-41DA-818E-A734AC49A987}"/>
              </a:ext>
            </a:extLst>
          </p:cNvPr>
          <p:cNvSpPr txBox="1"/>
          <p:nvPr/>
        </p:nvSpPr>
        <p:spPr>
          <a:xfrm>
            <a:off x="3251368" y="1458845"/>
            <a:ext cx="994122" cy="646331"/>
          </a:xfrm>
          <a:prstGeom prst="rect">
            <a:avLst/>
          </a:prstGeom>
          <a:noFill/>
          <a:ln>
            <a:noFill/>
          </a:ln>
        </p:spPr>
        <p:txBody>
          <a:bodyPr wrap="square" rtlCol="0">
            <a:spAutoFit/>
          </a:bodyPr>
          <a:lstStyle/>
          <a:p>
            <a:r>
              <a:rPr lang="en-US" sz="1800" dirty="0">
                <a:latin typeface="Times New Roman" panose="02020603050405020304" pitchFamily="18" charset="0"/>
                <a:cs typeface="Times New Roman" panose="02020603050405020304" pitchFamily="18" charset="0"/>
              </a:rPr>
              <a:t>Sensor length</a:t>
            </a:r>
          </a:p>
        </p:txBody>
      </p:sp>
      <mc:AlternateContent xmlns:mc="http://schemas.openxmlformats.org/markup-compatibility/2006" xmlns:a14="http://schemas.microsoft.com/office/drawing/2010/main">
        <mc:Choice Requires="a14">
          <p:sp>
            <p:nvSpPr>
              <p:cNvPr id="212" name="TextBox 211">
                <a:extLst>
                  <a:ext uri="{FF2B5EF4-FFF2-40B4-BE49-F238E27FC236}">
                    <a16:creationId xmlns:a16="http://schemas.microsoft.com/office/drawing/2014/main" id="{A03F2CE4-FB4F-4B51-9B86-A40ADE61F8F4}"/>
                  </a:ext>
                </a:extLst>
              </p:cNvPr>
              <p:cNvSpPr txBox="1"/>
              <p:nvPr/>
            </p:nvSpPr>
            <p:spPr>
              <a:xfrm>
                <a:off x="3515075" y="3967132"/>
                <a:ext cx="482269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mbria Math" panose="02040503050406030204" pitchFamily="18" charset="0"/>
                          <a:cs typeface="Times New Roman" panose="02020603050405020304" pitchFamily="18" charset="0"/>
                        </a:rPr>
                        <m:t>𝑆𝑒𝑛𝑠𝑜𝑟</m:t>
                      </m:r>
                      <m:r>
                        <a:rPr lang="en-US" sz="1800" b="0" i="1" smtClean="0">
                          <a:latin typeface="Cambria Math" panose="02040503050406030204" pitchFamily="18" charset="0"/>
                          <a:ea typeface="Cambria Math" panose="02040503050406030204" pitchFamily="18" charset="0"/>
                          <a:cs typeface="Times New Roman" panose="02020603050405020304" pitchFamily="18" charset="0"/>
                        </a:rPr>
                        <m:t> </m:t>
                      </m:r>
                      <m:r>
                        <a:rPr lang="en-US" sz="1800" b="0" i="1" smtClean="0">
                          <a:latin typeface="Cambria Math" panose="02040503050406030204" pitchFamily="18" charset="0"/>
                          <a:ea typeface="Cambria Math" panose="02040503050406030204" pitchFamily="18" charset="0"/>
                          <a:cs typeface="Times New Roman" panose="02020603050405020304" pitchFamily="18" charset="0"/>
                        </a:rPr>
                        <m:t>𝑙𝑒𝑛𝑔𝑡h</m:t>
                      </m:r>
                      <m:r>
                        <a:rPr lang="en-US" sz="1800" b="0" i="1" smtClean="0">
                          <a:latin typeface="Cambria Math" panose="02040503050406030204" pitchFamily="18" charset="0"/>
                          <a:ea typeface="Cambria Math" panose="02040503050406030204" pitchFamily="18" charset="0"/>
                          <a:cs typeface="Times New Roman" panose="02020603050405020304" pitchFamily="18" charset="0"/>
                        </a:rPr>
                        <m:t> ×</m:t>
                      </m:r>
                      <m:r>
                        <a:rPr lang="en-US" sz="1800" b="0" i="1" smtClean="0">
                          <a:latin typeface="Cambria Math" panose="02040503050406030204" pitchFamily="18" charset="0"/>
                          <a:ea typeface="Cambria Math" panose="02040503050406030204" pitchFamily="18" charset="0"/>
                          <a:cs typeface="Times New Roman" panose="02020603050405020304" pitchFamily="18" charset="0"/>
                        </a:rPr>
                        <m:t>𝐴𝑟𝑚</m:t>
                      </m:r>
                      <m:r>
                        <a:rPr lang="en-US" sz="1800" b="0" i="1" smtClean="0">
                          <a:latin typeface="Cambria Math" panose="02040503050406030204" pitchFamily="18" charset="0"/>
                          <a:ea typeface="Cambria Math" panose="02040503050406030204" pitchFamily="18" charset="0"/>
                          <a:cs typeface="Times New Roman" panose="02020603050405020304" pitchFamily="18" charset="0"/>
                        </a:rPr>
                        <m:t> </m:t>
                      </m:r>
                      <m:r>
                        <a:rPr lang="en-US" sz="1800" b="0" i="1" smtClean="0">
                          <a:latin typeface="Cambria Math" panose="02040503050406030204" pitchFamily="18" charset="0"/>
                          <a:ea typeface="Cambria Math" panose="02040503050406030204" pitchFamily="18" charset="0"/>
                          <a:cs typeface="Times New Roman" panose="02020603050405020304" pitchFamily="18" charset="0"/>
                        </a:rPr>
                        <m:t>𝑤𝑖𝑑𝑡h</m:t>
                      </m:r>
                      <m:r>
                        <a:rPr lang="en-US" sz="1800" b="0" i="1" smtClean="0">
                          <a:latin typeface="Cambria Math" panose="02040503050406030204" pitchFamily="18" charset="0"/>
                          <a:ea typeface="Cambria Math" panose="02040503050406030204" pitchFamily="18" charset="0"/>
                          <a:cs typeface="Times New Roman" panose="02020603050405020304" pitchFamily="18" charset="0"/>
                        </a:rPr>
                        <m:t> =</m:t>
                      </m:r>
                      <m:r>
                        <a:rPr lang="en-US" sz="1800" b="0" i="1" smtClean="0">
                          <a:latin typeface="Cambria Math" panose="02040503050406030204" pitchFamily="18" charset="0"/>
                          <a:cs typeface="Times New Roman" panose="02020603050405020304" pitchFamily="18" charset="0"/>
                        </a:rPr>
                        <m:t>𝑆𝑎𝑚𝑝𝑙𝑒</m:t>
                      </m:r>
                      <m:r>
                        <a:rPr lang="en-US" sz="1800" b="0" i="1" smtClean="0">
                          <a:latin typeface="Cambria Math" panose="02040503050406030204" pitchFamily="18" charset="0"/>
                          <a:cs typeface="Times New Roman" panose="02020603050405020304" pitchFamily="18" charset="0"/>
                        </a:rPr>
                        <m:t> </m:t>
                      </m:r>
                      <m:r>
                        <a:rPr lang="en-US" sz="1800" b="0" i="1" smtClean="0">
                          <a:latin typeface="Cambria Math" panose="02040503050406030204" pitchFamily="18" charset="0"/>
                          <a:cs typeface="Times New Roman" panose="02020603050405020304" pitchFamily="18" charset="0"/>
                        </a:rPr>
                        <m:t>𝑎𝑟𝑒𝑎</m:t>
                      </m:r>
                    </m:oMath>
                  </m:oMathPara>
                </a14:m>
                <a:endParaRPr lang="en-US" sz="1800" dirty="0">
                  <a:latin typeface="Times New Roman" panose="02020603050405020304" pitchFamily="18" charset="0"/>
                  <a:cs typeface="Times New Roman" panose="02020603050405020304" pitchFamily="18" charset="0"/>
                </a:endParaRPr>
              </a:p>
            </p:txBody>
          </p:sp>
        </mc:Choice>
        <mc:Fallback xmlns="">
          <p:sp>
            <p:nvSpPr>
              <p:cNvPr id="212" name="TextBox 211">
                <a:extLst>
                  <a:ext uri="{FF2B5EF4-FFF2-40B4-BE49-F238E27FC236}">
                    <a16:creationId xmlns:a16="http://schemas.microsoft.com/office/drawing/2014/main" id="{A03F2CE4-FB4F-4B51-9B86-A40ADE61F8F4}"/>
                  </a:ext>
                </a:extLst>
              </p:cNvPr>
              <p:cNvSpPr txBox="1">
                <a:spLocks noRot="1" noChangeAspect="1" noMove="1" noResize="1" noEditPoints="1" noAdjustHandles="1" noChangeArrowheads="1" noChangeShapeType="1" noTextEdit="1"/>
              </p:cNvSpPr>
              <p:nvPr/>
            </p:nvSpPr>
            <p:spPr>
              <a:xfrm>
                <a:off x="3515075" y="3967132"/>
                <a:ext cx="4822691" cy="369332"/>
              </a:xfrm>
              <a:prstGeom prst="rect">
                <a:avLst/>
              </a:prstGeom>
              <a:blipFill>
                <a:blip r:embed="rId4"/>
                <a:stretch>
                  <a:fillRect b="-15000"/>
                </a:stretch>
              </a:blipFill>
            </p:spPr>
            <p:txBody>
              <a:bodyPr/>
              <a:lstStyle/>
              <a:p>
                <a:r>
                  <a:rPr lang="en-US">
                    <a:noFill/>
                  </a:rPr>
                  <a:t> </a:t>
                </a:r>
              </a:p>
            </p:txBody>
          </p:sp>
        </mc:Fallback>
      </mc:AlternateContent>
      <p:cxnSp>
        <p:nvCxnSpPr>
          <p:cNvPr id="213" name="Straight Arrow Connector 212">
            <a:extLst>
              <a:ext uri="{FF2B5EF4-FFF2-40B4-BE49-F238E27FC236}">
                <a16:creationId xmlns:a16="http://schemas.microsoft.com/office/drawing/2014/main" id="{CA3450BB-ACDA-45AE-BBB1-DED0131148F8}"/>
              </a:ext>
            </a:extLst>
          </p:cNvPr>
          <p:cNvCxnSpPr>
            <a:cxnSpLocks/>
          </p:cNvCxnSpPr>
          <p:nvPr/>
        </p:nvCxnSpPr>
        <p:spPr>
          <a:xfrm>
            <a:off x="3657600" y="2127048"/>
            <a:ext cx="329352" cy="1840084"/>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16" name="Straight Arrow Connector 215">
            <a:extLst>
              <a:ext uri="{FF2B5EF4-FFF2-40B4-BE49-F238E27FC236}">
                <a16:creationId xmlns:a16="http://schemas.microsoft.com/office/drawing/2014/main" id="{83BE0EFB-FAC9-48DF-BA8A-B50F36AB7B40}"/>
              </a:ext>
            </a:extLst>
          </p:cNvPr>
          <p:cNvCxnSpPr>
            <a:cxnSpLocks/>
            <a:endCxn id="212" idx="0"/>
          </p:cNvCxnSpPr>
          <p:nvPr/>
        </p:nvCxnSpPr>
        <p:spPr>
          <a:xfrm>
            <a:off x="5554707" y="3318016"/>
            <a:ext cx="371714" cy="649116"/>
          </a:xfrm>
          <a:prstGeom prst="straightConnector1">
            <a:avLst/>
          </a:prstGeom>
          <a:ln w="381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41FAF273-496D-4F1A-95B7-657009C8BF8E}"/>
              </a:ext>
            </a:extLst>
          </p:cNvPr>
          <p:cNvSpPr txBox="1"/>
          <p:nvPr/>
        </p:nvSpPr>
        <p:spPr>
          <a:xfrm>
            <a:off x="8842248" y="4807949"/>
            <a:ext cx="314936"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1"/>
                                        </p:tgtEl>
                                        <p:attrNameLst>
                                          <p:attrName>style.visibility</p:attrName>
                                        </p:attrNameLst>
                                      </p:cBhvr>
                                      <p:to>
                                        <p:strVal val="visible"/>
                                      </p:to>
                                    </p:set>
                                    <p:animEffect transition="in" filter="fade">
                                      <p:cBhvr>
                                        <p:cTn id="15" dur="500"/>
                                        <p:tgtEl>
                                          <p:spTgt spid="15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4"/>
                                        </p:tgtEl>
                                        <p:attrNameLst>
                                          <p:attrName>style.visibility</p:attrName>
                                        </p:attrNameLst>
                                      </p:cBhvr>
                                      <p:to>
                                        <p:strVal val="visible"/>
                                      </p:to>
                                    </p:set>
                                    <p:animEffect transition="in" filter="fade">
                                      <p:cBhvr>
                                        <p:cTn id="18" dur="500"/>
                                        <p:tgtEl>
                                          <p:spTgt spid="15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3"/>
                                        </p:tgtEl>
                                        <p:attrNameLst>
                                          <p:attrName>style.visibility</p:attrName>
                                        </p:attrNameLst>
                                      </p:cBhvr>
                                      <p:to>
                                        <p:strVal val="visible"/>
                                      </p:to>
                                    </p:set>
                                    <p:animEffect transition="in" filter="fade">
                                      <p:cBhvr>
                                        <p:cTn id="31" dur="500"/>
                                        <p:tgtEl>
                                          <p:spTgt spid="2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2"/>
                                        </p:tgtEl>
                                        <p:attrNameLst>
                                          <p:attrName>style.visibility</p:attrName>
                                        </p:attrNameLst>
                                      </p:cBhvr>
                                      <p:to>
                                        <p:strVal val="visible"/>
                                      </p:to>
                                    </p:set>
                                    <p:animEffect transition="in" filter="fade">
                                      <p:cBhvr>
                                        <p:cTn id="34" dur="500"/>
                                        <p:tgtEl>
                                          <p:spTgt spid="212"/>
                                        </p:tgtEl>
                                      </p:cBhvr>
                                    </p:animEffect>
                                  </p:childTnLst>
                                </p:cTn>
                              </p:par>
                              <p:par>
                                <p:cTn id="35" presetID="10" presetClass="entr" presetSubtype="0" fill="hold" nodeType="withEffect">
                                  <p:stCondLst>
                                    <p:cond delay="0"/>
                                  </p:stCondLst>
                                  <p:childTnLst>
                                    <p:set>
                                      <p:cBhvr>
                                        <p:cTn id="36" dur="1" fill="hold">
                                          <p:stCondLst>
                                            <p:cond delay="0"/>
                                          </p:stCondLst>
                                        </p:cTn>
                                        <p:tgtEl>
                                          <p:spTgt spid="216"/>
                                        </p:tgtEl>
                                        <p:attrNameLst>
                                          <p:attrName>style.visibility</p:attrName>
                                        </p:attrNameLst>
                                      </p:cBhvr>
                                      <p:to>
                                        <p:strVal val="visible"/>
                                      </p:to>
                                    </p:set>
                                    <p:animEffect transition="in" filter="fade">
                                      <p:cBhvr>
                                        <p:cTn id="37" dur="500"/>
                                        <p:tgtEl>
                                          <p:spTgt spid="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6" grpId="0"/>
      <p:bldP spid="154" grpId="0"/>
      <p:bldP spid="2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5"/>
          <p:cNvSpPr/>
          <p:nvPr/>
        </p:nvSpPr>
        <p:spPr>
          <a:xfrm>
            <a:off x="708475" y="10147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cxnSp>
        <p:nvCxnSpPr>
          <p:cNvPr id="292" name="Google Shape;292;p25"/>
          <p:cNvCxnSpPr/>
          <p:nvPr/>
        </p:nvCxnSpPr>
        <p:spPr>
          <a:xfrm rot="10800000">
            <a:off x="36576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293" name="Google Shape;293;p25"/>
          <p:cNvCxnSpPr/>
          <p:nvPr/>
        </p:nvCxnSpPr>
        <p:spPr>
          <a:xfrm rot="10800000">
            <a:off x="54864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294" name="Google Shape;294;p25"/>
          <p:cNvCxnSpPr/>
          <p:nvPr/>
        </p:nvCxnSpPr>
        <p:spPr>
          <a:xfrm rot="10800000">
            <a:off x="7315200" y="3450"/>
            <a:ext cx="0" cy="456300"/>
          </a:xfrm>
          <a:prstGeom prst="straightConnector1">
            <a:avLst/>
          </a:prstGeom>
          <a:noFill/>
          <a:ln w="38100" cap="flat" cmpd="sng">
            <a:solidFill>
              <a:schemeClr val="dk2"/>
            </a:solidFill>
            <a:prstDash val="solid"/>
            <a:round/>
            <a:headEnd type="none" w="med" len="med"/>
            <a:tailEnd type="none" w="med" len="med"/>
          </a:ln>
        </p:spPr>
      </p:cxnSp>
      <p:sp>
        <p:nvSpPr>
          <p:cNvPr id="295" name="Google Shape;295;p25"/>
          <p:cNvSpPr txBox="1"/>
          <p:nvPr/>
        </p:nvSpPr>
        <p:spPr>
          <a:xfrm>
            <a:off x="0" y="0"/>
            <a:ext cx="36576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Times New Roman"/>
                <a:ea typeface="Times New Roman"/>
                <a:cs typeface="Times New Roman"/>
                <a:sym typeface="Times New Roman"/>
              </a:rPr>
              <a:t>Project Introduction</a:t>
            </a:r>
            <a:endParaRPr sz="1800" b="1">
              <a:solidFill>
                <a:schemeClr val="dk2"/>
              </a:solidFill>
              <a:latin typeface="Times New Roman"/>
              <a:ea typeface="Times New Roman"/>
              <a:cs typeface="Times New Roman"/>
              <a:sym typeface="Times New Roman"/>
            </a:endParaRPr>
          </a:p>
        </p:txBody>
      </p:sp>
      <p:sp>
        <p:nvSpPr>
          <p:cNvPr id="296" name="Google Shape;296;p25"/>
          <p:cNvSpPr txBox="1"/>
          <p:nvPr/>
        </p:nvSpPr>
        <p:spPr>
          <a:xfrm>
            <a:off x="301752" y="822960"/>
            <a:ext cx="2743200" cy="4114800"/>
          </a:xfrm>
          <a:prstGeom prst="rect">
            <a:avLst/>
          </a:prstGeom>
          <a:noFill/>
          <a:ln>
            <a:noFill/>
          </a:ln>
        </p:spPr>
        <p:txBody>
          <a:bodyPr spcFirstLastPara="1" wrap="square" lIns="91425" tIns="91425" rIns="91425" bIns="91425" anchor="t" anchorCtr="0">
            <a:noAutofit/>
          </a:bodyPr>
          <a:lstStyle/>
          <a:p>
            <a:pPr marL="400050" lvl="0" indent="-285750" algn="l" rtl="0">
              <a:lnSpc>
                <a:spcPct val="150000"/>
              </a:lnSpc>
              <a:spcBef>
                <a:spcPts val="0"/>
              </a:spcBef>
              <a:spcAft>
                <a:spcPts val="0"/>
              </a:spcAft>
              <a:buClr>
                <a:schemeClr val="dk2"/>
              </a:buClr>
              <a:buSzPct val="150000"/>
              <a:buFont typeface="Arial" panose="020B0604020202020204" pitchFamily="34" charset="0"/>
              <a:buChar char="•"/>
            </a:pPr>
            <a:r>
              <a:rPr lang="en-US" sz="1800" dirty="0">
                <a:solidFill>
                  <a:schemeClr val="dk2"/>
                </a:solidFill>
                <a:latin typeface="Times New Roman" panose="02020603050405020304" pitchFamily="18" charset="0"/>
                <a:cs typeface="Times New Roman" panose="02020603050405020304" pitchFamily="18" charset="0"/>
              </a:rPr>
              <a:t>The sample area determines how many particles will be observed</a:t>
            </a:r>
            <a:endParaRPr lang="en" sz="1800" dirty="0">
              <a:solidFill>
                <a:schemeClr val="dk2"/>
              </a:solidFill>
              <a:latin typeface="Times New Roman" panose="02020603050405020304" pitchFamily="18" charset="0"/>
              <a:cs typeface="Times New Roman" panose="02020603050405020304" pitchFamily="18" charset="0"/>
            </a:endParaRPr>
          </a:p>
          <a:p>
            <a:pPr marL="400050" lvl="0" indent="-285750">
              <a:lnSpc>
                <a:spcPct val="150000"/>
              </a:lnSpc>
              <a:buClr>
                <a:schemeClr val="dk2"/>
              </a:buClr>
              <a:buSzPct val="150000"/>
              <a:buFont typeface="Arial" panose="020B0604020202020204" pitchFamily="34" charset="0"/>
              <a:buChar char="•"/>
            </a:pPr>
            <a:r>
              <a:rPr lang="en" sz="1800" dirty="0">
                <a:solidFill>
                  <a:schemeClr val="dk2"/>
                </a:solidFill>
                <a:latin typeface="Times New Roman" panose="02020603050405020304" pitchFamily="18" charset="0"/>
                <a:cs typeface="Times New Roman" panose="02020603050405020304" pitchFamily="18" charset="0"/>
              </a:rPr>
              <a:t>HS sample area</a:t>
            </a:r>
          </a:p>
          <a:p>
            <a:pPr marL="914400" lvl="8" indent="-285750">
              <a:lnSpc>
                <a:spcPct val="150000"/>
              </a:lnSpc>
              <a:buClr>
                <a:schemeClr val="dk2"/>
              </a:buClr>
              <a:buSzPct val="150000"/>
              <a:buFont typeface="Arial" panose="020B0604020202020204" pitchFamily="34" charset="0"/>
              <a:buChar char="•"/>
            </a:pPr>
            <a:r>
              <a:rPr lang="en" sz="1800" dirty="0">
                <a:solidFill>
                  <a:schemeClr val="dk2"/>
                </a:solidFill>
                <a:latin typeface="Times New Roman" panose="02020603050405020304" pitchFamily="18" charset="0"/>
                <a:cs typeface="Times New Roman" panose="02020603050405020304" pitchFamily="18" charset="0"/>
              </a:rPr>
              <a:t>0.1040 m</a:t>
            </a:r>
            <a:r>
              <a:rPr lang="en" sz="1800" baseline="30000" dirty="0">
                <a:solidFill>
                  <a:schemeClr val="dk2"/>
                </a:solidFill>
                <a:latin typeface="Times New Roman" panose="02020603050405020304" pitchFamily="18" charset="0"/>
                <a:cs typeface="Times New Roman" panose="02020603050405020304" pitchFamily="18" charset="0"/>
              </a:rPr>
              <a:t>2</a:t>
            </a:r>
            <a:r>
              <a:rPr lang="en" sz="1800" dirty="0">
                <a:solidFill>
                  <a:schemeClr val="dk2"/>
                </a:solidFill>
                <a:latin typeface="Times New Roman" panose="02020603050405020304" pitchFamily="18" charset="0"/>
                <a:cs typeface="Times New Roman" panose="02020603050405020304" pitchFamily="18" charset="0"/>
              </a:rPr>
              <a:t> </a:t>
            </a:r>
          </a:p>
          <a:p>
            <a:pPr marL="914400" lvl="4" indent="-285750">
              <a:lnSpc>
                <a:spcPct val="150000"/>
              </a:lnSpc>
              <a:buClr>
                <a:schemeClr val="dk2"/>
              </a:buClr>
              <a:buSzPct val="150000"/>
              <a:buFont typeface="Arial" panose="020B0604020202020204" pitchFamily="34" charset="0"/>
              <a:buChar char="•"/>
            </a:pPr>
            <a:r>
              <a:rPr lang="en" sz="1800" dirty="0">
                <a:solidFill>
                  <a:schemeClr val="dk2"/>
                </a:solidFill>
                <a:latin typeface="Times New Roman" panose="02020603050405020304" pitchFamily="18" charset="0"/>
                <a:cs typeface="Times New Roman" panose="02020603050405020304" pitchFamily="18" charset="0"/>
              </a:rPr>
              <a:t>0.0520 m</a:t>
            </a:r>
            <a:r>
              <a:rPr lang="en" sz="1800" baseline="30000" dirty="0">
                <a:solidFill>
                  <a:schemeClr val="dk2"/>
                </a:solidFill>
                <a:latin typeface="Times New Roman" panose="02020603050405020304" pitchFamily="18" charset="0"/>
                <a:cs typeface="Times New Roman" panose="02020603050405020304" pitchFamily="18" charset="0"/>
              </a:rPr>
              <a:t>2</a:t>
            </a:r>
          </a:p>
          <a:p>
            <a:pPr marL="400050" lvl="3" indent="-285750">
              <a:lnSpc>
                <a:spcPct val="150000"/>
              </a:lnSpc>
              <a:buClr>
                <a:schemeClr val="dk2"/>
              </a:buClr>
              <a:buSzPct val="150000"/>
              <a:buFont typeface="Arial" panose="020B0604020202020204" pitchFamily="34" charset="0"/>
              <a:buChar char="•"/>
            </a:pPr>
            <a:r>
              <a:rPr lang="en" sz="1800" dirty="0">
                <a:solidFill>
                  <a:schemeClr val="dk2"/>
                </a:solidFill>
                <a:latin typeface="Times New Roman" panose="02020603050405020304" pitchFamily="18" charset="0"/>
                <a:cs typeface="Times New Roman" panose="02020603050405020304" pitchFamily="18" charset="0"/>
              </a:rPr>
              <a:t>HVPS sample area</a:t>
            </a:r>
          </a:p>
          <a:p>
            <a:pPr marL="914400" lvl="3" indent="-285750">
              <a:lnSpc>
                <a:spcPct val="150000"/>
              </a:lnSpc>
              <a:buClr>
                <a:schemeClr val="dk2"/>
              </a:buClr>
              <a:buSzPct val="150000"/>
              <a:buFont typeface="Arial" panose="020B0604020202020204" pitchFamily="34" charset="0"/>
              <a:buChar char="•"/>
            </a:pPr>
            <a:r>
              <a:rPr lang="en" sz="1800" dirty="0">
                <a:solidFill>
                  <a:schemeClr val="dk2"/>
                </a:solidFill>
                <a:latin typeface="Times New Roman" panose="02020603050405020304" pitchFamily="18" charset="0"/>
                <a:cs typeface="Times New Roman" panose="02020603050405020304" pitchFamily="18" charset="0"/>
              </a:rPr>
              <a:t>0.0074 m</a:t>
            </a:r>
            <a:r>
              <a:rPr lang="en" sz="1800" baseline="30000" dirty="0">
                <a:solidFill>
                  <a:schemeClr val="dk2"/>
                </a:solidFill>
                <a:latin typeface="Times New Roman" panose="02020603050405020304" pitchFamily="18" charset="0"/>
                <a:cs typeface="Times New Roman" panose="02020603050405020304" pitchFamily="18" charset="0"/>
              </a:rPr>
              <a:t>2</a:t>
            </a:r>
          </a:p>
          <a:p>
            <a:pPr marL="400050" lvl="3" indent="-285750">
              <a:lnSpc>
                <a:spcPct val="150000"/>
              </a:lnSpc>
              <a:buClr>
                <a:schemeClr val="dk2"/>
              </a:buClr>
              <a:buSzPct val="150000"/>
              <a:buFont typeface="Arial" panose="020B0604020202020204" pitchFamily="34" charset="0"/>
              <a:buChar char="•"/>
            </a:pPr>
            <a:endParaRPr lang="en" sz="1800" dirty="0">
              <a:solidFill>
                <a:schemeClr val="dk2"/>
              </a:solidFill>
              <a:latin typeface="Times New Roman" panose="02020603050405020304" pitchFamily="18" charset="0"/>
              <a:cs typeface="Times New Roman" panose="02020603050405020304" pitchFamily="18" charset="0"/>
            </a:endParaRPr>
          </a:p>
          <a:p>
            <a:pPr marL="400050" lvl="3" indent="-285750">
              <a:lnSpc>
                <a:spcPct val="150000"/>
              </a:lnSpc>
              <a:buClr>
                <a:schemeClr val="dk2"/>
              </a:buClr>
              <a:buSzPct val="150000"/>
              <a:buFont typeface="Arial" panose="020B0604020202020204" pitchFamily="34" charset="0"/>
              <a:buChar char="•"/>
            </a:pPr>
            <a:endParaRPr lang="en" sz="1800" dirty="0">
              <a:solidFill>
                <a:schemeClr val="dk2"/>
              </a:solidFill>
              <a:latin typeface="Times New Roman" panose="02020603050405020304" pitchFamily="18" charset="0"/>
              <a:cs typeface="Times New Roman" panose="02020603050405020304" pitchFamily="18" charset="0"/>
            </a:endParaRPr>
          </a:p>
          <a:p>
            <a:pPr marL="457200" lvl="0" indent="-342900" algn="l" rtl="0">
              <a:lnSpc>
                <a:spcPct val="150000"/>
              </a:lnSpc>
              <a:spcBef>
                <a:spcPts val="0"/>
              </a:spcBef>
              <a:spcAft>
                <a:spcPts val="0"/>
              </a:spcAft>
              <a:buClr>
                <a:schemeClr val="dk2"/>
              </a:buClr>
              <a:buSzPts val="1800"/>
              <a:buChar char="●"/>
            </a:pPr>
            <a:endParaRPr lang="en" sz="1800" dirty="0">
              <a:solidFill>
                <a:schemeClr val="dk2"/>
              </a:solidFill>
              <a:latin typeface="Times New Roman" panose="02020603050405020304" pitchFamily="18" charset="0"/>
              <a:cs typeface="Times New Roman" panose="02020603050405020304" pitchFamily="18" charset="0"/>
            </a:endParaRPr>
          </a:p>
        </p:txBody>
      </p:sp>
      <p:cxnSp>
        <p:nvCxnSpPr>
          <p:cNvPr id="297" name="Google Shape;297;p25"/>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298" name="Google Shape;298;p25"/>
          <p:cNvSpPr txBox="1"/>
          <p:nvPr/>
        </p:nvSpPr>
        <p:spPr>
          <a:xfrm>
            <a:off x="36576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Particle Size Distributions</a:t>
            </a:r>
            <a:endParaRPr sz="1150" b="1">
              <a:solidFill>
                <a:schemeClr val="dk2"/>
              </a:solidFill>
              <a:latin typeface="Times New Roman"/>
              <a:ea typeface="Times New Roman"/>
              <a:cs typeface="Times New Roman"/>
              <a:sym typeface="Times New Roman"/>
            </a:endParaRPr>
          </a:p>
        </p:txBody>
      </p:sp>
      <p:sp>
        <p:nvSpPr>
          <p:cNvPr id="299" name="Google Shape;299;p25"/>
          <p:cNvSpPr txBox="1"/>
          <p:nvPr/>
        </p:nvSpPr>
        <p:spPr>
          <a:xfrm>
            <a:off x="54864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Evaluating Data Quality</a:t>
            </a:r>
            <a:endParaRPr sz="1150" b="1">
              <a:solidFill>
                <a:schemeClr val="dk2"/>
              </a:solidFill>
              <a:latin typeface="Times New Roman"/>
              <a:ea typeface="Times New Roman"/>
              <a:cs typeface="Times New Roman"/>
              <a:sym typeface="Times New Roman"/>
            </a:endParaRPr>
          </a:p>
        </p:txBody>
      </p:sp>
      <p:sp>
        <p:nvSpPr>
          <p:cNvPr id="300" name="Google Shape;300;p25"/>
          <p:cNvSpPr txBox="1"/>
          <p:nvPr/>
        </p:nvSpPr>
        <p:spPr>
          <a:xfrm>
            <a:off x="73152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Reflectivity Comparisons</a:t>
            </a:r>
            <a:endParaRPr sz="1150" b="1">
              <a:solidFill>
                <a:schemeClr val="dk2"/>
              </a:solidFill>
              <a:latin typeface="Times New Roman"/>
              <a:ea typeface="Times New Roman"/>
              <a:cs typeface="Times New Roman"/>
              <a:sym typeface="Times New Roman"/>
            </a:endParaRPr>
          </a:p>
        </p:txBody>
      </p:sp>
      <p:sp>
        <p:nvSpPr>
          <p:cNvPr id="10" name="Rectangle 9">
            <a:extLst>
              <a:ext uri="{FF2B5EF4-FFF2-40B4-BE49-F238E27FC236}">
                <a16:creationId xmlns:a16="http://schemas.microsoft.com/office/drawing/2014/main" id="{6BA847DE-BA4D-4005-BEB6-BE5C4CD9BA77}"/>
              </a:ext>
            </a:extLst>
          </p:cNvPr>
          <p:cNvSpPr/>
          <p:nvPr/>
        </p:nvSpPr>
        <p:spPr>
          <a:xfrm>
            <a:off x="5713095" y="1992099"/>
            <a:ext cx="3383280" cy="429768"/>
          </a:xfrm>
          <a:prstGeom prst="rect">
            <a:avLst/>
          </a:prstGeom>
          <a:solidFill>
            <a:srgbClr val="F56B6B"/>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 name="Google Shape;249;p22">
            <a:extLst>
              <a:ext uri="{FF2B5EF4-FFF2-40B4-BE49-F238E27FC236}">
                <a16:creationId xmlns:a16="http://schemas.microsoft.com/office/drawing/2014/main" id="{B2763291-DEA9-45AD-82B4-AF37A56E36EB}"/>
              </a:ext>
            </a:extLst>
          </p:cNvPr>
          <p:cNvPicPr preferRelativeResize="0"/>
          <p:nvPr/>
        </p:nvPicPr>
        <p:blipFill rotWithShape="1">
          <a:blip r:embed="rId3">
            <a:alphaModFix/>
          </a:blip>
          <a:srcRect l="51714" t="64382" r="22670" b="13513"/>
          <a:stretch/>
        </p:blipFill>
        <p:spPr>
          <a:xfrm>
            <a:off x="2995916" y="2442919"/>
            <a:ext cx="1855175" cy="850392"/>
          </a:xfrm>
          <a:prstGeom prst="rect">
            <a:avLst/>
          </a:prstGeom>
          <a:noFill/>
          <a:ln>
            <a:noFill/>
          </a:ln>
        </p:spPr>
      </p:pic>
      <p:sp>
        <p:nvSpPr>
          <p:cNvPr id="57" name="Rectangle 56">
            <a:extLst>
              <a:ext uri="{FF2B5EF4-FFF2-40B4-BE49-F238E27FC236}">
                <a16:creationId xmlns:a16="http://schemas.microsoft.com/office/drawing/2014/main" id="{387AFC11-9A13-46C3-A295-6487246B768B}"/>
              </a:ext>
            </a:extLst>
          </p:cNvPr>
          <p:cNvSpPr/>
          <p:nvPr/>
        </p:nvSpPr>
        <p:spPr>
          <a:xfrm>
            <a:off x="5713095" y="3320836"/>
            <a:ext cx="3383280" cy="210312"/>
          </a:xfrm>
          <a:prstGeom prst="rect">
            <a:avLst/>
          </a:prstGeom>
          <a:solidFill>
            <a:srgbClr val="F56B6B"/>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8BA97C12-1E79-4805-A04A-FF05F7B0E1BF}"/>
              </a:ext>
            </a:extLst>
          </p:cNvPr>
          <p:cNvSpPr/>
          <p:nvPr/>
        </p:nvSpPr>
        <p:spPr>
          <a:xfrm>
            <a:off x="6991177" y="4549849"/>
            <a:ext cx="749808" cy="137160"/>
          </a:xfrm>
          <a:prstGeom prst="rect">
            <a:avLst/>
          </a:prstGeom>
          <a:solidFill>
            <a:srgbClr val="F56B6B"/>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Google Shape;250;p22">
            <a:extLst>
              <a:ext uri="{FF2B5EF4-FFF2-40B4-BE49-F238E27FC236}">
                <a16:creationId xmlns:a16="http://schemas.microsoft.com/office/drawing/2014/main" id="{46CD83C8-8F81-40FF-BD3F-AE131E9DB8DE}"/>
              </a:ext>
            </a:extLst>
          </p:cNvPr>
          <p:cNvPicPr preferRelativeResize="0"/>
          <p:nvPr/>
        </p:nvPicPr>
        <p:blipFill rotWithShape="1">
          <a:blip r:embed="rId4">
            <a:alphaModFix/>
          </a:blip>
          <a:srcRect l="50003" t="52029" r="13490" b="22154"/>
          <a:stretch/>
        </p:blipFill>
        <p:spPr>
          <a:xfrm>
            <a:off x="2995916" y="4108988"/>
            <a:ext cx="1855175" cy="852659"/>
          </a:xfrm>
          <a:prstGeom prst="rect">
            <a:avLst/>
          </a:prstGeom>
          <a:noFill/>
          <a:ln>
            <a:noFill/>
          </a:ln>
        </p:spPr>
      </p:pic>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D912825B-73CA-45AE-9D27-C8380F3D3CCB}"/>
                  </a:ext>
                </a:extLst>
              </p:cNvPr>
              <p:cNvSpPr txBox="1"/>
              <p:nvPr/>
            </p:nvSpPr>
            <p:spPr>
              <a:xfrm>
                <a:off x="4907340" y="827501"/>
                <a:ext cx="4822691"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cs typeface="Times New Roman" panose="02020603050405020304" pitchFamily="18" charset="0"/>
                        </a:rPr>
                        <m:t>𝑆𝑒𝑛𝑠𝑜𝑟</m:t>
                      </m:r>
                      <m:r>
                        <a:rPr lang="en-US" b="0" i="1" smtClean="0">
                          <a:latin typeface="Cambria Math" panose="02040503050406030204" pitchFamily="18" charset="0"/>
                          <a:ea typeface="Cambria Math" panose="02040503050406030204" pitchFamily="18" charset="0"/>
                          <a:cs typeface="Times New Roman" panose="02020603050405020304" pitchFamily="18" charset="0"/>
                        </a:rPr>
                        <m:t> </m:t>
                      </m:r>
                      <m:r>
                        <a:rPr lang="en-US" b="0" i="1" smtClean="0">
                          <a:latin typeface="Cambria Math" panose="02040503050406030204" pitchFamily="18" charset="0"/>
                          <a:ea typeface="Cambria Math" panose="02040503050406030204" pitchFamily="18" charset="0"/>
                          <a:cs typeface="Times New Roman" panose="02020603050405020304" pitchFamily="18" charset="0"/>
                        </a:rPr>
                        <m:t>𝑙𝑒𝑛𝑔𝑡h</m:t>
                      </m:r>
                      <m:r>
                        <a:rPr lang="en-US" b="0" i="1" smtClean="0">
                          <a:latin typeface="Cambria Math" panose="02040503050406030204" pitchFamily="18" charset="0"/>
                          <a:ea typeface="Cambria Math" panose="02040503050406030204" pitchFamily="18" charset="0"/>
                          <a:cs typeface="Times New Roman" panose="02020603050405020304" pitchFamily="18" charset="0"/>
                        </a:rPr>
                        <m:t> ×</m:t>
                      </m:r>
                      <m:r>
                        <a:rPr lang="en-US" b="0" i="1" smtClean="0">
                          <a:latin typeface="Cambria Math" panose="02040503050406030204" pitchFamily="18" charset="0"/>
                          <a:ea typeface="Cambria Math" panose="02040503050406030204" pitchFamily="18" charset="0"/>
                          <a:cs typeface="Times New Roman" panose="02020603050405020304" pitchFamily="18" charset="0"/>
                        </a:rPr>
                        <m:t>𝐴𝑟𝑚</m:t>
                      </m:r>
                      <m:r>
                        <a:rPr lang="en-US" b="0" i="1" smtClean="0">
                          <a:latin typeface="Cambria Math" panose="02040503050406030204" pitchFamily="18" charset="0"/>
                          <a:ea typeface="Cambria Math" panose="02040503050406030204" pitchFamily="18" charset="0"/>
                          <a:cs typeface="Times New Roman" panose="02020603050405020304" pitchFamily="18" charset="0"/>
                        </a:rPr>
                        <m:t> </m:t>
                      </m:r>
                      <m:r>
                        <a:rPr lang="en-US" b="0" i="1" smtClean="0">
                          <a:latin typeface="Cambria Math" panose="02040503050406030204" pitchFamily="18" charset="0"/>
                          <a:ea typeface="Cambria Math" panose="02040503050406030204" pitchFamily="18" charset="0"/>
                          <a:cs typeface="Times New Roman" panose="02020603050405020304" pitchFamily="18" charset="0"/>
                        </a:rPr>
                        <m:t>𝑤𝑖𝑑𝑡h</m:t>
                      </m:r>
                      <m:r>
                        <a:rPr lang="en-US" b="0" i="1" smtClean="0">
                          <a:latin typeface="Cambria Math" panose="02040503050406030204" pitchFamily="18" charset="0"/>
                          <a:ea typeface="Cambria Math" panose="02040503050406030204" pitchFamily="18" charset="0"/>
                          <a:cs typeface="Times New Roman" panose="02020603050405020304" pitchFamily="18" charset="0"/>
                        </a:rPr>
                        <m:t> =</m:t>
                      </m:r>
                      <m:r>
                        <a:rPr lang="en-US" b="0" i="1" smtClean="0">
                          <a:latin typeface="Cambria Math" panose="02040503050406030204" pitchFamily="18" charset="0"/>
                          <a:cs typeface="Times New Roman" panose="02020603050405020304" pitchFamily="18" charset="0"/>
                        </a:rPr>
                        <m:t>𝑆𝑎𝑚𝑝𝑙𝑒</m:t>
                      </m:r>
                      <m:r>
                        <a:rPr lang="en-US" b="0" i="1" smtClean="0">
                          <a:latin typeface="Cambria Math" panose="02040503050406030204" pitchFamily="18" charset="0"/>
                          <a:cs typeface="Times New Roman" panose="02020603050405020304" pitchFamily="18" charset="0"/>
                        </a:rPr>
                        <m:t> </m:t>
                      </m:r>
                      <m:r>
                        <a:rPr lang="en-US" b="0" i="1" smtClean="0">
                          <a:latin typeface="Cambria Math" panose="02040503050406030204" pitchFamily="18" charset="0"/>
                          <a:cs typeface="Times New Roman" panose="02020603050405020304" pitchFamily="18" charset="0"/>
                        </a:rPr>
                        <m:t>𝑎𝑟𝑒𝑎</m:t>
                      </m:r>
                    </m:oMath>
                  </m:oMathPara>
                </a14:m>
                <a:endParaRPr lang="en-US" dirty="0">
                  <a:latin typeface="Times New Roman" panose="02020603050405020304" pitchFamily="18" charset="0"/>
                  <a:cs typeface="Times New Roman" panose="02020603050405020304" pitchFamily="18" charset="0"/>
                </a:endParaRPr>
              </a:p>
            </p:txBody>
          </p:sp>
        </mc:Choice>
        <mc:Fallback xmlns="">
          <p:sp>
            <p:nvSpPr>
              <p:cNvPr id="69" name="TextBox 68">
                <a:extLst>
                  <a:ext uri="{FF2B5EF4-FFF2-40B4-BE49-F238E27FC236}">
                    <a16:creationId xmlns:a16="http://schemas.microsoft.com/office/drawing/2014/main" id="{D912825B-73CA-45AE-9D27-C8380F3D3CCB}"/>
                  </a:ext>
                </a:extLst>
              </p:cNvPr>
              <p:cNvSpPr txBox="1">
                <a:spLocks noRot="1" noChangeAspect="1" noMove="1" noResize="1" noEditPoints="1" noAdjustHandles="1" noChangeArrowheads="1" noChangeShapeType="1" noTextEdit="1"/>
              </p:cNvSpPr>
              <p:nvPr/>
            </p:nvSpPr>
            <p:spPr>
              <a:xfrm>
                <a:off x="4907340" y="827501"/>
                <a:ext cx="4822691" cy="307777"/>
              </a:xfrm>
              <a:prstGeom prst="rect">
                <a:avLst/>
              </a:prstGeom>
              <a:blipFill>
                <a:blip r:embed="rId5"/>
                <a:stretch>
                  <a:fillRect b="-10000"/>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A05CDFD8-7E82-4792-A716-9C7EA1FC19C7}"/>
              </a:ext>
            </a:extLst>
          </p:cNvPr>
          <p:cNvGrpSpPr/>
          <p:nvPr/>
        </p:nvGrpSpPr>
        <p:grpSpPr>
          <a:xfrm>
            <a:off x="3760322" y="650933"/>
            <a:ext cx="1623355" cy="777365"/>
            <a:chOff x="4808975" y="587635"/>
            <a:chExt cx="1623355" cy="777365"/>
          </a:xfrm>
        </p:grpSpPr>
        <p:cxnSp>
          <p:nvCxnSpPr>
            <p:cNvPr id="65" name="Straight Arrow Connector 64">
              <a:extLst>
                <a:ext uri="{FF2B5EF4-FFF2-40B4-BE49-F238E27FC236}">
                  <a16:creationId xmlns:a16="http://schemas.microsoft.com/office/drawing/2014/main" id="{FE1A91F8-D9D7-42B8-8F30-A93E394B2186}"/>
                </a:ext>
              </a:extLst>
            </p:cNvPr>
            <p:cNvCxnSpPr>
              <a:cxnSpLocks/>
            </p:cNvCxnSpPr>
            <p:nvPr/>
          </p:nvCxnSpPr>
          <p:spPr>
            <a:xfrm>
              <a:off x="4941379" y="1184738"/>
              <a:ext cx="1389950" cy="180262"/>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F9553B16-8C51-4AE0-8956-8C15265CACC0}"/>
                </a:ext>
              </a:extLst>
            </p:cNvPr>
            <p:cNvCxnSpPr>
              <a:cxnSpLocks/>
            </p:cNvCxnSpPr>
            <p:nvPr/>
          </p:nvCxnSpPr>
          <p:spPr>
            <a:xfrm flipV="1">
              <a:off x="4808975" y="596905"/>
              <a:ext cx="0" cy="490547"/>
            </a:xfrm>
            <a:prstGeom prst="straightConnector1">
              <a:avLst/>
            </a:prstGeom>
            <a:ln w="38100">
              <a:solidFill>
                <a:srgbClr val="000000"/>
              </a:solidFill>
              <a:tailEnd type="triangle"/>
            </a:ln>
            <a:effectLst/>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09ADE5D-4B24-4A40-9866-07C0383379CB}"/>
                </a:ext>
              </a:extLst>
            </p:cNvPr>
            <p:cNvGrpSpPr/>
            <p:nvPr/>
          </p:nvGrpSpPr>
          <p:grpSpPr>
            <a:xfrm>
              <a:off x="4945290" y="587635"/>
              <a:ext cx="1487040" cy="668970"/>
              <a:chOff x="5350662" y="723311"/>
              <a:chExt cx="1914633" cy="861330"/>
            </a:xfrm>
          </p:grpSpPr>
          <p:grpSp>
            <p:nvGrpSpPr>
              <p:cNvPr id="52" name="Group 51">
                <a:extLst>
                  <a:ext uri="{FF2B5EF4-FFF2-40B4-BE49-F238E27FC236}">
                    <a16:creationId xmlns:a16="http://schemas.microsoft.com/office/drawing/2014/main" id="{618EA639-B153-4BF1-A548-FB0692AED081}"/>
                  </a:ext>
                </a:extLst>
              </p:cNvPr>
              <p:cNvGrpSpPr/>
              <p:nvPr/>
            </p:nvGrpSpPr>
            <p:grpSpPr>
              <a:xfrm>
                <a:off x="5350662" y="723311"/>
                <a:ext cx="102023" cy="680139"/>
                <a:chOff x="3824698" y="308603"/>
                <a:chExt cx="825819" cy="5760726"/>
              </a:xfrm>
              <a:solidFill>
                <a:srgbClr val="A9D18E"/>
              </a:solidFill>
            </p:grpSpPr>
            <p:sp>
              <p:nvSpPr>
                <p:cNvPr id="53" name="Rectangle 52">
                  <a:extLst>
                    <a:ext uri="{FF2B5EF4-FFF2-40B4-BE49-F238E27FC236}">
                      <a16:creationId xmlns:a16="http://schemas.microsoft.com/office/drawing/2014/main" id="{6498DC91-9236-4209-9913-9F33FF47BC81}"/>
                    </a:ext>
                  </a:extLst>
                </p:cNvPr>
                <p:cNvSpPr/>
                <p:nvPr/>
              </p:nvSpPr>
              <p:spPr>
                <a:xfrm>
                  <a:off x="3827557" y="1954529"/>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4" name="Rectangle 53">
                  <a:extLst>
                    <a:ext uri="{FF2B5EF4-FFF2-40B4-BE49-F238E27FC236}">
                      <a16:creationId xmlns:a16="http://schemas.microsoft.com/office/drawing/2014/main" id="{156A31A1-BC14-452D-95B1-8C6591F26215}"/>
                    </a:ext>
                  </a:extLst>
                </p:cNvPr>
                <p:cNvSpPr/>
                <p:nvPr/>
              </p:nvSpPr>
              <p:spPr>
                <a:xfrm>
                  <a:off x="3825652" y="1131569"/>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5" name="Rectangle 54">
                  <a:extLst>
                    <a:ext uri="{FF2B5EF4-FFF2-40B4-BE49-F238E27FC236}">
                      <a16:creationId xmlns:a16="http://schemas.microsoft.com/office/drawing/2014/main" id="{B839AE89-3A2E-4C20-B64E-531B185726EB}"/>
                    </a:ext>
                  </a:extLst>
                </p:cNvPr>
                <p:cNvSpPr/>
                <p:nvPr/>
              </p:nvSpPr>
              <p:spPr>
                <a:xfrm>
                  <a:off x="3825652" y="2777489"/>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0" name="Rectangle 59">
                  <a:extLst>
                    <a:ext uri="{FF2B5EF4-FFF2-40B4-BE49-F238E27FC236}">
                      <a16:creationId xmlns:a16="http://schemas.microsoft.com/office/drawing/2014/main" id="{DA1D201D-12DA-41AC-BD96-204DE942268E}"/>
                    </a:ext>
                  </a:extLst>
                </p:cNvPr>
                <p:cNvSpPr/>
                <p:nvPr/>
              </p:nvSpPr>
              <p:spPr>
                <a:xfrm>
                  <a:off x="3826606" y="308603"/>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24503CA9-CBD7-4F42-BC24-335A2BECFDD8}"/>
                    </a:ext>
                  </a:extLst>
                </p:cNvPr>
                <p:cNvSpPr/>
                <p:nvPr/>
              </p:nvSpPr>
              <p:spPr>
                <a:xfrm>
                  <a:off x="3824698" y="3600449"/>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2" name="Rectangle 61">
                  <a:extLst>
                    <a:ext uri="{FF2B5EF4-FFF2-40B4-BE49-F238E27FC236}">
                      <a16:creationId xmlns:a16="http://schemas.microsoft.com/office/drawing/2014/main" id="{CF1536A3-C2DF-4F6F-8550-4DEFFD6C25E7}"/>
                    </a:ext>
                  </a:extLst>
                </p:cNvPr>
                <p:cNvSpPr/>
                <p:nvPr/>
              </p:nvSpPr>
              <p:spPr>
                <a:xfrm>
                  <a:off x="3825652" y="4423409"/>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3" name="Rectangle 62">
                  <a:extLst>
                    <a:ext uri="{FF2B5EF4-FFF2-40B4-BE49-F238E27FC236}">
                      <a16:creationId xmlns:a16="http://schemas.microsoft.com/office/drawing/2014/main" id="{64B0F4FF-A8EB-4F82-BC89-AC6794F7314A}"/>
                    </a:ext>
                  </a:extLst>
                </p:cNvPr>
                <p:cNvSpPr/>
                <p:nvPr/>
              </p:nvSpPr>
              <p:spPr>
                <a:xfrm>
                  <a:off x="3824698" y="5246369"/>
                  <a:ext cx="822960" cy="822960"/>
                </a:xfrm>
                <a:prstGeom prst="rect">
                  <a:avLst/>
                </a:prstGeom>
                <a:grp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
            <p:nvSpPr>
              <p:cNvPr id="64" name="Freeform: Shape 63">
                <a:extLst>
                  <a:ext uri="{FF2B5EF4-FFF2-40B4-BE49-F238E27FC236}">
                    <a16:creationId xmlns:a16="http://schemas.microsoft.com/office/drawing/2014/main" id="{A985A292-18A0-4E98-B040-1F7FA88D02BD}"/>
                  </a:ext>
                </a:extLst>
              </p:cNvPr>
              <p:cNvSpPr/>
              <p:nvPr/>
            </p:nvSpPr>
            <p:spPr>
              <a:xfrm>
                <a:off x="5398862" y="735247"/>
                <a:ext cx="1778092" cy="849394"/>
              </a:xfrm>
              <a:custGeom>
                <a:avLst/>
                <a:gdLst>
                  <a:gd name="connsiteX0" fmla="*/ 0 w 1778092"/>
                  <a:gd name="connsiteY0" fmla="*/ 135389 h 849394"/>
                  <a:gd name="connsiteX1" fmla="*/ 2170 w 1778092"/>
                  <a:gd name="connsiteY1" fmla="*/ 135495 h 849394"/>
                  <a:gd name="connsiteX2" fmla="*/ 2795 w 1778092"/>
                  <a:gd name="connsiteY2" fmla="*/ 329844 h 849394"/>
                  <a:gd name="connsiteX3" fmla="*/ 3345 w 1778092"/>
                  <a:gd name="connsiteY3" fmla="*/ 501032 h 849394"/>
                  <a:gd name="connsiteX4" fmla="*/ 2399 w 1778092"/>
                  <a:gd name="connsiteY4" fmla="*/ 500952 h 849394"/>
                  <a:gd name="connsiteX5" fmla="*/ 0 w 1778092"/>
                  <a:gd name="connsiteY5" fmla="*/ 135389 h 849394"/>
                  <a:gd name="connsiteX6" fmla="*/ 1735 w 1778092"/>
                  <a:gd name="connsiteY6" fmla="*/ 0 h 849394"/>
                  <a:gd name="connsiteX7" fmla="*/ 1778092 w 1778092"/>
                  <a:gd name="connsiteY7" fmla="*/ 69851 h 849394"/>
                  <a:gd name="connsiteX8" fmla="*/ 1756855 w 1778092"/>
                  <a:gd name="connsiteY8" fmla="*/ 849394 h 849394"/>
                  <a:gd name="connsiteX9" fmla="*/ 3855 w 1778092"/>
                  <a:gd name="connsiteY9" fmla="*/ 659687 h 849394"/>
                  <a:gd name="connsiteX10" fmla="*/ 3345 w 1778092"/>
                  <a:gd name="connsiteY10" fmla="*/ 501032 h 849394"/>
                  <a:gd name="connsiteX11" fmla="*/ 5153 w 1778092"/>
                  <a:gd name="connsiteY11" fmla="*/ 501185 h 849394"/>
                  <a:gd name="connsiteX12" fmla="*/ 5153 w 1778092"/>
                  <a:gd name="connsiteY12" fmla="*/ 135641 h 849394"/>
                  <a:gd name="connsiteX13" fmla="*/ 2170 w 1778092"/>
                  <a:gd name="connsiteY13" fmla="*/ 135495 h 84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8092" h="849394">
                    <a:moveTo>
                      <a:pt x="0" y="135389"/>
                    </a:moveTo>
                    <a:lnTo>
                      <a:pt x="2170" y="135495"/>
                    </a:lnTo>
                    <a:lnTo>
                      <a:pt x="2795" y="329844"/>
                    </a:lnTo>
                    <a:lnTo>
                      <a:pt x="3345" y="501032"/>
                    </a:lnTo>
                    <a:lnTo>
                      <a:pt x="2399" y="500952"/>
                    </a:lnTo>
                    <a:cubicBezTo>
                      <a:pt x="1599" y="384654"/>
                      <a:pt x="800" y="251687"/>
                      <a:pt x="0" y="135389"/>
                    </a:cubicBezTo>
                    <a:close/>
                    <a:moveTo>
                      <a:pt x="1735" y="0"/>
                    </a:moveTo>
                    <a:lnTo>
                      <a:pt x="1778092" y="69851"/>
                    </a:lnTo>
                    <a:cubicBezTo>
                      <a:pt x="1777385" y="326259"/>
                      <a:pt x="1757562" y="592986"/>
                      <a:pt x="1756855" y="849394"/>
                    </a:cubicBezTo>
                    <a:lnTo>
                      <a:pt x="3855" y="659687"/>
                    </a:lnTo>
                    <a:lnTo>
                      <a:pt x="3345" y="501032"/>
                    </a:lnTo>
                    <a:lnTo>
                      <a:pt x="5153" y="501185"/>
                    </a:lnTo>
                    <a:lnTo>
                      <a:pt x="5153" y="135641"/>
                    </a:lnTo>
                    <a:lnTo>
                      <a:pt x="2170" y="135495"/>
                    </a:lnTo>
                    <a:close/>
                  </a:path>
                </a:pathLst>
              </a:custGeom>
              <a:solidFill>
                <a:srgbClr val="FF00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2" name="Rectangle 71">
                <a:extLst>
                  <a:ext uri="{FF2B5EF4-FFF2-40B4-BE49-F238E27FC236}">
                    <a16:creationId xmlns:a16="http://schemas.microsoft.com/office/drawing/2014/main" id="{ED3F103B-B295-425A-9D35-347A819A0EC0}"/>
                  </a:ext>
                </a:extLst>
              </p:cNvPr>
              <p:cNvSpPr>
                <a:spLocks noChangeAspect="1"/>
              </p:cNvSpPr>
              <p:nvPr/>
            </p:nvSpPr>
            <p:spPr>
              <a:xfrm>
                <a:off x="7100382" y="794435"/>
                <a:ext cx="164913" cy="777738"/>
              </a:xfrm>
              <a:prstGeom prst="rect">
                <a:avLst/>
              </a:prstGeom>
              <a:solidFill>
                <a:srgbClr val="A9D18E"/>
              </a:solidFill>
              <a:ln w="222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14" name="Straight Arrow Connector 13">
            <a:extLst>
              <a:ext uri="{FF2B5EF4-FFF2-40B4-BE49-F238E27FC236}">
                <a16:creationId xmlns:a16="http://schemas.microsoft.com/office/drawing/2014/main" id="{5118682D-6381-4D0B-B1A2-D56E5BF12E8F}"/>
              </a:ext>
            </a:extLst>
          </p:cNvPr>
          <p:cNvCxnSpPr>
            <a:cxnSpLocks/>
          </p:cNvCxnSpPr>
          <p:nvPr/>
        </p:nvCxnSpPr>
        <p:spPr>
          <a:xfrm>
            <a:off x="5605272" y="1992099"/>
            <a:ext cx="0" cy="465351"/>
          </a:xfrm>
          <a:prstGeom prst="straightConnector1">
            <a:avLst/>
          </a:prstGeom>
          <a:ln w="1270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6772143C-54F4-499D-8F37-D09B9288CE1E}"/>
              </a:ext>
            </a:extLst>
          </p:cNvPr>
          <p:cNvCxnSpPr>
            <a:cxnSpLocks/>
          </p:cNvCxnSpPr>
          <p:nvPr/>
        </p:nvCxnSpPr>
        <p:spPr>
          <a:xfrm>
            <a:off x="5605272" y="3320836"/>
            <a:ext cx="0" cy="214884"/>
          </a:xfrm>
          <a:prstGeom prst="straightConnector1">
            <a:avLst/>
          </a:prstGeom>
          <a:ln w="1270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037D5640-B622-47CD-97A7-D3593205B457}"/>
              </a:ext>
            </a:extLst>
          </p:cNvPr>
          <p:cNvCxnSpPr>
            <a:cxnSpLocks/>
          </p:cNvCxnSpPr>
          <p:nvPr/>
        </p:nvCxnSpPr>
        <p:spPr>
          <a:xfrm>
            <a:off x="6832092" y="4535318"/>
            <a:ext cx="0" cy="176022"/>
          </a:xfrm>
          <a:prstGeom prst="straightConnector1">
            <a:avLst/>
          </a:prstGeom>
          <a:ln w="1270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28EF82EE-3D59-45CC-9484-5B4AA98DD44D}"/>
              </a:ext>
            </a:extLst>
          </p:cNvPr>
          <p:cNvCxnSpPr>
            <a:cxnSpLocks/>
          </p:cNvCxnSpPr>
          <p:nvPr/>
        </p:nvCxnSpPr>
        <p:spPr>
          <a:xfrm flipH="1">
            <a:off x="5713096" y="2506980"/>
            <a:ext cx="3383279" cy="0"/>
          </a:xfrm>
          <a:prstGeom prst="straightConnector1">
            <a:avLst/>
          </a:prstGeom>
          <a:ln w="1270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DE14F079-E5E5-414A-A145-2ABBEC61D59A}"/>
              </a:ext>
            </a:extLst>
          </p:cNvPr>
          <p:cNvCxnSpPr>
            <a:cxnSpLocks/>
          </p:cNvCxnSpPr>
          <p:nvPr/>
        </p:nvCxnSpPr>
        <p:spPr>
          <a:xfrm flipH="1">
            <a:off x="5713096" y="3633794"/>
            <a:ext cx="3383279" cy="0"/>
          </a:xfrm>
          <a:prstGeom prst="straightConnector1">
            <a:avLst/>
          </a:prstGeom>
          <a:ln w="1270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5BD42D8-6A27-40A1-9C22-2A90DAF1E440}"/>
              </a:ext>
            </a:extLst>
          </p:cNvPr>
          <p:cNvSpPr txBox="1"/>
          <p:nvPr/>
        </p:nvSpPr>
        <p:spPr>
          <a:xfrm>
            <a:off x="6252259" y="1599209"/>
            <a:ext cx="3114674"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One-dimensional (1D) Setup</a:t>
            </a:r>
          </a:p>
        </p:txBody>
      </p:sp>
      <p:sp>
        <p:nvSpPr>
          <p:cNvPr id="88" name="TextBox 87">
            <a:extLst>
              <a:ext uri="{FF2B5EF4-FFF2-40B4-BE49-F238E27FC236}">
                <a16:creationId xmlns:a16="http://schemas.microsoft.com/office/drawing/2014/main" id="{79D434F3-3515-40B8-8C39-A0D0736ED6FE}"/>
              </a:ext>
            </a:extLst>
          </p:cNvPr>
          <p:cNvSpPr txBox="1"/>
          <p:nvPr/>
        </p:nvSpPr>
        <p:spPr>
          <a:xfrm>
            <a:off x="6252259" y="2941212"/>
            <a:ext cx="3114674"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Two-dimensional (2D) Setup</a:t>
            </a:r>
          </a:p>
        </p:txBody>
      </p:sp>
      <p:sp>
        <p:nvSpPr>
          <p:cNvPr id="90" name="TextBox 89">
            <a:extLst>
              <a:ext uri="{FF2B5EF4-FFF2-40B4-BE49-F238E27FC236}">
                <a16:creationId xmlns:a16="http://schemas.microsoft.com/office/drawing/2014/main" id="{0938EF12-A467-4A66-9EB4-04A4B08E8676}"/>
              </a:ext>
            </a:extLst>
          </p:cNvPr>
          <p:cNvSpPr txBox="1"/>
          <p:nvPr/>
        </p:nvSpPr>
        <p:spPr>
          <a:xfrm>
            <a:off x="6832092" y="4172704"/>
            <a:ext cx="1292995"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HVPS1 Setup</a:t>
            </a:r>
          </a:p>
        </p:txBody>
      </p:sp>
      <p:cxnSp>
        <p:nvCxnSpPr>
          <p:cNvPr id="91" name="Straight Arrow Connector 90">
            <a:extLst>
              <a:ext uri="{FF2B5EF4-FFF2-40B4-BE49-F238E27FC236}">
                <a16:creationId xmlns:a16="http://schemas.microsoft.com/office/drawing/2014/main" id="{86CEB5C0-AC2D-4205-8462-0C183C8E3594}"/>
              </a:ext>
            </a:extLst>
          </p:cNvPr>
          <p:cNvCxnSpPr>
            <a:cxnSpLocks/>
          </p:cNvCxnSpPr>
          <p:nvPr/>
        </p:nvCxnSpPr>
        <p:spPr>
          <a:xfrm flipH="1">
            <a:off x="6991179" y="4786319"/>
            <a:ext cx="749806" cy="0"/>
          </a:xfrm>
          <a:prstGeom prst="straightConnector1">
            <a:avLst/>
          </a:prstGeom>
          <a:ln w="12700">
            <a:solidFill>
              <a:srgbClr val="0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E0437E15-91B9-49BE-9157-03524E77FCBD}"/>
              </a:ext>
            </a:extLst>
          </p:cNvPr>
          <p:cNvSpPr txBox="1"/>
          <p:nvPr/>
        </p:nvSpPr>
        <p:spPr>
          <a:xfrm>
            <a:off x="3013602" y="2077699"/>
            <a:ext cx="1962997"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Hail Spectrometer (HS)</a:t>
            </a:r>
          </a:p>
        </p:txBody>
      </p:sp>
      <p:sp>
        <p:nvSpPr>
          <p:cNvPr id="95" name="TextBox 94">
            <a:extLst>
              <a:ext uri="{FF2B5EF4-FFF2-40B4-BE49-F238E27FC236}">
                <a16:creationId xmlns:a16="http://schemas.microsoft.com/office/drawing/2014/main" id="{3FF81A08-A615-47C6-A80D-2D158BC06C95}"/>
              </a:ext>
            </a:extLst>
          </p:cNvPr>
          <p:cNvSpPr txBox="1"/>
          <p:nvPr/>
        </p:nvSpPr>
        <p:spPr>
          <a:xfrm>
            <a:off x="3065717" y="3560783"/>
            <a:ext cx="1928382" cy="52322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High Volume Particle Spectrometer (HVPS)</a:t>
            </a:r>
          </a:p>
        </p:txBody>
      </p:sp>
      <p:sp>
        <p:nvSpPr>
          <p:cNvPr id="96" name="TextBox 95">
            <a:extLst>
              <a:ext uri="{FF2B5EF4-FFF2-40B4-BE49-F238E27FC236}">
                <a16:creationId xmlns:a16="http://schemas.microsoft.com/office/drawing/2014/main" id="{03D45BF3-3B55-491E-9296-C28F4696B5B0}"/>
              </a:ext>
            </a:extLst>
          </p:cNvPr>
          <p:cNvSpPr txBox="1"/>
          <p:nvPr/>
        </p:nvSpPr>
        <p:spPr>
          <a:xfrm>
            <a:off x="4896116" y="2033800"/>
            <a:ext cx="763068"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11.5 cm</a:t>
            </a:r>
          </a:p>
        </p:txBody>
      </p:sp>
      <p:sp>
        <p:nvSpPr>
          <p:cNvPr id="97" name="TextBox 96">
            <a:extLst>
              <a:ext uri="{FF2B5EF4-FFF2-40B4-BE49-F238E27FC236}">
                <a16:creationId xmlns:a16="http://schemas.microsoft.com/office/drawing/2014/main" id="{6E0CFE35-C530-415C-AB02-316CCD0ED01A}"/>
              </a:ext>
            </a:extLst>
          </p:cNvPr>
          <p:cNvSpPr txBox="1"/>
          <p:nvPr/>
        </p:nvSpPr>
        <p:spPr>
          <a:xfrm>
            <a:off x="7083866" y="2459030"/>
            <a:ext cx="763068"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90 cm</a:t>
            </a:r>
          </a:p>
        </p:txBody>
      </p:sp>
      <p:sp>
        <p:nvSpPr>
          <p:cNvPr id="98" name="TextBox 97">
            <a:extLst>
              <a:ext uri="{FF2B5EF4-FFF2-40B4-BE49-F238E27FC236}">
                <a16:creationId xmlns:a16="http://schemas.microsoft.com/office/drawing/2014/main" id="{431193E8-BEF0-474E-A11B-400D90FD220A}"/>
              </a:ext>
            </a:extLst>
          </p:cNvPr>
          <p:cNvSpPr txBox="1"/>
          <p:nvPr/>
        </p:nvSpPr>
        <p:spPr>
          <a:xfrm>
            <a:off x="7083866" y="3610592"/>
            <a:ext cx="763068"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90 cm</a:t>
            </a:r>
          </a:p>
        </p:txBody>
      </p:sp>
      <p:sp>
        <p:nvSpPr>
          <p:cNvPr id="99" name="TextBox 98">
            <a:extLst>
              <a:ext uri="{FF2B5EF4-FFF2-40B4-BE49-F238E27FC236}">
                <a16:creationId xmlns:a16="http://schemas.microsoft.com/office/drawing/2014/main" id="{4489F07B-D52E-46D4-A0E7-21A479040263}"/>
              </a:ext>
            </a:extLst>
          </p:cNvPr>
          <p:cNvSpPr txBox="1"/>
          <p:nvPr/>
        </p:nvSpPr>
        <p:spPr>
          <a:xfrm>
            <a:off x="4925533" y="3248989"/>
            <a:ext cx="671739"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5.7 cm</a:t>
            </a:r>
          </a:p>
        </p:txBody>
      </p:sp>
      <p:sp>
        <p:nvSpPr>
          <p:cNvPr id="100" name="TextBox 99">
            <a:extLst>
              <a:ext uri="{FF2B5EF4-FFF2-40B4-BE49-F238E27FC236}">
                <a16:creationId xmlns:a16="http://schemas.microsoft.com/office/drawing/2014/main" id="{C6757F5E-7C74-45D4-A402-5836D733AD45}"/>
              </a:ext>
            </a:extLst>
          </p:cNvPr>
          <p:cNvSpPr txBox="1"/>
          <p:nvPr/>
        </p:nvSpPr>
        <p:spPr>
          <a:xfrm>
            <a:off x="6062949" y="4450242"/>
            <a:ext cx="749806"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3.8 cm</a:t>
            </a:r>
          </a:p>
        </p:txBody>
      </p:sp>
      <p:sp>
        <p:nvSpPr>
          <p:cNvPr id="101" name="TextBox 100">
            <a:extLst>
              <a:ext uri="{FF2B5EF4-FFF2-40B4-BE49-F238E27FC236}">
                <a16:creationId xmlns:a16="http://schemas.microsoft.com/office/drawing/2014/main" id="{07F67821-CF8F-445B-8480-69E23BC51519}"/>
              </a:ext>
            </a:extLst>
          </p:cNvPr>
          <p:cNvSpPr txBox="1"/>
          <p:nvPr/>
        </p:nvSpPr>
        <p:spPr>
          <a:xfrm>
            <a:off x="7046528" y="4786319"/>
            <a:ext cx="763068"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20 cm</a:t>
            </a:r>
          </a:p>
        </p:txBody>
      </p:sp>
      <p:sp>
        <p:nvSpPr>
          <p:cNvPr id="49" name="TextBox 48">
            <a:extLst>
              <a:ext uri="{FF2B5EF4-FFF2-40B4-BE49-F238E27FC236}">
                <a16:creationId xmlns:a16="http://schemas.microsoft.com/office/drawing/2014/main" id="{8E8100B4-12C7-4F4D-961A-96AF3492F13A}"/>
              </a:ext>
            </a:extLst>
          </p:cNvPr>
          <p:cNvSpPr txBox="1"/>
          <p:nvPr/>
        </p:nvSpPr>
        <p:spPr>
          <a:xfrm>
            <a:off x="8842248" y="4807949"/>
            <a:ext cx="314936"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8</a:t>
            </a:r>
          </a:p>
        </p:txBody>
      </p:sp>
    </p:spTree>
    <p:extLst>
      <p:ext uri="{BB962C8B-B14F-4D97-AF65-F5344CB8AC3E}">
        <p14:creationId xmlns:p14="http://schemas.microsoft.com/office/powerpoint/2010/main" val="404338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fade">
                                      <p:cBhvr>
                                        <p:cTn id="15" dur="500"/>
                                        <p:tgtEl>
                                          <p:spTgt spid="94"/>
                                        </p:tgtEl>
                                      </p:cBhvr>
                                    </p:animEffect>
                                  </p:childTnLst>
                                </p:cTn>
                              </p:par>
                              <p:par>
                                <p:cTn id="16" presetID="10" presetClass="entr" presetSubtype="0" fill="hold"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500"/>
                                        <p:tgtEl>
                                          <p:spTgt spid="5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6"/>
                                        </p:tgtEl>
                                        <p:attrNameLst>
                                          <p:attrName>style.visibility</p:attrName>
                                        </p:attrNameLst>
                                      </p:cBhvr>
                                      <p:to>
                                        <p:strVal val="visible"/>
                                      </p:to>
                                    </p:set>
                                    <p:animEffect transition="in" filter="fade">
                                      <p:cBhvr>
                                        <p:cTn id="28" dur="500"/>
                                        <p:tgtEl>
                                          <p:spTgt spid="96"/>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fade">
                                      <p:cBhvr>
                                        <p:cTn id="34" dur="500"/>
                                        <p:tgtEl>
                                          <p:spTgt spid="8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7"/>
                                        </p:tgtEl>
                                        <p:attrNameLst>
                                          <p:attrName>style.visibility</p:attrName>
                                        </p:attrNameLst>
                                      </p:cBhvr>
                                      <p:to>
                                        <p:strVal val="visible"/>
                                      </p:to>
                                    </p:set>
                                    <p:animEffect transition="in" filter="fade">
                                      <p:cBhvr>
                                        <p:cTn id="40" dur="500"/>
                                        <p:tgtEl>
                                          <p:spTgt spid="9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96">
                                            <p:txEl>
                                              <p:pRg st="1" end="1"/>
                                            </p:txEl>
                                          </p:spTgt>
                                        </p:tgtEl>
                                        <p:attrNameLst>
                                          <p:attrName>style.visibility</p:attrName>
                                        </p:attrNameLst>
                                      </p:cBhvr>
                                      <p:to>
                                        <p:strVal val="visible"/>
                                      </p:to>
                                    </p:set>
                                    <p:animEffect transition="in" filter="fade">
                                      <p:cBhvr>
                                        <p:cTn id="45" dur="500"/>
                                        <p:tgtEl>
                                          <p:spTgt spid="296">
                                            <p:txEl>
                                              <p:pRg st="1" end="1"/>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96">
                                            <p:txEl>
                                              <p:pRg st="2" end="2"/>
                                            </p:txEl>
                                          </p:spTgt>
                                        </p:tgtEl>
                                        <p:attrNameLst>
                                          <p:attrName>style.visibility</p:attrName>
                                        </p:attrNameLst>
                                      </p:cBhvr>
                                      <p:to>
                                        <p:strVal val="visible"/>
                                      </p:to>
                                    </p:set>
                                    <p:animEffect transition="in" filter="fade">
                                      <p:cBhvr>
                                        <p:cTn id="48" dur="500"/>
                                        <p:tgtEl>
                                          <p:spTgt spid="296">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8"/>
                                        </p:tgtEl>
                                        <p:attrNameLst>
                                          <p:attrName>style.visibility</p:attrName>
                                        </p:attrNameLst>
                                      </p:cBhvr>
                                      <p:to>
                                        <p:strVal val="visible"/>
                                      </p:to>
                                    </p:set>
                                    <p:animEffect transition="in" filter="fade">
                                      <p:cBhvr>
                                        <p:cTn id="53" dur="500"/>
                                        <p:tgtEl>
                                          <p:spTgt spid="8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fade">
                                      <p:cBhvr>
                                        <p:cTn id="58" dur="500"/>
                                        <p:tgtEl>
                                          <p:spTgt spid="7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9"/>
                                        </p:tgtEl>
                                        <p:attrNameLst>
                                          <p:attrName>style.visibility</p:attrName>
                                        </p:attrNameLst>
                                      </p:cBhvr>
                                      <p:to>
                                        <p:strVal val="visible"/>
                                      </p:to>
                                    </p:set>
                                    <p:animEffect transition="in" filter="fade">
                                      <p:cBhvr>
                                        <p:cTn id="61" dur="500"/>
                                        <p:tgtEl>
                                          <p:spTgt spid="9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fade">
                                      <p:cBhvr>
                                        <p:cTn id="64" dur="500"/>
                                        <p:tgtEl>
                                          <p:spTgt spid="57"/>
                                        </p:tgtEl>
                                      </p:cBhvr>
                                    </p:animEffect>
                                  </p:childTnLst>
                                </p:cTn>
                              </p:par>
                              <p:par>
                                <p:cTn id="65" presetID="10" presetClass="entr" presetSubtype="0" fill="hold" nodeType="withEffect">
                                  <p:stCondLst>
                                    <p:cond delay="0"/>
                                  </p:stCondLst>
                                  <p:childTnLst>
                                    <p:set>
                                      <p:cBhvr>
                                        <p:cTn id="66" dur="1" fill="hold">
                                          <p:stCondLst>
                                            <p:cond delay="0"/>
                                          </p:stCondLst>
                                        </p:cTn>
                                        <p:tgtEl>
                                          <p:spTgt spid="86"/>
                                        </p:tgtEl>
                                        <p:attrNameLst>
                                          <p:attrName>style.visibility</p:attrName>
                                        </p:attrNameLst>
                                      </p:cBhvr>
                                      <p:to>
                                        <p:strVal val="visible"/>
                                      </p:to>
                                    </p:set>
                                    <p:animEffect transition="in" filter="fade">
                                      <p:cBhvr>
                                        <p:cTn id="67" dur="500"/>
                                        <p:tgtEl>
                                          <p:spTgt spid="8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8"/>
                                        </p:tgtEl>
                                        <p:attrNameLst>
                                          <p:attrName>style.visibility</p:attrName>
                                        </p:attrNameLst>
                                      </p:cBhvr>
                                      <p:to>
                                        <p:strVal val="visible"/>
                                      </p:to>
                                    </p:set>
                                    <p:animEffect transition="in" filter="fade">
                                      <p:cBhvr>
                                        <p:cTn id="70" dur="500"/>
                                        <p:tgtEl>
                                          <p:spTgt spid="9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96">
                                            <p:txEl>
                                              <p:pRg st="3" end="3"/>
                                            </p:txEl>
                                          </p:spTgt>
                                        </p:tgtEl>
                                        <p:attrNameLst>
                                          <p:attrName>style.visibility</p:attrName>
                                        </p:attrNameLst>
                                      </p:cBhvr>
                                      <p:to>
                                        <p:strVal val="visible"/>
                                      </p:to>
                                    </p:set>
                                    <p:animEffect transition="in" filter="fade">
                                      <p:cBhvr>
                                        <p:cTn id="75" dur="500"/>
                                        <p:tgtEl>
                                          <p:spTgt spid="296">
                                            <p:txEl>
                                              <p:pRg st="3" end="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95"/>
                                        </p:tgtEl>
                                        <p:attrNameLst>
                                          <p:attrName>style.visibility</p:attrName>
                                        </p:attrNameLst>
                                      </p:cBhvr>
                                      <p:to>
                                        <p:strVal val="visible"/>
                                      </p:to>
                                    </p:set>
                                    <p:animEffect transition="in" filter="fade">
                                      <p:cBhvr>
                                        <p:cTn id="80" dur="500"/>
                                        <p:tgtEl>
                                          <p:spTgt spid="95"/>
                                        </p:tgtEl>
                                      </p:cBhvr>
                                    </p:animEffect>
                                  </p:childTnLst>
                                </p:cTn>
                              </p:par>
                              <p:par>
                                <p:cTn id="81" presetID="10" presetClass="entr" presetSubtype="0" fill="hold" nodeType="withEffect">
                                  <p:stCondLst>
                                    <p:cond delay="0"/>
                                  </p:stCondLst>
                                  <p:childTnLst>
                                    <p:set>
                                      <p:cBhvr>
                                        <p:cTn id="82" dur="1" fill="hold">
                                          <p:stCondLst>
                                            <p:cond delay="0"/>
                                          </p:stCondLst>
                                        </p:cTn>
                                        <p:tgtEl>
                                          <p:spTgt spid="59"/>
                                        </p:tgtEl>
                                        <p:attrNameLst>
                                          <p:attrName>style.visibility</p:attrName>
                                        </p:attrNameLst>
                                      </p:cBhvr>
                                      <p:to>
                                        <p:strVal val="visible"/>
                                      </p:to>
                                    </p:set>
                                    <p:animEffect transition="in" filter="fade">
                                      <p:cBhvr>
                                        <p:cTn id="83" dur="500"/>
                                        <p:tgtEl>
                                          <p:spTgt spid="59"/>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90"/>
                                        </p:tgtEl>
                                        <p:attrNameLst>
                                          <p:attrName>style.visibility</p:attrName>
                                        </p:attrNameLst>
                                      </p:cBhvr>
                                      <p:to>
                                        <p:strVal val="visible"/>
                                      </p:to>
                                    </p:set>
                                    <p:animEffect transition="in" filter="fade">
                                      <p:cBhvr>
                                        <p:cTn id="88" dur="500"/>
                                        <p:tgtEl>
                                          <p:spTgt spid="9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00"/>
                                        </p:tgtEl>
                                        <p:attrNameLst>
                                          <p:attrName>style.visibility</p:attrName>
                                        </p:attrNameLst>
                                      </p:cBhvr>
                                      <p:to>
                                        <p:strVal val="visible"/>
                                      </p:to>
                                    </p:set>
                                    <p:animEffect transition="in" filter="fade">
                                      <p:cBhvr>
                                        <p:cTn id="93" dur="500"/>
                                        <p:tgtEl>
                                          <p:spTgt spid="100"/>
                                        </p:tgtEl>
                                      </p:cBhvr>
                                    </p:animEffect>
                                  </p:childTnLst>
                                </p:cTn>
                              </p:par>
                              <p:par>
                                <p:cTn id="94" presetID="10" presetClass="entr" presetSubtype="0" fill="hold" nodeType="withEffect">
                                  <p:stCondLst>
                                    <p:cond delay="0"/>
                                  </p:stCondLst>
                                  <p:childTnLst>
                                    <p:set>
                                      <p:cBhvr>
                                        <p:cTn id="95" dur="1" fill="hold">
                                          <p:stCondLst>
                                            <p:cond delay="0"/>
                                          </p:stCondLst>
                                        </p:cTn>
                                        <p:tgtEl>
                                          <p:spTgt spid="80"/>
                                        </p:tgtEl>
                                        <p:attrNameLst>
                                          <p:attrName>style.visibility</p:attrName>
                                        </p:attrNameLst>
                                      </p:cBhvr>
                                      <p:to>
                                        <p:strVal val="visible"/>
                                      </p:to>
                                    </p:set>
                                    <p:animEffect transition="in" filter="fade">
                                      <p:cBhvr>
                                        <p:cTn id="96" dur="500"/>
                                        <p:tgtEl>
                                          <p:spTgt spid="80"/>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58"/>
                                        </p:tgtEl>
                                        <p:attrNameLst>
                                          <p:attrName>style.visibility</p:attrName>
                                        </p:attrNameLst>
                                      </p:cBhvr>
                                      <p:to>
                                        <p:strVal val="visible"/>
                                      </p:to>
                                    </p:set>
                                    <p:animEffect transition="in" filter="fade">
                                      <p:cBhvr>
                                        <p:cTn id="99" dur="500"/>
                                        <p:tgtEl>
                                          <p:spTgt spid="58"/>
                                        </p:tgtEl>
                                      </p:cBhvr>
                                    </p:animEffect>
                                  </p:childTnLst>
                                </p:cTn>
                              </p:par>
                              <p:par>
                                <p:cTn id="100" presetID="10" presetClass="entr" presetSubtype="0" fill="hold" nodeType="withEffect">
                                  <p:stCondLst>
                                    <p:cond delay="0"/>
                                  </p:stCondLst>
                                  <p:childTnLst>
                                    <p:set>
                                      <p:cBhvr>
                                        <p:cTn id="101" dur="1" fill="hold">
                                          <p:stCondLst>
                                            <p:cond delay="0"/>
                                          </p:stCondLst>
                                        </p:cTn>
                                        <p:tgtEl>
                                          <p:spTgt spid="91"/>
                                        </p:tgtEl>
                                        <p:attrNameLst>
                                          <p:attrName>style.visibility</p:attrName>
                                        </p:attrNameLst>
                                      </p:cBhvr>
                                      <p:to>
                                        <p:strVal val="visible"/>
                                      </p:to>
                                    </p:set>
                                    <p:animEffect transition="in" filter="fade">
                                      <p:cBhvr>
                                        <p:cTn id="102" dur="500"/>
                                        <p:tgtEl>
                                          <p:spTgt spid="91"/>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01"/>
                                        </p:tgtEl>
                                        <p:attrNameLst>
                                          <p:attrName>style.visibility</p:attrName>
                                        </p:attrNameLst>
                                      </p:cBhvr>
                                      <p:to>
                                        <p:strVal val="visible"/>
                                      </p:to>
                                    </p:set>
                                    <p:animEffect transition="in" filter="fade">
                                      <p:cBhvr>
                                        <p:cTn id="105" dur="500"/>
                                        <p:tgtEl>
                                          <p:spTgt spid="101"/>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296">
                                            <p:txEl>
                                              <p:pRg st="4" end="4"/>
                                            </p:txEl>
                                          </p:spTgt>
                                        </p:tgtEl>
                                        <p:attrNameLst>
                                          <p:attrName>style.visibility</p:attrName>
                                        </p:attrNameLst>
                                      </p:cBhvr>
                                      <p:to>
                                        <p:strVal val="visible"/>
                                      </p:to>
                                    </p:set>
                                    <p:animEffect transition="in" filter="fade">
                                      <p:cBhvr>
                                        <p:cTn id="110" dur="500"/>
                                        <p:tgtEl>
                                          <p:spTgt spid="296">
                                            <p:txEl>
                                              <p:pRg st="4" end="4"/>
                                            </p:txEl>
                                          </p:spTgt>
                                        </p:tgtEl>
                                      </p:cBhvr>
                                    </p:animEffect>
                                  </p:childTnLst>
                                </p:cTn>
                              </p:par>
                              <p:par>
                                <p:cTn id="111" presetID="10" presetClass="entr" presetSubtype="0" fill="hold" nodeType="withEffect">
                                  <p:stCondLst>
                                    <p:cond delay="0"/>
                                  </p:stCondLst>
                                  <p:childTnLst>
                                    <p:set>
                                      <p:cBhvr>
                                        <p:cTn id="112" dur="1" fill="hold">
                                          <p:stCondLst>
                                            <p:cond delay="0"/>
                                          </p:stCondLst>
                                        </p:cTn>
                                        <p:tgtEl>
                                          <p:spTgt spid="296">
                                            <p:txEl>
                                              <p:pRg st="5" end="5"/>
                                            </p:txEl>
                                          </p:spTgt>
                                        </p:tgtEl>
                                        <p:attrNameLst>
                                          <p:attrName>style.visibility</p:attrName>
                                        </p:attrNameLst>
                                      </p:cBhvr>
                                      <p:to>
                                        <p:strVal val="visible"/>
                                      </p:to>
                                    </p:set>
                                    <p:animEffect transition="in" filter="fade">
                                      <p:cBhvr>
                                        <p:cTn id="113" dur="500"/>
                                        <p:tgtEl>
                                          <p:spTgt spid="29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7" grpId="0" animBg="1"/>
      <p:bldP spid="58" grpId="0" animBg="1"/>
      <p:bldP spid="69" grpId="0"/>
      <p:bldP spid="20" grpId="0"/>
      <p:bldP spid="88" grpId="0"/>
      <p:bldP spid="90" grpId="0"/>
      <p:bldP spid="94" grpId="0"/>
      <p:bldP spid="95" grpId="0"/>
      <p:bldP spid="96" grpId="0"/>
      <p:bldP spid="97" grpId="0"/>
      <p:bldP spid="98" grpId="0"/>
      <p:bldP spid="99" grpId="0"/>
      <p:bldP spid="100" grpId="0"/>
      <p:bldP spid="10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cxnSp>
        <p:nvCxnSpPr>
          <p:cNvPr id="292" name="Google Shape;292;p25"/>
          <p:cNvCxnSpPr/>
          <p:nvPr/>
        </p:nvCxnSpPr>
        <p:spPr>
          <a:xfrm rot="10800000">
            <a:off x="36576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293" name="Google Shape;293;p25"/>
          <p:cNvCxnSpPr/>
          <p:nvPr/>
        </p:nvCxnSpPr>
        <p:spPr>
          <a:xfrm rot="10800000">
            <a:off x="5486400" y="3450"/>
            <a:ext cx="0" cy="456300"/>
          </a:xfrm>
          <a:prstGeom prst="straightConnector1">
            <a:avLst/>
          </a:prstGeom>
          <a:noFill/>
          <a:ln w="38100" cap="flat" cmpd="sng">
            <a:solidFill>
              <a:schemeClr val="dk2"/>
            </a:solidFill>
            <a:prstDash val="solid"/>
            <a:round/>
            <a:headEnd type="none" w="med" len="med"/>
            <a:tailEnd type="none" w="med" len="med"/>
          </a:ln>
        </p:spPr>
      </p:cxnSp>
      <p:cxnSp>
        <p:nvCxnSpPr>
          <p:cNvPr id="294" name="Google Shape;294;p25"/>
          <p:cNvCxnSpPr/>
          <p:nvPr/>
        </p:nvCxnSpPr>
        <p:spPr>
          <a:xfrm rot="10800000">
            <a:off x="7315200" y="3450"/>
            <a:ext cx="0" cy="456300"/>
          </a:xfrm>
          <a:prstGeom prst="straightConnector1">
            <a:avLst/>
          </a:prstGeom>
          <a:noFill/>
          <a:ln w="38100" cap="flat" cmpd="sng">
            <a:solidFill>
              <a:schemeClr val="dk2"/>
            </a:solidFill>
            <a:prstDash val="solid"/>
            <a:round/>
            <a:headEnd type="none" w="med" len="med"/>
            <a:tailEnd type="none" w="med" len="med"/>
          </a:ln>
        </p:spPr>
      </p:cxnSp>
      <p:sp>
        <p:nvSpPr>
          <p:cNvPr id="295" name="Google Shape;295;p25"/>
          <p:cNvSpPr txBox="1"/>
          <p:nvPr/>
        </p:nvSpPr>
        <p:spPr>
          <a:xfrm>
            <a:off x="0" y="0"/>
            <a:ext cx="36576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chemeClr val="dk2"/>
                </a:solidFill>
                <a:latin typeface="Times New Roman"/>
                <a:ea typeface="Times New Roman"/>
                <a:cs typeface="Times New Roman"/>
                <a:sym typeface="Times New Roman"/>
              </a:rPr>
              <a:t>Project Introduction</a:t>
            </a:r>
            <a:endParaRPr sz="1800" b="1">
              <a:solidFill>
                <a:schemeClr val="dk2"/>
              </a:solidFill>
              <a:latin typeface="Times New Roman"/>
              <a:ea typeface="Times New Roman"/>
              <a:cs typeface="Times New Roman"/>
              <a:sym typeface="Times New Roman"/>
            </a:endParaRPr>
          </a:p>
        </p:txBody>
      </p:sp>
      <p:cxnSp>
        <p:nvCxnSpPr>
          <p:cNvPr id="297" name="Google Shape;297;p25"/>
          <p:cNvCxnSpPr/>
          <p:nvPr/>
        </p:nvCxnSpPr>
        <p:spPr>
          <a:xfrm>
            <a:off x="0" y="457200"/>
            <a:ext cx="9144000" cy="9000"/>
          </a:xfrm>
          <a:prstGeom prst="straightConnector1">
            <a:avLst/>
          </a:prstGeom>
          <a:noFill/>
          <a:ln w="38100" cap="flat" cmpd="sng">
            <a:solidFill>
              <a:schemeClr val="dk2"/>
            </a:solidFill>
            <a:prstDash val="solid"/>
            <a:round/>
            <a:headEnd type="none" w="med" len="med"/>
            <a:tailEnd type="none" w="med" len="med"/>
          </a:ln>
        </p:spPr>
      </p:cxnSp>
      <p:sp>
        <p:nvSpPr>
          <p:cNvPr id="298" name="Google Shape;298;p25"/>
          <p:cNvSpPr txBox="1"/>
          <p:nvPr/>
        </p:nvSpPr>
        <p:spPr>
          <a:xfrm>
            <a:off x="36576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Particle Size Distributions</a:t>
            </a:r>
            <a:endParaRPr sz="1150" b="1">
              <a:solidFill>
                <a:schemeClr val="dk2"/>
              </a:solidFill>
              <a:latin typeface="Times New Roman"/>
              <a:ea typeface="Times New Roman"/>
              <a:cs typeface="Times New Roman"/>
              <a:sym typeface="Times New Roman"/>
            </a:endParaRPr>
          </a:p>
        </p:txBody>
      </p:sp>
      <p:sp>
        <p:nvSpPr>
          <p:cNvPr id="299" name="Google Shape;299;p25"/>
          <p:cNvSpPr txBox="1"/>
          <p:nvPr/>
        </p:nvSpPr>
        <p:spPr>
          <a:xfrm>
            <a:off x="54864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Evaluating Data Quality</a:t>
            </a:r>
            <a:endParaRPr sz="1150" b="1">
              <a:solidFill>
                <a:schemeClr val="dk2"/>
              </a:solidFill>
              <a:latin typeface="Times New Roman"/>
              <a:ea typeface="Times New Roman"/>
              <a:cs typeface="Times New Roman"/>
              <a:sym typeface="Times New Roman"/>
            </a:endParaRPr>
          </a:p>
        </p:txBody>
      </p:sp>
      <p:sp>
        <p:nvSpPr>
          <p:cNvPr id="300" name="Google Shape;300;p25"/>
          <p:cNvSpPr txBox="1"/>
          <p:nvPr/>
        </p:nvSpPr>
        <p:spPr>
          <a:xfrm>
            <a:off x="7315200" y="0"/>
            <a:ext cx="1828800" cy="411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50" b="1">
                <a:solidFill>
                  <a:schemeClr val="dk2"/>
                </a:solidFill>
                <a:latin typeface="Times New Roman"/>
                <a:ea typeface="Times New Roman"/>
                <a:cs typeface="Times New Roman"/>
                <a:sym typeface="Times New Roman"/>
              </a:rPr>
              <a:t>Reflectivity Comparisons</a:t>
            </a:r>
            <a:endParaRPr sz="1150" b="1">
              <a:solidFill>
                <a:schemeClr val="dk2"/>
              </a:solidFill>
              <a:latin typeface="Times New Roman"/>
              <a:ea typeface="Times New Roman"/>
              <a:cs typeface="Times New Roman"/>
              <a:sym typeface="Times New Roman"/>
            </a:endParaRPr>
          </a:p>
        </p:txBody>
      </p:sp>
      <p:sp>
        <p:nvSpPr>
          <p:cNvPr id="39" name="Google Shape;325;p27">
            <a:extLst>
              <a:ext uri="{FF2B5EF4-FFF2-40B4-BE49-F238E27FC236}">
                <a16:creationId xmlns:a16="http://schemas.microsoft.com/office/drawing/2014/main" id="{BDC1D806-C658-44E9-B24D-2D12B566ED6C}"/>
              </a:ext>
            </a:extLst>
          </p:cNvPr>
          <p:cNvSpPr/>
          <p:nvPr/>
        </p:nvSpPr>
        <p:spPr>
          <a:xfrm>
            <a:off x="708475" y="1014750"/>
            <a:ext cx="1160100" cy="411600"/>
          </a:xfrm>
          <a:prstGeom prst="rect">
            <a:avLst/>
          </a:prstGeom>
          <a:solidFill>
            <a:srgbClr val="E9EDE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
        <p:nvSpPr>
          <p:cNvPr id="40" name="Google Shape;296;p25">
            <a:extLst>
              <a:ext uri="{FF2B5EF4-FFF2-40B4-BE49-F238E27FC236}">
                <a16:creationId xmlns:a16="http://schemas.microsoft.com/office/drawing/2014/main" id="{1643D682-9407-4406-AF45-049688EFC62C}"/>
              </a:ext>
            </a:extLst>
          </p:cNvPr>
          <p:cNvSpPr txBox="1"/>
          <p:nvPr/>
        </p:nvSpPr>
        <p:spPr>
          <a:xfrm>
            <a:off x="309626" y="1425425"/>
            <a:ext cx="8524748" cy="2415540"/>
          </a:xfrm>
          <a:prstGeom prst="rect">
            <a:avLst/>
          </a:prstGeom>
          <a:noFill/>
          <a:ln>
            <a:noFill/>
          </a:ln>
        </p:spPr>
        <p:txBody>
          <a:bodyPr spcFirstLastPara="1" wrap="square" lIns="91425" tIns="91425" rIns="91425" bIns="91425" anchor="t" anchorCtr="0">
            <a:noAutofit/>
          </a:bodyPr>
          <a:lstStyle/>
          <a:p>
            <a:pPr marL="400050" lvl="0" indent="-285750" algn="l" rtl="0">
              <a:lnSpc>
                <a:spcPct val="150000"/>
              </a:lnSpc>
              <a:spcBef>
                <a:spcPts val="0"/>
              </a:spcBef>
              <a:spcAft>
                <a:spcPts val="0"/>
              </a:spcAft>
              <a:buClr>
                <a:schemeClr val="dk2"/>
              </a:buClr>
              <a:buSzPct val="150000"/>
              <a:buFont typeface="Arial" panose="020B0604020202020204" pitchFamily="34" charset="0"/>
              <a:buChar char="•"/>
            </a:pPr>
            <a:r>
              <a:rPr lang="en-US" sz="2000" dirty="0">
                <a:solidFill>
                  <a:schemeClr val="dk2"/>
                </a:solidFill>
                <a:latin typeface="Times New Roman" panose="02020603050405020304" pitchFamily="18" charset="0"/>
                <a:cs typeface="Times New Roman" panose="02020603050405020304" pitchFamily="18" charset="0"/>
              </a:rPr>
              <a:t>Research group objective</a:t>
            </a:r>
          </a:p>
          <a:p>
            <a:pPr marL="914400" lvl="0" indent="-285750" algn="l" rtl="0">
              <a:lnSpc>
                <a:spcPct val="150000"/>
              </a:lnSpc>
              <a:spcBef>
                <a:spcPts val="0"/>
              </a:spcBef>
              <a:spcAft>
                <a:spcPts val="0"/>
              </a:spcAft>
              <a:buClr>
                <a:schemeClr val="dk2"/>
              </a:buClr>
              <a:buSzPct val="150000"/>
              <a:buFont typeface="Arial" panose="020B0604020202020204" pitchFamily="34" charset="0"/>
              <a:buChar char="•"/>
            </a:pPr>
            <a:r>
              <a:rPr lang="en-US" sz="2000" dirty="0">
                <a:solidFill>
                  <a:schemeClr val="dk2"/>
                </a:solidFill>
                <a:latin typeface="Times New Roman" panose="02020603050405020304" pitchFamily="18" charset="0"/>
                <a:cs typeface="Times New Roman" panose="02020603050405020304" pitchFamily="18" charset="0"/>
              </a:rPr>
              <a:t>Compare T-28 aircraft in-situ measurements of hail with CSU-CHILL radar observations.</a:t>
            </a:r>
          </a:p>
          <a:p>
            <a:pPr marL="114300" lvl="0" algn="l" rtl="0">
              <a:lnSpc>
                <a:spcPct val="150000"/>
              </a:lnSpc>
              <a:spcBef>
                <a:spcPts val="0"/>
              </a:spcBef>
              <a:spcAft>
                <a:spcPts val="0"/>
              </a:spcAft>
              <a:buClr>
                <a:schemeClr val="dk2"/>
              </a:buClr>
              <a:buSzPct val="150000"/>
            </a:pPr>
            <a:endParaRPr lang="en-US" sz="2000" baseline="30000" dirty="0">
              <a:solidFill>
                <a:schemeClr val="dk2"/>
              </a:solidFill>
              <a:latin typeface="Times New Roman" panose="02020603050405020304" pitchFamily="18" charset="0"/>
              <a:cs typeface="Times New Roman" panose="02020603050405020304" pitchFamily="18" charset="0"/>
            </a:endParaRPr>
          </a:p>
          <a:p>
            <a:pPr marL="400050" lvl="0" indent="-285750">
              <a:lnSpc>
                <a:spcPct val="150000"/>
              </a:lnSpc>
              <a:buClr>
                <a:schemeClr val="dk2"/>
              </a:buClr>
              <a:buSzPct val="150000"/>
              <a:buFont typeface="Arial" panose="020B0604020202020204" pitchFamily="34" charset="0"/>
              <a:buChar char="•"/>
            </a:pPr>
            <a:r>
              <a:rPr lang="en-US" sz="2000" dirty="0">
                <a:solidFill>
                  <a:schemeClr val="dk2"/>
                </a:solidFill>
                <a:latin typeface="Times New Roman" panose="02020603050405020304" pitchFamily="18" charset="0"/>
                <a:cs typeface="Times New Roman" panose="02020603050405020304" pitchFamily="18" charset="0"/>
              </a:rPr>
              <a:t>UND specific objectives</a:t>
            </a:r>
          </a:p>
          <a:p>
            <a:pPr marL="914400" lvl="1" indent="-285750">
              <a:lnSpc>
                <a:spcPct val="150000"/>
              </a:lnSpc>
              <a:buClr>
                <a:schemeClr val="dk2"/>
              </a:buClr>
              <a:buSzPct val="150000"/>
              <a:buFont typeface="Arial" panose="020B0604020202020204" pitchFamily="34" charset="0"/>
              <a:buChar char="•"/>
            </a:pPr>
            <a:r>
              <a:rPr lang="en-US" sz="2000" dirty="0">
                <a:solidFill>
                  <a:schemeClr val="dk2"/>
                </a:solidFill>
                <a:latin typeface="Times New Roman" panose="02020603050405020304" pitchFamily="18" charset="0"/>
                <a:cs typeface="Times New Roman" panose="02020603050405020304" pitchFamily="18" charset="0"/>
              </a:rPr>
              <a:t>Assess the data quality of Optical Array Probe (OAP) measurements. </a:t>
            </a:r>
          </a:p>
          <a:p>
            <a:pPr marL="914400" lvl="1" indent="-285750">
              <a:lnSpc>
                <a:spcPct val="150000"/>
              </a:lnSpc>
              <a:buClr>
                <a:schemeClr val="dk2"/>
              </a:buClr>
              <a:buSzPct val="150000"/>
              <a:buFont typeface="Arial" panose="020B0604020202020204" pitchFamily="34" charset="0"/>
              <a:buChar char="•"/>
            </a:pPr>
            <a:r>
              <a:rPr lang="en-US" sz="2000" dirty="0">
                <a:solidFill>
                  <a:schemeClr val="dk2"/>
                </a:solidFill>
                <a:latin typeface="Times New Roman" panose="02020603050405020304" pitchFamily="18" charset="0"/>
                <a:cs typeface="Times New Roman" panose="02020603050405020304" pitchFamily="18" charset="0"/>
              </a:rPr>
              <a:t>Assess uncertainty in using T-28 in-situ data for calculating radar signatures such as reflectivity.</a:t>
            </a:r>
            <a:endParaRPr lang="en" sz="2000" dirty="0">
              <a:solidFill>
                <a:schemeClr val="dk2"/>
              </a:solidFill>
              <a:latin typeface="Times New Roman" panose="02020603050405020304" pitchFamily="18" charset="0"/>
              <a:cs typeface="Times New Roman" panose="02020603050405020304" pitchFamily="18" charset="0"/>
            </a:endParaRPr>
          </a:p>
          <a:p>
            <a:pPr marL="114300" lvl="3">
              <a:lnSpc>
                <a:spcPct val="150000"/>
              </a:lnSpc>
              <a:buClr>
                <a:schemeClr val="dk2"/>
              </a:buClr>
              <a:buSzPct val="150000"/>
            </a:pPr>
            <a:endParaRPr lang="en" sz="2000" dirty="0">
              <a:solidFill>
                <a:schemeClr val="dk2"/>
              </a:solidFill>
              <a:latin typeface="Times New Roman" panose="02020603050405020304" pitchFamily="18" charset="0"/>
              <a:cs typeface="Times New Roman" panose="02020603050405020304" pitchFamily="18" charset="0"/>
            </a:endParaRPr>
          </a:p>
          <a:p>
            <a:pPr marL="400050" lvl="0" indent="-285750" algn="l" rtl="0">
              <a:lnSpc>
                <a:spcPct val="150000"/>
              </a:lnSpc>
              <a:spcBef>
                <a:spcPts val="0"/>
              </a:spcBef>
              <a:spcAft>
                <a:spcPts val="0"/>
              </a:spcAft>
              <a:buClr>
                <a:schemeClr val="dk2"/>
              </a:buClr>
              <a:buSzPts val="1800"/>
              <a:buFont typeface="Arial" panose="020B0604020202020204" pitchFamily="34" charset="0"/>
              <a:buChar char="•"/>
            </a:pPr>
            <a:endParaRPr lang="en" sz="2000" dirty="0">
              <a:solidFill>
                <a:schemeClr val="dk2"/>
              </a:solidFill>
              <a:latin typeface="Times New Roman" panose="02020603050405020304" pitchFamily="18" charset="0"/>
              <a:cs typeface="Times New Roman" panose="02020603050405020304" pitchFamily="18" charset="0"/>
            </a:endParaRPr>
          </a:p>
        </p:txBody>
      </p:sp>
      <p:sp>
        <p:nvSpPr>
          <p:cNvPr id="41" name="Google Shape;296;p25">
            <a:extLst>
              <a:ext uri="{FF2B5EF4-FFF2-40B4-BE49-F238E27FC236}">
                <a16:creationId xmlns:a16="http://schemas.microsoft.com/office/drawing/2014/main" id="{F44A204F-669B-472C-8D24-9B93090B1E7C}"/>
              </a:ext>
            </a:extLst>
          </p:cNvPr>
          <p:cNvSpPr txBox="1"/>
          <p:nvPr/>
        </p:nvSpPr>
        <p:spPr>
          <a:xfrm>
            <a:off x="2713863" y="591175"/>
            <a:ext cx="3716274" cy="834250"/>
          </a:xfrm>
          <a:prstGeom prst="rect">
            <a:avLst/>
          </a:prstGeom>
          <a:noFill/>
          <a:ln>
            <a:noFill/>
          </a:ln>
        </p:spPr>
        <p:txBody>
          <a:bodyPr spcFirstLastPara="1" wrap="square" lIns="91425" tIns="91425" rIns="91425" bIns="91425" anchor="t" anchorCtr="0">
            <a:noAutofit/>
          </a:bodyPr>
          <a:lstStyle/>
          <a:p>
            <a:pPr marL="114300" lvl="0" algn="l" rtl="0">
              <a:lnSpc>
                <a:spcPct val="150000"/>
              </a:lnSpc>
              <a:spcBef>
                <a:spcPts val="0"/>
              </a:spcBef>
              <a:spcAft>
                <a:spcPts val="0"/>
              </a:spcAft>
              <a:buClr>
                <a:schemeClr val="dk2"/>
              </a:buClr>
              <a:buSzPct val="150000"/>
            </a:pPr>
            <a:r>
              <a:rPr lang="en-US" sz="3200" dirty="0">
                <a:solidFill>
                  <a:schemeClr val="dk2"/>
                </a:solidFill>
                <a:latin typeface="Times New Roman" panose="02020603050405020304" pitchFamily="18" charset="0"/>
                <a:cs typeface="Times New Roman" panose="02020603050405020304" pitchFamily="18" charset="0"/>
              </a:rPr>
              <a:t>Research Objectives</a:t>
            </a:r>
            <a:endParaRPr lang="en" sz="3200" dirty="0">
              <a:solidFill>
                <a:schemeClr val="dk2"/>
              </a:solidFill>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91D1BDC6-78B1-4808-A5D6-DBEDB5A092E3}"/>
              </a:ext>
            </a:extLst>
          </p:cNvPr>
          <p:cNvSpPr/>
          <p:nvPr/>
        </p:nvSpPr>
        <p:spPr>
          <a:xfrm>
            <a:off x="240978" y="870425"/>
            <a:ext cx="8524748" cy="2415540"/>
          </a:xfrm>
          <a:prstGeom prst="ellipse">
            <a:avLst/>
          </a:prstGeom>
          <a:no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C36D8ED-F70D-4324-A758-D887E3EF7EC8}"/>
              </a:ext>
            </a:extLst>
          </p:cNvPr>
          <p:cNvSpPr txBox="1"/>
          <p:nvPr/>
        </p:nvSpPr>
        <p:spPr>
          <a:xfrm>
            <a:off x="8842248" y="4807949"/>
            <a:ext cx="314936" cy="30777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9</a:t>
            </a:r>
          </a:p>
        </p:txBody>
      </p:sp>
    </p:spTree>
    <p:extLst>
      <p:ext uri="{BB962C8B-B14F-4D97-AF65-F5344CB8AC3E}">
        <p14:creationId xmlns:p14="http://schemas.microsoft.com/office/powerpoint/2010/main" val="374704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14380</TotalTime>
  <Words>4321</Words>
  <Application>Microsoft Office PowerPoint</Application>
  <PresentationFormat>On-screen Show (16:9)</PresentationFormat>
  <Paragraphs>687</Paragraphs>
  <Slides>33</Slides>
  <Notes>33</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Raleway</vt:lpstr>
      <vt:lpstr>Cambria Math</vt:lpstr>
      <vt:lpstr>Courier New</vt:lpstr>
      <vt:lpstr>Times New Roman</vt:lpstr>
      <vt:lpstr>Lato</vt:lpstr>
      <vt:lpstr>Streamline</vt:lpstr>
      <vt:lpstr>Evaluating Hail Spectrometer Data Quality and Uncertainty for Calculating Radar Reflectivity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Klinman, James</dc:creator>
  <cp:lastModifiedBy>Klinman, James</cp:lastModifiedBy>
  <cp:revision>365</cp:revision>
  <dcterms:modified xsi:type="dcterms:W3CDTF">2025-11-17T18:00:44Z</dcterms:modified>
</cp:coreProperties>
</file>