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68" r:id="rId2"/>
    <p:sldId id="37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E6E6E6"/>
    <a:srgbClr val="1D1DFF"/>
    <a:srgbClr val="000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1" autoAdjust="0"/>
    <p:restoredTop sz="94162" autoAdjust="0"/>
  </p:normalViewPr>
  <p:slideViewPr>
    <p:cSldViewPr snapToGrid="0">
      <p:cViewPr>
        <p:scale>
          <a:sx n="66" d="100"/>
          <a:sy n="66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B4A4E-ADA2-4065-97BA-FE3EFAF5D2AD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F9442-7AB6-4263-9E62-F21482633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Your Full Thesis or Dissertation</a:t>
            </a:r>
            <a:r>
              <a:rPr lang="en-US" baseline="0" dirty="0"/>
              <a:t> </a:t>
            </a:r>
            <a:r>
              <a:rPr lang="en-US" dirty="0"/>
              <a:t>title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B092A3-C702-AB42-9CA0-D06A5C13B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61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9AC-970F-5C40-9C6E-DF519DB2BE4E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D0F1-D941-2E4D-9520-D215567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0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9AC-970F-5C40-9C6E-DF519DB2BE4E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D0F1-D941-2E4D-9520-D215567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9AC-970F-5C40-9C6E-DF519DB2BE4E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D0F1-D941-2E4D-9520-D215567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8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75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9AC-970F-5C40-9C6E-DF519DB2BE4E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D0F1-D941-2E4D-9520-D215567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3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9AC-970F-5C40-9C6E-DF519DB2BE4E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D0F1-D941-2E4D-9520-D215567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3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9AC-970F-5C40-9C6E-DF519DB2BE4E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D0F1-D941-2E4D-9520-D215567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58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9AC-970F-5C40-9C6E-DF519DB2BE4E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D0F1-D941-2E4D-9520-D215567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4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9AC-970F-5C40-9C6E-DF519DB2BE4E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D0F1-D941-2E4D-9520-D215567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3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9AC-970F-5C40-9C6E-DF519DB2BE4E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D0F1-D941-2E4D-9520-D215567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1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9AC-970F-5C40-9C6E-DF519DB2BE4E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D0F1-D941-2E4D-9520-D215567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E9AC-970F-5C40-9C6E-DF519DB2BE4E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7D0F1-D941-2E4D-9520-D215567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03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6E9AC-970F-5C40-9C6E-DF519DB2BE4E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7D0F1-D941-2E4D-9520-D215567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26" Type="http://schemas.openxmlformats.org/officeDocument/2006/relationships/image" Target="../media/image22.png"/><Relationship Id="rId3" Type="http://schemas.openxmlformats.org/officeDocument/2006/relationships/image" Target="../media/image5.png"/><Relationship Id="rId21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microsoft.com/office/2007/relationships/hdphoto" Target="../media/hdphoto2.wdp"/><Relationship Id="rId17" Type="http://schemas.openxmlformats.org/officeDocument/2006/relationships/image" Target="../media/image16.png"/><Relationship Id="rId25" Type="http://schemas.microsoft.com/office/2007/relationships/hdphoto" Target="../media/hdphoto6.wdp"/><Relationship Id="rId2" Type="http://schemas.openxmlformats.org/officeDocument/2006/relationships/image" Target="../media/image4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24" Type="http://schemas.openxmlformats.org/officeDocument/2006/relationships/image" Target="../media/image21.png"/><Relationship Id="rId5" Type="http://schemas.openxmlformats.org/officeDocument/2006/relationships/image" Target="../media/image7.png"/><Relationship Id="rId15" Type="http://schemas.microsoft.com/office/2007/relationships/hdphoto" Target="../media/hdphoto3.wdp"/><Relationship Id="rId23" Type="http://schemas.microsoft.com/office/2007/relationships/hdphoto" Target="../media/hdphoto5.wdp"/><Relationship Id="rId28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microsoft.com/office/2007/relationships/hdphoto" Target="../media/hdphoto4.wdp"/><Relationship Id="rId31" Type="http://schemas.openxmlformats.org/officeDocument/2006/relationships/image" Target="../media/image2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0.png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460" y="2137456"/>
            <a:ext cx="11181080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  <a:cs typeface="Calibri" panose="020F0502020204030204" pitchFamily="34" charset="0"/>
              </a:rPr>
              <a:t>Improving Forecasts of Hail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James Klinman</a:t>
            </a:r>
          </a:p>
          <a:p>
            <a:endParaRPr lang="en-US" sz="2400" i="1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Masters Student</a:t>
            </a:r>
          </a:p>
          <a:p>
            <a:r>
              <a:rPr lang="en-US" sz="2400" i="1" dirty="0">
                <a:solidFill>
                  <a:srgbClr val="000000"/>
                </a:solidFill>
              </a:rPr>
              <a:t>Atmospheric Sciences</a:t>
            </a:r>
          </a:p>
          <a:p>
            <a:pPr marL="400050" lvl="1"/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8122" y="5850348"/>
            <a:ext cx="2112617" cy="684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7591" y="5916626"/>
            <a:ext cx="3074376" cy="617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4328" y="19159"/>
            <a:ext cx="6267567" cy="20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9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457850-8D05-4EEF-8C4D-6E6F65FCD696}"/>
              </a:ext>
            </a:extLst>
          </p:cNvPr>
          <p:cNvSpPr/>
          <p:nvPr/>
        </p:nvSpPr>
        <p:spPr>
          <a:xfrm>
            <a:off x="2087" y="1"/>
            <a:ext cx="12189913" cy="5674660"/>
          </a:xfrm>
          <a:prstGeom prst="rect">
            <a:avLst/>
          </a:prstGeom>
          <a:gradFill flip="none" rotWithShape="1">
            <a:gsLst>
              <a:gs pos="0">
                <a:srgbClr val="99AFBC">
                  <a:lumMod val="71000"/>
                </a:srgbClr>
              </a:gs>
              <a:gs pos="79000">
                <a:srgbClr val="28446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E4C96A6-6EBF-4109-9205-A4E5629066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"/>
          <a:stretch/>
        </p:blipFill>
        <p:spPr>
          <a:xfrm>
            <a:off x="0" y="5176730"/>
            <a:ext cx="12193314" cy="168536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B942247-0343-4DFB-BAE7-27B69BCA2943}"/>
              </a:ext>
            </a:extLst>
          </p:cNvPr>
          <p:cNvGrpSpPr/>
          <p:nvPr/>
        </p:nvGrpSpPr>
        <p:grpSpPr>
          <a:xfrm>
            <a:off x="-68014" y="2187765"/>
            <a:ext cx="3663665" cy="4797232"/>
            <a:chOff x="619596" y="2223322"/>
            <a:chExt cx="3663665" cy="479723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F969F9A-8A3B-442B-9D5E-80D799BB1019}"/>
                </a:ext>
              </a:extLst>
            </p:cNvPr>
            <p:cNvGrpSpPr/>
            <p:nvPr/>
          </p:nvGrpSpPr>
          <p:grpSpPr>
            <a:xfrm>
              <a:off x="619596" y="2344444"/>
              <a:ext cx="3093396" cy="4676110"/>
              <a:chOff x="388944" y="2181890"/>
              <a:chExt cx="3093396" cy="467611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E8A3AF6-C14D-4EAD-88B8-F5C32403D3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68" t="15573" r="48116"/>
              <a:stretch/>
            </p:blipFill>
            <p:spPr>
              <a:xfrm>
                <a:off x="388944" y="2181890"/>
                <a:ext cx="3093396" cy="4676110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2E5F19D-C595-4FB6-9BD3-B2B093E1DA33}"/>
                  </a:ext>
                </a:extLst>
              </p:cNvPr>
              <p:cNvGrpSpPr/>
              <p:nvPr/>
            </p:nvGrpSpPr>
            <p:grpSpPr>
              <a:xfrm>
                <a:off x="1162050" y="2830500"/>
                <a:ext cx="1693150" cy="2184413"/>
                <a:chOff x="359310" y="980250"/>
                <a:chExt cx="1693150" cy="2184413"/>
              </a:xfrm>
            </p:grpSpPr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9FEDA82-3ADC-4522-B9B9-EB253EF61A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59310" y="980250"/>
                  <a:ext cx="1417046" cy="468987"/>
                </a:xfrm>
                <a:prstGeom prst="line">
                  <a:avLst/>
                </a:prstGeom>
                <a:ln w="28575" cap="rnd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2" name="Cube 21">
                  <a:extLst>
                    <a:ext uri="{FF2B5EF4-FFF2-40B4-BE49-F238E27FC236}">
                      <a16:creationId xmlns:a16="http://schemas.microsoft.com/office/drawing/2014/main" id="{795C4D24-8E8C-4495-943D-20C358BB9478}"/>
                    </a:ext>
                  </a:extLst>
                </p:cNvPr>
                <p:cNvSpPr/>
                <p:nvPr/>
              </p:nvSpPr>
              <p:spPr>
                <a:xfrm rot="8533578">
                  <a:off x="1698587" y="1361361"/>
                  <a:ext cx="353873" cy="294544"/>
                </a:xfrm>
                <a:prstGeom prst="cube">
                  <a:avLst/>
                </a:prstGeom>
                <a:gradFill flip="none" rotWithShape="1">
                  <a:gsLst>
                    <a:gs pos="0">
                      <a:schemeClr val="bg2">
                        <a:lumMod val="90000"/>
                      </a:schemeClr>
                    </a:gs>
                    <a:gs pos="14000">
                      <a:schemeClr val="tx2">
                        <a:lumMod val="20000"/>
                        <a:lumOff val="80000"/>
                      </a:schemeClr>
                    </a:gs>
                    <a:gs pos="66000">
                      <a:schemeClr val="bg2">
                        <a:lumMod val="25000"/>
                      </a:schemeClr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8100000" scaled="1"/>
                  <a:tileRect/>
                </a:gra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cene3d>
                  <a:camera prst="orthographicFront">
                    <a:rot lat="600000" lon="11400000" rev="0"/>
                  </a:camera>
                  <a:lightRig rig="threePt" dir="t"/>
                </a:scene3d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C3CEC098-6FBC-4772-89E7-7A51490D20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523" y="1508634"/>
                  <a:ext cx="1281107" cy="967847"/>
                </a:xfrm>
                <a:prstGeom prst="line">
                  <a:avLst/>
                </a:prstGeom>
                <a:ln w="28575" cap="rnd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8375502-7781-4F20-91EB-AC548C7A82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92835" y="1610588"/>
                  <a:ext cx="54177" cy="1554075"/>
                </a:xfrm>
                <a:prstGeom prst="line">
                  <a:avLst/>
                </a:prstGeom>
                <a:ln w="28575" cap="rnd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AF35B3B2-BBF1-476E-8946-9A87307C3294}"/>
                </a:ext>
              </a:extLst>
            </p:cNvPr>
            <p:cNvSpPr/>
            <p:nvPr/>
          </p:nvSpPr>
          <p:spPr>
            <a:xfrm rot="801775">
              <a:off x="1799988" y="2585565"/>
              <a:ext cx="2085716" cy="2026523"/>
            </a:xfrm>
            <a:prstGeom prst="arc">
              <a:avLst/>
            </a:prstGeom>
            <a:ln w="57150" cap="rnd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6B48B007-D11D-4342-98E4-2CE095459C50}"/>
                </a:ext>
              </a:extLst>
            </p:cNvPr>
            <p:cNvSpPr/>
            <p:nvPr/>
          </p:nvSpPr>
          <p:spPr>
            <a:xfrm rot="801775">
              <a:off x="1533413" y="2223322"/>
              <a:ext cx="2749848" cy="2671807"/>
            </a:xfrm>
            <a:prstGeom prst="arc">
              <a:avLst/>
            </a:prstGeom>
            <a:ln w="57150" cap="rnd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2AF63B15-DB61-498C-9E46-AED5D1C4F331}"/>
                </a:ext>
              </a:extLst>
            </p:cNvPr>
            <p:cNvSpPr/>
            <p:nvPr/>
          </p:nvSpPr>
          <p:spPr>
            <a:xfrm rot="801775">
              <a:off x="2072184" y="2968121"/>
              <a:ext cx="1442107" cy="1401179"/>
            </a:xfrm>
            <a:prstGeom prst="arc">
              <a:avLst/>
            </a:prstGeom>
            <a:ln w="57150" cap="rnd">
              <a:solidFill>
                <a:srgbClr val="FFFF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F384487-AAD4-4AB7-A6B4-6328F0FBA31A}"/>
              </a:ext>
            </a:extLst>
          </p:cNvPr>
          <p:cNvGrpSpPr/>
          <p:nvPr/>
        </p:nvGrpSpPr>
        <p:grpSpPr>
          <a:xfrm>
            <a:off x="7821509" y="3700015"/>
            <a:ext cx="3061375" cy="2694568"/>
            <a:chOff x="8868064" y="4580208"/>
            <a:chExt cx="3061375" cy="2694568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5ABA73C-793F-4FEF-8F42-99D6A80B0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479" r="10955" b="3689"/>
            <a:stretch/>
          </p:blipFill>
          <p:spPr>
            <a:xfrm>
              <a:off x="8868064" y="4580208"/>
              <a:ext cx="1343150" cy="269456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E5AF841-2886-41D5-BAFE-E0199A5EEAF1}"/>
                </a:ext>
              </a:extLst>
            </p:cNvPr>
            <p:cNvSpPr txBox="1"/>
            <p:nvPr/>
          </p:nvSpPr>
          <p:spPr>
            <a:xfrm>
              <a:off x="10258564" y="4856750"/>
              <a:ext cx="1670875" cy="1938992"/>
            </a:xfrm>
            <a:prstGeom prst="rect">
              <a:avLst/>
            </a:prstGeom>
            <a:solidFill>
              <a:srgbClr val="DCDCDC"/>
            </a:solidFill>
            <a:ln w="12700" cap="rnd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These are images of hail from inside the clouds!!!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E7439D57-448A-428D-AFC7-600A4D8A287C}"/>
              </a:ext>
            </a:extLst>
          </p:cNvPr>
          <p:cNvSpPr txBox="1"/>
          <p:nvPr/>
        </p:nvSpPr>
        <p:spPr>
          <a:xfrm>
            <a:off x="9212009" y="6330298"/>
            <a:ext cx="2927267" cy="461665"/>
          </a:xfrm>
          <a:prstGeom prst="rect">
            <a:avLst/>
          </a:prstGeom>
          <a:solidFill>
            <a:srgbClr val="DCDCD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baseline="30000" dirty="0"/>
              <a:t>1 </a:t>
            </a:r>
            <a:r>
              <a:rPr lang="en-US" sz="800" dirty="0"/>
              <a:t>Hail images generated using SODA2, A. </a:t>
            </a:r>
            <a:r>
              <a:rPr lang="en-US" sz="800" dirty="0" err="1"/>
              <a:t>Bansemer</a:t>
            </a:r>
            <a:r>
              <a:rPr lang="en-US" sz="800" dirty="0"/>
              <a:t> (GitHub, 2020)</a:t>
            </a:r>
            <a:endParaRPr lang="en-US" sz="600" dirty="0"/>
          </a:p>
          <a:p>
            <a:r>
              <a:rPr lang="en-US" sz="600" baseline="30000" dirty="0"/>
              <a:t>2 </a:t>
            </a:r>
            <a:r>
              <a:rPr lang="en-US" sz="800" dirty="0"/>
              <a:t>Images: Adobe Stock (IDs: 621801214, 327349864, 535282684, 483692966, 672202026)</a:t>
            </a:r>
            <a:endParaRPr lang="en-US" sz="600" dirty="0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7FD0E460-D0CC-406F-938A-EADF3C9064EA}"/>
              </a:ext>
            </a:extLst>
          </p:cNvPr>
          <p:cNvSpPr/>
          <p:nvPr/>
        </p:nvSpPr>
        <p:spPr>
          <a:xfrm rot="1260000">
            <a:off x="8758703" y="3070424"/>
            <a:ext cx="414056" cy="5675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Down 72">
            <a:extLst>
              <a:ext uri="{FF2B5EF4-FFF2-40B4-BE49-F238E27FC236}">
                <a16:creationId xmlns:a16="http://schemas.microsoft.com/office/drawing/2014/main" id="{E236474E-76B1-47E2-A359-CE51AB9D50AE}"/>
              </a:ext>
            </a:extLst>
          </p:cNvPr>
          <p:cNvSpPr/>
          <p:nvPr/>
        </p:nvSpPr>
        <p:spPr>
          <a:xfrm rot="20319045">
            <a:off x="7748184" y="2234410"/>
            <a:ext cx="414056" cy="142813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6386833-D29D-4986-9E91-C6362B2DAD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13" t="26224" r="48225" b="51570"/>
          <a:stretch/>
        </p:blipFill>
        <p:spPr>
          <a:xfrm>
            <a:off x="-754621" y="-1047926"/>
            <a:ext cx="4975077" cy="269663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B639CFCB-7F54-4364-8741-1B6B8C9AC7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13" t="26224" r="48225" b="51570"/>
          <a:stretch/>
        </p:blipFill>
        <p:spPr>
          <a:xfrm>
            <a:off x="8528603" y="-1186659"/>
            <a:ext cx="4975077" cy="269663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8D3963B-62F6-4A81-BEC2-5245E19CD27F}"/>
              </a:ext>
            </a:extLst>
          </p:cNvPr>
          <p:cNvGrpSpPr/>
          <p:nvPr/>
        </p:nvGrpSpPr>
        <p:grpSpPr>
          <a:xfrm>
            <a:off x="0" y="-1506344"/>
            <a:ext cx="12887825" cy="3892138"/>
            <a:chOff x="-68176" y="-486428"/>
            <a:chExt cx="12887825" cy="3892138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49624E7-4030-4F1C-AE93-C57B0A562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3" t="26224" r="48225" b="51570"/>
            <a:stretch/>
          </p:blipFill>
          <p:spPr>
            <a:xfrm>
              <a:off x="4067575" y="-486428"/>
              <a:ext cx="7180682" cy="389213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FF4C3C1-DDB6-474C-8C95-AD1AE2C4F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3" t="26224" r="48225" b="51570"/>
            <a:stretch/>
          </p:blipFill>
          <p:spPr>
            <a:xfrm>
              <a:off x="7234323" y="1102851"/>
              <a:ext cx="2342718" cy="126982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53DBFDA-387D-41AB-ACA3-DDC4A33FF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3" t="26224" r="48225" b="51570"/>
            <a:stretch/>
          </p:blipFill>
          <p:spPr>
            <a:xfrm>
              <a:off x="9093009" y="1021606"/>
              <a:ext cx="2342718" cy="1269821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DB8E4FE-47FD-4801-9DC5-4CE9E4B50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6" t="69974" r="62969" b="1023"/>
            <a:stretch/>
          </p:blipFill>
          <p:spPr>
            <a:xfrm>
              <a:off x="10079181" y="862646"/>
              <a:ext cx="2740468" cy="228774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067521B-5169-4726-9E51-6C2479A996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3" t="26224" r="48225" b="51570"/>
            <a:stretch/>
          </p:blipFill>
          <p:spPr>
            <a:xfrm>
              <a:off x="8217785" y="1336694"/>
              <a:ext cx="2342718" cy="126982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D359FCF-BF64-455F-8E4F-816D084584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3" t="26224" r="48225" b="51570"/>
            <a:stretch/>
          </p:blipFill>
          <p:spPr>
            <a:xfrm>
              <a:off x="-68176" y="1588461"/>
              <a:ext cx="2431209" cy="131778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8B15CA5-FABD-4855-8AB9-2F181F9DA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3" t="26224" r="48225" b="51570"/>
            <a:stretch/>
          </p:blipFill>
          <p:spPr>
            <a:xfrm>
              <a:off x="2188136" y="1217611"/>
              <a:ext cx="1859218" cy="100775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E5E30E3-F548-430E-9D29-183B4201E2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3" t="26224" r="48225" b="51570"/>
            <a:stretch/>
          </p:blipFill>
          <p:spPr>
            <a:xfrm>
              <a:off x="1153369" y="1761711"/>
              <a:ext cx="1859218" cy="10077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554E96-3DB4-4083-9758-E3484E456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6" t="69974" r="62969" b="1023"/>
            <a:stretch/>
          </p:blipFill>
          <p:spPr>
            <a:xfrm>
              <a:off x="1807459" y="1770631"/>
              <a:ext cx="1333516" cy="111322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3CC0B00-4026-4414-AA48-DED5B9755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3" t="26224" r="48225" b="51570"/>
            <a:stretch/>
          </p:blipFill>
          <p:spPr>
            <a:xfrm>
              <a:off x="1288865" y="1082399"/>
              <a:ext cx="2155164" cy="116816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448858E-7F17-4A10-88F1-BA773C5C4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1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6" t="69974" r="62969" b="1023"/>
            <a:stretch/>
          </p:blipFill>
          <p:spPr>
            <a:xfrm>
              <a:off x="2188136" y="1443159"/>
              <a:ext cx="1706922" cy="142494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43B2E79-7124-4F98-A864-6C9B648DF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3" t="26224" r="48225" b="51570"/>
            <a:stretch/>
          </p:blipFill>
          <p:spPr>
            <a:xfrm>
              <a:off x="2865187" y="1038734"/>
              <a:ext cx="1459489" cy="79108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A4D4EA5-9DB3-404D-B497-33903BF01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46" t="69974" r="62969" b="1023"/>
            <a:stretch/>
          </p:blipFill>
          <p:spPr>
            <a:xfrm>
              <a:off x="3502893" y="1181575"/>
              <a:ext cx="1706922" cy="1424940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FA9A443-F4B4-4D60-BB76-0932D5A4DEF4}"/>
                </a:ext>
              </a:extLst>
            </p:cNvPr>
            <p:cNvGrpSpPr/>
            <p:nvPr/>
          </p:nvGrpSpPr>
          <p:grpSpPr>
            <a:xfrm>
              <a:off x="2117491" y="-24410"/>
              <a:ext cx="5420069" cy="3093558"/>
              <a:chOff x="5352639" y="-375010"/>
              <a:chExt cx="5420069" cy="309355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78A2D42-AFB3-4BC9-AD2A-C3EA702534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rightnessContrast bright="-1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6" t="69974" r="62969" b="1023"/>
              <a:stretch/>
            </p:blipFill>
            <p:spPr>
              <a:xfrm>
                <a:off x="7978628" y="386048"/>
                <a:ext cx="2794080" cy="23325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F1290D6-1381-4C18-BABB-9A18D2A70D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4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rightnessContrast bright="-1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6" t="69974" r="62969" b="1023"/>
              <a:stretch/>
            </p:blipFill>
            <p:spPr>
              <a:xfrm>
                <a:off x="6899759" y="456927"/>
                <a:ext cx="2489512" cy="207824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4DFC725-74A2-4F75-8750-B3FEA6C5A6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46" t="69974" r="62969" b="1023"/>
              <a:stretch/>
            </p:blipFill>
            <p:spPr>
              <a:xfrm>
                <a:off x="5352639" y="-375010"/>
                <a:ext cx="3703138" cy="3091386"/>
              </a:xfrm>
              <a:prstGeom prst="rect">
                <a:avLst/>
              </a:prstGeom>
            </p:spPr>
          </p:pic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1F5DDE9-FBF9-4512-B998-F98BFD35EF46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28886" r="3086" b="29474"/>
          <a:stretch/>
        </p:blipFill>
        <p:spPr>
          <a:xfrm>
            <a:off x="8163476" y="1243568"/>
            <a:ext cx="4176495" cy="187686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2F41D21-8DCC-416A-AD82-663BE6FA86CE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34284" r="63332" b="51105"/>
          <a:stretch/>
        </p:blipFill>
        <p:spPr>
          <a:xfrm>
            <a:off x="7458213" y="1183339"/>
            <a:ext cx="409700" cy="351542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6FA9C45-2F7C-4ADD-BD52-09F5D530AA08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8" t="29291" r="60169" b="62848"/>
          <a:stretch/>
        </p:blipFill>
        <p:spPr>
          <a:xfrm rot="16472345">
            <a:off x="8638687" y="1459356"/>
            <a:ext cx="109483" cy="1272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AC9F0B3-ED99-4E65-A0B3-076A6F7BACF5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34284" r="63332" b="51105"/>
          <a:stretch/>
        </p:blipFill>
        <p:spPr>
          <a:xfrm rot="4669374">
            <a:off x="7604475" y="1963398"/>
            <a:ext cx="236813" cy="203197"/>
          </a:xfrm>
          <a:prstGeom prst="ellips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B4C39A3-F292-4604-A04C-C3AB01FD7F06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34284" r="63332" b="51105"/>
          <a:stretch/>
        </p:blipFill>
        <p:spPr>
          <a:xfrm rot="4702874">
            <a:off x="8347635" y="1656819"/>
            <a:ext cx="265003" cy="227386"/>
          </a:xfrm>
          <a:prstGeom prst="ellipse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45241427-7C4F-45C8-94D2-E9CD5B437573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31735" r="80088" b="60458"/>
          <a:stretch/>
        </p:blipFill>
        <p:spPr>
          <a:xfrm>
            <a:off x="7981751" y="1556870"/>
            <a:ext cx="126125" cy="15908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EEF56FDA-BD92-4C49-B80F-A3CBFB242B6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31735" r="80088" b="60458"/>
          <a:stretch/>
        </p:blipFill>
        <p:spPr>
          <a:xfrm rot="963300">
            <a:off x="8251659" y="1275454"/>
            <a:ext cx="115309" cy="14543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041F80C-57F6-4E75-9D89-55ED5945572B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31735" r="80088" b="60458"/>
          <a:stretch/>
        </p:blipFill>
        <p:spPr>
          <a:xfrm rot="20562626">
            <a:off x="7522007" y="1629784"/>
            <a:ext cx="148450" cy="187239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757AE216-D459-4985-AD02-66060364E9EB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8" t="29291" r="60169" b="62848"/>
          <a:stretch/>
        </p:blipFill>
        <p:spPr>
          <a:xfrm rot="20835651">
            <a:off x="8061697" y="1962900"/>
            <a:ext cx="118572" cy="13780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0613E93E-EE4E-4E96-BF73-488AFE7422BF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0" t="34284" r="63332" b="51105"/>
          <a:stretch/>
        </p:blipFill>
        <p:spPr>
          <a:xfrm rot="17359202">
            <a:off x="7099297" y="1813848"/>
            <a:ext cx="268513" cy="230397"/>
          </a:xfrm>
          <a:prstGeom prst="ellipse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0B1DCD84-74AE-4686-B667-C0C2065AB9A2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31735" r="80088" b="60458"/>
          <a:stretch/>
        </p:blipFill>
        <p:spPr>
          <a:xfrm rot="20461476">
            <a:off x="7200188" y="1423615"/>
            <a:ext cx="140681" cy="17744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0D747AB7-548B-4836-B3A7-1B39775ADEE6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3" t="31735" r="80088" b="60458"/>
          <a:stretch/>
        </p:blipFill>
        <p:spPr>
          <a:xfrm>
            <a:off x="8134151" y="1742670"/>
            <a:ext cx="99645" cy="12568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78D45160-FA80-456F-BA52-49DFC51529BE}"/>
              </a:ext>
            </a:extLst>
          </p:cNvPr>
          <p:cNvGrpSpPr>
            <a:grpSpLocks noChangeAspect="1"/>
          </p:cNvGrpSpPr>
          <p:nvPr/>
        </p:nvGrpSpPr>
        <p:grpSpPr>
          <a:xfrm>
            <a:off x="4010660" y="2462588"/>
            <a:ext cx="3291839" cy="3166756"/>
            <a:chOff x="3856048" y="4552758"/>
            <a:chExt cx="3001381" cy="2885267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9764A9F-D314-4CD2-972D-0BBCA0088B9A}"/>
                </a:ext>
              </a:extLst>
            </p:cNvPr>
            <p:cNvGrpSpPr/>
            <p:nvPr/>
          </p:nvGrpSpPr>
          <p:grpSpPr>
            <a:xfrm>
              <a:off x="3856048" y="4552758"/>
              <a:ext cx="3001381" cy="2885267"/>
              <a:chOff x="3654803" y="4018134"/>
              <a:chExt cx="3001381" cy="2885267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B58D2C3E-DA93-4C45-80C5-ACCD07A7B8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01337" y="4028956"/>
                <a:ext cx="2954847" cy="280820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6B7CE67D-035B-49FE-A620-2B4F02CAD625}"/>
                  </a:ext>
                </a:extLst>
              </p:cNvPr>
              <p:cNvSpPr txBox="1"/>
              <p:nvPr/>
            </p:nvSpPr>
            <p:spPr>
              <a:xfrm>
                <a:off x="4218677" y="4065578"/>
                <a:ext cx="1529244" cy="276999"/>
              </a:xfrm>
              <a:prstGeom prst="rect">
                <a:avLst/>
              </a:prstGeom>
              <a:solidFill>
                <a:srgbClr val="DCDCD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1200" dirty="0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4D920ED-A8E8-4DA3-90EE-48FE64E84797}"/>
                  </a:ext>
                </a:extLst>
              </p:cNvPr>
              <p:cNvSpPr txBox="1"/>
              <p:nvPr/>
            </p:nvSpPr>
            <p:spPr>
              <a:xfrm>
                <a:off x="3758000" y="4018134"/>
                <a:ext cx="2091182" cy="364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Radar Scan of Cloud</a:t>
                </a:r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90CEFC0B-AAB6-41B1-8724-AD68E6E3371F}"/>
                  </a:ext>
                </a:extLst>
              </p:cNvPr>
              <p:cNvGrpSpPr/>
              <p:nvPr/>
            </p:nvGrpSpPr>
            <p:grpSpPr>
              <a:xfrm>
                <a:off x="3654803" y="6390777"/>
                <a:ext cx="2274902" cy="512624"/>
                <a:chOff x="3654803" y="6390777"/>
                <a:chExt cx="2274902" cy="512624"/>
              </a:xfrm>
            </p:grpSpPr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FD52F2C7-985D-4CAD-AFA5-77AF101D21DA}"/>
                    </a:ext>
                  </a:extLst>
                </p:cNvPr>
                <p:cNvSpPr txBox="1"/>
                <p:nvPr/>
              </p:nvSpPr>
              <p:spPr>
                <a:xfrm>
                  <a:off x="3654803" y="6396791"/>
                  <a:ext cx="2292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0</a:t>
                  </a: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BEF9DA2-B9D1-4DB2-BDBC-291C21A46B70}"/>
                    </a:ext>
                  </a:extLst>
                </p:cNvPr>
                <p:cNvSpPr txBox="1"/>
                <p:nvPr/>
              </p:nvSpPr>
              <p:spPr>
                <a:xfrm>
                  <a:off x="4334256" y="6390777"/>
                  <a:ext cx="2292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BC34658F-2BBC-4A80-BFC6-F9A218FDE810}"/>
                    </a:ext>
                  </a:extLst>
                </p:cNvPr>
                <p:cNvSpPr txBox="1"/>
                <p:nvPr/>
              </p:nvSpPr>
              <p:spPr>
                <a:xfrm>
                  <a:off x="5700438" y="6393652"/>
                  <a:ext cx="2292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9</a:t>
                  </a: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62668337-6191-4CF4-BFC9-00768B7C31EE}"/>
                    </a:ext>
                  </a:extLst>
                </p:cNvPr>
                <p:cNvSpPr txBox="1"/>
                <p:nvPr/>
              </p:nvSpPr>
              <p:spPr>
                <a:xfrm>
                  <a:off x="5010912" y="6393652"/>
                  <a:ext cx="2292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6</a:t>
                  </a:r>
                </a:p>
              </p:txBody>
            </p:sp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C60DFC9C-1AC5-492F-A2C2-1653F1F8AD6B}"/>
                    </a:ext>
                  </a:extLst>
                </p:cNvPr>
                <p:cNvSpPr txBox="1"/>
                <p:nvPr/>
              </p:nvSpPr>
              <p:spPr>
                <a:xfrm>
                  <a:off x="4032155" y="6566898"/>
                  <a:ext cx="1619440" cy="3365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Distance in Miles</a:t>
                  </a:r>
                </a:p>
              </p:txBody>
            </p:sp>
          </p:grpSp>
        </p:grp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E9D1D4C-90B6-4973-862F-D4B06BAF22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0" t="66354" r="91532" b="8108"/>
            <a:stretch/>
          </p:blipFill>
          <p:spPr>
            <a:xfrm rot="584712">
              <a:off x="5412904" y="5267019"/>
              <a:ext cx="595926" cy="541913"/>
            </a:xfrm>
            <a:prstGeom prst="rect">
              <a:avLst/>
            </a:prstGeom>
          </p:spPr>
        </p:pic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43C40642-4406-49A7-8431-32A30B28514A}"/>
              </a:ext>
            </a:extLst>
          </p:cNvPr>
          <p:cNvSpPr txBox="1"/>
          <p:nvPr/>
        </p:nvSpPr>
        <p:spPr>
          <a:xfrm>
            <a:off x="4054466" y="5603912"/>
            <a:ext cx="3255264" cy="830997"/>
          </a:xfrm>
          <a:prstGeom prst="rect">
            <a:avLst/>
          </a:prstGeom>
          <a:solidFill>
            <a:srgbClr val="DCDCD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Higher values suggest presence of larger hail.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4B1D3A58-90F7-4D0E-A367-139E96835D25}"/>
              </a:ext>
            </a:extLst>
          </p:cNvPr>
          <p:cNvSpPr txBox="1"/>
          <p:nvPr/>
        </p:nvSpPr>
        <p:spPr>
          <a:xfrm rot="16200000">
            <a:off x="6333016" y="4093265"/>
            <a:ext cx="1677236" cy="230832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AB24E12-D06D-4AB5-B7B3-E84DD5ED1731}"/>
              </a:ext>
            </a:extLst>
          </p:cNvPr>
          <p:cNvSpPr txBox="1"/>
          <p:nvPr/>
        </p:nvSpPr>
        <p:spPr>
          <a:xfrm rot="16200000">
            <a:off x="6446885" y="3707473"/>
            <a:ext cx="14257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Reflectivity</a:t>
            </a:r>
          </a:p>
        </p:txBody>
      </p:sp>
    </p:spTree>
    <p:extLst>
      <p:ext uri="{BB962C8B-B14F-4D97-AF65-F5344CB8AC3E}">
        <p14:creationId xmlns:p14="http://schemas.microsoft.com/office/powerpoint/2010/main" val="35444930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81</Words>
  <Application>Microsoft Office PowerPoint</Application>
  <PresentationFormat>Widescreen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1_Office Theme</vt:lpstr>
      <vt:lpstr>Improving Forecasts of Hail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Ashley Combs</dc:creator>
  <cp:lastModifiedBy>Klinman, James</cp:lastModifiedBy>
  <cp:revision>45</cp:revision>
  <dcterms:created xsi:type="dcterms:W3CDTF">2023-01-21T18:43:20Z</dcterms:created>
  <dcterms:modified xsi:type="dcterms:W3CDTF">2025-01-25T04:14:43Z</dcterms:modified>
</cp:coreProperties>
</file>