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3"/>
  </p:notesMasterIdLst>
  <p:sldIdLst>
    <p:sldId id="256" r:id="rId2"/>
  </p:sldIdLst>
  <p:sldSz cx="36576000" cy="27432000"/>
  <p:notesSz cx="20104100" cy="11449050"/>
  <p:embeddedFontLst>
    <p:embeddedFont>
      <p:font typeface="Franklin Gothic" panose="020B0604020202020204" charset="0"/>
      <p:bold r:id="rId4"/>
    </p:embeddedFont>
    <p:embeddedFont>
      <p:font typeface="Helvetica Neue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348"/>
    <p:restoredTop sz="95545"/>
  </p:normalViewPr>
  <p:slideViewPr>
    <p:cSldViewPr snapToGrid="0">
      <p:cViewPr varScale="1">
        <p:scale>
          <a:sx n="24" d="100"/>
          <a:sy n="24" d="100"/>
        </p:scale>
        <p:origin x="1344" y="1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\\Users\Jhibarger\Library\Application%20Support\Microsoft\IceNucleationBoxandWhisker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Sheet1!$B$3:$B$32</cx:f>
        <cx:lvl ptCount="30" formatCode="General">
          <cx:pt idx="0">-23.300000000000001</cx:pt>
          <cx:pt idx="1">-23.5</cx:pt>
          <cx:pt idx="2">-20.5</cx:pt>
          <cx:pt idx="3">-20.699999999999999</cx:pt>
          <cx:pt idx="4">-23</cx:pt>
          <cx:pt idx="5">-22.300000000000001</cx:pt>
          <cx:pt idx="6">-20.600000000000001</cx:pt>
          <cx:pt idx="7">-20.300000000000001</cx:pt>
          <cx:pt idx="8">-22.300000000000001</cx:pt>
          <cx:pt idx="9">-20.300000000000001</cx:pt>
          <cx:pt idx="10">-20.199999999999999</cx:pt>
          <cx:pt idx="11">-20.5</cx:pt>
          <cx:pt idx="12">-20.199999999999999</cx:pt>
          <cx:pt idx="13">-20.899999999999999</cx:pt>
          <cx:pt idx="14">-21.699999999999999</cx:pt>
          <cx:pt idx="15">-24.300000000000001</cx:pt>
          <cx:pt idx="16">-23.899999999999999</cx:pt>
          <cx:pt idx="17">-23.699999999999999</cx:pt>
          <cx:pt idx="18">-20.899999999999999</cx:pt>
          <cx:pt idx="19">-23.800000000000001</cx:pt>
          <cx:pt idx="20">-19.800000000000001</cx:pt>
          <cx:pt idx="21">-23.899999999999999</cx:pt>
          <cx:pt idx="22">-22.399999999999999</cx:pt>
          <cx:pt idx="23">-20</cx:pt>
          <cx:pt idx="24">-22.600000000000001</cx:pt>
          <cx:pt idx="25">-21.300000000000001</cx:pt>
          <cx:pt idx="26">-20.699999999999999</cx:pt>
          <cx:pt idx="27">-21.100000000000001</cx:pt>
          <cx:pt idx="28">-20.600000000000001</cx:pt>
          <cx:pt idx="29">-21.100000000000001</cx:pt>
        </cx:lvl>
      </cx:numDim>
    </cx:data>
    <cx:data id="1">
      <cx:numDim type="val">
        <cx:f>Sheet1!$C$3:$C$32</cx:f>
        <cx:lvl ptCount="30" formatCode="General">
          <cx:pt idx="0">-11.800000000000001</cx:pt>
          <cx:pt idx="1">-12.5</cx:pt>
          <cx:pt idx="2">-10.4</cx:pt>
          <cx:pt idx="3">-11.800000000000001</cx:pt>
          <cx:pt idx="4">-10.9</cx:pt>
          <cx:pt idx="5">-12.199999999999999</cx:pt>
          <cx:pt idx="6">-15.300000000000001</cx:pt>
          <cx:pt idx="7">-10.4</cx:pt>
          <cx:pt idx="8">-8.8000000000000007</cx:pt>
          <cx:pt idx="9">-8.5999999999999996</cx:pt>
          <cx:pt idx="10">-9.3000000000000007</cx:pt>
          <cx:pt idx="11">-11.800000000000001</cx:pt>
          <cx:pt idx="12">-10.5</cx:pt>
          <cx:pt idx="13">-10.199999999999999</cx:pt>
          <cx:pt idx="14">-10.800000000000001</cx:pt>
          <cx:pt idx="15">-11.699999999999999</cx:pt>
          <cx:pt idx="16">-10.300000000000001</cx:pt>
          <cx:pt idx="17">-12.300000000000001</cx:pt>
          <cx:pt idx="18">-12</cx:pt>
          <cx:pt idx="19">-11</cx:pt>
          <cx:pt idx="20">-10.9</cx:pt>
          <cx:pt idx="21">-11.4</cx:pt>
          <cx:pt idx="22">-8.0999999999999996</cx:pt>
          <cx:pt idx="23">-11</cx:pt>
          <cx:pt idx="24">-8.6999999999999993</cx:pt>
          <cx:pt idx="25">-9.1999999999999993</cx:pt>
          <cx:pt idx="26">-12.800000000000001</cx:pt>
          <cx:pt idx="27">-8.5999999999999996</cx:pt>
          <cx:pt idx="28">-11</cx:pt>
          <cx:pt idx="29">-12.1</cx:pt>
        </cx:lvl>
      </cx:numDim>
    </cx:data>
    <cx:data id="2">
      <cx:numDim type="val">
        <cx:f>Sheet1!$D$3:$D$32</cx:f>
        <cx:lvl ptCount="30" formatCode="General">
          <cx:pt idx="0">-11.6</cx:pt>
          <cx:pt idx="1">-17.100000000000001</cx:pt>
          <cx:pt idx="2">-15.300000000000001</cx:pt>
          <cx:pt idx="3">-14.699999999999999</cx:pt>
          <cx:pt idx="4">-15.699999999999999</cx:pt>
          <cx:pt idx="5">-20</cx:pt>
          <cx:pt idx="6">-17.300000000000001</cx:pt>
          <cx:pt idx="7">-9.5999999999999996</cx:pt>
          <cx:pt idx="8">-15.300000000000001</cx:pt>
          <cx:pt idx="9">-6</cx:pt>
          <cx:pt idx="10">-10.300000000000001</cx:pt>
          <cx:pt idx="11">-8.4000000000000004</cx:pt>
          <cx:pt idx="12">-9.1999999999999993</cx:pt>
          <cx:pt idx="13">-8.4000000000000004</cx:pt>
          <cx:pt idx="14">-10.1</cx:pt>
          <cx:pt idx="15">-9.8000000000000007</cx:pt>
          <cx:pt idx="16">-11.699999999999999</cx:pt>
          <cx:pt idx="17">-9.9000000000000004</cx:pt>
          <cx:pt idx="18">-12.699999999999999</cx:pt>
          <cx:pt idx="19">-10.4</cx:pt>
          <cx:pt idx="20">-11.4</cx:pt>
          <cx:pt idx="21">-13</cx:pt>
          <cx:pt idx="22">-9.5</cx:pt>
          <cx:pt idx="23">-12.800000000000001</cx:pt>
          <cx:pt idx="24">-10</cx:pt>
          <cx:pt idx="25">-10.300000000000001</cx:pt>
          <cx:pt idx="26">-11.1</cx:pt>
          <cx:pt idx="27">-11.800000000000001</cx:pt>
          <cx:pt idx="28">-12.300000000000001</cx:pt>
          <cx:pt idx="29">-9.9000000000000004</cx:pt>
        </cx:lvl>
      </cx:numDim>
    </cx:data>
    <cx:data id="3">
      <cx:numDim type="val">
        <cx:f>Sheet1!$E$3:$E$32</cx:f>
        <cx:lvl ptCount="30" formatCode="General">
          <cx:pt idx="0">-11.800000000000001</cx:pt>
          <cx:pt idx="1">-15.300000000000001</cx:pt>
          <cx:pt idx="2">-16.199999999999999</cx:pt>
          <cx:pt idx="3">-14</cx:pt>
          <cx:pt idx="4">-19.199999999999999</cx:pt>
          <cx:pt idx="5">-18.699999999999999</cx:pt>
          <cx:pt idx="6">-16.399999999999999</cx:pt>
          <cx:pt idx="7">-20.699999999999999</cx:pt>
          <cx:pt idx="8">-18.5</cx:pt>
          <cx:pt idx="9">-16.600000000000001</cx:pt>
          <cx:pt idx="10">-10.699999999999999</cx:pt>
          <cx:pt idx="11">-10.9</cx:pt>
          <cx:pt idx="12">-9.8000000000000007</cx:pt>
          <cx:pt idx="13">-11</cx:pt>
          <cx:pt idx="14">-10.199999999999999</cx:pt>
          <cx:pt idx="15">-12.699999999999999</cx:pt>
          <cx:pt idx="16">-11.300000000000001</cx:pt>
          <cx:pt idx="17">-12.300000000000001</cx:pt>
          <cx:pt idx="18">-9.3000000000000007</cx:pt>
          <cx:pt idx="19">-12.1</cx:pt>
          <cx:pt idx="20">-14.199999999999999</cx:pt>
          <cx:pt idx="21">-12.300000000000001</cx:pt>
          <cx:pt idx="22">-10.199999999999999</cx:pt>
          <cx:pt idx="23">-12.800000000000001</cx:pt>
          <cx:pt idx="24">-15.699999999999999</cx:pt>
          <cx:pt idx="25">-10</cx:pt>
          <cx:pt idx="26">-13.1</cx:pt>
          <cx:pt idx="27">-9.5999999999999996</cx:pt>
          <cx:pt idx="28">-10.699999999999999</cx:pt>
          <cx:pt idx="29">-10.199999999999999</cx:pt>
        </cx:lvl>
      </cx:numDim>
    </cx:data>
    <cx:data id="4">
      <cx:numDim type="val">
        <cx:f>Sheet1!$F$3:$F$32</cx:f>
        <cx:lvl ptCount="30" formatCode="General">
          <cx:pt idx="0">-14.300000000000001</cx:pt>
          <cx:pt idx="1">-10.9</cx:pt>
          <cx:pt idx="2">-17.5</cx:pt>
          <cx:pt idx="3">-20</cx:pt>
          <cx:pt idx="4">-19.699999999999999</cx:pt>
          <cx:pt idx="5">-18.300000000000001</cx:pt>
          <cx:pt idx="6">-16.300000000000001</cx:pt>
          <cx:pt idx="7">-18.5</cx:pt>
          <cx:pt idx="8">-17.800000000000001</cx:pt>
          <cx:pt idx="9">-19.300000000000001</cx:pt>
          <cx:pt idx="10">-10.699999999999999</cx:pt>
          <cx:pt idx="11">-10.1</cx:pt>
          <cx:pt idx="12">-10.9</cx:pt>
          <cx:pt idx="13">-11.1</cx:pt>
          <cx:pt idx="14">-11.5</cx:pt>
          <cx:pt idx="15">-11.9</cx:pt>
          <cx:pt idx="16">-12</cx:pt>
          <cx:pt idx="17">-11.5</cx:pt>
          <cx:pt idx="18">-11.199999999999999</cx:pt>
          <cx:pt idx="19">-12.1</cx:pt>
          <cx:pt idx="20">-11.800000000000001</cx:pt>
          <cx:pt idx="21">-12.4</cx:pt>
          <cx:pt idx="22">-10.699999999999999</cx:pt>
          <cx:pt idx="23">-10.300000000000001</cx:pt>
          <cx:pt idx="24">-13.699999999999999</cx:pt>
          <cx:pt idx="25">-12.300000000000001</cx:pt>
          <cx:pt idx="26">-10.199999999999999</cx:pt>
          <cx:pt idx="27">-10</cx:pt>
          <cx:pt idx="28">-12.300000000000001</cx:pt>
          <cx:pt idx="29">-9.6999999999999993</cx:pt>
        </cx:lvl>
      </cx:numDim>
    </cx:data>
    <cx:data id="5">
      <cx:numDim type="val">
        <cx:f>Sheet1!$G$3:$G$32</cx:f>
        <cx:lvl ptCount="30" formatCode="General">
          <cx:pt idx="0">-11.800000000000001</cx:pt>
          <cx:pt idx="1">-11.800000000000001</cx:pt>
          <cx:pt idx="2">-15.1</cx:pt>
          <cx:pt idx="3">-19.100000000000001</cx:pt>
          <cx:pt idx="4">-17.100000000000001</cx:pt>
          <cx:pt idx="5">-18.199999999999999</cx:pt>
          <cx:pt idx="6">-18.5</cx:pt>
          <cx:pt idx="7">-16.100000000000001</cx:pt>
          <cx:pt idx="8">-21.100000000000001</cx:pt>
          <cx:pt idx="9">-20.300000000000001</cx:pt>
          <cx:pt idx="10">-8.5</cx:pt>
          <cx:pt idx="11">-10.6</cx:pt>
          <cx:pt idx="12">-11.6</cx:pt>
          <cx:pt idx="13">-10.300000000000001</cx:pt>
          <cx:pt idx="14">-11.9</cx:pt>
          <cx:pt idx="15">-11.699999999999999</cx:pt>
          <cx:pt idx="16">-12</cx:pt>
          <cx:pt idx="17">-11.9</cx:pt>
          <cx:pt idx="18">-11</cx:pt>
          <cx:pt idx="19">-10.699999999999999</cx:pt>
          <cx:pt idx="20">-8.5</cx:pt>
          <cx:pt idx="21">-12.800000000000001</cx:pt>
          <cx:pt idx="22">-11.300000000000001</cx:pt>
          <cx:pt idx="23">-8.6999999999999993</cx:pt>
          <cx:pt idx="24">-9.8000000000000007</cx:pt>
          <cx:pt idx="25">-13.199999999999999</cx:pt>
          <cx:pt idx="26">-10.9</cx:pt>
          <cx:pt idx="27">-11.1</cx:pt>
          <cx:pt idx="28">9.6999999999999993</cx:pt>
          <cx:pt idx="29">-12.300000000000001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40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n-US" sz="3200" b="0" i="0" u="none" strike="noStrike" baseline="0" dirty="0">
            <a:solidFill>
              <a:schemeClr val="tx1">
                <a:lumMod val="85000"/>
                <a:lumOff val="15000"/>
              </a:schemeClr>
            </a:solidFill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cx:txPr>
    </cx:title>
    <cx:plotArea>
      <cx:plotAreaRegion>
        <cx:plotSurface>
          <cx:spPr>
            <a:effectLst>
              <a:softEdge rad="304800"/>
            </a:effectLst>
          </cx:spPr>
        </cx:plotSurface>
        <cx:series layoutId="boxWhisker" uniqueId="{D0DFD558-E119-334D-9078-8157AEEBD8C3}">
          <cx:tx>
            <cx:txData>
              <cx:f>Sheet1!$B$2</cx:f>
              <cx:v>Ultrapure Water (n=30)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F5437490-72DC-3643-8539-FFEB0BEFAD8E}">
          <cx:tx>
            <cx:txData>
              <cx:f>Sheet1!$C$2</cx:f>
              <cx:v>Culture A1 (n=30)</cx:v>
            </cx:txData>
          </cx:tx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455083B0-D2B1-554A-941A-1881C93F4BD3}">
          <cx:tx>
            <cx:txData>
              <cx:f>Sheet1!$D$2</cx:f>
              <cx:v>Culture A2 (n=30)</cx:v>
            </cx:txData>
          </cx:tx>
          <cx:dataId val="2"/>
          <cx:layoutPr>
            <cx:visibility meanLine="0" meanMarker="1" nonoutliers="0" outliers="1"/>
            <cx:statistics quartileMethod="exclusive"/>
          </cx:layoutPr>
        </cx:series>
        <cx:series layoutId="boxWhisker" uniqueId="{E75CD83C-30C8-F94F-AFA2-9CBEAB3CA0C0}">
          <cx:tx>
            <cx:txData>
              <cx:f>Sheet1!$E$2</cx:f>
              <cx:v>Culture B1 (n=30)</cx:v>
            </cx:txData>
          </cx:tx>
          <cx:dataId val="3"/>
          <cx:layoutPr>
            <cx:visibility meanLine="0" meanMarker="1" nonoutliers="0" outliers="1"/>
            <cx:statistics quartileMethod="exclusive"/>
          </cx:layoutPr>
        </cx:series>
        <cx:series layoutId="boxWhisker" uniqueId="{026D9A34-91D5-244D-92A5-BB8CEFAF5C6C}">
          <cx:tx>
            <cx:txData>
              <cx:f>Sheet1!$F$2</cx:f>
              <cx:v>Culture B2 (n=30)</cx:v>
            </cx:txData>
          </cx:tx>
          <cx:dataId val="4"/>
          <cx:layoutPr>
            <cx:visibility meanLine="0" meanMarker="1" nonoutliers="0" outliers="1"/>
            <cx:statistics quartileMethod="exclusive"/>
          </cx:layoutPr>
        </cx:series>
        <cx:series layoutId="boxWhisker" uniqueId="{6B984B61-8DC7-B348-A5CF-CA401F9D8FAE}">
          <cx:tx>
            <cx:txData>
              <cx:f>Sheet1!$G$2</cx:f>
              <cx:v>Culture B3 (n=30)</cx:v>
            </cx:txData>
          </cx:tx>
          <cx:dataId val="5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.5"/>
        <cx:tickLabels/>
      </cx:axis>
      <cx:axis id="1">
        <cx:valScaling max="-5"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r>
                  <a:rPr lang="en-US" sz="28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/>
                  </a:rPr>
                  <a:t>Degrees </a:t>
                </a:r>
                <a:r>
                  <a:rPr lang="en-US" sz="28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Celsius</a:t>
                </a:r>
                <a:r>
                  <a:rPr lang="en-US" sz="28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/>
                  </a:rPr>
                  <a:t> at Nucleation</a:t>
                </a:r>
              </a:p>
            </cx:rich>
          </cx:tx>
        </cx:title>
        <cx:majorGridlines/>
        <cx:majorTickMarks type="out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 sz="2800" b="0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cx:txPr>
      </cx:axis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800">
              <a:solidFill>
                <a:schemeClr val="tx1">
                  <a:lumMod val="75000"/>
                  <a:lumOff val="2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defRPr>
          </a:pPr>
          <a:endParaRPr lang="en-US" sz="2800" b="0" i="0" u="none" strike="noStrike" baseline="0">
            <a:solidFill>
              <a:schemeClr val="tx1">
                <a:lumMod val="75000"/>
                <a:lumOff val="25000"/>
              </a:schemeClr>
            </a:solidFill>
            <a:latin typeface="Helvetica Neue" panose="02000503000000020004" pitchFamily="2" charset="0"/>
            <a:ea typeface="Helvetica Neue" panose="02000503000000020004" pitchFamily="2" charset="0"/>
            <a:cs typeface="Helvetica Neue" panose="02000503000000020004" pitchFamily="2" charset="0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964330" y="858675"/>
            <a:ext cx="10177500" cy="4293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2010400" y="5438275"/>
            <a:ext cx="16083274" cy="5152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010400" y="5438275"/>
            <a:ext cx="16083274" cy="5152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7191375" y="858838"/>
            <a:ext cx="5722938" cy="4292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9128835" y="496416"/>
            <a:ext cx="18318300" cy="2136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118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None/>
              <a:defRPr sz="3600"/>
            </a:lvl2pPr>
            <a:lvl3pPr lvl="2" indent="0">
              <a:spcBef>
                <a:spcPts val="0"/>
              </a:spcBef>
              <a:buNone/>
              <a:defRPr sz="3600"/>
            </a:lvl3pPr>
            <a:lvl4pPr lvl="3" indent="0">
              <a:spcBef>
                <a:spcPts val="0"/>
              </a:spcBef>
              <a:buNone/>
              <a:defRPr sz="3600"/>
            </a:lvl4pPr>
            <a:lvl5pPr lvl="4" indent="0">
              <a:spcBef>
                <a:spcPts val="0"/>
              </a:spcBef>
              <a:buNone/>
              <a:defRPr sz="3600"/>
            </a:lvl5pPr>
            <a:lvl6pPr lvl="5" indent="0">
              <a:spcBef>
                <a:spcPts val="0"/>
              </a:spcBef>
              <a:buNone/>
              <a:defRPr sz="3600"/>
            </a:lvl6pPr>
            <a:lvl7pPr lvl="6" indent="0">
              <a:spcBef>
                <a:spcPts val="0"/>
              </a:spcBef>
              <a:buNone/>
              <a:defRPr sz="3600"/>
            </a:lvl7pPr>
            <a:lvl8pPr lvl="7" indent="0">
              <a:spcBef>
                <a:spcPts val="0"/>
              </a:spcBef>
              <a:buNone/>
              <a:defRPr sz="3600"/>
            </a:lvl8pPr>
            <a:lvl9pPr lvl="8" indent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828799" y="6309358"/>
            <a:ext cx="32918400" cy="18105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27460398" y="25137207"/>
            <a:ext cx="7528800" cy="7593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1828799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rgbClr val="888888"/>
                </a:solidFill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26334722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888888"/>
                </a:solidFill>
              </a:rPr>
              <a:t>‹#›</a:t>
            </a:fld>
            <a:endParaRPr lang="en-US" sz="3600" b="0" i="0" u="none" strike="noStrike" cap="none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2743199" y="8503918"/>
            <a:ext cx="31089600" cy="57606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118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None/>
              <a:defRPr sz="3600"/>
            </a:lvl2pPr>
            <a:lvl3pPr lvl="2" indent="0">
              <a:spcBef>
                <a:spcPts val="0"/>
              </a:spcBef>
              <a:buNone/>
              <a:defRPr sz="3600"/>
            </a:lvl3pPr>
            <a:lvl4pPr lvl="3" indent="0">
              <a:spcBef>
                <a:spcPts val="0"/>
              </a:spcBef>
              <a:buNone/>
              <a:defRPr sz="3600"/>
            </a:lvl4pPr>
            <a:lvl5pPr lvl="4" indent="0">
              <a:spcBef>
                <a:spcPts val="0"/>
              </a:spcBef>
              <a:buNone/>
              <a:defRPr sz="3600"/>
            </a:lvl5pPr>
            <a:lvl6pPr lvl="5" indent="0">
              <a:spcBef>
                <a:spcPts val="0"/>
              </a:spcBef>
              <a:buNone/>
              <a:defRPr sz="3600"/>
            </a:lvl6pPr>
            <a:lvl7pPr lvl="6" indent="0">
              <a:spcBef>
                <a:spcPts val="0"/>
              </a:spcBef>
              <a:buNone/>
              <a:defRPr sz="3600"/>
            </a:lvl7pPr>
            <a:lvl8pPr lvl="7" indent="0">
              <a:spcBef>
                <a:spcPts val="0"/>
              </a:spcBef>
              <a:buNone/>
              <a:defRPr sz="3600"/>
            </a:lvl8pPr>
            <a:lvl9pPr lvl="8" indent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5486400" y="15361919"/>
            <a:ext cx="25603199" cy="6858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27460398" y="25137207"/>
            <a:ext cx="7528800" cy="7593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1828799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rgbClr val="888888"/>
                </a:solidFill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26334722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88888"/>
                </a:solidFill>
              </a:rPr>
              <a:t>‹#›</a:t>
            </a:fld>
            <a:endParaRPr lang="en-US" sz="36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9128835" y="496416"/>
            <a:ext cx="18318300" cy="2136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118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None/>
              <a:defRPr sz="3600"/>
            </a:lvl2pPr>
            <a:lvl3pPr lvl="2" indent="0">
              <a:spcBef>
                <a:spcPts val="0"/>
              </a:spcBef>
              <a:buNone/>
              <a:defRPr sz="3600"/>
            </a:lvl3pPr>
            <a:lvl4pPr lvl="3" indent="0">
              <a:spcBef>
                <a:spcPts val="0"/>
              </a:spcBef>
              <a:buNone/>
              <a:defRPr sz="3600"/>
            </a:lvl4pPr>
            <a:lvl5pPr lvl="4" indent="0">
              <a:spcBef>
                <a:spcPts val="0"/>
              </a:spcBef>
              <a:buNone/>
              <a:defRPr sz="3600"/>
            </a:lvl5pPr>
            <a:lvl6pPr lvl="5" indent="0">
              <a:spcBef>
                <a:spcPts val="0"/>
              </a:spcBef>
              <a:buNone/>
              <a:defRPr sz="3600"/>
            </a:lvl6pPr>
            <a:lvl7pPr lvl="6" indent="0">
              <a:spcBef>
                <a:spcPts val="0"/>
              </a:spcBef>
              <a:buNone/>
              <a:defRPr sz="3600"/>
            </a:lvl7pPr>
            <a:lvl8pPr lvl="7" indent="0">
              <a:spcBef>
                <a:spcPts val="0"/>
              </a:spcBef>
              <a:buNone/>
              <a:defRPr sz="3600"/>
            </a:lvl8pPr>
            <a:lvl9pPr lvl="8" indent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828799" y="6309358"/>
            <a:ext cx="15910500" cy="18105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18836638" y="6309358"/>
            <a:ext cx="15910500" cy="18105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7460398" y="25137207"/>
            <a:ext cx="7528800" cy="7593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1828799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rgbClr val="888888"/>
                </a:solidFill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26334722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88888"/>
                </a:solidFill>
              </a:rPr>
              <a:t>‹#›</a:t>
            </a:fld>
            <a:endParaRPr lang="en-US" sz="36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128835" y="496416"/>
            <a:ext cx="18318300" cy="2136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118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None/>
              <a:defRPr sz="3600"/>
            </a:lvl2pPr>
            <a:lvl3pPr lvl="2" indent="0">
              <a:spcBef>
                <a:spcPts val="0"/>
              </a:spcBef>
              <a:buNone/>
              <a:defRPr sz="3600"/>
            </a:lvl3pPr>
            <a:lvl4pPr lvl="3" indent="0">
              <a:spcBef>
                <a:spcPts val="0"/>
              </a:spcBef>
              <a:buNone/>
              <a:defRPr sz="3600"/>
            </a:lvl4pPr>
            <a:lvl5pPr lvl="4" indent="0">
              <a:spcBef>
                <a:spcPts val="0"/>
              </a:spcBef>
              <a:buNone/>
              <a:defRPr sz="3600"/>
            </a:lvl5pPr>
            <a:lvl6pPr lvl="5" indent="0">
              <a:spcBef>
                <a:spcPts val="0"/>
              </a:spcBef>
              <a:buNone/>
              <a:defRPr sz="3600"/>
            </a:lvl6pPr>
            <a:lvl7pPr lvl="6" indent="0">
              <a:spcBef>
                <a:spcPts val="0"/>
              </a:spcBef>
              <a:buNone/>
              <a:defRPr sz="3600"/>
            </a:lvl7pPr>
            <a:lvl8pPr lvl="7" indent="0">
              <a:spcBef>
                <a:spcPts val="0"/>
              </a:spcBef>
              <a:buNone/>
              <a:defRPr sz="3600"/>
            </a:lvl8pPr>
            <a:lvl9pPr lvl="8" indent="0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7460398" y="25137207"/>
            <a:ext cx="7528800" cy="7593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1828799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rgbClr val="888888"/>
                </a:solidFill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26334722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88888"/>
                </a:solidFill>
              </a:rPr>
              <a:t>‹#›</a:t>
            </a:fld>
            <a:endParaRPr lang="en-US" sz="36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27460398" y="25137207"/>
            <a:ext cx="7528800" cy="7593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20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828799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rgbClr val="888888"/>
                </a:solidFill>
              </a:defRPr>
            </a:lvl1pPr>
            <a:lvl2pPr marL="914400" marR="0" lvl="1" indent="0" algn="l" rtl="0">
              <a:spcBef>
                <a:spcPts val="0"/>
              </a:spcBef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26334722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>
                <a:solidFill>
                  <a:srgbClr val="888888"/>
                </a:solidFill>
              </a:rPr>
              <a:t>‹#›</a:t>
            </a:fld>
            <a:endParaRPr lang="en-US" sz="360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128835" y="496416"/>
            <a:ext cx="18318300" cy="2136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SzPct val="25000"/>
              <a:buNone/>
              <a:defRPr sz="11800" b="1" i="0" u="none" strike="noStrike" cap="none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indent="0">
              <a:spcBef>
                <a:spcPts val="0"/>
              </a:spcBef>
              <a:buSzPct val="77777"/>
              <a:buNone/>
              <a:defRPr sz="3600"/>
            </a:lvl2pPr>
            <a:lvl3pPr lvl="2" indent="0">
              <a:spcBef>
                <a:spcPts val="0"/>
              </a:spcBef>
              <a:buSzPct val="77777"/>
              <a:buNone/>
              <a:defRPr sz="3600"/>
            </a:lvl3pPr>
            <a:lvl4pPr lvl="3" indent="0">
              <a:spcBef>
                <a:spcPts val="0"/>
              </a:spcBef>
              <a:buSzPct val="77777"/>
              <a:buNone/>
              <a:defRPr sz="3600"/>
            </a:lvl4pPr>
            <a:lvl5pPr lvl="4" indent="0">
              <a:spcBef>
                <a:spcPts val="0"/>
              </a:spcBef>
              <a:buSzPct val="77777"/>
              <a:buNone/>
              <a:defRPr sz="3600"/>
            </a:lvl5pPr>
            <a:lvl6pPr lvl="5" indent="0">
              <a:spcBef>
                <a:spcPts val="0"/>
              </a:spcBef>
              <a:buSzPct val="77777"/>
              <a:buNone/>
              <a:defRPr sz="3600"/>
            </a:lvl6pPr>
            <a:lvl7pPr lvl="6" indent="0">
              <a:spcBef>
                <a:spcPts val="0"/>
              </a:spcBef>
              <a:buSzPct val="77777"/>
              <a:buNone/>
              <a:defRPr sz="3600"/>
            </a:lvl7pPr>
            <a:lvl8pPr lvl="7" indent="0">
              <a:spcBef>
                <a:spcPts val="0"/>
              </a:spcBef>
              <a:buSzPct val="77777"/>
              <a:buNone/>
              <a:defRPr sz="3600"/>
            </a:lvl8pPr>
            <a:lvl9pPr lvl="8" indent="0">
              <a:spcBef>
                <a:spcPts val="0"/>
              </a:spcBef>
              <a:buSzPct val="77777"/>
              <a:buNone/>
              <a:defRPr sz="36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28799" y="6309358"/>
            <a:ext cx="32918400" cy="181050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841500" marR="0" lvl="2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2755900" marR="0" lvl="3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3683000" marR="0" lvl="4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4597400" marR="0" lvl="5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5511800" marR="0" lvl="6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6438900" marR="0" lvl="7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7353300" marR="0" lvl="8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27460398" y="25137207"/>
            <a:ext cx="7528800" cy="7593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SzPct val="14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1828799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183900" tIns="183900" rIns="183900" bIns="183900" anchor="t" anchorCtr="0"/>
          <a:lstStyle>
            <a:lvl1pPr marL="0" marR="0" lvl="0" indent="0" algn="l" rtl="0">
              <a:spcBef>
                <a:spcPts val="0"/>
              </a:spcBef>
              <a:buSzPct val="77777"/>
              <a:buNone/>
              <a:defRPr sz="3600" b="0" i="0" u="none" strike="noStrike" cap="none">
                <a:solidFill>
                  <a:srgbClr val="888888"/>
                </a:solidFill>
              </a:defRPr>
            </a:lvl1pPr>
            <a:lvl2pPr marL="914400" marR="0" lvl="1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2pPr>
            <a:lvl3pPr marL="1841500" marR="0" lvl="2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3pPr>
            <a:lvl4pPr marL="2755900" marR="0" lvl="3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4pPr>
            <a:lvl5pPr marL="3683000" marR="0" lvl="4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5pPr>
            <a:lvl6pPr marL="4597400" marR="0" lvl="5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6pPr>
            <a:lvl7pPr marL="5511800" marR="0" lvl="6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7pPr>
            <a:lvl8pPr marL="6438900" marR="0" lvl="7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8pPr>
            <a:lvl9pPr marL="7353300" marR="0" lvl="8" indent="0" algn="l" rtl="0">
              <a:spcBef>
                <a:spcPts val="0"/>
              </a:spcBef>
              <a:buSzPct val="77777"/>
              <a:buNone/>
              <a:defRPr sz="3600" b="0" i="0" u="none" strike="noStrike" cap="none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26334722" y="25511761"/>
            <a:ext cx="8412600" cy="1371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888888"/>
                </a:solidFill>
              </a:rPr>
              <a:t>‹#›</a:t>
            </a:fld>
            <a:endParaRPr lang="en-US" sz="3600" b="0" i="0" u="none" strike="noStrike" cap="none">
              <a:solidFill>
                <a:srgbClr val="888888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14/relationships/chartEx" Target="../charts/chartEx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8932990-7664-5F46-B859-55C6CB177BD6}"/>
              </a:ext>
            </a:extLst>
          </p:cNvPr>
          <p:cNvSpPr/>
          <p:nvPr/>
        </p:nvSpPr>
        <p:spPr>
          <a:xfrm>
            <a:off x="10197403" y="14050587"/>
            <a:ext cx="16148690" cy="1290108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2BE348-3E83-AA45-90E0-8493D9994D7A}"/>
              </a:ext>
            </a:extLst>
          </p:cNvPr>
          <p:cNvSpPr/>
          <p:nvPr/>
        </p:nvSpPr>
        <p:spPr>
          <a:xfrm>
            <a:off x="10174617" y="5280674"/>
            <a:ext cx="16194263" cy="735926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3E9F7C-7636-5A44-BAAC-A22535A90BDD}"/>
              </a:ext>
            </a:extLst>
          </p:cNvPr>
          <p:cNvSpPr txBox="1"/>
          <p:nvPr/>
        </p:nvSpPr>
        <p:spPr>
          <a:xfrm>
            <a:off x="410817" y="351905"/>
            <a:ext cx="35749581" cy="35627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931399" y="412211"/>
            <a:ext cx="27497120" cy="194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  <a:scene3d>
              <a:camera prst="orthographicFront"/>
              <a:lightRig rig="balanced" dir="t"/>
            </a:scene3d>
            <a:sp3d contourW="12700" prstMaterial="matte">
              <a:bevelT w="12700"/>
              <a:bevelB w="0"/>
            </a:sp3d>
          </a:bodyPr>
          <a:lstStyle/>
          <a:p>
            <a:pPr marL="12700" lvl="0" indent="-12700" algn="ctr">
              <a:spcBef>
                <a:spcPts val="100"/>
              </a:spcBef>
            </a:pPr>
            <a:r>
              <a:rPr lang="en-US" sz="7200" dirty="0">
                <a:solidFill>
                  <a:schemeClr val="bg1"/>
                </a:solidFill>
                <a:effectLst>
                  <a:outerShdw dist="38100" algn="l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 Analysis of Bioaerosols: </a:t>
            </a:r>
            <a:br>
              <a:rPr lang="en-US" sz="7200" dirty="0">
                <a:solidFill>
                  <a:schemeClr val="bg1"/>
                </a:solidFill>
                <a:effectLst>
                  <a:outerShdw dist="38100" algn="l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7200" dirty="0">
                <a:solidFill>
                  <a:schemeClr val="bg1"/>
                </a:solidFill>
                <a:effectLst>
                  <a:outerShdw dist="38100" algn="l" rotWithShape="0">
                    <a:schemeClr val="tx1">
                      <a:lumMod val="85000"/>
                      <a:lumOff val="15000"/>
                      <a:alpha val="40000"/>
                    </a:scheme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rPr>
              <a:t>DNA and Ice Nucleation Potential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27029192" y="5358941"/>
            <a:ext cx="9151201" cy="13068021"/>
          </a:xfrm>
          <a:prstGeom prst="rect">
            <a:avLst/>
          </a:prstGeom>
          <a:solidFill>
            <a:schemeClr val="bg1"/>
          </a:solidFill>
          <a:ln w="22225">
            <a:solidFill>
              <a:schemeClr val="bg2">
                <a:lumMod val="75000"/>
              </a:schemeClr>
            </a:solidFill>
          </a:ln>
        </p:spPr>
        <p:txBody>
          <a:bodyPr lIns="91440" tIns="91440" rIns="182880" bIns="91440" anchor="t" anchorCtr="0">
            <a:noAutofit/>
          </a:bodyPr>
          <a:lstStyle/>
          <a:p>
            <a:pPr marL="457200" marR="0" lvl="0" indent="-457200" algn="just" rtl="0">
              <a:spcBef>
                <a:spcPts val="5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bacterial samples were identified as 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Bacillus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previously reported 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(Bowers, et al. 2013).</a:t>
            </a:r>
          </a:p>
          <a:p>
            <a:pPr marL="457200" marR="0" lvl="0" indent="-457200" algn="just" rtl="0">
              <a:spcBef>
                <a:spcPts val="5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Unfortunately, sampled bacteria was limited to aerobic species that could be cultured on LB agar.</a:t>
            </a:r>
          </a:p>
          <a:p>
            <a:pPr marL="457200" marR="0" lvl="0" indent="-457200" algn="just" rtl="0">
              <a:spcBef>
                <a:spcPts val="5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Ice nucleation results were not statistically significant but do imply a higher nucleation temperature for samples containing these bacteria.</a:t>
            </a:r>
          </a:p>
          <a:p>
            <a:pPr lvl="1" algn="just">
              <a:spcBef>
                <a:spcPts val="500"/>
              </a:spcBef>
              <a:buSzPct val="100000"/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FUTURE WORK:</a:t>
            </a:r>
          </a:p>
          <a:p>
            <a:pPr marL="457200" marR="0" lvl="0" indent="-457200" algn="just" rtl="0">
              <a:spcBef>
                <a:spcPts val="5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Illumina sequencing would allow for a more comprehensive view of atmospheric bacteria.</a:t>
            </a:r>
          </a:p>
          <a:p>
            <a:pPr marL="457200" marR="0" lvl="0" indent="-457200" algn="just" rtl="0">
              <a:spcBef>
                <a:spcPts val="5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These methods could be employed using aerial sampling of cloud bacteria in active storm conditions</a:t>
            </a:r>
          </a:p>
          <a:p>
            <a:pPr marL="457200" marR="0" lvl="0" indent="-457200" algn="just" rtl="0">
              <a:spcBef>
                <a:spcPts val="5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sophisticated nucleation testing would improve consistency in measurements.</a:t>
            </a:r>
          </a:p>
          <a:p>
            <a:pPr marR="0" lvl="0" algn="just" rtl="0">
              <a:spcBef>
                <a:spcPts val="500"/>
              </a:spcBef>
              <a:buSzPct val="100000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410817" y="5421402"/>
            <a:ext cx="9205033" cy="4356861"/>
          </a:xfrm>
          <a:prstGeom prst="rect">
            <a:avLst/>
          </a:prstGeom>
          <a:solidFill>
            <a:schemeClr val="bg1"/>
          </a:solidFill>
          <a:ln w="22225">
            <a:solidFill>
              <a:schemeClr val="bg2">
                <a:lumMod val="50000"/>
              </a:schemeClr>
            </a:solidFill>
          </a:ln>
        </p:spPr>
        <p:txBody>
          <a:bodyPr lIns="91440" tIns="91440" rIns="91440" bIns="91440" anchor="t" anchorCtr="0">
            <a:noAutofit/>
          </a:bodyPr>
          <a:lstStyle/>
          <a:p>
            <a:pPr marL="508000" marR="304800" lvl="0" indent="-457200" algn="just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collect biological atmospheric Particulate Matter (PM) that is less than 2.5µm </a:t>
            </a:r>
          </a:p>
          <a:p>
            <a:pPr marL="508000" marR="304800" indent="-457200" algn="just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culture, isolate, amplify, and sequence DNA from aerosol bacterial samples. </a:t>
            </a:r>
          </a:p>
          <a:p>
            <a:pPr marL="508000" marR="304800" indent="-457200" algn="just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perform ice nucleation experiments to observe the potential of individual bacterial samples to freeze water at higher temperatures relative to ultrapure water. </a:t>
            </a:r>
          </a:p>
          <a:p>
            <a:pPr marL="50800" marR="304800" lvl="0" algn="just" rtl="0">
              <a:spcBef>
                <a:spcPts val="600"/>
              </a:spcBef>
              <a:buSzPct val="100000"/>
            </a:pPr>
            <a:endParaRPr lang="en-US" sz="3500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27029194" y="19995029"/>
            <a:ext cx="9151199" cy="351418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lIns="91440" tIns="91440" rIns="91440" bIns="91440" anchor="t" anchorCtr="0">
            <a:noAutofit/>
          </a:bodyPr>
          <a:lstStyle/>
          <a:p>
            <a:pPr marL="514350" marR="12700" lvl="0" indent="-514350" algn="just">
              <a:buSzPct val="100000"/>
              <a:buFont typeface="Wingdings" pitchFamily="2" charset="2"/>
              <a:buChar char="§"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Frank Bowman</a:t>
            </a:r>
          </a:p>
          <a:p>
            <a:pPr marL="514350" marR="12700" lvl="0" indent="-514350" algn="just">
              <a:buSzPct val="100000"/>
              <a:buFont typeface="Wingdings" pitchFamily="2" charset="2"/>
              <a:buChar char="§"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Brian Darby</a:t>
            </a:r>
          </a:p>
          <a:p>
            <a:pPr marL="514350" marR="12700" lvl="0" indent="-514350" algn="just">
              <a:buSzPct val="100000"/>
              <a:buFont typeface="Wingdings" pitchFamily="2" charset="2"/>
              <a:buChar char="§"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Nickolas S. Goodman, M.S.</a:t>
            </a:r>
          </a:p>
          <a:p>
            <a:pPr marL="514350" marR="12700" lvl="0" indent="-514350" algn="just">
              <a:buSzPct val="100000"/>
              <a:buFont typeface="Wingdings" pitchFamily="2" charset="2"/>
              <a:buChar char="§"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Matthew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Flom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M.S.</a:t>
            </a:r>
          </a:p>
          <a:p>
            <a:pPr marL="514350" marR="12700" lvl="0" indent="-514350" algn="just">
              <a:buSzPct val="100000"/>
              <a:buFont typeface="Wingdings" pitchFamily="2" charset="2"/>
              <a:buChar char="§"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material is based upon work supported by the National Science Foundation under Grant No. CHE-1757922.  Any opinions, findings, and conclusions or recommendations expressed in this material are those of the authors and do not necessarily reflect the views of the National Science Foundation.</a:t>
            </a:r>
          </a:p>
          <a:p>
            <a:pPr marL="457200" marR="12700" lvl="0" indent="-457200" algn="just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</a:pPr>
            <a:endParaRPr 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12700" lvl="0" algn="just">
              <a:lnSpc>
                <a:spcPct val="125000"/>
              </a:lnSpc>
              <a:buSzPct val="100000"/>
            </a:pPr>
            <a:endParaRPr 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410817" y="20840950"/>
            <a:ext cx="9215017" cy="6110718"/>
          </a:xfrm>
          <a:prstGeom prst="rect">
            <a:avLst/>
          </a:prstGeom>
          <a:solidFill>
            <a:schemeClr val="bg1"/>
          </a:solidFill>
          <a:ln w="22225">
            <a:solidFill>
              <a:schemeClr val="bg2">
                <a:lumMod val="75000"/>
              </a:schemeClr>
            </a:solidFill>
          </a:ln>
        </p:spPr>
        <p:txBody>
          <a:bodyPr lIns="91440" tIns="91440" rIns="91440" bIns="91440" anchor="t" anchorCtr="0">
            <a:noAutofit/>
          </a:bodyPr>
          <a:lstStyle/>
          <a:p>
            <a:pPr marL="508000" marR="304800" lvl="0" indent="-457200" algn="just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Aerosols were collected via roof-mounted inlets on quartz filters at regulated airflow in long (7 day) and short (2 day) exposures.</a:t>
            </a:r>
          </a:p>
          <a:p>
            <a:pPr marL="508000" marR="304800" lvl="0" indent="-457200" algn="just" rtl="0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Samples were cultured on LB agar, isolated, and amplified for a region of the 16S ribosomal subunit. DNA was then sequenced and characterized against the NCBI database via BLAST searches.</a:t>
            </a:r>
          </a:p>
          <a:p>
            <a:pPr marL="508000" marR="304800" lvl="0" indent="-457200" algn="just" rtl="0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latin typeface="Helvetica Neue"/>
                <a:ea typeface="Helvetica Neue"/>
                <a:cs typeface="Helvetica Neue"/>
                <a:sym typeface="Helvetica Neue"/>
              </a:rPr>
              <a:t>Ice nucleation tests were performed on all identified bacteria cultures relative to ultrapure water.</a:t>
            </a:r>
          </a:p>
          <a:p>
            <a:pPr marL="508000" marR="304800" lvl="0" indent="-457200" algn="just" rtl="0">
              <a:lnSpc>
                <a:spcPct val="12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508000" marR="304800" lvl="0" indent="-457200" algn="just" rtl="0">
              <a:lnSpc>
                <a:spcPct val="12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en-US" sz="3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27029194" y="25086352"/>
            <a:ext cx="9151199" cy="186531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lIns="91440" tIns="91440" rIns="91440" bIns="91440" anchor="t" anchorCtr="0">
            <a:noAutofit/>
          </a:bodyPr>
          <a:lstStyle/>
          <a:p>
            <a:pPr marL="457200" marR="12700" lvl="0" indent="-457200" algn="l" rtl="0"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Robert M. Bowers, Nicholas Clements, Joanna B. Emerson, Christine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Wiedinmyer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Michale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P.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Hannifan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Noah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Fierer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Seasonal Variability in Bacterial and Fungal Diversity of the Near Surface Atmosphere. </a:t>
            </a:r>
            <a:r>
              <a:rPr lang="en-US" sz="23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Environmental Science and Technology. 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2013. 12097-12105.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6123520" y="2707478"/>
            <a:ext cx="25100280" cy="1390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Julie Hibarger, Dr. Rebecca Simmons</a:t>
            </a:r>
            <a:r>
              <a:rPr lang="en-US" sz="3600" baseline="300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36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Dr. David Delene</a:t>
            </a:r>
            <a:r>
              <a:rPr lang="en-US" sz="3600" baseline="300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lang="en-US" sz="3200" i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University Of North Dakota Department of Biology, 2. University of North Dakota Department of Atmospheric Science</a:t>
            </a:r>
          </a:p>
          <a:p>
            <a:pPr lvl="0" algn="ctr">
              <a:spcBef>
                <a:spcPts val="0"/>
              </a:spcBef>
              <a:buNone/>
            </a:pPr>
            <a:endParaRPr lang="en-US" sz="3600" dirty="0">
              <a:solidFill>
                <a:schemeClr val="bg1">
                  <a:lumMod val="8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410817" y="19616178"/>
            <a:ext cx="9215017" cy="122477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168575" rIns="0" bIns="0" anchor="t" anchorCtr="0">
            <a:noAutofit/>
          </a:bodyPr>
          <a:lstStyle/>
          <a:p>
            <a:pPr marL="2197100" marR="0" lvl="0" indent="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6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Methods        </a:t>
            </a:r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1D3DC72A-027F-E34B-A595-B0EB8507A73D}"/>
              </a:ext>
            </a:extLst>
          </p:cNvPr>
          <p:cNvSpPr/>
          <p:nvPr/>
        </p:nvSpPr>
        <p:spPr>
          <a:xfrm>
            <a:off x="17992109" y="6457737"/>
            <a:ext cx="1977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91BC525D-2233-7F4C-B8D9-8E323755FDA5}"/>
              </a:ext>
            </a:extLst>
          </p:cNvPr>
          <p:cNvSpPr/>
          <p:nvPr/>
        </p:nvSpPr>
        <p:spPr>
          <a:xfrm>
            <a:off x="17945770" y="6503456"/>
            <a:ext cx="29038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1BB07048-5C22-DA43-9D47-8A5539078FD9}"/>
              </a:ext>
            </a:extLst>
          </p:cNvPr>
          <p:cNvSpPr/>
          <p:nvPr/>
        </p:nvSpPr>
        <p:spPr>
          <a:xfrm>
            <a:off x="20136008" y="5965320"/>
            <a:ext cx="185351" cy="49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D55FC6DE-516A-B441-BA26-3866A779CAB0}"/>
              </a:ext>
            </a:extLst>
          </p:cNvPr>
          <p:cNvSpPr/>
          <p:nvPr/>
        </p:nvSpPr>
        <p:spPr>
          <a:xfrm>
            <a:off x="20080402" y="6014748"/>
            <a:ext cx="296562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ounded Rectangle 253">
            <a:extLst>
              <a:ext uri="{FF2B5EF4-FFF2-40B4-BE49-F238E27FC236}">
                <a16:creationId xmlns:a16="http://schemas.microsoft.com/office/drawing/2014/main" id="{98E1154B-6AD2-0F41-9E72-7250C891EA78}"/>
              </a:ext>
            </a:extLst>
          </p:cNvPr>
          <p:cNvSpPr/>
          <p:nvPr/>
        </p:nvSpPr>
        <p:spPr>
          <a:xfrm>
            <a:off x="20197792" y="6060467"/>
            <a:ext cx="45719" cy="49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ounded Rectangle 254">
            <a:extLst>
              <a:ext uri="{FF2B5EF4-FFF2-40B4-BE49-F238E27FC236}">
                <a16:creationId xmlns:a16="http://schemas.microsoft.com/office/drawing/2014/main" id="{868142F3-82E3-C546-8441-A1884E718A0A}"/>
              </a:ext>
            </a:extLst>
          </p:cNvPr>
          <p:cNvSpPr/>
          <p:nvPr/>
        </p:nvSpPr>
        <p:spPr>
          <a:xfrm>
            <a:off x="20136008" y="6109895"/>
            <a:ext cx="185351" cy="3223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91303BF4-BC1E-3743-9A7A-1A6B83C3AC3F}"/>
              </a:ext>
            </a:extLst>
          </p:cNvPr>
          <p:cNvSpPr/>
          <p:nvPr/>
        </p:nvSpPr>
        <p:spPr>
          <a:xfrm>
            <a:off x="18068102" y="654669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93475793-5AA2-3B4D-A848-7BF5409677EB}"/>
              </a:ext>
            </a:extLst>
          </p:cNvPr>
          <p:cNvSpPr/>
          <p:nvPr/>
        </p:nvSpPr>
        <p:spPr>
          <a:xfrm>
            <a:off x="17992109" y="6596125"/>
            <a:ext cx="197708" cy="234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4440E0CF-CBFD-994C-A454-C76E77531180}"/>
              </a:ext>
            </a:extLst>
          </p:cNvPr>
          <p:cNvSpPr/>
          <p:nvPr/>
        </p:nvSpPr>
        <p:spPr>
          <a:xfrm>
            <a:off x="18022383" y="6836619"/>
            <a:ext cx="45719" cy="15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95466E56-97BA-BA45-80E1-95A0DBA80CA8}"/>
              </a:ext>
            </a:extLst>
          </p:cNvPr>
          <p:cNvSpPr/>
          <p:nvPr/>
        </p:nvSpPr>
        <p:spPr>
          <a:xfrm>
            <a:off x="20243511" y="6432254"/>
            <a:ext cx="45719" cy="188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E645E94C-1599-D043-BD5F-ED874CA8006C}"/>
              </a:ext>
            </a:extLst>
          </p:cNvPr>
          <p:cNvCxnSpPr>
            <a:cxnSpLocks/>
          </p:cNvCxnSpPr>
          <p:nvPr/>
        </p:nvCxnSpPr>
        <p:spPr>
          <a:xfrm>
            <a:off x="11362281" y="7362972"/>
            <a:ext cx="13875026" cy="81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0D03956E-56E5-FA4C-87B3-2DBE2EC6BC00}"/>
              </a:ext>
            </a:extLst>
          </p:cNvPr>
          <p:cNvCxnSpPr>
            <a:cxnSpLocks/>
          </p:cNvCxnSpPr>
          <p:nvPr/>
        </p:nvCxnSpPr>
        <p:spPr>
          <a:xfrm>
            <a:off x="11362281" y="7739543"/>
            <a:ext cx="13875026" cy="56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TextBox 261">
            <a:extLst>
              <a:ext uri="{FF2B5EF4-FFF2-40B4-BE49-F238E27FC236}">
                <a16:creationId xmlns:a16="http://schemas.microsoft.com/office/drawing/2014/main" id="{F5FB09B0-F93B-E74C-97F7-B5B6E7938223}"/>
              </a:ext>
            </a:extLst>
          </p:cNvPr>
          <p:cNvSpPr txBox="1"/>
          <p:nvPr/>
        </p:nvSpPr>
        <p:spPr>
          <a:xfrm>
            <a:off x="11271586" y="7306162"/>
            <a:ext cx="294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Roof</a:t>
            </a: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754D1AE9-2A2F-1E43-B64E-2F918666A424}"/>
              </a:ext>
            </a:extLst>
          </p:cNvPr>
          <p:cNvCxnSpPr>
            <a:cxnSpLocks/>
            <a:stCxn id="257" idx="1"/>
          </p:cNvCxnSpPr>
          <p:nvPr/>
        </p:nvCxnSpPr>
        <p:spPr>
          <a:xfrm flipH="1">
            <a:off x="17738797" y="6713514"/>
            <a:ext cx="253312" cy="660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DD24A3E0-E4E1-ED48-AD8A-CC354B3ADDFB}"/>
              </a:ext>
            </a:extLst>
          </p:cNvPr>
          <p:cNvCxnSpPr>
            <a:cxnSpLocks/>
            <a:stCxn id="257" idx="3"/>
          </p:cNvCxnSpPr>
          <p:nvPr/>
        </p:nvCxnSpPr>
        <p:spPr>
          <a:xfrm>
            <a:off x="18189817" y="6713514"/>
            <a:ext cx="185351" cy="687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FAA22090-D246-584D-892D-D844FB014994}"/>
              </a:ext>
            </a:extLst>
          </p:cNvPr>
          <p:cNvCxnSpPr>
            <a:cxnSpLocks/>
            <a:stCxn id="255" idx="3"/>
          </p:cNvCxnSpPr>
          <p:nvPr/>
        </p:nvCxnSpPr>
        <p:spPr>
          <a:xfrm>
            <a:off x="20321359" y="6271075"/>
            <a:ext cx="432486" cy="1129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2D21533A-9938-2A41-AFB2-C3C95A2C39F7}"/>
              </a:ext>
            </a:extLst>
          </p:cNvPr>
          <p:cNvCxnSpPr>
            <a:cxnSpLocks/>
            <a:stCxn id="255" idx="1"/>
          </p:cNvCxnSpPr>
          <p:nvPr/>
        </p:nvCxnSpPr>
        <p:spPr>
          <a:xfrm flipH="1">
            <a:off x="19752948" y="6271075"/>
            <a:ext cx="383060" cy="1156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Box 266">
            <a:extLst>
              <a:ext uri="{FF2B5EF4-FFF2-40B4-BE49-F238E27FC236}">
                <a16:creationId xmlns:a16="http://schemas.microsoft.com/office/drawing/2014/main" id="{92EB82C9-B459-5642-9BD4-55D4AB959CBC}"/>
              </a:ext>
            </a:extLst>
          </p:cNvPr>
          <p:cNvSpPr txBox="1"/>
          <p:nvPr/>
        </p:nvSpPr>
        <p:spPr>
          <a:xfrm>
            <a:off x="18225340" y="5675206"/>
            <a:ext cx="186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Air Inlets</a:t>
            </a:r>
          </a:p>
        </p:txBody>
      </p:sp>
      <p:cxnSp>
        <p:nvCxnSpPr>
          <p:cNvPr id="268" name="Elbow Connector 267">
            <a:extLst>
              <a:ext uri="{FF2B5EF4-FFF2-40B4-BE49-F238E27FC236}">
                <a16:creationId xmlns:a16="http://schemas.microsoft.com/office/drawing/2014/main" id="{B40583DC-B8E0-494E-BA8F-03086892B69E}"/>
              </a:ext>
            </a:extLst>
          </p:cNvPr>
          <p:cNvCxnSpPr>
            <a:cxnSpLocks/>
          </p:cNvCxnSpPr>
          <p:nvPr/>
        </p:nvCxnSpPr>
        <p:spPr>
          <a:xfrm flipV="1">
            <a:off x="18139154" y="6841132"/>
            <a:ext cx="1954529" cy="2858"/>
          </a:xfrm>
          <a:prstGeom prst="bentConnector3">
            <a:avLst>
              <a:gd name="adj1" fmla="val 50000"/>
            </a:avLst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049012C0-22D7-FA45-A2BF-4DB3F2E9617D}"/>
              </a:ext>
            </a:extLst>
          </p:cNvPr>
          <p:cNvCxnSpPr>
            <a:cxnSpLocks/>
          </p:cNvCxnSpPr>
          <p:nvPr/>
        </p:nvCxnSpPr>
        <p:spPr>
          <a:xfrm>
            <a:off x="20093683" y="6840746"/>
            <a:ext cx="12974" cy="1196882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5E35F5E4-4D3A-A743-80B1-CAF134376826}"/>
              </a:ext>
            </a:extLst>
          </p:cNvPr>
          <p:cNvCxnSpPr>
            <a:cxnSpLocks/>
          </p:cNvCxnSpPr>
          <p:nvPr/>
        </p:nvCxnSpPr>
        <p:spPr>
          <a:xfrm flipH="1">
            <a:off x="20243511" y="6634374"/>
            <a:ext cx="22860" cy="153299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TextBox 270">
            <a:extLst>
              <a:ext uri="{FF2B5EF4-FFF2-40B4-BE49-F238E27FC236}">
                <a16:creationId xmlns:a16="http://schemas.microsoft.com/office/drawing/2014/main" id="{5A180A1E-273B-BC4F-B61C-B9B821DD6387}"/>
              </a:ext>
            </a:extLst>
          </p:cNvPr>
          <p:cNvSpPr txBox="1"/>
          <p:nvPr/>
        </p:nvSpPr>
        <p:spPr>
          <a:xfrm>
            <a:off x="11512219" y="11743491"/>
            <a:ext cx="1325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Figure 1: Bioaerosol : Collection of PM less than 2.5  µm 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D4E48884-B043-6547-91F1-F314E7F06839}"/>
              </a:ext>
            </a:extLst>
          </p:cNvPr>
          <p:cNvSpPr/>
          <p:nvPr/>
        </p:nvSpPr>
        <p:spPr>
          <a:xfrm>
            <a:off x="19656522" y="8006764"/>
            <a:ext cx="1694886" cy="677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C8D2066F-FB5C-F344-85F2-3A1048CCC402}"/>
              </a:ext>
            </a:extLst>
          </p:cNvPr>
          <p:cNvSpPr txBox="1"/>
          <p:nvPr/>
        </p:nvSpPr>
        <p:spPr>
          <a:xfrm>
            <a:off x="19680465" y="8098706"/>
            <a:ext cx="18659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PM&lt;2.5µm</a:t>
            </a:r>
          </a:p>
          <a:p>
            <a:endParaRPr lang="en-US" dirty="0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5D80E3D3-6AA7-D946-8DE1-5BF311CD7049}"/>
              </a:ext>
            </a:extLst>
          </p:cNvPr>
          <p:cNvSpPr/>
          <p:nvPr/>
        </p:nvSpPr>
        <p:spPr>
          <a:xfrm>
            <a:off x="17516376" y="9778263"/>
            <a:ext cx="349077" cy="816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Can 274">
            <a:extLst>
              <a:ext uri="{FF2B5EF4-FFF2-40B4-BE49-F238E27FC236}">
                <a16:creationId xmlns:a16="http://schemas.microsoft.com/office/drawing/2014/main" id="{9996A038-4E6B-014E-9B74-913D0A4BE1F4}"/>
              </a:ext>
            </a:extLst>
          </p:cNvPr>
          <p:cNvSpPr/>
          <p:nvPr/>
        </p:nvSpPr>
        <p:spPr>
          <a:xfrm>
            <a:off x="17690914" y="9500677"/>
            <a:ext cx="47883" cy="2775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Can 275">
            <a:extLst>
              <a:ext uri="{FF2B5EF4-FFF2-40B4-BE49-F238E27FC236}">
                <a16:creationId xmlns:a16="http://schemas.microsoft.com/office/drawing/2014/main" id="{075501BC-EE9A-3949-BA01-BC83D638E714}"/>
              </a:ext>
            </a:extLst>
          </p:cNvPr>
          <p:cNvSpPr/>
          <p:nvPr/>
        </p:nvSpPr>
        <p:spPr>
          <a:xfrm>
            <a:off x="17690914" y="9859906"/>
            <a:ext cx="47883" cy="2775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3EBDB959-B370-3441-A59D-585F2B047110}"/>
              </a:ext>
            </a:extLst>
          </p:cNvPr>
          <p:cNvSpPr/>
          <p:nvPr/>
        </p:nvSpPr>
        <p:spPr>
          <a:xfrm>
            <a:off x="16230832" y="9321064"/>
            <a:ext cx="1192001" cy="753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APS</a:t>
            </a: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43D23C0E-66C8-0144-BDC4-08D33156570A}"/>
              </a:ext>
            </a:extLst>
          </p:cNvPr>
          <p:cNvCxnSpPr>
            <a:cxnSpLocks/>
            <a:endCxn id="279" idx="0"/>
          </p:cNvCxnSpPr>
          <p:nvPr/>
        </p:nvCxnSpPr>
        <p:spPr>
          <a:xfrm flipH="1">
            <a:off x="14945341" y="8067258"/>
            <a:ext cx="77232" cy="956803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ounded Rectangle 277">
            <a:extLst>
              <a:ext uri="{FF2B5EF4-FFF2-40B4-BE49-F238E27FC236}">
                <a16:creationId xmlns:a16="http://schemas.microsoft.com/office/drawing/2014/main" id="{BB82612C-1D4B-4D44-9AFB-4F155BC0B570}"/>
              </a:ext>
            </a:extLst>
          </p:cNvPr>
          <p:cNvSpPr/>
          <p:nvPr/>
        </p:nvSpPr>
        <p:spPr>
          <a:xfrm>
            <a:off x="13977549" y="8955670"/>
            <a:ext cx="1868646" cy="1313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8CFD110B-E64A-234C-8B26-C7F846B494F8}"/>
              </a:ext>
            </a:extLst>
          </p:cNvPr>
          <p:cNvCxnSpPr>
            <a:cxnSpLocks/>
          </p:cNvCxnSpPr>
          <p:nvPr/>
        </p:nvCxnSpPr>
        <p:spPr>
          <a:xfrm flipH="1" flipV="1">
            <a:off x="15064680" y="8142221"/>
            <a:ext cx="4591842" cy="25144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Elbow Connector 281">
            <a:extLst>
              <a:ext uri="{FF2B5EF4-FFF2-40B4-BE49-F238E27FC236}">
                <a16:creationId xmlns:a16="http://schemas.microsoft.com/office/drawing/2014/main" id="{525427D8-D102-5B4F-8EF3-F3C8021CD3A4}"/>
              </a:ext>
            </a:extLst>
          </p:cNvPr>
          <p:cNvCxnSpPr>
            <a:cxnSpLocks/>
            <a:endCxn id="275" idx="1"/>
          </p:cNvCxnSpPr>
          <p:nvPr/>
        </p:nvCxnSpPr>
        <p:spPr>
          <a:xfrm rot="10800000" flipV="1">
            <a:off x="17714857" y="8338725"/>
            <a:ext cx="1941669" cy="1161952"/>
          </a:xfrm>
          <a:prstGeom prst="bentConnector2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Elbow Connector 282">
            <a:extLst>
              <a:ext uri="{FF2B5EF4-FFF2-40B4-BE49-F238E27FC236}">
                <a16:creationId xmlns:a16="http://schemas.microsoft.com/office/drawing/2014/main" id="{ED4FD318-9611-3843-AE75-BDD39AC7C9E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838071" y="8766116"/>
            <a:ext cx="876784" cy="554948"/>
          </a:xfrm>
          <a:prstGeom prst="bentConnector2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97F48AD6-FA79-0B4D-A933-CD07314EA9DB}"/>
              </a:ext>
            </a:extLst>
          </p:cNvPr>
          <p:cNvCxnSpPr/>
          <p:nvPr/>
        </p:nvCxnSpPr>
        <p:spPr>
          <a:xfrm flipH="1">
            <a:off x="17992109" y="9859905"/>
            <a:ext cx="383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>
            <a:extLst>
              <a:ext uri="{FF2B5EF4-FFF2-40B4-BE49-F238E27FC236}">
                <a16:creationId xmlns:a16="http://schemas.microsoft.com/office/drawing/2014/main" id="{CE00DF02-35EF-9841-A0E0-4DF00F645597}"/>
              </a:ext>
            </a:extLst>
          </p:cNvPr>
          <p:cNvSpPr txBox="1"/>
          <p:nvPr/>
        </p:nvSpPr>
        <p:spPr>
          <a:xfrm>
            <a:off x="18375168" y="9639470"/>
            <a:ext cx="1598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PM sample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Paper filter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Cartridge </a:t>
            </a: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B74A2F44-325E-E746-A5C6-B10A21F334BC}"/>
              </a:ext>
            </a:extLst>
          </p:cNvPr>
          <p:cNvCxnSpPr>
            <a:cxnSpLocks/>
          </p:cNvCxnSpPr>
          <p:nvPr/>
        </p:nvCxnSpPr>
        <p:spPr>
          <a:xfrm>
            <a:off x="12973502" y="7182020"/>
            <a:ext cx="0" cy="1975757"/>
          </a:xfrm>
          <a:prstGeom prst="line">
            <a:avLst/>
          </a:prstGeom>
          <a:ln w="635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A6CCBD7-DE16-2A45-9127-17F562245F94}"/>
              </a:ext>
            </a:extLst>
          </p:cNvPr>
          <p:cNvSpPr/>
          <p:nvPr/>
        </p:nvSpPr>
        <p:spPr>
          <a:xfrm>
            <a:off x="11898394" y="8955670"/>
            <a:ext cx="1491343" cy="9307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89" name="Curved Connector 288">
            <a:extLst>
              <a:ext uri="{FF2B5EF4-FFF2-40B4-BE49-F238E27FC236}">
                <a16:creationId xmlns:a16="http://schemas.microsoft.com/office/drawing/2014/main" id="{457D7EC9-7343-084A-825D-1D73A1D8378C}"/>
              </a:ext>
            </a:extLst>
          </p:cNvPr>
          <p:cNvCxnSpPr>
            <a:cxnSpLocks/>
            <a:stCxn id="276" idx="3"/>
            <a:endCxn id="287" idx="2"/>
          </p:cNvCxnSpPr>
          <p:nvPr/>
        </p:nvCxnSpPr>
        <p:spPr>
          <a:xfrm rot="5400000" flipH="1">
            <a:off x="15053902" y="7476539"/>
            <a:ext cx="251117" cy="5070790"/>
          </a:xfrm>
          <a:prstGeom prst="curvedConnector3">
            <a:avLst>
              <a:gd name="adj1" fmla="val -91033"/>
            </a:avLst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 287">
            <a:extLst>
              <a:ext uri="{FF2B5EF4-FFF2-40B4-BE49-F238E27FC236}">
                <a16:creationId xmlns:a16="http://schemas.microsoft.com/office/drawing/2014/main" id="{90357532-4E5C-2C41-AE95-58AFCE33B2E6}"/>
              </a:ext>
            </a:extLst>
          </p:cNvPr>
          <p:cNvSpPr txBox="1"/>
          <p:nvPr/>
        </p:nvSpPr>
        <p:spPr>
          <a:xfrm>
            <a:off x="12060374" y="8997705"/>
            <a:ext cx="13185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Pump Vacuum</a:t>
            </a:r>
            <a:r>
              <a:rPr lang="en-US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endParaRPr lang="en-US" sz="2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29C6848C-5EB2-4F40-8AB7-B9BDEA7F3AFD}"/>
              </a:ext>
            </a:extLst>
          </p:cNvPr>
          <p:cNvCxnSpPr/>
          <p:nvPr/>
        </p:nvCxnSpPr>
        <p:spPr>
          <a:xfrm>
            <a:off x="24525455" y="9642851"/>
            <a:ext cx="783772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Arc 292">
            <a:extLst>
              <a:ext uri="{FF2B5EF4-FFF2-40B4-BE49-F238E27FC236}">
                <a16:creationId xmlns:a16="http://schemas.microsoft.com/office/drawing/2014/main" id="{7FA4FA29-039E-704D-B154-0D128A552164}"/>
              </a:ext>
            </a:extLst>
          </p:cNvPr>
          <p:cNvSpPr/>
          <p:nvPr/>
        </p:nvSpPr>
        <p:spPr>
          <a:xfrm rot="20205167">
            <a:off x="12741455" y="8883282"/>
            <a:ext cx="1333637" cy="869863"/>
          </a:xfrm>
          <a:prstGeom prst="arc">
            <a:avLst>
              <a:gd name="adj1" fmla="val 15913320"/>
              <a:gd name="adj2" fmla="val 0"/>
            </a:avLst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12F7375E-E1F7-C045-87D7-47A9D107E169}"/>
              </a:ext>
            </a:extLst>
          </p:cNvPr>
          <p:cNvSpPr txBox="1"/>
          <p:nvPr/>
        </p:nvSpPr>
        <p:spPr>
          <a:xfrm>
            <a:off x="21038836" y="9422145"/>
            <a:ext cx="3785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¼” Swagelok steel tube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½” Swagelok steel tube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Vacuum tubing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Copper evacuation pipe</a:t>
            </a: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E479DE46-E162-3C41-B58D-E3B564F9D3E3}"/>
              </a:ext>
            </a:extLst>
          </p:cNvPr>
          <p:cNvCxnSpPr>
            <a:cxnSpLocks/>
          </p:cNvCxnSpPr>
          <p:nvPr/>
        </p:nvCxnSpPr>
        <p:spPr>
          <a:xfrm>
            <a:off x="24506459" y="10023621"/>
            <a:ext cx="783772" cy="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B237FB4E-F303-1342-97CC-4180519948C9}"/>
              </a:ext>
            </a:extLst>
          </p:cNvPr>
          <p:cNvCxnSpPr/>
          <p:nvPr/>
        </p:nvCxnSpPr>
        <p:spPr>
          <a:xfrm>
            <a:off x="24506459" y="10437807"/>
            <a:ext cx="783772" cy="0"/>
          </a:xfrm>
          <a:prstGeom prst="line">
            <a:avLst/>
          </a:prstGeom>
          <a:ln w="666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446B6F18-09EB-D943-A89B-74874329979A}"/>
              </a:ext>
            </a:extLst>
          </p:cNvPr>
          <p:cNvCxnSpPr>
            <a:cxnSpLocks/>
          </p:cNvCxnSpPr>
          <p:nvPr/>
        </p:nvCxnSpPr>
        <p:spPr>
          <a:xfrm>
            <a:off x="24540200" y="10831560"/>
            <a:ext cx="783772" cy="0"/>
          </a:xfrm>
          <a:prstGeom prst="line">
            <a:avLst/>
          </a:prstGeom>
          <a:ln w="444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" name="Picture 8" descr="Image result for und logo">
            <a:extLst>
              <a:ext uri="{FF2B5EF4-FFF2-40B4-BE49-F238E27FC236}">
                <a16:creationId xmlns:a16="http://schemas.microsoft.com/office/drawing/2014/main" id="{DBD90F06-AF33-E947-BB63-1045DB99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29" y="426918"/>
            <a:ext cx="4202397" cy="192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" name="TextBox 278">
            <a:extLst>
              <a:ext uri="{FF2B5EF4-FFF2-40B4-BE49-F238E27FC236}">
                <a16:creationId xmlns:a16="http://schemas.microsoft.com/office/drawing/2014/main" id="{0801E5E8-9CC4-F04E-B4BD-493C25E72F2C}"/>
              </a:ext>
            </a:extLst>
          </p:cNvPr>
          <p:cNvSpPr txBox="1"/>
          <p:nvPr/>
        </p:nvSpPr>
        <p:spPr>
          <a:xfrm>
            <a:off x="14038253" y="9024061"/>
            <a:ext cx="181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TEOM 49C</a:t>
            </a:r>
          </a:p>
          <a:p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O3   Analyzer</a:t>
            </a:r>
          </a:p>
        </p:txBody>
      </p:sp>
      <p:pic>
        <p:nvPicPr>
          <p:cNvPr id="154" name="Picture 4" descr="Image result for nsf logo">
            <a:extLst>
              <a:ext uri="{FF2B5EF4-FFF2-40B4-BE49-F238E27FC236}">
                <a16:creationId xmlns:a16="http://schemas.microsoft.com/office/drawing/2014/main" id="{29EDF161-FD7F-BD46-BA33-C4D15B3C9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622" y="492971"/>
            <a:ext cx="3327672" cy="334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D5D45F-0894-0242-8202-180C4920C4B5}"/>
              </a:ext>
            </a:extLst>
          </p:cNvPr>
          <p:cNvSpPr txBox="1"/>
          <p:nvPr/>
        </p:nvSpPr>
        <p:spPr>
          <a:xfrm>
            <a:off x="705182" y="2505222"/>
            <a:ext cx="6695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Interdisciplinary</a:t>
            </a:r>
          </a:p>
          <a:p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Renewable &amp; Environmental</a:t>
            </a:r>
          </a:p>
          <a:p>
            <a:r>
              <a:rPr lang="en-US" sz="2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Collaborative REU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A6050A-A73F-E74A-9AC0-F1596171A895}"/>
              </a:ext>
            </a:extLst>
          </p:cNvPr>
          <p:cNvSpPr txBox="1"/>
          <p:nvPr/>
        </p:nvSpPr>
        <p:spPr>
          <a:xfrm>
            <a:off x="19690080" y="1475232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EB6F39-CDFD-0240-97AC-BF03C6A1DB7A}"/>
              </a:ext>
            </a:extLst>
          </p:cNvPr>
          <p:cNvSpPr txBox="1"/>
          <p:nvPr/>
        </p:nvSpPr>
        <p:spPr>
          <a:xfrm>
            <a:off x="25664160" y="1743456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0" name="Shape 49">
            <a:extLst>
              <a:ext uri="{FF2B5EF4-FFF2-40B4-BE49-F238E27FC236}">
                <a16:creationId xmlns:a16="http://schemas.microsoft.com/office/drawing/2014/main" id="{04C90E18-E4FB-D64E-AE9C-14A0511D775A}"/>
              </a:ext>
            </a:extLst>
          </p:cNvPr>
          <p:cNvSpPr txBox="1"/>
          <p:nvPr/>
        </p:nvSpPr>
        <p:spPr>
          <a:xfrm>
            <a:off x="10190869" y="12927688"/>
            <a:ext cx="16161759" cy="11111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168575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56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B2B5E435-CBD6-604E-B3AB-F0B81BEFFBC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8255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9022705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9318405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4F150CF7-3015-3746-901A-AD2A6E9DDCC5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8255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14042268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6151392"/>
                  </a:ext>
                </a:extLst>
              </a:tr>
            </a:tbl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92" name="Chart 191">
                <a:extLst>
                  <a:ext uri="{FF2B5EF4-FFF2-40B4-BE49-F238E27FC236}">
                    <a16:creationId xmlns:a16="http://schemas.microsoft.com/office/drawing/2014/main" id="{F31FD94F-9868-F945-A55D-7BF25B6574F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31468072"/>
                  </p:ext>
                </p:extLst>
              </p:nvPr>
            </p:nvGraphicFramePr>
            <p:xfrm>
              <a:off x="10208813" y="20339354"/>
              <a:ext cx="16237402" cy="527694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92" name="Chart 191">
                <a:extLst>
                  <a:ext uri="{FF2B5EF4-FFF2-40B4-BE49-F238E27FC236}">
                    <a16:creationId xmlns:a16="http://schemas.microsoft.com/office/drawing/2014/main" id="{F31FD94F-9868-F945-A55D-7BF25B6574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8813" y="20339354"/>
                <a:ext cx="16237402" cy="5276944"/>
              </a:xfrm>
              <a:prstGeom prst="rect">
                <a:avLst/>
              </a:prstGeom>
            </p:spPr>
          </p:pic>
        </mc:Fallback>
      </mc:AlternateContent>
      <p:sp>
        <p:nvSpPr>
          <p:cNvPr id="201" name="Shape 133">
            <a:extLst>
              <a:ext uri="{FF2B5EF4-FFF2-40B4-BE49-F238E27FC236}">
                <a16:creationId xmlns:a16="http://schemas.microsoft.com/office/drawing/2014/main" id="{775B80DC-C72F-0142-B24E-B9EBCADB7B24}"/>
              </a:ext>
            </a:extLst>
          </p:cNvPr>
          <p:cNvSpPr txBox="1"/>
          <p:nvPr/>
        </p:nvSpPr>
        <p:spPr>
          <a:xfrm>
            <a:off x="410818" y="11382232"/>
            <a:ext cx="9208616" cy="7958494"/>
          </a:xfrm>
          <a:prstGeom prst="rect">
            <a:avLst/>
          </a:prstGeom>
          <a:solidFill>
            <a:schemeClr val="bg1"/>
          </a:solidFill>
          <a:ln w="22225">
            <a:solidFill>
              <a:schemeClr val="bg2">
                <a:lumMod val="75000"/>
              </a:schemeClr>
            </a:solidFill>
          </a:ln>
        </p:spPr>
        <p:txBody>
          <a:bodyPr lIns="91440" tIns="91440" rIns="91440" bIns="91440" anchor="t" anchorCtr="0">
            <a:noAutofit/>
          </a:bodyPr>
          <a:lstStyle/>
          <a:p>
            <a:pPr marL="508000" marR="304800" lvl="0" indent="-457200" algn="just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Atmospheric PM is comprised of dust, soot, pollen, bacteria, and fungi less 10µm in diameter.</a:t>
            </a:r>
          </a:p>
          <a:p>
            <a:pPr marL="508000" marR="304800" lvl="0" indent="-457200" algn="just"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PM that function as ice nuclei are integral to cloud formation, precipitation production, and have potential for applications in agriculture and climate manipulation.</a:t>
            </a:r>
          </a:p>
          <a:p>
            <a:pPr marL="50800" marR="304800" lvl="0" algn="just">
              <a:spcBef>
                <a:spcPts val="600"/>
              </a:spcBef>
              <a:buSzPct val="100000"/>
            </a:pP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6" name="Table 125">
            <a:extLst>
              <a:ext uri="{FF2B5EF4-FFF2-40B4-BE49-F238E27FC236}">
                <a16:creationId xmlns:a16="http://schemas.microsoft.com/office/drawing/2014/main" id="{00901A71-BF36-AE4B-9894-6B52D3E76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14852"/>
              </p:ext>
            </p:extLst>
          </p:nvPr>
        </p:nvGraphicFramePr>
        <p:xfrm>
          <a:off x="10676081" y="15361479"/>
          <a:ext cx="15247425" cy="5021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2475">
                  <a:extLst>
                    <a:ext uri="{9D8B030D-6E8A-4147-A177-3AD203B41FA5}">
                      <a16:colId xmlns:a16="http://schemas.microsoft.com/office/drawing/2014/main" val="2002648705"/>
                    </a:ext>
                  </a:extLst>
                </a:gridCol>
                <a:gridCol w="5082475">
                  <a:extLst>
                    <a:ext uri="{9D8B030D-6E8A-4147-A177-3AD203B41FA5}">
                      <a16:colId xmlns:a16="http://schemas.microsoft.com/office/drawing/2014/main" val="1906312743"/>
                    </a:ext>
                  </a:extLst>
                </a:gridCol>
                <a:gridCol w="5082475">
                  <a:extLst>
                    <a:ext uri="{9D8B030D-6E8A-4147-A177-3AD203B41FA5}">
                      <a16:colId xmlns:a16="http://schemas.microsoft.com/office/drawing/2014/main" val="1354026905"/>
                    </a:ext>
                  </a:extLst>
                </a:gridCol>
              </a:tblGrid>
              <a:tr h="836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Number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baseline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Closest Match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baseline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Sequence Identity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63784"/>
                  </a:ext>
                </a:extLst>
              </a:tr>
              <a:tr h="836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</a:t>
                      </a:r>
                      <a:r>
                        <a:rPr lang="en-US" sz="3200" b="0" baseline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A1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Bacillus </a:t>
                      </a:r>
                      <a:r>
                        <a:rPr lang="en-US" sz="3200" i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aquimaris</a:t>
                      </a:r>
                      <a:endParaRPr lang="en-US" sz="32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483048"/>
                  </a:ext>
                </a:extLst>
              </a:tr>
              <a:tr h="836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</a:t>
                      </a:r>
                      <a:r>
                        <a:rPr lang="en-US" sz="3200" b="0" baseline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A2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i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Erwinia</a:t>
                      </a:r>
                      <a:r>
                        <a:rPr lang="en-US" sz="3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billingiae</a:t>
                      </a:r>
                      <a:endParaRPr lang="en-US" sz="32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970907"/>
                  </a:ext>
                </a:extLst>
              </a:tr>
              <a:tr h="836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</a:t>
                      </a:r>
                      <a:r>
                        <a:rPr lang="en-US" sz="3200" b="0" baseline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B1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Bacillus </a:t>
                      </a:r>
                      <a:r>
                        <a:rPr lang="en-US" sz="3200" i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pumilus</a:t>
                      </a:r>
                      <a:endParaRPr lang="en-US" sz="32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41370"/>
                  </a:ext>
                </a:extLst>
              </a:tr>
              <a:tr h="836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 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Bacillus</a:t>
                      </a:r>
                      <a:r>
                        <a:rPr lang="en-US" sz="3200" i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en-US" sz="3200" i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pumilus</a:t>
                      </a:r>
                      <a:endParaRPr lang="en-US" sz="32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038676"/>
                  </a:ext>
                </a:extLst>
              </a:tr>
              <a:tr h="836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Culture</a:t>
                      </a:r>
                      <a:r>
                        <a:rPr lang="en-US" sz="3200" b="0" baseline="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B3</a:t>
                      </a:r>
                      <a:endParaRPr lang="en-US" sz="3200" b="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Bacillus</a:t>
                      </a:r>
                      <a:r>
                        <a:rPr lang="en-US" sz="3200" i="1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en-US" sz="3200" i="1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pumilus</a:t>
                      </a:r>
                      <a:endParaRPr lang="en-US" sz="32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154907"/>
                  </a:ext>
                </a:extLst>
              </a:tr>
            </a:tbl>
          </a:graphicData>
        </a:graphic>
      </p:graphicFrame>
      <p:sp>
        <p:nvSpPr>
          <p:cNvPr id="140" name="TextBox 139">
            <a:extLst>
              <a:ext uri="{FF2B5EF4-FFF2-40B4-BE49-F238E27FC236}">
                <a16:creationId xmlns:a16="http://schemas.microsoft.com/office/drawing/2014/main" id="{062915E2-59BF-E44F-B6DE-3CCECCE9D351}"/>
              </a:ext>
            </a:extLst>
          </p:cNvPr>
          <p:cNvSpPr txBox="1"/>
          <p:nvPr/>
        </p:nvSpPr>
        <p:spPr>
          <a:xfrm>
            <a:off x="10601467" y="14207897"/>
            <a:ext cx="15247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Table 1: Bacteria Identification: BLAST results showing the closest matching species and percent sequence identity  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EF419AA-85F0-2448-AAAA-13CC45D74B9D}"/>
              </a:ext>
            </a:extLst>
          </p:cNvPr>
          <p:cNvSpPr txBox="1"/>
          <p:nvPr/>
        </p:nvSpPr>
        <p:spPr>
          <a:xfrm>
            <a:off x="11357985" y="25739293"/>
            <a:ext cx="14034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Figure 2: Temperature at ice nucleation (Cº). Samples with cultured bacteria formed ice nuclei at slightly higher temperatures.</a:t>
            </a:r>
          </a:p>
          <a:p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19" name="Picture 218">
            <a:extLst>
              <a:ext uri="{FF2B5EF4-FFF2-40B4-BE49-F238E27FC236}">
                <a16:creationId xmlns:a16="http://schemas.microsoft.com/office/drawing/2014/main" id="{0425E0EA-4E0C-0C4A-BCD3-CA9BE14325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812" y="15192556"/>
            <a:ext cx="5448708" cy="4027942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A0D48347-27E6-5749-9E76-9D909D8331CA}"/>
              </a:ext>
            </a:extLst>
          </p:cNvPr>
          <p:cNvSpPr txBox="1"/>
          <p:nvPr/>
        </p:nvSpPr>
        <p:spPr>
          <a:xfrm>
            <a:off x="3399166" y="18884645"/>
            <a:ext cx="571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http://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techalive.mtu.edu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envengtext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/ch12_health.htm </a:t>
            </a:r>
          </a:p>
        </p:txBody>
      </p:sp>
      <p:sp>
        <p:nvSpPr>
          <p:cNvPr id="156" name="Explosion 1 155">
            <a:extLst>
              <a:ext uri="{FF2B5EF4-FFF2-40B4-BE49-F238E27FC236}">
                <a16:creationId xmlns:a16="http://schemas.microsoft.com/office/drawing/2014/main" id="{09B7C19F-4F4C-EC48-ACA4-05121C76411F}"/>
              </a:ext>
            </a:extLst>
          </p:cNvPr>
          <p:cNvSpPr/>
          <p:nvPr/>
        </p:nvSpPr>
        <p:spPr>
          <a:xfrm>
            <a:off x="28378048" y="16899230"/>
            <a:ext cx="720436" cy="817419"/>
          </a:xfrm>
          <a:prstGeom prst="irregularSeal1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8" name="Hexagon 157">
            <a:extLst>
              <a:ext uri="{FF2B5EF4-FFF2-40B4-BE49-F238E27FC236}">
                <a16:creationId xmlns:a16="http://schemas.microsoft.com/office/drawing/2014/main" id="{5629EBFD-DBFC-CB4C-9830-048EB24760C6}"/>
              </a:ext>
            </a:extLst>
          </p:cNvPr>
          <p:cNvSpPr/>
          <p:nvPr/>
        </p:nvSpPr>
        <p:spPr>
          <a:xfrm>
            <a:off x="33717879" y="16465651"/>
            <a:ext cx="1967345" cy="1695987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Explosion 1 224">
            <a:extLst>
              <a:ext uri="{FF2B5EF4-FFF2-40B4-BE49-F238E27FC236}">
                <a16:creationId xmlns:a16="http://schemas.microsoft.com/office/drawing/2014/main" id="{43F26F29-B598-FC49-8662-A27CC65445CD}"/>
              </a:ext>
            </a:extLst>
          </p:cNvPr>
          <p:cNvSpPr/>
          <p:nvPr/>
        </p:nvSpPr>
        <p:spPr>
          <a:xfrm>
            <a:off x="34545296" y="17053065"/>
            <a:ext cx="374073" cy="424430"/>
          </a:xfrm>
          <a:prstGeom prst="irregularSeal1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FDFCF164-303C-D149-91AF-53B41060AABC}"/>
              </a:ext>
            </a:extLst>
          </p:cNvPr>
          <p:cNvSpPr/>
          <p:nvPr/>
        </p:nvSpPr>
        <p:spPr>
          <a:xfrm>
            <a:off x="30409348" y="17138382"/>
            <a:ext cx="2019171" cy="33911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4AB6E47-D520-2849-8729-546FA514C7A0}"/>
              </a:ext>
            </a:extLst>
          </p:cNvPr>
          <p:cNvSpPr txBox="1"/>
          <p:nvPr/>
        </p:nvSpPr>
        <p:spPr>
          <a:xfrm>
            <a:off x="27504056" y="16084214"/>
            <a:ext cx="2468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Solid Particle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D2ED1AD-4408-D148-A4F5-65AF03A0A38A}"/>
              </a:ext>
            </a:extLst>
          </p:cNvPr>
          <p:cNvSpPr txBox="1"/>
          <p:nvPr/>
        </p:nvSpPr>
        <p:spPr>
          <a:xfrm>
            <a:off x="30016238" y="16083917"/>
            <a:ext cx="3135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Deposition Freezing</a:t>
            </a:r>
          </a:p>
          <a:p>
            <a:endParaRPr lang="en-US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B600117-7FA3-8F46-8852-7EAE9AFE7B45}"/>
              </a:ext>
            </a:extLst>
          </p:cNvPr>
          <p:cNvSpPr txBox="1"/>
          <p:nvPr/>
        </p:nvSpPr>
        <p:spPr>
          <a:xfrm>
            <a:off x="33977088" y="16041794"/>
            <a:ext cx="276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Ice Particle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946D69C0-2E78-EF49-BEEC-8EC518E199DB}"/>
              </a:ext>
            </a:extLst>
          </p:cNvPr>
          <p:cNvSpPr txBox="1"/>
          <p:nvPr/>
        </p:nvSpPr>
        <p:spPr>
          <a:xfrm>
            <a:off x="28719906" y="14894870"/>
            <a:ext cx="6139541" cy="984885"/>
          </a:xfrm>
          <a:prstGeom prst="rect">
            <a:avLst/>
          </a:prstGeom>
          <a:noFill/>
          <a:ln w="15875">
            <a:solidFill>
              <a:schemeClr val="bg2">
                <a:lumMod val="75000"/>
              </a:schemeClr>
            </a:solidFill>
          </a:ln>
        </p:spPr>
        <p:txBody>
          <a:bodyPr wrap="square" tIns="365760" bIns="0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MECHANICS OF ICE NUCLEATION</a:t>
            </a:r>
          </a:p>
          <a:p>
            <a:endParaRPr lang="en-US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71FA43A-9B0E-BB4A-9EAF-FBB5D747A82F}"/>
              </a:ext>
            </a:extLst>
          </p:cNvPr>
          <p:cNvSpPr txBox="1"/>
          <p:nvPr/>
        </p:nvSpPr>
        <p:spPr>
          <a:xfrm>
            <a:off x="27092688" y="17885334"/>
            <a:ext cx="690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Redrawn from  http://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bertram.chem.ubc.ca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/ice-nucleation/</a:t>
            </a:r>
          </a:p>
        </p:txBody>
      </p:sp>
      <p:sp>
        <p:nvSpPr>
          <p:cNvPr id="240" name="Shape 137">
            <a:extLst>
              <a:ext uri="{FF2B5EF4-FFF2-40B4-BE49-F238E27FC236}">
                <a16:creationId xmlns:a16="http://schemas.microsoft.com/office/drawing/2014/main" id="{580A07FA-6A14-2840-B3D9-A72083C277F1}"/>
              </a:ext>
            </a:extLst>
          </p:cNvPr>
          <p:cNvSpPr txBox="1"/>
          <p:nvPr/>
        </p:nvSpPr>
        <p:spPr>
          <a:xfrm>
            <a:off x="410817" y="10132454"/>
            <a:ext cx="9205033" cy="122477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168575" rIns="0" bIns="0" anchor="t" anchorCtr="0">
            <a:noAutofit/>
          </a:bodyPr>
          <a:lstStyle/>
          <a:p>
            <a:pPr marL="2197100" lvl="0">
              <a:buSzPct val="25000"/>
            </a:pPr>
            <a:r>
              <a:rPr lang="en-US" sz="56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Background</a:t>
            </a:r>
          </a:p>
        </p:txBody>
      </p:sp>
      <p:sp>
        <p:nvSpPr>
          <p:cNvPr id="241" name="Shape 137">
            <a:extLst>
              <a:ext uri="{FF2B5EF4-FFF2-40B4-BE49-F238E27FC236}">
                <a16:creationId xmlns:a16="http://schemas.microsoft.com/office/drawing/2014/main" id="{781074A7-9C47-654B-9574-978BF524D8DB}"/>
              </a:ext>
            </a:extLst>
          </p:cNvPr>
          <p:cNvSpPr txBox="1"/>
          <p:nvPr/>
        </p:nvSpPr>
        <p:spPr>
          <a:xfrm>
            <a:off x="410818" y="4202843"/>
            <a:ext cx="9197326" cy="11935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168575" rIns="0" bIns="0" anchor="t" anchorCtr="0">
            <a:noAutofit/>
          </a:bodyPr>
          <a:lstStyle/>
          <a:p>
            <a:pPr marL="2197100" lvl="0">
              <a:buSzPct val="25000"/>
            </a:pPr>
            <a:r>
              <a:rPr lang="en-US" sz="56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Objectives</a:t>
            </a:r>
          </a:p>
        </p:txBody>
      </p:sp>
      <p:sp>
        <p:nvSpPr>
          <p:cNvPr id="242" name="Shape 137">
            <a:extLst>
              <a:ext uri="{FF2B5EF4-FFF2-40B4-BE49-F238E27FC236}">
                <a16:creationId xmlns:a16="http://schemas.microsoft.com/office/drawing/2014/main" id="{2E270E03-9B38-3F4C-9773-838195BC31EA}"/>
              </a:ext>
            </a:extLst>
          </p:cNvPr>
          <p:cNvSpPr txBox="1"/>
          <p:nvPr/>
        </p:nvSpPr>
        <p:spPr>
          <a:xfrm>
            <a:off x="10174617" y="4206459"/>
            <a:ext cx="16194263" cy="119355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168575" rIns="0" bIns="0" anchor="t" anchorCtr="0">
            <a:noAutofit/>
          </a:bodyPr>
          <a:lstStyle/>
          <a:p>
            <a:pPr marL="2197100" algn="ctr">
              <a:buSzPct val="25000"/>
            </a:pPr>
            <a:r>
              <a:rPr lang="en-US" sz="60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Aerosol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Collection   </a:t>
            </a:r>
          </a:p>
          <a:p>
            <a:pPr marL="2197100" lvl="0">
              <a:buSzPct val="25000"/>
            </a:pPr>
            <a:endParaRPr lang="en-US" sz="56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Shape 137">
            <a:extLst>
              <a:ext uri="{FF2B5EF4-FFF2-40B4-BE49-F238E27FC236}">
                <a16:creationId xmlns:a16="http://schemas.microsoft.com/office/drawing/2014/main" id="{CCE357F4-24A1-424E-B499-211841C1EC89}"/>
              </a:ext>
            </a:extLst>
          </p:cNvPr>
          <p:cNvSpPr txBox="1"/>
          <p:nvPr/>
        </p:nvSpPr>
        <p:spPr>
          <a:xfrm>
            <a:off x="27029192" y="4206459"/>
            <a:ext cx="9151201" cy="11935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168575" rIns="0" bIns="0" anchor="t" anchorCtr="0">
            <a:noAutofit/>
          </a:bodyPr>
          <a:lstStyle/>
          <a:p>
            <a:pPr lvl="0" algn="ctr">
              <a:buSzPct val="25000"/>
            </a:pPr>
            <a:r>
              <a:rPr lang="en-US" sz="60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</a:p>
        </p:txBody>
      </p:sp>
      <p:sp>
        <p:nvSpPr>
          <p:cNvPr id="246" name="Shape 137">
            <a:extLst>
              <a:ext uri="{FF2B5EF4-FFF2-40B4-BE49-F238E27FC236}">
                <a16:creationId xmlns:a16="http://schemas.microsoft.com/office/drawing/2014/main" id="{DCCBA729-259F-354D-AF63-0CAA2A651836}"/>
              </a:ext>
            </a:extLst>
          </p:cNvPr>
          <p:cNvSpPr txBox="1"/>
          <p:nvPr/>
        </p:nvSpPr>
        <p:spPr>
          <a:xfrm>
            <a:off x="27029192" y="18779334"/>
            <a:ext cx="9151201" cy="122477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168575" rIns="0" bIns="0" anchor="t" anchorCtr="0">
            <a:noAutofit/>
          </a:bodyPr>
          <a:lstStyle/>
          <a:p>
            <a:pPr lvl="0" algn="ctr">
              <a:buSzPct val="25000"/>
            </a:pPr>
            <a:r>
              <a:rPr lang="en-US" sz="60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Acknowledgements</a:t>
            </a:r>
          </a:p>
        </p:txBody>
      </p:sp>
      <p:sp>
        <p:nvSpPr>
          <p:cNvPr id="247" name="Shape 137">
            <a:extLst>
              <a:ext uri="{FF2B5EF4-FFF2-40B4-BE49-F238E27FC236}">
                <a16:creationId xmlns:a16="http://schemas.microsoft.com/office/drawing/2014/main" id="{7DE90587-7B3A-C842-B7EE-D86C9803B463}"/>
              </a:ext>
            </a:extLst>
          </p:cNvPr>
          <p:cNvSpPr txBox="1"/>
          <p:nvPr/>
        </p:nvSpPr>
        <p:spPr>
          <a:xfrm>
            <a:off x="27029192" y="23861580"/>
            <a:ext cx="9151201" cy="122477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168575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6000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References</a:t>
            </a:r>
          </a:p>
          <a:p>
            <a:pPr lvl="0" algn="ctr">
              <a:buSzPct val="25000"/>
            </a:pPr>
            <a:endParaRPr lang="en-US" sz="600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{59E8FC8F-4A9E-AF47-AB29-26545799CB0A}tf10001122</Template>
  <TotalTime>2848</TotalTime>
  <Words>577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Franklin Gothic</vt:lpstr>
      <vt:lpstr>Times New Roman</vt:lpstr>
      <vt:lpstr>Helvetica Neue</vt:lpstr>
      <vt:lpstr>Arial</vt:lpstr>
      <vt:lpstr>Calibri</vt:lpstr>
      <vt:lpstr>Wingdings</vt:lpstr>
      <vt:lpstr>Office Theme</vt:lpstr>
      <vt:lpstr> Analysis of Bioaerosols:  DNA and Ice Nucleation Potential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Detection of Lung Cancer via Quasi 3D Convolutional Networks</dc:title>
  <dc:creator>Zerr, Ryan</dc:creator>
  <cp:lastModifiedBy>Windows User</cp:lastModifiedBy>
  <cp:revision>90</cp:revision>
  <cp:lastPrinted>2018-08-08T12:54:56Z</cp:lastPrinted>
  <dcterms:modified xsi:type="dcterms:W3CDTF">2018-09-12T15:36:35Z</dcterms:modified>
</cp:coreProperties>
</file>