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Old Standard TT"/>
      <p:regular r:id="rId40"/>
      <p:bold r:id="rId41"/>
      <p: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ldStandardTT-regular.fntdata"/><Relationship Id="rId20" Type="http://schemas.openxmlformats.org/officeDocument/2006/relationships/slide" Target="slides/slide15.xml"/><Relationship Id="rId42" Type="http://schemas.openxmlformats.org/officeDocument/2006/relationships/font" Target="fonts/OldStandardTT-italic.fntdata"/><Relationship Id="rId41" Type="http://schemas.openxmlformats.org/officeDocument/2006/relationships/font" Target="fonts/OldStandardTT-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3a58a515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3a58a515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3a58a515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3a58a515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3a58a515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3a58a515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3a58a515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3a58a515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36f03ce4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36f03ce4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362f9bb0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362f9bb0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362f9bb0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362f9bb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362f9bb0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362f9bb0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36f03ce4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36f03ce4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3a58a515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3a58a515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362f9bb0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362f9bb0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3a58a515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3a58a515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362f9bb0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362f9bb0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8362f9bb0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362f9bb0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8362f9bb0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8362f9bb0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362f9bb0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362f9bb0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362f9bb0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8362f9bb0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8362f9bb0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362f9bb0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362f9bb0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362f9bb0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8362f9bb0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362f9bb0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8362f9bb0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8362f9bb0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36f03ce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36f03ce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83a58a515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3a58a515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736f03ce4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736f03ce4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36f03ce4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36f03ce4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8362f9bb0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362f9bb0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7b7bfe3e4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7b7bfe3e4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362f9bb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362f9bb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362f9bb0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362f9bb0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362f9bb0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362f9bb0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362f9bb0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362f9bb0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3a58a5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3a58a5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3a58a515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3a58a51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rj3iyTbO9YjbtFVeQVbSAQxq1oMTbvyO/view"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22.jpg"/><Relationship Id="rId5" Type="http://schemas.openxmlformats.org/officeDocument/2006/relationships/image" Target="../media/image33.jpg"/><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37.png"/><Relationship Id="rId5" Type="http://schemas.openxmlformats.org/officeDocument/2006/relationships/image" Target="../media/image45.png"/><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29.png"/><Relationship Id="rId6"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28.png"/><Relationship Id="rId5" Type="http://schemas.openxmlformats.org/officeDocument/2006/relationships/image" Target="../media/image56.png"/><Relationship Id="rId6"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52.png"/><Relationship Id="rId5"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7.png"/><Relationship Id="rId4" Type="http://schemas.openxmlformats.org/officeDocument/2006/relationships/image" Target="../media/image44.png"/><Relationship Id="rId5" Type="http://schemas.openxmlformats.org/officeDocument/2006/relationships/image" Target="../media/image63.png"/><Relationship Id="rId6"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i.org/10.1016/j.mib.2017.11.002" TargetMode="External"/><Relationship Id="rId4" Type="http://schemas.openxmlformats.org/officeDocument/2006/relationships/hyperlink" Target="https://doi.org/10.1016/j.atmosenv.2019.116927" TargetMode="External"/><Relationship Id="rId5" Type="http://schemas.openxmlformats.org/officeDocument/2006/relationships/hyperlink" Target="https://doi.org/10.1016/j.atmosenv.2018.02" TargetMode="External"/><Relationship Id="rId6" Type="http://schemas.openxmlformats.org/officeDocument/2006/relationships/hyperlink" Target="https://doi.org/10.1016/S0169-8095(00)0003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8.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Times New Roman"/>
                <a:ea typeface="Times New Roman"/>
                <a:cs typeface="Times New Roman"/>
                <a:sym typeface="Times New Roman"/>
              </a:rPr>
              <a:t>Biological Particles (Bacteria and Fungi) in Thunderstorms</a:t>
            </a:r>
            <a:endParaRPr b="1" sz="4800">
              <a:latin typeface="Times New Roman"/>
              <a:ea typeface="Times New Roman"/>
              <a:cs typeface="Times New Roman"/>
              <a:sym typeface="Times New Roman"/>
            </a:endParaRPr>
          </a:p>
        </p:txBody>
      </p:sp>
      <p:sp>
        <p:nvSpPr>
          <p:cNvPr id="60" name="Google Shape;60;p13"/>
          <p:cNvSpPr txBox="1"/>
          <p:nvPr>
            <p:ph idx="4294967295" type="subTitle"/>
          </p:nvPr>
        </p:nvSpPr>
        <p:spPr>
          <a:xfrm>
            <a:off x="512700" y="3840650"/>
            <a:ext cx="5677200" cy="78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lt1"/>
                </a:solidFill>
                <a:latin typeface="Times New Roman"/>
                <a:ea typeface="Times New Roman"/>
                <a:cs typeface="Times New Roman"/>
                <a:sym typeface="Times New Roman"/>
              </a:rPr>
              <a:t>Harrison Rademacher, Dr. David Delene, Dr. Karin Ardon-Dryer, and Dr. Michael San-Francisco</a:t>
            </a:r>
            <a:endParaRPr b="1">
              <a:solidFill>
                <a:schemeClr val="lt1"/>
              </a:solidFill>
              <a:latin typeface="Times New Roman"/>
              <a:ea typeface="Times New Roman"/>
              <a:cs typeface="Times New Roman"/>
              <a:sym typeface="Times New Roman"/>
            </a:endParaRPr>
          </a:p>
        </p:txBody>
      </p:sp>
      <p:pic>
        <p:nvPicPr>
          <p:cNvPr id="61" name="Google Shape;61;p13"/>
          <p:cNvPicPr preferRelativeResize="0"/>
          <p:nvPr/>
        </p:nvPicPr>
        <p:blipFill>
          <a:blip r:embed="rId4">
            <a:alphaModFix/>
          </a:blip>
          <a:stretch>
            <a:fillRect/>
          </a:stretch>
        </p:blipFill>
        <p:spPr>
          <a:xfrm>
            <a:off x="512700" y="267875"/>
            <a:ext cx="1138675" cy="1342225"/>
          </a:xfrm>
          <a:prstGeom prst="rect">
            <a:avLst/>
          </a:prstGeom>
          <a:noFill/>
          <a:ln>
            <a:noFill/>
          </a:ln>
        </p:spPr>
      </p:pic>
      <p:pic>
        <p:nvPicPr>
          <p:cNvPr id="62" name="Google Shape;62;p13"/>
          <p:cNvPicPr preferRelativeResize="0"/>
          <p:nvPr/>
        </p:nvPicPr>
        <p:blipFill>
          <a:blip r:embed="rId5">
            <a:alphaModFix/>
          </a:blip>
          <a:stretch>
            <a:fillRect/>
          </a:stretch>
        </p:blipFill>
        <p:spPr>
          <a:xfrm>
            <a:off x="3346100" y="903175"/>
            <a:ext cx="3587024" cy="706925"/>
          </a:xfrm>
          <a:prstGeom prst="rect">
            <a:avLst/>
          </a:prstGeom>
          <a:noFill/>
          <a:ln>
            <a:noFill/>
          </a:ln>
        </p:spPr>
      </p:pic>
      <p:pic>
        <p:nvPicPr>
          <p:cNvPr id="63" name="Google Shape;63;p13"/>
          <p:cNvPicPr preferRelativeResize="0"/>
          <p:nvPr/>
        </p:nvPicPr>
        <p:blipFill>
          <a:blip r:embed="rId6">
            <a:alphaModFix/>
          </a:blip>
          <a:stretch>
            <a:fillRect/>
          </a:stretch>
        </p:blipFill>
        <p:spPr>
          <a:xfrm>
            <a:off x="1810300" y="267875"/>
            <a:ext cx="1342225" cy="1342225"/>
          </a:xfrm>
          <a:prstGeom prst="rect">
            <a:avLst/>
          </a:prstGeom>
          <a:noFill/>
          <a:ln>
            <a:noFill/>
          </a:ln>
        </p:spPr>
      </p:pic>
      <p:sp>
        <p:nvSpPr>
          <p:cNvPr id="64" name="Google Shape;64;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2145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Space Coast Regional Airport (KTIX)</a:t>
            </a:r>
            <a:endParaRPr b="1">
              <a:latin typeface="Times New Roman"/>
              <a:ea typeface="Times New Roman"/>
              <a:cs typeface="Times New Roman"/>
              <a:sym typeface="Times New Roman"/>
            </a:endParaRPr>
          </a:p>
        </p:txBody>
      </p:sp>
      <p:sp>
        <p:nvSpPr>
          <p:cNvPr id="138" name="Google Shape;13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39" name="Google Shape;139;p22"/>
          <p:cNvPicPr preferRelativeResize="0"/>
          <p:nvPr/>
        </p:nvPicPr>
        <p:blipFill>
          <a:blip r:embed="rId3">
            <a:alphaModFix/>
          </a:blip>
          <a:stretch>
            <a:fillRect/>
          </a:stretch>
        </p:blipFill>
        <p:spPr>
          <a:xfrm>
            <a:off x="275063" y="934297"/>
            <a:ext cx="8593874" cy="3498478"/>
          </a:xfrm>
          <a:prstGeom prst="rect">
            <a:avLst/>
          </a:prstGeom>
          <a:noFill/>
          <a:ln cap="flat" cmpd="sng" w="28575">
            <a:solidFill>
              <a:schemeClr val="dk1"/>
            </a:solidFill>
            <a:prstDash val="solid"/>
            <a:round/>
            <a:headEnd len="sm" w="sm" type="none"/>
            <a:tailEnd len="sm" w="sm" type="none"/>
          </a:ln>
        </p:spPr>
      </p:pic>
      <p:cxnSp>
        <p:nvCxnSpPr>
          <p:cNvPr id="140" name="Google Shape;140;p22"/>
          <p:cNvCxnSpPr/>
          <p:nvPr/>
        </p:nvCxnSpPr>
        <p:spPr>
          <a:xfrm>
            <a:off x="2712950" y="3388675"/>
            <a:ext cx="726000" cy="474000"/>
          </a:xfrm>
          <a:prstGeom prst="straightConnector1">
            <a:avLst/>
          </a:prstGeom>
          <a:noFill/>
          <a:ln cap="flat" cmpd="sng" w="38100">
            <a:solidFill>
              <a:srgbClr val="FFFF00"/>
            </a:solidFill>
            <a:prstDash val="solid"/>
            <a:round/>
            <a:headEnd len="med" w="med" type="none"/>
            <a:tailEnd len="med" w="med" type="triangle"/>
          </a:ln>
        </p:spPr>
      </p:cxnSp>
      <p:sp>
        <p:nvSpPr>
          <p:cNvPr id="141" name="Google Shape;141;p22"/>
          <p:cNvSpPr txBox="1"/>
          <p:nvPr/>
        </p:nvSpPr>
        <p:spPr>
          <a:xfrm>
            <a:off x="2094700" y="3184975"/>
            <a:ext cx="5809200" cy="6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Times New Roman"/>
                <a:ea typeface="Times New Roman"/>
                <a:cs typeface="Times New Roman"/>
                <a:sym typeface="Times New Roman"/>
              </a:rPr>
              <a:t>KTIX</a:t>
            </a:r>
            <a:endParaRPr b="1">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1626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Times New Roman"/>
                <a:ea typeface="Times New Roman"/>
                <a:cs typeface="Times New Roman"/>
                <a:sym typeface="Times New Roman"/>
              </a:rPr>
              <a:t>Melbourne</a:t>
            </a:r>
            <a:r>
              <a:rPr b="1" lang="en" sz="2800">
                <a:latin typeface="Times New Roman"/>
                <a:ea typeface="Times New Roman"/>
                <a:cs typeface="Times New Roman"/>
                <a:sym typeface="Times New Roman"/>
              </a:rPr>
              <a:t> Radar (KMLB) - 7/25/19 @18:54:46 UTC</a:t>
            </a:r>
            <a:endParaRPr b="1" sz="2800">
              <a:latin typeface="Times New Roman"/>
              <a:ea typeface="Times New Roman"/>
              <a:cs typeface="Times New Roman"/>
              <a:sym typeface="Times New Roman"/>
            </a:endParaRPr>
          </a:p>
        </p:txBody>
      </p:sp>
      <p:sp>
        <p:nvSpPr>
          <p:cNvPr id="147" name="Google Shape;14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descr="A close up of a map&#10;&#10;Description automatically generated" id="148" name="Google Shape;148;p23"/>
          <p:cNvPicPr preferRelativeResize="0"/>
          <p:nvPr/>
        </p:nvPicPr>
        <p:blipFill rotWithShape="1">
          <a:blip r:embed="rId3">
            <a:alphaModFix/>
          </a:blip>
          <a:srcRect b="4248" l="2876" r="-48" t="6121"/>
          <a:stretch/>
        </p:blipFill>
        <p:spPr>
          <a:xfrm>
            <a:off x="1140893" y="775850"/>
            <a:ext cx="6862220" cy="4085274"/>
          </a:xfrm>
          <a:prstGeom prst="rect">
            <a:avLst/>
          </a:prstGeom>
          <a:noFill/>
          <a:ln cap="flat" cmpd="sng" w="28575">
            <a:solidFill>
              <a:schemeClr val="dk1"/>
            </a:solidFill>
            <a:prstDash val="solid"/>
            <a:round/>
            <a:headEnd len="sm" w="sm" type="none"/>
            <a:tailEnd len="sm" w="sm" type="none"/>
          </a:ln>
        </p:spPr>
      </p:pic>
      <p:cxnSp>
        <p:nvCxnSpPr>
          <p:cNvPr id="149" name="Google Shape;149;p23"/>
          <p:cNvCxnSpPr>
            <a:stCxn id="150" idx="1"/>
          </p:cNvCxnSpPr>
          <p:nvPr/>
        </p:nvCxnSpPr>
        <p:spPr>
          <a:xfrm flipH="1">
            <a:off x="5516800" y="4090925"/>
            <a:ext cx="887700" cy="3600"/>
          </a:xfrm>
          <a:prstGeom prst="straightConnector1">
            <a:avLst/>
          </a:prstGeom>
          <a:noFill/>
          <a:ln cap="flat" cmpd="sng" w="28575">
            <a:solidFill>
              <a:schemeClr val="dk1"/>
            </a:solidFill>
            <a:prstDash val="solid"/>
            <a:round/>
            <a:headEnd len="med" w="med" type="none"/>
            <a:tailEnd len="med" w="med" type="triangle"/>
          </a:ln>
        </p:spPr>
      </p:cxnSp>
      <p:pic>
        <p:nvPicPr>
          <p:cNvPr descr="A close up of a map&#10;&#10;Description automatically generated" id="151" name="Google Shape;151;p23"/>
          <p:cNvPicPr preferRelativeResize="0"/>
          <p:nvPr/>
        </p:nvPicPr>
        <p:blipFill rotWithShape="1">
          <a:blip r:embed="rId4">
            <a:alphaModFix/>
          </a:blip>
          <a:srcRect b="-9" l="-173" r="95940" t="6200"/>
          <a:stretch/>
        </p:blipFill>
        <p:spPr>
          <a:xfrm>
            <a:off x="8003137" y="874828"/>
            <a:ext cx="271999" cy="3887317"/>
          </a:xfrm>
          <a:prstGeom prst="rect">
            <a:avLst/>
          </a:prstGeom>
          <a:noFill/>
          <a:ln>
            <a:noFill/>
          </a:ln>
        </p:spPr>
      </p:pic>
      <p:sp>
        <p:nvSpPr>
          <p:cNvPr id="152" name="Google Shape;152;p23"/>
          <p:cNvSpPr/>
          <p:nvPr/>
        </p:nvSpPr>
        <p:spPr>
          <a:xfrm>
            <a:off x="4435950" y="2700876"/>
            <a:ext cx="203400" cy="2118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000000"/>
              </a:solidFill>
              <a:latin typeface="Times New Roman"/>
              <a:ea typeface="Times New Roman"/>
              <a:cs typeface="Times New Roman"/>
              <a:sym typeface="Times New Roman"/>
            </a:endParaRPr>
          </a:p>
        </p:txBody>
      </p:sp>
      <p:sp>
        <p:nvSpPr>
          <p:cNvPr id="150" name="Google Shape;150;p23"/>
          <p:cNvSpPr txBox="1"/>
          <p:nvPr/>
        </p:nvSpPr>
        <p:spPr>
          <a:xfrm>
            <a:off x="6404500" y="3681875"/>
            <a:ext cx="1375800" cy="8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KMLB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Radar Site</a:t>
            </a:r>
            <a:endParaRPr b="1" sz="1800">
              <a:latin typeface="Times New Roman"/>
              <a:ea typeface="Times New Roman"/>
              <a:cs typeface="Times New Roman"/>
              <a:sym typeface="Times New Roman"/>
            </a:endParaRPr>
          </a:p>
        </p:txBody>
      </p:sp>
      <p:cxnSp>
        <p:nvCxnSpPr>
          <p:cNvPr id="153" name="Google Shape;153;p23"/>
          <p:cNvCxnSpPr/>
          <p:nvPr/>
        </p:nvCxnSpPr>
        <p:spPr>
          <a:xfrm rot="10800000">
            <a:off x="4809475" y="2946525"/>
            <a:ext cx="1789800" cy="353100"/>
          </a:xfrm>
          <a:prstGeom prst="straightConnector1">
            <a:avLst/>
          </a:prstGeom>
          <a:noFill/>
          <a:ln cap="flat" cmpd="sng" w="28575">
            <a:solidFill>
              <a:srgbClr val="FF0000"/>
            </a:solidFill>
            <a:prstDash val="solid"/>
            <a:round/>
            <a:headEnd len="med" w="med" type="none"/>
            <a:tailEnd len="med" w="med" type="triangle"/>
          </a:ln>
        </p:spPr>
      </p:cxnSp>
      <p:sp>
        <p:nvSpPr>
          <p:cNvPr id="154" name="Google Shape;154;p23"/>
          <p:cNvSpPr txBox="1"/>
          <p:nvPr/>
        </p:nvSpPr>
        <p:spPr>
          <a:xfrm>
            <a:off x="6599275" y="3129175"/>
            <a:ext cx="1095900" cy="7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latin typeface="Times New Roman"/>
                <a:ea typeface="Times New Roman"/>
                <a:cs typeface="Times New Roman"/>
                <a:sym typeface="Times New Roman"/>
              </a:rPr>
              <a:t>Aircraft</a:t>
            </a:r>
            <a:endParaRPr b="1" sz="1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Onboard Citation Research Aircraft</a:t>
            </a:r>
            <a:endParaRPr b="1">
              <a:latin typeface="Times New Roman"/>
              <a:ea typeface="Times New Roman"/>
              <a:cs typeface="Times New Roman"/>
              <a:sym typeface="Times New Roman"/>
            </a:endParaRPr>
          </a:p>
        </p:txBody>
      </p:sp>
      <p:sp>
        <p:nvSpPr>
          <p:cNvPr id="160" name="Google Shape;16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61" name="Google Shape;161;p24" title="Fast Time Lapse.mp4">
            <a:hlinkClick r:id="rId3"/>
          </p:cNvPr>
          <p:cNvPicPr preferRelativeResize="0"/>
          <p:nvPr/>
        </p:nvPicPr>
        <p:blipFill>
          <a:blip r:embed="rId4">
            <a:alphaModFix/>
          </a:blip>
          <a:stretch>
            <a:fillRect/>
          </a:stretch>
        </p:blipFill>
        <p:spPr>
          <a:xfrm>
            <a:off x="1076575" y="1058225"/>
            <a:ext cx="6846800" cy="385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1525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Flight Track Example (7/25/19)</a:t>
            </a:r>
            <a:endParaRPr b="1">
              <a:latin typeface="Times New Roman"/>
              <a:ea typeface="Times New Roman"/>
              <a:cs typeface="Times New Roman"/>
              <a:sym typeface="Times New Roman"/>
            </a:endParaRPr>
          </a:p>
        </p:txBody>
      </p:sp>
      <p:sp>
        <p:nvSpPr>
          <p:cNvPr id="167" name="Google Shape;16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descr="A map of a building&#10;&#10;Description automatically generated" id="168" name="Google Shape;168;p25"/>
          <p:cNvPicPr preferRelativeResize="0"/>
          <p:nvPr/>
        </p:nvPicPr>
        <p:blipFill rotWithShape="1">
          <a:blip r:embed="rId3">
            <a:alphaModFix/>
          </a:blip>
          <a:srcRect b="0" l="0" r="0" t="0"/>
          <a:stretch/>
        </p:blipFill>
        <p:spPr>
          <a:xfrm>
            <a:off x="311688" y="765750"/>
            <a:ext cx="6052124" cy="4229050"/>
          </a:xfrm>
          <a:prstGeom prst="rect">
            <a:avLst/>
          </a:prstGeom>
          <a:noFill/>
          <a:ln cap="flat" cmpd="sng" w="28575">
            <a:solidFill>
              <a:srgbClr val="000000"/>
            </a:solidFill>
            <a:prstDash val="solid"/>
            <a:round/>
            <a:headEnd len="sm" w="sm" type="none"/>
            <a:tailEnd len="sm" w="sm" type="none"/>
          </a:ln>
        </p:spPr>
      </p:pic>
      <p:sp>
        <p:nvSpPr>
          <p:cNvPr id="169" name="Google Shape;169;p25"/>
          <p:cNvSpPr txBox="1"/>
          <p:nvPr/>
        </p:nvSpPr>
        <p:spPr>
          <a:xfrm>
            <a:off x="6474775" y="765750"/>
            <a:ext cx="2546400" cy="2673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Takeoff: 18:02:52 UTC</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Landed: 20:14:40 UTC</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2029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Methods - Aircraft Instrumentation</a:t>
            </a:r>
            <a:endParaRPr b="1">
              <a:latin typeface="Times New Roman"/>
              <a:ea typeface="Times New Roman"/>
              <a:cs typeface="Times New Roman"/>
              <a:sym typeface="Times New Roman"/>
            </a:endParaRPr>
          </a:p>
        </p:txBody>
      </p:sp>
      <p:sp>
        <p:nvSpPr>
          <p:cNvPr id="175" name="Google Shape;175;p26"/>
          <p:cNvSpPr txBox="1"/>
          <p:nvPr>
            <p:ph idx="1" type="body"/>
          </p:nvPr>
        </p:nvSpPr>
        <p:spPr>
          <a:xfrm>
            <a:off x="311700" y="816175"/>
            <a:ext cx="4368000" cy="3397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North Dakota Citation Research Jet participated in CapeEx19 Field Campaign in Titusville, FL summer 2019</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Instrument rack held filter holder tied into aircraft’s inlet.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Priority of good airflow, sampling control valves, and prevention of decompression due to pressure changes.</a:t>
            </a:r>
            <a:endParaRPr sz="2000">
              <a:latin typeface="Times New Roman"/>
              <a:ea typeface="Times New Roman"/>
              <a:cs typeface="Times New Roman"/>
              <a:sym typeface="Times New Roman"/>
            </a:endParaRPr>
          </a:p>
        </p:txBody>
      </p:sp>
      <p:sp>
        <p:nvSpPr>
          <p:cNvPr id="176" name="Google Shape;17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77" name="Google Shape;177;p26"/>
          <p:cNvPicPr preferRelativeResize="0"/>
          <p:nvPr/>
        </p:nvPicPr>
        <p:blipFill>
          <a:blip r:embed="rId3">
            <a:alphaModFix/>
          </a:blip>
          <a:stretch>
            <a:fillRect/>
          </a:stretch>
        </p:blipFill>
        <p:spPr>
          <a:xfrm>
            <a:off x="4861650" y="943413"/>
            <a:ext cx="4159500" cy="3142733"/>
          </a:xfrm>
          <a:prstGeom prst="rect">
            <a:avLst/>
          </a:prstGeom>
          <a:noFill/>
          <a:ln>
            <a:noFill/>
          </a:ln>
        </p:spPr>
      </p:pic>
      <p:sp>
        <p:nvSpPr>
          <p:cNvPr id="178" name="Google Shape;178;p26"/>
          <p:cNvSpPr txBox="1"/>
          <p:nvPr/>
        </p:nvSpPr>
        <p:spPr>
          <a:xfrm>
            <a:off x="4861650" y="4086150"/>
            <a:ext cx="3240600" cy="8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Figure 3: CPC inlet is labeled as “heated inlet”.</a:t>
            </a:r>
            <a:endParaRPr sz="1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1929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Aircraft Filter System</a:t>
            </a:r>
            <a:endParaRPr b="1">
              <a:latin typeface="Times New Roman"/>
              <a:ea typeface="Times New Roman"/>
              <a:cs typeface="Times New Roman"/>
              <a:sym typeface="Times New Roman"/>
            </a:endParaRPr>
          </a:p>
        </p:txBody>
      </p:sp>
      <p:sp>
        <p:nvSpPr>
          <p:cNvPr id="184" name="Google Shape;18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sp>
        <p:nvSpPr>
          <p:cNvPr id="185" name="Google Shape;185;p27"/>
          <p:cNvSpPr txBox="1"/>
          <p:nvPr/>
        </p:nvSpPr>
        <p:spPr>
          <a:xfrm>
            <a:off x="120075" y="4414975"/>
            <a:ext cx="5768400" cy="8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Figure 4: Diagram of filter inlet inside the plane. Real pictures on the right.</a:t>
            </a:r>
            <a:endParaRPr sz="1200">
              <a:latin typeface="Times New Roman"/>
              <a:ea typeface="Times New Roman"/>
              <a:cs typeface="Times New Roman"/>
              <a:sym typeface="Times New Roman"/>
            </a:endParaRPr>
          </a:p>
        </p:txBody>
      </p:sp>
      <p:pic>
        <p:nvPicPr>
          <p:cNvPr id="186" name="Google Shape;186;p27"/>
          <p:cNvPicPr preferRelativeResize="0"/>
          <p:nvPr/>
        </p:nvPicPr>
        <p:blipFill>
          <a:blip r:embed="rId3">
            <a:alphaModFix/>
          </a:blip>
          <a:stretch>
            <a:fillRect/>
          </a:stretch>
        </p:blipFill>
        <p:spPr>
          <a:xfrm>
            <a:off x="6359850" y="806100"/>
            <a:ext cx="2472450" cy="1853729"/>
          </a:xfrm>
          <a:prstGeom prst="rect">
            <a:avLst/>
          </a:prstGeom>
          <a:noFill/>
          <a:ln>
            <a:noFill/>
          </a:ln>
        </p:spPr>
      </p:pic>
      <p:pic>
        <p:nvPicPr>
          <p:cNvPr id="187" name="Google Shape;187;p27"/>
          <p:cNvPicPr preferRelativeResize="0"/>
          <p:nvPr/>
        </p:nvPicPr>
        <p:blipFill rotWithShape="1">
          <a:blip r:embed="rId4">
            <a:alphaModFix/>
          </a:blip>
          <a:srcRect b="40149" l="60670" r="11301" t="26110"/>
          <a:stretch/>
        </p:blipFill>
        <p:spPr>
          <a:xfrm>
            <a:off x="6359850" y="2659825"/>
            <a:ext cx="2472450" cy="2084350"/>
          </a:xfrm>
          <a:prstGeom prst="rect">
            <a:avLst/>
          </a:prstGeom>
          <a:noFill/>
          <a:ln>
            <a:noFill/>
          </a:ln>
        </p:spPr>
      </p:pic>
      <p:cxnSp>
        <p:nvCxnSpPr>
          <p:cNvPr id="188" name="Google Shape;188;p27"/>
          <p:cNvCxnSpPr/>
          <p:nvPr/>
        </p:nvCxnSpPr>
        <p:spPr>
          <a:xfrm>
            <a:off x="6777325" y="3025600"/>
            <a:ext cx="807000" cy="342900"/>
          </a:xfrm>
          <a:prstGeom prst="straightConnector1">
            <a:avLst/>
          </a:prstGeom>
          <a:noFill/>
          <a:ln cap="flat" cmpd="sng" w="28575">
            <a:solidFill>
              <a:schemeClr val="dk1"/>
            </a:solidFill>
            <a:prstDash val="solid"/>
            <a:round/>
            <a:headEnd len="med" w="med" type="none"/>
            <a:tailEnd len="med" w="med" type="triangle"/>
          </a:ln>
        </p:spPr>
      </p:cxnSp>
      <p:sp>
        <p:nvSpPr>
          <p:cNvPr id="189" name="Google Shape;189;p27"/>
          <p:cNvSpPr txBox="1"/>
          <p:nvPr/>
        </p:nvSpPr>
        <p:spPr>
          <a:xfrm>
            <a:off x="6359850" y="2751800"/>
            <a:ext cx="5809200" cy="6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Inlet</a:t>
            </a:r>
            <a:endParaRPr>
              <a:latin typeface="Times New Roman"/>
              <a:ea typeface="Times New Roman"/>
              <a:cs typeface="Times New Roman"/>
              <a:sym typeface="Times New Roman"/>
            </a:endParaRPr>
          </a:p>
        </p:txBody>
      </p:sp>
      <p:pic>
        <p:nvPicPr>
          <p:cNvPr id="190" name="Google Shape;190;p27"/>
          <p:cNvPicPr preferRelativeResize="0"/>
          <p:nvPr/>
        </p:nvPicPr>
        <p:blipFill rotWithShape="1">
          <a:blip r:embed="rId5">
            <a:alphaModFix/>
          </a:blip>
          <a:srcRect b="10974" l="31133" r="19619" t="10974"/>
          <a:stretch/>
        </p:blipFill>
        <p:spPr>
          <a:xfrm>
            <a:off x="5292275" y="806100"/>
            <a:ext cx="1560011" cy="1853725"/>
          </a:xfrm>
          <a:prstGeom prst="rect">
            <a:avLst/>
          </a:prstGeom>
          <a:noFill/>
          <a:ln>
            <a:noFill/>
          </a:ln>
        </p:spPr>
      </p:pic>
      <p:pic>
        <p:nvPicPr>
          <p:cNvPr id="191" name="Google Shape;191;p27"/>
          <p:cNvPicPr preferRelativeResize="0"/>
          <p:nvPr/>
        </p:nvPicPr>
        <p:blipFill>
          <a:blip r:embed="rId6">
            <a:alphaModFix/>
          </a:blip>
          <a:stretch>
            <a:fillRect/>
          </a:stretch>
        </p:blipFill>
        <p:spPr>
          <a:xfrm>
            <a:off x="311700" y="1049250"/>
            <a:ext cx="4886325" cy="294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5" name="Shape 195"/>
        <p:cNvGrpSpPr/>
        <p:nvPr/>
      </p:nvGrpSpPr>
      <p:grpSpPr>
        <a:xfrm>
          <a:off x="0" y="0"/>
          <a:ext cx="0" cy="0"/>
          <a:chOff x="0" y="0"/>
          <a:chExt cx="0" cy="0"/>
        </a:xfrm>
      </p:grpSpPr>
      <p:sp>
        <p:nvSpPr>
          <p:cNvPr id="196" name="Google Shape;196;p28"/>
          <p:cNvSpPr txBox="1"/>
          <p:nvPr>
            <p:ph type="title"/>
          </p:nvPr>
        </p:nvSpPr>
        <p:spPr>
          <a:xfrm>
            <a:off x="311700" y="2029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Methods - Pre Experiment Prep</a:t>
            </a:r>
            <a:endParaRPr b="1">
              <a:latin typeface="Times New Roman"/>
              <a:ea typeface="Times New Roman"/>
              <a:cs typeface="Times New Roman"/>
              <a:sym typeface="Times New Roman"/>
            </a:endParaRPr>
          </a:p>
        </p:txBody>
      </p:sp>
      <p:sp>
        <p:nvSpPr>
          <p:cNvPr id="197" name="Google Shape;197;p28"/>
          <p:cNvSpPr txBox="1"/>
          <p:nvPr>
            <p:ph idx="1" type="body"/>
          </p:nvPr>
        </p:nvSpPr>
        <p:spPr>
          <a:xfrm>
            <a:off x="311700" y="816175"/>
            <a:ext cx="5759700" cy="33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37mm</a:t>
            </a:r>
            <a:r>
              <a:rPr lang="en" sz="1900">
                <a:latin typeface="Times New Roman"/>
                <a:ea typeface="Times New Roman"/>
                <a:cs typeface="Times New Roman"/>
                <a:sym typeface="Times New Roman"/>
              </a:rPr>
              <a:t> </a:t>
            </a:r>
            <a:r>
              <a:rPr lang="en" sz="1900">
                <a:latin typeface="Times New Roman"/>
                <a:ea typeface="Times New Roman"/>
                <a:cs typeface="Times New Roman"/>
                <a:sym typeface="Times New Roman"/>
              </a:rPr>
              <a:t>tissuquartz</a:t>
            </a:r>
            <a:r>
              <a:rPr lang="en" sz="1900">
                <a:latin typeface="Times New Roman"/>
                <a:ea typeface="Times New Roman"/>
                <a:cs typeface="Times New Roman"/>
                <a:sym typeface="Times New Roman"/>
              </a:rPr>
              <a:t> filters </a:t>
            </a:r>
            <a:r>
              <a:rPr lang="en" sz="1900">
                <a:solidFill>
                  <a:srgbClr val="222222"/>
                </a:solidFill>
                <a:highlight>
                  <a:srgbClr val="FFFFFF"/>
                </a:highlight>
                <a:latin typeface="Times New Roman"/>
                <a:ea typeface="Times New Roman"/>
                <a:cs typeface="Times New Roman"/>
                <a:sym typeface="Times New Roman"/>
              </a:rPr>
              <a:t>0.45 μm pores</a:t>
            </a:r>
            <a:r>
              <a:rPr lang="en" sz="1900">
                <a:latin typeface="Times New Roman"/>
                <a:ea typeface="Times New Roman"/>
                <a:cs typeface="Times New Roman"/>
                <a:sym typeface="Times New Roman"/>
              </a:rPr>
              <a:t> were </a:t>
            </a:r>
            <a:r>
              <a:rPr lang="en" sz="1900">
                <a:latin typeface="Times New Roman"/>
                <a:ea typeface="Times New Roman"/>
                <a:cs typeface="Times New Roman"/>
                <a:sym typeface="Times New Roman"/>
              </a:rPr>
              <a:t>sterilized</a:t>
            </a:r>
            <a:r>
              <a:rPr lang="en" sz="1900">
                <a:latin typeface="Times New Roman"/>
                <a:ea typeface="Times New Roman"/>
                <a:cs typeface="Times New Roman"/>
                <a:sym typeface="Times New Roman"/>
              </a:rPr>
              <a:t> from contaminants via autoclaving (121 </a:t>
            </a:r>
            <a:r>
              <a:rPr lang="en" sz="1900">
                <a:latin typeface="Times New Roman"/>
                <a:ea typeface="Times New Roman"/>
                <a:cs typeface="Times New Roman"/>
                <a:sym typeface="Times New Roman"/>
              </a:rPr>
              <a:t>°C for 45 min.).</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Placed inside filter holders, sealed in containers.</a:t>
            </a:r>
            <a:endParaRPr sz="1900"/>
          </a:p>
          <a:p>
            <a:pPr indent="-349250" lvl="0" marL="457200" rtl="0" algn="l">
              <a:spcBef>
                <a:spcPts val="0"/>
              </a:spcBef>
              <a:spcAft>
                <a:spcPts val="0"/>
              </a:spcAft>
              <a:buSzPts val="1900"/>
              <a:buChar char="●"/>
            </a:pPr>
            <a:r>
              <a:rPr lang="en" sz="1900"/>
              <a:t>Before each flight, filter was taken from container and placed inside filter holder (done carefully with clean gloves and 98% ethanol-based alcohol).</a:t>
            </a:r>
            <a:endParaRPr sz="1900"/>
          </a:p>
          <a:p>
            <a:pPr indent="-349250" lvl="0" marL="457200" rtl="0" algn="l">
              <a:spcBef>
                <a:spcPts val="0"/>
              </a:spcBef>
              <a:spcAft>
                <a:spcPts val="0"/>
              </a:spcAft>
              <a:buSzPts val="1900"/>
              <a:buChar char="●"/>
            </a:pPr>
            <a:r>
              <a:rPr lang="en" sz="1900"/>
              <a:t>Filter valves opened when ready for sampling, closed when done</a:t>
            </a:r>
            <a:endParaRPr sz="1900"/>
          </a:p>
          <a:p>
            <a:pPr indent="-349250" lvl="0" marL="457200" rtl="0" algn="l">
              <a:spcBef>
                <a:spcPts val="0"/>
              </a:spcBef>
              <a:spcAft>
                <a:spcPts val="0"/>
              </a:spcAft>
              <a:buSzPts val="1900"/>
              <a:buChar char="●"/>
            </a:pPr>
            <a:r>
              <a:rPr lang="en" sz="1900"/>
              <a:t>After landing, filter removed from aircraft, placed into incubation jar</a:t>
            </a:r>
            <a:endParaRPr sz="1900"/>
          </a:p>
        </p:txBody>
      </p:sp>
      <p:sp>
        <p:nvSpPr>
          <p:cNvPr id="198" name="Google Shape;19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99" name="Google Shape;199;p28"/>
          <p:cNvPicPr preferRelativeResize="0"/>
          <p:nvPr/>
        </p:nvPicPr>
        <p:blipFill>
          <a:blip r:embed="rId3">
            <a:alphaModFix/>
          </a:blip>
          <a:stretch>
            <a:fillRect/>
          </a:stretch>
        </p:blipFill>
        <p:spPr>
          <a:xfrm>
            <a:off x="6383975" y="879802"/>
            <a:ext cx="2256700" cy="1691949"/>
          </a:xfrm>
          <a:prstGeom prst="rect">
            <a:avLst/>
          </a:prstGeom>
          <a:noFill/>
          <a:ln cap="flat" cmpd="sng" w="28575">
            <a:solidFill>
              <a:schemeClr val="dk1"/>
            </a:solidFill>
            <a:prstDash val="solid"/>
            <a:round/>
            <a:headEnd len="sm" w="sm" type="none"/>
            <a:tailEnd len="sm" w="sm" type="none"/>
          </a:ln>
        </p:spPr>
      </p:pic>
      <p:pic>
        <p:nvPicPr>
          <p:cNvPr id="200" name="Google Shape;200;p28"/>
          <p:cNvPicPr preferRelativeResize="0"/>
          <p:nvPr/>
        </p:nvPicPr>
        <p:blipFill>
          <a:blip r:embed="rId4">
            <a:alphaModFix/>
          </a:blip>
          <a:stretch>
            <a:fillRect/>
          </a:stretch>
        </p:blipFill>
        <p:spPr>
          <a:xfrm>
            <a:off x="6135126" y="2884399"/>
            <a:ext cx="2505549" cy="1878551"/>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4" name="Shape 204"/>
        <p:cNvGrpSpPr/>
        <p:nvPr/>
      </p:nvGrpSpPr>
      <p:grpSpPr>
        <a:xfrm>
          <a:off x="0" y="0"/>
          <a:ext cx="0" cy="0"/>
          <a:chOff x="0" y="0"/>
          <a:chExt cx="0" cy="0"/>
        </a:xfrm>
      </p:grpSpPr>
      <p:sp>
        <p:nvSpPr>
          <p:cNvPr id="205" name="Google Shape;205;p29"/>
          <p:cNvSpPr txBox="1"/>
          <p:nvPr>
            <p:ph type="title"/>
          </p:nvPr>
        </p:nvSpPr>
        <p:spPr>
          <a:xfrm>
            <a:off x="311700" y="213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Methods - Post Experiment Prep</a:t>
            </a:r>
            <a:endParaRPr b="1">
              <a:latin typeface="Times New Roman"/>
              <a:ea typeface="Times New Roman"/>
              <a:cs typeface="Times New Roman"/>
              <a:sym typeface="Times New Roman"/>
            </a:endParaRPr>
          </a:p>
        </p:txBody>
      </p:sp>
      <p:sp>
        <p:nvSpPr>
          <p:cNvPr id="206" name="Google Shape;206;p29"/>
          <p:cNvSpPr txBox="1"/>
          <p:nvPr>
            <p:ph idx="1" type="body"/>
          </p:nvPr>
        </p:nvSpPr>
        <p:spPr>
          <a:xfrm>
            <a:off x="311700" y="826225"/>
            <a:ext cx="5860500" cy="33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Filters cut up carefully, half of it placed into 2 ml RNA/DNA free tubes with 1 ml of double distilled water. Other half preserved.</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Bunsen burner used to kill outside contaminants.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Tubes cleaned with ultrasonic bath for 60 min to remove particles from the filter into the water.</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 sz="1900">
                <a:latin typeface="Times New Roman"/>
                <a:ea typeface="Times New Roman"/>
                <a:cs typeface="Times New Roman"/>
                <a:sym typeface="Times New Roman"/>
              </a:rPr>
              <a:t>Tubes then stored in -80</a:t>
            </a:r>
            <a:r>
              <a:rPr lang="en" sz="1900">
                <a:latin typeface="Times New Roman"/>
                <a:ea typeface="Times New Roman"/>
                <a:cs typeface="Times New Roman"/>
                <a:sym typeface="Times New Roman"/>
              </a:rPr>
              <a:t>°C freezer until sequencing via ribosomal internal transcribed spacer sequence ITS for fungi, 16S ribosomal RNA-encoding DNA for bacteria</a:t>
            </a:r>
            <a:endParaRPr sz="1900">
              <a:latin typeface="Times New Roman"/>
              <a:ea typeface="Times New Roman"/>
              <a:cs typeface="Times New Roman"/>
              <a:sym typeface="Times New Roman"/>
            </a:endParaRPr>
          </a:p>
        </p:txBody>
      </p:sp>
      <p:sp>
        <p:nvSpPr>
          <p:cNvPr id="207" name="Google Shape;20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08" name="Google Shape;208;p29"/>
          <p:cNvPicPr preferRelativeResize="0"/>
          <p:nvPr/>
        </p:nvPicPr>
        <p:blipFill>
          <a:blip r:embed="rId3">
            <a:alphaModFix/>
          </a:blip>
          <a:stretch>
            <a:fillRect/>
          </a:stretch>
        </p:blipFill>
        <p:spPr>
          <a:xfrm>
            <a:off x="6361547" y="2622176"/>
            <a:ext cx="2659600" cy="1994026"/>
          </a:xfrm>
          <a:prstGeom prst="rect">
            <a:avLst/>
          </a:prstGeom>
          <a:noFill/>
          <a:ln cap="flat" cmpd="sng" w="28575">
            <a:solidFill>
              <a:schemeClr val="dk1"/>
            </a:solidFill>
            <a:prstDash val="solid"/>
            <a:round/>
            <a:headEnd len="sm" w="sm" type="none"/>
            <a:tailEnd len="sm" w="sm" type="none"/>
          </a:ln>
        </p:spPr>
      </p:pic>
      <p:pic>
        <p:nvPicPr>
          <p:cNvPr id="209" name="Google Shape;209;p29"/>
          <p:cNvPicPr preferRelativeResize="0"/>
          <p:nvPr/>
        </p:nvPicPr>
        <p:blipFill rotWithShape="1">
          <a:blip r:embed="rId4">
            <a:alphaModFix/>
          </a:blip>
          <a:srcRect b="20001" l="17660" r="24075" t="35090"/>
          <a:stretch/>
        </p:blipFill>
        <p:spPr>
          <a:xfrm>
            <a:off x="6088437" y="746325"/>
            <a:ext cx="2932724" cy="1694700"/>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000"/>
                                        <p:tgtEl>
                                          <p:spTgt spid="2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3" name="Shape 213"/>
        <p:cNvGrpSpPr/>
        <p:nvPr/>
      </p:nvGrpSpPr>
      <p:grpSpPr>
        <a:xfrm>
          <a:off x="0" y="0"/>
          <a:ext cx="0" cy="0"/>
          <a:chOff x="0" y="0"/>
          <a:chExt cx="0" cy="0"/>
        </a:xfrm>
      </p:grpSpPr>
      <p:sp>
        <p:nvSpPr>
          <p:cNvPr id="214" name="Google Shape;214;p30"/>
          <p:cNvSpPr txBox="1"/>
          <p:nvPr>
            <p:ph type="title"/>
          </p:nvPr>
        </p:nvSpPr>
        <p:spPr>
          <a:xfrm>
            <a:off x="311700" y="2372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Overview of Results</a:t>
            </a:r>
            <a:endParaRPr b="1">
              <a:latin typeface="Times New Roman"/>
              <a:ea typeface="Times New Roman"/>
              <a:cs typeface="Times New Roman"/>
              <a:sym typeface="Times New Roman"/>
            </a:endParaRPr>
          </a:p>
        </p:txBody>
      </p:sp>
      <p:sp>
        <p:nvSpPr>
          <p:cNvPr id="215" name="Google Shape;215;p30"/>
          <p:cNvSpPr txBox="1"/>
          <p:nvPr>
            <p:ph idx="1" type="body"/>
          </p:nvPr>
        </p:nvSpPr>
        <p:spPr>
          <a:xfrm>
            <a:off x="311700" y="850425"/>
            <a:ext cx="8520600" cy="3397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15 filters used in CapeEx19.</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10 filters (4 blanks and 6 in flight) were processed for bacteria and fungi sequencing.</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Only 5 filters were </a:t>
            </a:r>
            <a:r>
              <a:rPr lang="en" sz="2200">
                <a:latin typeface="Times New Roman"/>
                <a:ea typeface="Times New Roman"/>
                <a:cs typeface="Times New Roman"/>
                <a:sym typeface="Times New Roman"/>
              </a:rPr>
              <a:t>completely</a:t>
            </a:r>
            <a:r>
              <a:rPr lang="en" sz="2200">
                <a:latin typeface="Times New Roman"/>
                <a:ea typeface="Times New Roman"/>
                <a:cs typeface="Times New Roman"/>
                <a:sym typeface="Times New Roman"/>
              </a:rPr>
              <a:t> sequenced.</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Sequencing calculates highest top 10 bacteria/fungi types with highest of concentrations (1000’s of bacterias).</a:t>
            </a:r>
            <a:endParaRPr sz="22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Clean Filter (background/control test)</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Filter 11 (Blank Flight) (8/2/19)</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Filter 12 (Anvil TS40) (8/2/19)</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Filter 13 (Anvil TS31) (8/3/19)</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Filter 15 (Multi-Cloud TS38) (8/3/19)</a:t>
            </a:r>
            <a:endParaRPr sz="1800">
              <a:latin typeface="Times New Roman"/>
              <a:ea typeface="Times New Roman"/>
              <a:cs typeface="Times New Roman"/>
              <a:sym typeface="Times New Roman"/>
            </a:endParaRPr>
          </a:p>
        </p:txBody>
      </p:sp>
      <p:sp>
        <p:nvSpPr>
          <p:cNvPr id="216" name="Google Shape;21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17" name="Google Shape;217;p30"/>
          <p:cNvPicPr preferRelativeResize="0"/>
          <p:nvPr/>
        </p:nvPicPr>
        <p:blipFill rotWithShape="1">
          <a:blip r:embed="rId3">
            <a:alphaModFix/>
          </a:blip>
          <a:srcRect b="21259" l="5908" r="0" t="0"/>
          <a:stretch/>
        </p:blipFill>
        <p:spPr>
          <a:xfrm>
            <a:off x="5324775" y="2874325"/>
            <a:ext cx="3279100" cy="2057401"/>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10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1000"/>
                                        <p:tgtEl>
                                          <p:spTgt spid="2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1000"/>
                                        <p:tgtEl>
                                          <p:spTgt spid="2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1000"/>
                                        <p:tgtEl>
                                          <p:spTgt spid="2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1000"/>
                                        <p:tgtEl>
                                          <p:spTgt spid="2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1000"/>
                                        <p:tgtEl>
                                          <p:spTgt spid="2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1000"/>
                                        <p:tgtEl>
                                          <p:spTgt spid="2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1000"/>
                                        <p:tgtEl>
                                          <p:spTgt spid="2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1" name="Shape 221"/>
        <p:cNvGrpSpPr/>
        <p:nvPr/>
      </p:nvGrpSpPr>
      <p:grpSpPr>
        <a:xfrm>
          <a:off x="0" y="0"/>
          <a:ext cx="0" cy="0"/>
          <a:chOff x="0" y="0"/>
          <a:chExt cx="0" cy="0"/>
        </a:xfrm>
      </p:grpSpPr>
      <p:sp>
        <p:nvSpPr>
          <p:cNvPr id="222" name="Google Shape;22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23" name="Google Shape;223;p31"/>
          <p:cNvPicPr preferRelativeResize="0"/>
          <p:nvPr/>
        </p:nvPicPr>
        <p:blipFill>
          <a:blip r:embed="rId3">
            <a:alphaModFix/>
          </a:blip>
          <a:stretch>
            <a:fillRect/>
          </a:stretch>
        </p:blipFill>
        <p:spPr>
          <a:xfrm>
            <a:off x="695863" y="847700"/>
            <a:ext cx="7841176" cy="3920600"/>
          </a:xfrm>
          <a:prstGeom prst="rect">
            <a:avLst/>
          </a:prstGeom>
          <a:noFill/>
          <a:ln>
            <a:noFill/>
          </a:ln>
        </p:spPr>
      </p:pic>
      <p:sp>
        <p:nvSpPr>
          <p:cNvPr id="224" name="Google Shape;224;p31"/>
          <p:cNvSpPr/>
          <p:nvPr/>
        </p:nvSpPr>
        <p:spPr>
          <a:xfrm>
            <a:off x="695875" y="3862650"/>
            <a:ext cx="7584000" cy="6657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txBox="1"/>
          <p:nvPr>
            <p:ph type="title"/>
          </p:nvPr>
        </p:nvSpPr>
        <p:spPr>
          <a:xfrm>
            <a:off x="311700" y="92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Data Set (Blank Tests)</a:t>
            </a:r>
            <a:endParaRPr b="1">
              <a:latin typeface="Times New Roman"/>
              <a:ea typeface="Times New Roman"/>
              <a:cs typeface="Times New Roman"/>
              <a:sym typeface="Times New Roman"/>
            </a:endParaRPr>
          </a:p>
        </p:txBody>
      </p:sp>
      <p:sp>
        <p:nvSpPr>
          <p:cNvPr id="226" name="Google Shape;226;p31"/>
          <p:cNvSpPr txBox="1"/>
          <p:nvPr/>
        </p:nvSpPr>
        <p:spPr>
          <a:xfrm>
            <a:off x="112075" y="3862650"/>
            <a:ext cx="762000" cy="6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00FF"/>
                </a:solidFill>
                <a:latin typeface="Times New Roman"/>
                <a:ea typeface="Times New Roman"/>
                <a:cs typeface="Times New Roman"/>
                <a:sym typeface="Times New Roman"/>
              </a:rPr>
              <a:t>Blank </a:t>
            </a:r>
            <a:endParaRPr b="1" sz="1000">
              <a:solidFill>
                <a:srgbClr val="9900FF"/>
              </a:solidFill>
              <a:latin typeface="Times New Roman"/>
              <a:ea typeface="Times New Roman"/>
              <a:cs typeface="Times New Roman"/>
              <a:sym typeface="Times New Roman"/>
            </a:endParaRPr>
          </a:p>
          <a:p>
            <a:pPr indent="0" lvl="0" marL="0" rtl="0" algn="l">
              <a:spcBef>
                <a:spcPts val="0"/>
              </a:spcBef>
              <a:spcAft>
                <a:spcPts val="0"/>
              </a:spcAft>
              <a:buNone/>
            </a:pPr>
            <a:r>
              <a:rPr b="1" lang="en" sz="1000">
                <a:solidFill>
                  <a:srgbClr val="9900FF"/>
                </a:solidFill>
                <a:latin typeface="Times New Roman"/>
                <a:ea typeface="Times New Roman"/>
                <a:cs typeface="Times New Roman"/>
                <a:sym typeface="Times New Roman"/>
              </a:rPr>
              <a:t>Flight Filter</a:t>
            </a:r>
            <a:endParaRPr b="1" sz="1000">
              <a:solidFill>
                <a:srgbClr val="99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11700" y="2130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Motivation - Why Study Biogenic Particles?</a:t>
            </a:r>
            <a:endParaRPr b="1">
              <a:latin typeface="Times New Roman"/>
              <a:ea typeface="Times New Roman"/>
              <a:cs typeface="Times New Roman"/>
              <a:sym typeface="Times New Roman"/>
            </a:endParaRPr>
          </a:p>
        </p:txBody>
      </p:sp>
      <p:sp>
        <p:nvSpPr>
          <p:cNvPr id="70" name="Google Shape;70;p14"/>
          <p:cNvSpPr txBox="1"/>
          <p:nvPr>
            <p:ph idx="1" type="body"/>
          </p:nvPr>
        </p:nvSpPr>
        <p:spPr>
          <a:xfrm>
            <a:off x="311700" y="826250"/>
            <a:ext cx="8109600" cy="3006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&lt;0.1% of cells carried into atmosphere survive (DasSarma, 2018)</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Diseases and airborne illnesses can be carried into the atmosphere via airborne biogenic particles (Burrows et al., 2009).</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Seasonal variations in bacteria and particle concentrations, and local events (e.g. dust storms) lead to bacteria isolates (Harbizadeh, 2019).</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Cloud and climate impacts (aid in </a:t>
            </a:r>
            <a:r>
              <a:rPr lang="en" sz="2000">
                <a:latin typeface="Times New Roman"/>
                <a:ea typeface="Times New Roman"/>
                <a:cs typeface="Times New Roman"/>
                <a:sym typeface="Times New Roman"/>
              </a:rPr>
              <a:t>heterogeneous</a:t>
            </a:r>
            <a:r>
              <a:rPr lang="en" sz="2000">
                <a:latin typeface="Times New Roman"/>
                <a:ea typeface="Times New Roman"/>
                <a:cs typeface="Times New Roman"/>
                <a:sym typeface="Times New Roman"/>
              </a:rPr>
              <a:t> freezing of cloud droplets).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Most studies focus lower portions of troposphere.</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Challenges collecting airborne measurements.</a:t>
            </a:r>
            <a:endParaRPr sz="2000">
              <a:latin typeface="Times New Roman"/>
              <a:ea typeface="Times New Roman"/>
              <a:cs typeface="Times New Roman"/>
              <a:sym typeface="Times New Roman"/>
            </a:endParaRPr>
          </a:p>
        </p:txBody>
      </p:sp>
      <p:sp>
        <p:nvSpPr>
          <p:cNvPr id="71" name="Google Shape;7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72" name="Google Shape;72;p14"/>
          <p:cNvPicPr preferRelativeResize="0"/>
          <p:nvPr/>
        </p:nvPicPr>
        <p:blipFill>
          <a:blip r:embed="rId3">
            <a:alphaModFix/>
          </a:blip>
          <a:stretch>
            <a:fillRect/>
          </a:stretch>
        </p:blipFill>
        <p:spPr>
          <a:xfrm>
            <a:off x="6071325" y="3053250"/>
            <a:ext cx="2518874" cy="1888526"/>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0" name="Shape 230"/>
        <p:cNvGrpSpPr/>
        <p:nvPr/>
      </p:nvGrpSpPr>
      <p:grpSpPr>
        <a:xfrm>
          <a:off x="0" y="0"/>
          <a:ext cx="0" cy="0"/>
          <a:chOff x="0" y="0"/>
          <a:chExt cx="0" cy="0"/>
        </a:xfrm>
      </p:grpSpPr>
      <p:sp>
        <p:nvSpPr>
          <p:cNvPr id="231" name="Google Shape;23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32" name="Google Shape;232;p32"/>
          <p:cNvPicPr preferRelativeResize="0"/>
          <p:nvPr/>
        </p:nvPicPr>
        <p:blipFill>
          <a:blip r:embed="rId3">
            <a:alphaModFix/>
          </a:blip>
          <a:stretch>
            <a:fillRect/>
          </a:stretch>
        </p:blipFill>
        <p:spPr>
          <a:xfrm>
            <a:off x="1007788" y="705224"/>
            <a:ext cx="7128425" cy="4273400"/>
          </a:xfrm>
          <a:prstGeom prst="rect">
            <a:avLst/>
          </a:prstGeom>
          <a:noFill/>
          <a:ln>
            <a:noFill/>
          </a:ln>
        </p:spPr>
      </p:pic>
      <p:sp>
        <p:nvSpPr>
          <p:cNvPr id="233" name="Google Shape;233;p32"/>
          <p:cNvSpPr txBox="1"/>
          <p:nvPr>
            <p:ph type="title"/>
          </p:nvPr>
        </p:nvSpPr>
        <p:spPr>
          <a:xfrm>
            <a:off x="311700" y="92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Data Set (Flight Tests)</a:t>
            </a:r>
            <a:endParaRPr b="1">
              <a:latin typeface="Times New Roman"/>
              <a:ea typeface="Times New Roman"/>
              <a:cs typeface="Times New Roman"/>
              <a:sym typeface="Times New Roman"/>
            </a:endParaRPr>
          </a:p>
        </p:txBody>
      </p:sp>
      <p:sp>
        <p:nvSpPr>
          <p:cNvPr id="234" name="Google Shape;234;p32"/>
          <p:cNvSpPr txBox="1"/>
          <p:nvPr/>
        </p:nvSpPr>
        <p:spPr>
          <a:xfrm>
            <a:off x="997325" y="3283325"/>
            <a:ext cx="69924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235" name="Google Shape;235;p32"/>
          <p:cNvSpPr/>
          <p:nvPr/>
        </p:nvSpPr>
        <p:spPr>
          <a:xfrm>
            <a:off x="1058975" y="3256375"/>
            <a:ext cx="6869100" cy="5043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p:nvPr/>
        </p:nvSpPr>
        <p:spPr>
          <a:xfrm>
            <a:off x="1058975" y="3760675"/>
            <a:ext cx="6869100" cy="5043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1058975" y="4264975"/>
            <a:ext cx="6869100" cy="5043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txBox="1"/>
          <p:nvPr/>
        </p:nvSpPr>
        <p:spPr>
          <a:xfrm>
            <a:off x="311700" y="3305825"/>
            <a:ext cx="7731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Times New Roman"/>
                <a:ea typeface="Times New Roman"/>
                <a:cs typeface="Times New Roman"/>
                <a:sym typeface="Times New Roman"/>
              </a:rPr>
              <a:t>Anvil TS40</a:t>
            </a:r>
            <a:endParaRPr b="1" sz="1000">
              <a:solidFill>
                <a:schemeClr val="dk2"/>
              </a:solidFill>
              <a:latin typeface="Times New Roman"/>
              <a:ea typeface="Times New Roman"/>
              <a:cs typeface="Times New Roman"/>
              <a:sym typeface="Times New Roman"/>
            </a:endParaRPr>
          </a:p>
        </p:txBody>
      </p:sp>
      <p:sp>
        <p:nvSpPr>
          <p:cNvPr id="239" name="Google Shape;239;p32"/>
          <p:cNvSpPr txBox="1"/>
          <p:nvPr/>
        </p:nvSpPr>
        <p:spPr>
          <a:xfrm>
            <a:off x="311700" y="3810125"/>
            <a:ext cx="7731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3"/>
                </a:solidFill>
                <a:latin typeface="Times New Roman"/>
                <a:ea typeface="Times New Roman"/>
                <a:cs typeface="Times New Roman"/>
                <a:sym typeface="Times New Roman"/>
              </a:rPr>
              <a:t>Anvil TS31</a:t>
            </a:r>
            <a:endParaRPr b="1" sz="1000">
              <a:solidFill>
                <a:schemeClr val="accent3"/>
              </a:solidFill>
              <a:latin typeface="Times New Roman"/>
              <a:ea typeface="Times New Roman"/>
              <a:cs typeface="Times New Roman"/>
              <a:sym typeface="Times New Roman"/>
            </a:endParaRPr>
          </a:p>
        </p:txBody>
      </p:sp>
      <p:sp>
        <p:nvSpPr>
          <p:cNvPr id="240" name="Google Shape;240;p32"/>
          <p:cNvSpPr txBox="1"/>
          <p:nvPr/>
        </p:nvSpPr>
        <p:spPr>
          <a:xfrm>
            <a:off x="201700" y="4264975"/>
            <a:ext cx="8832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5"/>
                </a:solidFill>
                <a:latin typeface="Times New Roman"/>
                <a:ea typeface="Times New Roman"/>
                <a:cs typeface="Times New Roman"/>
                <a:sym typeface="Times New Roman"/>
              </a:rPr>
              <a:t>Multi-Cloud</a:t>
            </a:r>
            <a:r>
              <a:rPr b="1" lang="en" sz="1000">
                <a:solidFill>
                  <a:schemeClr val="accent5"/>
                </a:solidFill>
                <a:latin typeface="Times New Roman"/>
                <a:ea typeface="Times New Roman"/>
                <a:cs typeface="Times New Roman"/>
                <a:sym typeface="Times New Roman"/>
              </a:rPr>
              <a:t> TS38</a:t>
            </a:r>
            <a:endParaRPr b="1" sz="1000">
              <a:solidFill>
                <a:schemeClr val="accent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30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Clean Filter</a:t>
            </a:r>
            <a:r>
              <a:rPr b="1" lang="en">
                <a:latin typeface="Times New Roman"/>
                <a:ea typeface="Times New Roman"/>
                <a:cs typeface="Times New Roman"/>
                <a:sym typeface="Times New Roman"/>
              </a:rPr>
              <a:t> Bacteria Analysis</a:t>
            </a:r>
            <a:endParaRPr b="1">
              <a:latin typeface="Times New Roman"/>
              <a:ea typeface="Times New Roman"/>
              <a:cs typeface="Times New Roman"/>
              <a:sym typeface="Times New Roman"/>
            </a:endParaRPr>
          </a:p>
        </p:txBody>
      </p:sp>
      <p:sp>
        <p:nvSpPr>
          <p:cNvPr id="246" name="Google Shape;246;p33"/>
          <p:cNvSpPr txBox="1"/>
          <p:nvPr>
            <p:ph idx="1" type="body"/>
          </p:nvPr>
        </p:nvSpPr>
        <p:spPr>
          <a:xfrm>
            <a:off x="311700" y="826250"/>
            <a:ext cx="82740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Aeromonas media (23%) - not widely researched or known (found on Filter 15).</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Salinicola halomonas (17%) - first isolated from salt water sample.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Acidobacteria (12%) - found in soils.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Aeromonas (5%) - human related.</a:t>
            </a:r>
            <a:endParaRPr>
              <a:latin typeface="Times New Roman"/>
              <a:ea typeface="Times New Roman"/>
              <a:cs typeface="Times New Roman"/>
              <a:sym typeface="Times New Roman"/>
            </a:endParaRPr>
          </a:p>
        </p:txBody>
      </p:sp>
      <p:sp>
        <p:nvSpPr>
          <p:cNvPr id="247" name="Google Shape;24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48" name="Google Shape;248;p33"/>
          <p:cNvPicPr preferRelativeResize="0"/>
          <p:nvPr/>
        </p:nvPicPr>
        <p:blipFill>
          <a:blip r:embed="rId3">
            <a:alphaModFix/>
          </a:blip>
          <a:stretch>
            <a:fillRect/>
          </a:stretch>
        </p:blipFill>
        <p:spPr>
          <a:xfrm>
            <a:off x="522429" y="1884975"/>
            <a:ext cx="5665214" cy="2778250"/>
          </a:xfrm>
          <a:prstGeom prst="rect">
            <a:avLst/>
          </a:prstGeom>
          <a:noFill/>
          <a:ln>
            <a:noFill/>
          </a:ln>
        </p:spPr>
      </p:pic>
      <p:pic>
        <p:nvPicPr>
          <p:cNvPr id="249" name="Google Shape;249;p33"/>
          <p:cNvPicPr preferRelativeResize="0"/>
          <p:nvPr/>
        </p:nvPicPr>
        <p:blipFill>
          <a:blip r:embed="rId4">
            <a:alphaModFix/>
          </a:blip>
          <a:stretch>
            <a:fillRect/>
          </a:stretch>
        </p:blipFill>
        <p:spPr>
          <a:xfrm>
            <a:off x="5549541" y="2075600"/>
            <a:ext cx="1809304" cy="898500"/>
          </a:xfrm>
          <a:prstGeom prst="rect">
            <a:avLst/>
          </a:prstGeom>
          <a:noFill/>
          <a:ln>
            <a:noFill/>
          </a:ln>
        </p:spPr>
      </p:pic>
      <p:pic>
        <p:nvPicPr>
          <p:cNvPr id="250" name="Google Shape;250;p33"/>
          <p:cNvPicPr preferRelativeResize="0"/>
          <p:nvPr/>
        </p:nvPicPr>
        <p:blipFill>
          <a:blip r:embed="rId5">
            <a:alphaModFix/>
          </a:blip>
          <a:stretch>
            <a:fillRect/>
          </a:stretch>
        </p:blipFill>
        <p:spPr>
          <a:xfrm>
            <a:off x="5496150" y="2888926"/>
            <a:ext cx="2122537" cy="898500"/>
          </a:xfrm>
          <a:prstGeom prst="rect">
            <a:avLst/>
          </a:prstGeom>
          <a:noFill/>
          <a:ln>
            <a:noFill/>
          </a:ln>
        </p:spPr>
      </p:pic>
      <p:pic>
        <p:nvPicPr>
          <p:cNvPr id="251" name="Google Shape;251;p33"/>
          <p:cNvPicPr preferRelativeResize="0"/>
          <p:nvPr/>
        </p:nvPicPr>
        <p:blipFill>
          <a:blip r:embed="rId6">
            <a:alphaModFix/>
          </a:blip>
          <a:stretch>
            <a:fillRect/>
          </a:stretch>
        </p:blipFill>
        <p:spPr>
          <a:xfrm>
            <a:off x="5635054" y="3723518"/>
            <a:ext cx="1892625" cy="9397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1000"/>
                                        <p:tgtEl>
                                          <p:spTgt spid="24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5" name="Shape 255"/>
        <p:cNvGrpSpPr/>
        <p:nvPr/>
      </p:nvGrpSpPr>
      <p:grpSpPr>
        <a:xfrm>
          <a:off x="0" y="0"/>
          <a:ext cx="0" cy="0"/>
          <a:chOff x="0" y="0"/>
          <a:chExt cx="0" cy="0"/>
        </a:xfrm>
      </p:grpSpPr>
      <p:sp>
        <p:nvSpPr>
          <p:cNvPr id="256" name="Google Shape;256;p34"/>
          <p:cNvSpPr txBox="1"/>
          <p:nvPr>
            <p:ph type="title"/>
          </p:nvPr>
        </p:nvSpPr>
        <p:spPr>
          <a:xfrm>
            <a:off x="311700" y="2130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Blank Flight</a:t>
            </a:r>
            <a:r>
              <a:rPr b="1" lang="en">
                <a:latin typeface="Times New Roman"/>
                <a:ea typeface="Times New Roman"/>
                <a:cs typeface="Times New Roman"/>
                <a:sym typeface="Times New Roman"/>
              </a:rPr>
              <a:t> (Filter 11) Bacteria Analysis</a:t>
            </a:r>
            <a:endParaRPr b="1">
              <a:latin typeface="Times New Roman"/>
              <a:ea typeface="Times New Roman"/>
              <a:cs typeface="Times New Roman"/>
              <a:sym typeface="Times New Roman"/>
            </a:endParaRPr>
          </a:p>
        </p:txBody>
      </p:sp>
      <p:sp>
        <p:nvSpPr>
          <p:cNvPr id="257" name="Google Shape;257;p34"/>
          <p:cNvSpPr txBox="1"/>
          <p:nvPr>
            <p:ph idx="1" type="body"/>
          </p:nvPr>
        </p:nvSpPr>
        <p:spPr>
          <a:xfrm>
            <a:off x="311700" y="826275"/>
            <a:ext cx="8160900" cy="33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Large amounts of sphingomonas yabucchiae (19%), strictly aerobic bacteria, play a role in treatable human infections.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Corynebacterium aurimucosum (18%), rothia mucilaginosa (8%) linked to human diseases.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Ralstonia pickettii (6%) found in moist environments, linked to rare human diseases.</a:t>
            </a:r>
            <a:endParaRPr sz="1600">
              <a:latin typeface="Times New Roman"/>
              <a:ea typeface="Times New Roman"/>
              <a:cs typeface="Times New Roman"/>
              <a:sym typeface="Times New Roman"/>
            </a:endParaRPr>
          </a:p>
        </p:txBody>
      </p:sp>
      <p:sp>
        <p:nvSpPr>
          <p:cNvPr id="258" name="Google Shape;25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59" name="Google Shape;259;p34"/>
          <p:cNvPicPr preferRelativeResize="0"/>
          <p:nvPr/>
        </p:nvPicPr>
        <p:blipFill>
          <a:blip r:embed="rId3">
            <a:alphaModFix/>
          </a:blip>
          <a:stretch>
            <a:fillRect/>
          </a:stretch>
        </p:blipFill>
        <p:spPr>
          <a:xfrm>
            <a:off x="764850" y="2016350"/>
            <a:ext cx="3315600" cy="2924175"/>
          </a:xfrm>
          <a:prstGeom prst="rect">
            <a:avLst/>
          </a:prstGeom>
          <a:noFill/>
          <a:ln>
            <a:noFill/>
          </a:ln>
        </p:spPr>
      </p:pic>
      <p:pic>
        <p:nvPicPr>
          <p:cNvPr id="260" name="Google Shape;260;p34"/>
          <p:cNvPicPr preferRelativeResize="0"/>
          <p:nvPr/>
        </p:nvPicPr>
        <p:blipFill>
          <a:blip r:embed="rId4">
            <a:alphaModFix/>
          </a:blip>
          <a:stretch>
            <a:fillRect/>
          </a:stretch>
        </p:blipFill>
        <p:spPr>
          <a:xfrm>
            <a:off x="3867633" y="2453075"/>
            <a:ext cx="2357000" cy="1029325"/>
          </a:xfrm>
          <a:prstGeom prst="rect">
            <a:avLst/>
          </a:prstGeom>
          <a:noFill/>
          <a:ln>
            <a:noFill/>
          </a:ln>
        </p:spPr>
      </p:pic>
      <p:pic>
        <p:nvPicPr>
          <p:cNvPr id="261" name="Google Shape;261;p34"/>
          <p:cNvPicPr preferRelativeResize="0"/>
          <p:nvPr/>
        </p:nvPicPr>
        <p:blipFill>
          <a:blip r:embed="rId5">
            <a:alphaModFix/>
          </a:blip>
          <a:stretch>
            <a:fillRect/>
          </a:stretch>
        </p:blipFill>
        <p:spPr>
          <a:xfrm>
            <a:off x="3867625" y="3354200"/>
            <a:ext cx="2357000" cy="767395"/>
          </a:xfrm>
          <a:prstGeom prst="rect">
            <a:avLst/>
          </a:prstGeom>
          <a:noFill/>
          <a:ln>
            <a:noFill/>
          </a:ln>
        </p:spPr>
      </p:pic>
      <p:pic>
        <p:nvPicPr>
          <p:cNvPr id="262" name="Google Shape;262;p34"/>
          <p:cNvPicPr preferRelativeResize="0"/>
          <p:nvPr/>
        </p:nvPicPr>
        <p:blipFill>
          <a:blip r:embed="rId6">
            <a:alphaModFix/>
          </a:blip>
          <a:stretch>
            <a:fillRect/>
          </a:stretch>
        </p:blipFill>
        <p:spPr>
          <a:xfrm>
            <a:off x="3955100" y="4121600"/>
            <a:ext cx="1652175" cy="81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0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0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000"/>
                                        <p:tgtEl>
                                          <p:spTgt spid="2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6" name="Shape 266"/>
        <p:cNvGrpSpPr/>
        <p:nvPr/>
      </p:nvGrpSpPr>
      <p:grpSpPr>
        <a:xfrm>
          <a:off x="0" y="0"/>
          <a:ext cx="0" cy="0"/>
          <a:chOff x="0" y="0"/>
          <a:chExt cx="0" cy="0"/>
        </a:xfrm>
      </p:grpSpPr>
      <p:sp>
        <p:nvSpPr>
          <p:cNvPr id="267" name="Google Shape;267;p35"/>
          <p:cNvSpPr txBox="1"/>
          <p:nvPr>
            <p:ph type="title"/>
          </p:nvPr>
        </p:nvSpPr>
        <p:spPr>
          <a:xfrm>
            <a:off x="311700" y="1478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Anvil TS40</a:t>
            </a:r>
            <a:r>
              <a:rPr b="1" lang="en">
                <a:latin typeface="Times New Roman"/>
                <a:ea typeface="Times New Roman"/>
                <a:cs typeface="Times New Roman"/>
                <a:sym typeface="Times New Roman"/>
              </a:rPr>
              <a:t> (Filter 12) Bacteria Analysis</a:t>
            </a:r>
            <a:endParaRPr b="1">
              <a:latin typeface="Times New Roman"/>
              <a:ea typeface="Times New Roman"/>
              <a:cs typeface="Times New Roman"/>
              <a:sym typeface="Times New Roman"/>
            </a:endParaRPr>
          </a:p>
        </p:txBody>
      </p:sp>
      <p:sp>
        <p:nvSpPr>
          <p:cNvPr id="268" name="Google Shape;268;p35"/>
          <p:cNvSpPr txBox="1"/>
          <p:nvPr>
            <p:ph idx="1" type="body"/>
          </p:nvPr>
        </p:nvSpPr>
        <p:spPr>
          <a:xfrm>
            <a:off x="311700" y="761000"/>
            <a:ext cx="8160900" cy="33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Lactuca Sativa (39%) is likely sourced to lettuce seeds.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Halospirulina (25%) - salt tolerant, not widely known.</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Dietzia (7%) - human and animal pathogen.</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Pseudomonas (6%) - good ice nucleating agent, comes from soil and water.</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Other salt-tolerant bacteria from the halo spirulina species.</a:t>
            </a:r>
            <a:endParaRPr sz="1600">
              <a:latin typeface="Times New Roman"/>
              <a:ea typeface="Times New Roman"/>
              <a:cs typeface="Times New Roman"/>
              <a:sym typeface="Times New Roman"/>
            </a:endParaRPr>
          </a:p>
          <a:p>
            <a:pPr indent="-330200" lvl="0" marL="457200" rtl="0" algn="l">
              <a:spcBef>
                <a:spcPts val="0"/>
              </a:spcBef>
              <a:spcAft>
                <a:spcPts val="0"/>
              </a:spcAft>
              <a:buClr>
                <a:schemeClr val="accent3"/>
              </a:buClr>
              <a:buSzPts val="1600"/>
              <a:buFont typeface="Times New Roman"/>
              <a:buChar char="●"/>
            </a:pPr>
            <a:r>
              <a:rPr lang="en" sz="1600">
                <a:solidFill>
                  <a:schemeClr val="accent3"/>
                </a:solidFill>
                <a:latin typeface="Times New Roman"/>
                <a:ea typeface="Times New Roman"/>
                <a:cs typeface="Times New Roman"/>
                <a:sym typeface="Times New Roman"/>
              </a:rPr>
              <a:t>Total sample time: 2.1 hrs.</a:t>
            </a:r>
            <a:endParaRPr sz="1600">
              <a:solidFill>
                <a:schemeClr val="accent3"/>
              </a:solidFill>
              <a:latin typeface="Times New Roman"/>
              <a:ea typeface="Times New Roman"/>
              <a:cs typeface="Times New Roman"/>
              <a:sym typeface="Times New Roman"/>
            </a:endParaRPr>
          </a:p>
        </p:txBody>
      </p:sp>
      <p:sp>
        <p:nvSpPr>
          <p:cNvPr id="269" name="Google Shape;2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70" name="Google Shape;270;p35"/>
          <p:cNvPicPr preferRelativeResize="0"/>
          <p:nvPr/>
        </p:nvPicPr>
        <p:blipFill>
          <a:blip r:embed="rId3">
            <a:alphaModFix/>
          </a:blip>
          <a:stretch>
            <a:fillRect/>
          </a:stretch>
        </p:blipFill>
        <p:spPr>
          <a:xfrm>
            <a:off x="3129900" y="2205725"/>
            <a:ext cx="3546500" cy="2748775"/>
          </a:xfrm>
          <a:prstGeom prst="rect">
            <a:avLst/>
          </a:prstGeom>
          <a:noFill/>
          <a:ln>
            <a:noFill/>
          </a:ln>
        </p:spPr>
      </p:pic>
      <p:pic>
        <p:nvPicPr>
          <p:cNvPr id="271" name="Google Shape;271;p35"/>
          <p:cNvPicPr preferRelativeResize="0"/>
          <p:nvPr/>
        </p:nvPicPr>
        <p:blipFill>
          <a:blip r:embed="rId4">
            <a:alphaModFix/>
          </a:blip>
          <a:stretch>
            <a:fillRect/>
          </a:stretch>
        </p:blipFill>
        <p:spPr>
          <a:xfrm>
            <a:off x="6358775" y="2077863"/>
            <a:ext cx="2187875" cy="763475"/>
          </a:xfrm>
          <a:prstGeom prst="rect">
            <a:avLst/>
          </a:prstGeom>
          <a:noFill/>
          <a:ln>
            <a:noFill/>
          </a:ln>
        </p:spPr>
      </p:pic>
      <p:pic>
        <p:nvPicPr>
          <p:cNvPr id="272" name="Google Shape;272;p35"/>
          <p:cNvPicPr preferRelativeResize="0"/>
          <p:nvPr/>
        </p:nvPicPr>
        <p:blipFill>
          <a:blip r:embed="rId5">
            <a:alphaModFix/>
          </a:blip>
          <a:stretch>
            <a:fillRect/>
          </a:stretch>
        </p:blipFill>
        <p:spPr>
          <a:xfrm>
            <a:off x="6433550" y="2900550"/>
            <a:ext cx="2187875" cy="752817"/>
          </a:xfrm>
          <a:prstGeom prst="rect">
            <a:avLst/>
          </a:prstGeom>
          <a:noFill/>
          <a:ln>
            <a:noFill/>
          </a:ln>
        </p:spPr>
      </p:pic>
      <p:pic>
        <p:nvPicPr>
          <p:cNvPr id="273" name="Google Shape;273;p35"/>
          <p:cNvPicPr preferRelativeResize="0"/>
          <p:nvPr/>
        </p:nvPicPr>
        <p:blipFill>
          <a:blip r:embed="rId6">
            <a:alphaModFix/>
          </a:blip>
          <a:stretch>
            <a:fillRect/>
          </a:stretch>
        </p:blipFill>
        <p:spPr>
          <a:xfrm>
            <a:off x="6433550" y="3712575"/>
            <a:ext cx="2003486" cy="75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10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10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10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10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1000"/>
                                        <p:tgtEl>
                                          <p:spTgt spid="2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5" st="5"/>
                                            </p:txEl>
                                          </p:spTgt>
                                        </p:tgtEl>
                                        <p:attrNameLst>
                                          <p:attrName>style.visibility</p:attrName>
                                        </p:attrNameLst>
                                      </p:cBhvr>
                                      <p:to>
                                        <p:strVal val="visible"/>
                                      </p:to>
                                    </p:set>
                                    <p:animEffect filter="fade" transition="in">
                                      <p:cBhvr>
                                        <p:cTn dur="1000"/>
                                        <p:tgtEl>
                                          <p:spTgt spid="26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7" name="Shape 277"/>
        <p:cNvGrpSpPr/>
        <p:nvPr/>
      </p:nvGrpSpPr>
      <p:grpSpPr>
        <a:xfrm>
          <a:off x="0" y="0"/>
          <a:ext cx="0" cy="0"/>
          <a:chOff x="0" y="0"/>
          <a:chExt cx="0" cy="0"/>
        </a:xfrm>
      </p:grpSpPr>
      <p:sp>
        <p:nvSpPr>
          <p:cNvPr id="278" name="Google Shape;278;p36"/>
          <p:cNvSpPr txBox="1"/>
          <p:nvPr>
            <p:ph type="title"/>
          </p:nvPr>
        </p:nvSpPr>
        <p:spPr>
          <a:xfrm>
            <a:off x="311700" y="2212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Anvil TS40</a:t>
            </a:r>
            <a:r>
              <a:rPr b="1" lang="en">
                <a:latin typeface="Times New Roman"/>
                <a:ea typeface="Times New Roman"/>
                <a:cs typeface="Times New Roman"/>
                <a:sym typeface="Times New Roman"/>
              </a:rPr>
              <a:t> Fungi Analysis</a:t>
            </a:r>
            <a:endParaRPr b="1">
              <a:latin typeface="Times New Roman"/>
              <a:ea typeface="Times New Roman"/>
              <a:cs typeface="Times New Roman"/>
              <a:sym typeface="Times New Roman"/>
            </a:endParaRPr>
          </a:p>
        </p:txBody>
      </p:sp>
      <p:sp>
        <p:nvSpPr>
          <p:cNvPr id="279" name="Google Shape;279;p36"/>
          <p:cNvSpPr txBox="1"/>
          <p:nvPr>
            <p:ph idx="1" type="body"/>
          </p:nvPr>
        </p:nvSpPr>
        <p:spPr>
          <a:xfrm>
            <a:off x="311700" y="834425"/>
            <a:ext cx="816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Only filter with significant amounts of fungi.</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Resupinatus trichotis (72%) - known to grow on underside of decaying wood.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Pichia Kudriavzevii (27%) -  found in soil on outside of fruits (McDonald, 2015).</a:t>
            </a:r>
            <a:endParaRPr>
              <a:latin typeface="Times New Roman"/>
              <a:ea typeface="Times New Roman"/>
              <a:cs typeface="Times New Roman"/>
              <a:sym typeface="Times New Roman"/>
            </a:endParaRPr>
          </a:p>
        </p:txBody>
      </p:sp>
      <p:sp>
        <p:nvSpPr>
          <p:cNvPr id="280" name="Google Shape;2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81" name="Google Shape;281;p36"/>
          <p:cNvPicPr preferRelativeResize="0"/>
          <p:nvPr/>
        </p:nvPicPr>
        <p:blipFill>
          <a:blip r:embed="rId3">
            <a:alphaModFix/>
          </a:blip>
          <a:stretch>
            <a:fillRect/>
          </a:stretch>
        </p:blipFill>
        <p:spPr>
          <a:xfrm>
            <a:off x="311701" y="1899650"/>
            <a:ext cx="4260300" cy="2427521"/>
          </a:xfrm>
          <a:prstGeom prst="rect">
            <a:avLst/>
          </a:prstGeom>
          <a:noFill/>
          <a:ln>
            <a:noFill/>
          </a:ln>
        </p:spPr>
      </p:pic>
      <p:pic>
        <p:nvPicPr>
          <p:cNvPr id="282" name="Google Shape;282;p36"/>
          <p:cNvPicPr preferRelativeResize="0"/>
          <p:nvPr/>
        </p:nvPicPr>
        <p:blipFill>
          <a:blip r:embed="rId4">
            <a:alphaModFix/>
          </a:blip>
          <a:stretch>
            <a:fillRect/>
          </a:stretch>
        </p:blipFill>
        <p:spPr>
          <a:xfrm>
            <a:off x="3984450" y="1938129"/>
            <a:ext cx="2970025" cy="2512125"/>
          </a:xfrm>
          <a:prstGeom prst="rect">
            <a:avLst/>
          </a:prstGeom>
          <a:noFill/>
          <a:ln>
            <a:noFill/>
          </a:ln>
        </p:spPr>
      </p:pic>
      <p:pic>
        <p:nvPicPr>
          <p:cNvPr id="283" name="Google Shape;283;p36"/>
          <p:cNvPicPr preferRelativeResize="0"/>
          <p:nvPr/>
        </p:nvPicPr>
        <p:blipFill rotWithShape="1">
          <a:blip r:embed="rId5">
            <a:alphaModFix/>
          </a:blip>
          <a:srcRect b="0" l="0" r="-19360" t="0"/>
          <a:stretch/>
        </p:blipFill>
        <p:spPr>
          <a:xfrm>
            <a:off x="6282050" y="2061200"/>
            <a:ext cx="3355277" cy="2389050"/>
          </a:xfrm>
          <a:prstGeom prst="rect">
            <a:avLst/>
          </a:prstGeom>
          <a:noFill/>
          <a:ln>
            <a:noFill/>
          </a:ln>
        </p:spPr>
      </p:pic>
      <p:sp>
        <p:nvSpPr>
          <p:cNvPr id="284" name="Google Shape;284;p36"/>
          <p:cNvSpPr txBox="1"/>
          <p:nvPr/>
        </p:nvSpPr>
        <p:spPr>
          <a:xfrm>
            <a:off x="2124150" y="2855338"/>
            <a:ext cx="635400" cy="6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1%</a:t>
            </a:r>
            <a:endParaRPr>
              <a:latin typeface="Old Standard TT"/>
              <a:ea typeface="Old Standard TT"/>
              <a:cs typeface="Old Standard TT"/>
              <a:sym typeface="Old Standard TT"/>
            </a:endParaRPr>
          </a:p>
        </p:txBody>
      </p:sp>
      <p:cxnSp>
        <p:nvCxnSpPr>
          <p:cNvPr id="285" name="Google Shape;285;p36"/>
          <p:cNvCxnSpPr/>
          <p:nvPr/>
        </p:nvCxnSpPr>
        <p:spPr>
          <a:xfrm>
            <a:off x="2521350" y="3055888"/>
            <a:ext cx="514200" cy="312600"/>
          </a:xfrm>
          <a:prstGeom prst="straightConnector1">
            <a:avLst/>
          </a:prstGeom>
          <a:noFill/>
          <a:ln cap="flat" cmpd="sng" w="28575">
            <a:solidFill>
              <a:srgbClr val="000000"/>
            </a:solidFill>
            <a:prstDash val="solid"/>
            <a:round/>
            <a:headEnd len="med" w="med" type="none"/>
            <a:tailEnd len="med" w="med" type="triangle"/>
          </a:ln>
        </p:spPr>
      </p:cxnSp>
      <p:sp>
        <p:nvSpPr>
          <p:cNvPr id="286" name="Google Shape;286;p36"/>
          <p:cNvSpPr txBox="1"/>
          <p:nvPr/>
        </p:nvSpPr>
        <p:spPr>
          <a:xfrm>
            <a:off x="932800" y="3649475"/>
            <a:ext cx="1024800" cy="6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72%</a:t>
            </a:r>
            <a:endParaRPr>
              <a:solidFill>
                <a:schemeClr val="lt1"/>
              </a:solidFill>
              <a:latin typeface="Old Standard TT"/>
              <a:ea typeface="Old Standard TT"/>
              <a:cs typeface="Old Standard TT"/>
              <a:sym typeface="Old Standard TT"/>
            </a:endParaRPr>
          </a:p>
        </p:txBody>
      </p:sp>
      <p:sp>
        <p:nvSpPr>
          <p:cNvPr id="287" name="Google Shape;287;p36"/>
          <p:cNvSpPr txBox="1"/>
          <p:nvPr/>
        </p:nvSpPr>
        <p:spPr>
          <a:xfrm>
            <a:off x="1321675" y="3055900"/>
            <a:ext cx="1024800" cy="6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27</a:t>
            </a:r>
            <a:r>
              <a:rPr lang="en">
                <a:solidFill>
                  <a:schemeClr val="lt1"/>
                </a:solidFill>
                <a:latin typeface="Old Standard TT"/>
                <a:ea typeface="Old Standard TT"/>
                <a:cs typeface="Old Standard TT"/>
                <a:sym typeface="Old Standard TT"/>
              </a:rPr>
              <a:t>%</a:t>
            </a:r>
            <a:endParaRPr>
              <a:solidFill>
                <a:schemeClr val="lt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1000"/>
                                        <p:tgtEl>
                                          <p:spTgt spid="2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animEffect filter="fade" transition="in">
                                      <p:cBhvr>
                                        <p:cTn dur="1000"/>
                                        <p:tgtEl>
                                          <p:spTgt spid="2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animEffect filter="fade" transition="in">
                                      <p:cBhvr>
                                        <p:cTn dur="1000"/>
                                        <p:tgtEl>
                                          <p:spTgt spid="27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1" name="Shape 291"/>
        <p:cNvGrpSpPr/>
        <p:nvPr/>
      </p:nvGrpSpPr>
      <p:grpSpPr>
        <a:xfrm>
          <a:off x="0" y="0"/>
          <a:ext cx="0" cy="0"/>
          <a:chOff x="0" y="0"/>
          <a:chExt cx="0" cy="0"/>
        </a:xfrm>
      </p:grpSpPr>
      <p:sp>
        <p:nvSpPr>
          <p:cNvPr id="292" name="Google Shape;292;p37"/>
          <p:cNvSpPr txBox="1"/>
          <p:nvPr>
            <p:ph type="title"/>
          </p:nvPr>
        </p:nvSpPr>
        <p:spPr>
          <a:xfrm>
            <a:off x="311700" y="2231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Anvil TS40</a:t>
            </a:r>
            <a:r>
              <a:rPr b="1" lang="en">
                <a:latin typeface="Times New Roman"/>
                <a:ea typeface="Times New Roman"/>
                <a:cs typeface="Times New Roman"/>
                <a:sym typeface="Times New Roman"/>
              </a:rPr>
              <a:t> Aircraft Data (20:09Z to 22:03Z)</a:t>
            </a:r>
            <a:endParaRPr b="1">
              <a:latin typeface="Times New Roman"/>
              <a:ea typeface="Times New Roman"/>
              <a:cs typeface="Times New Roman"/>
              <a:sym typeface="Times New Roman"/>
            </a:endParaRPr>
          </a:p>
        </p:txBody>
      </p:sp>
      <p:sp>
        <p:nvSpPr>
          <p:cNvPr id="293" name="Google Shape;29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294" name="Google Shape;294;p37"/>
          <p:cNvPicPr preferRelativeResize="0"/>
          <p:nvPr/>
        </p:nvPicPr>
        <p:blipFill>
          <a:blip r:embed="rId3">
            <a:alphaModFix/>
          </a:blip>
          <a:stretch>
            <a:fillRect/>
          </a:stretch>
        </p:blipFill>
        <p:spPr>
          <a:xfrm>
            <a:off x="1078750" y="766875"/>
            <a:ext cx="6986504" cy="4289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8" name="Shape 298"/>
        <p:cNvGrpSpPr/>
        <p:nvPr/>
      </p:nvGrpSpPr>
      <p:grpSpPr>
        <a:xfrm>
          <a:off x="0" y="0"/>
          <a:ext cx="0" cy="0"/>
          <a:chOff x="0" y="0"/>
          <a:chExt cx="0" cy="0"/>
        </a:xfrm>
      </p:grpSpPr>
      <p:sp>
        <p:nvSpPr>
          <p:cNvPr id="299" name="Google Shape;299;p38"/>
          <p:cNvSpPr txBox="1"/>
          <p:nvPr>
            <p:ph type="title"/>
          </p:nvPr>
        </p:nvSpPr>
        <p:spPr>
          <a:xfrm>
            <a:off x="311700" y="2534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Anvil TS31</a:t>
            </a:r>
            <a:r>
              <a:rPr b="1" lang="en">
                <a:latin typeface="Times New Roman"/>
                <a:ea typeface="Times New Roman"/>
                <a:cs typeface="Times New Roman"/>
                <a:sym typeface="Times New Roman"/>
              </a:rPr>
              <a:t> (Filter 13) Bacteria Analysis</a:t>
            </a:r>
            <a:endParaRPr b="1">
              <a:latin typeface="Times New Roman"/>
              <a:ea typeface="Times New Roman"/>
              <a:cs typeface="Times New Roman"/>
              <a:sym typeface="Times New Roman"/>
            </a:endParaRPr>
          </a:p>
        </p:txBody>
      </p:sp>
      <p:sp>
        <p:nvSpPr>
          <p:cNvPr id="300" name="Google Shape;300;p38"/>
          <p:cNvSpPr txBox="1"/>
          <p:nvPr>
            <p:ph idx="1" type="body"/>
          </p:nvPr>
        </p:nvSpPr>
        <p:spPr>
          <a:xfrm>
            <a:off x="311700" y="866600"/>
            <a:ext cx="81609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Phytophthora (18%) - plant pathogenic fungus, causes potato &amp; tomato disease.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Staphylococcus epidermidis (21%) - normal human flora from skin.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Pelomonas (16%) and ralstonia pickettii (15%) are natural water sourced bacteria.</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solidFill>
                  <a:schemeClr val="accent3"/>
                </a:solidFill>
                <a:latin typeface="Times New Roman"/>
                <a:ea typeface="Times New Roman"/>
                <a:cs typeface="Times New Roman"/>
                <a:sym typeface="Times New Roman"/>
              </a:rPr>
              <a:t>Total sample time: 1.0  hr.</a:t>
            </a:r>
            <a:endParaRPr>
              <a:latin typeface="Times New Roman"/>
              <a:ea typeface="Times New Roman"/>
              <a:cs typeface="Times New Roman"/>
              <a:sym typeface="Times New Roman"/>
            </a:endParaRPr>
          </a:p>
        </p:txBody>
      </p:sp>
      <p:sp>
        <p:nvSpPr>
          <p:cNvPr id="301" name="Google Shape;3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302" name="Google Shape;302;p38"/>
          <p:cNvPicPr preferRelativeResize="0"/>
          <p:nvPr/>
        </p:nvPicPr>
        <p:blipFill>
          <a:blip r:embed="rId3">
            <a:alphaModFix/>
          </a:blip>
          <a:stretch>
            <a:fillRect/>
          </a:stretch>
        </p:blipFill>
        <p:spPr>
          <a:xfrm>
            <a:off x="311700" y="2279000"/>
            <a:ext cx="2905275" cy="2384225"/>
          </a:xfrm>
          <a:prstGeom prst="rect">
            <a:avLst/>
          </a:prstGeom>
          <a:noFill/>
          <a:ln>
            <a:noFill/>
          </a:ln>
        </p:spPr>
      </p:pic>
      <p:pic>
        <p:nvPicPr>
          <p:cNvPr id="303" name="Google Shape;303;p38"/>
          <p:cNvPicPr preferRelativeResize="0"/>
          <p:nvPr/>
        </p:nvPicPr>
        <p:blipFill>
          <a:blip r:embed="rId4">
            <a:alphaModFix/>
          </a:blip>
          <a:stretch>
            <a:fillRect/>
          </a:stretch>
        </p:blipFill>
        <p:spPr>
          <a:xfrm>
            <a:off x="3039600" y="2721325"/>
            <a:ext cx="2705100" cy="1314450"/>
          </a:xfrm>
          <a:prstGeom prst="rect">
            <a:avLst/>
          </a:prstGeom>
          <a:noFill/>
          <a:ln>
            <a:noFill/>
          </a:ln>
        </p:spPr>
      </p:pic>
      <p:pic>
        <p:nvPicPr>
          <p:cNvPr id="304" name="Google Shape;304;p38"/>
          <p:cNvPicPr preferRelativeResize="0"/>
          <p:nvPr/>
        </p:nvPicPr>
        <p:blipFill>
          <a:blip r:embed="rId5">
            <a:alphaModFix/>
          </a:blip>
          <a:stretch>
            <a:fillRect/>
          </a:stretch>
        </p:blipFill>
        <p:spPr>
          <a:xfrm>
            <a:off x="5967700" y="2771751"/>
            <a:ext cx="2783825" cy="117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10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10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1000"/>
                                        <p:tgtEl>
                                          <p:spTgt spid="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Effect filter="fade" transition="in">
                                      <p:cBhvr>
                                        <p:cTn dur="1000"/>
                                        <p:tgtEl>
                                          <p:spTgt spid="3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8" name="Shape 308"/>
        <p:cNvGrpSpPr/>
        <p:nvPr/>
      </p:nvGrpSpPr>
      <p:grpSpPr>
        <a:xfrm>
          <a:off x="0" y="0"/>
          <a:ext cx="0" cy="0"/>
          <a:chOff x="0" y="0"/>
          <a:chExt cx="0" cy="0"/>
        </a:xfrm>
      </p:grpSpPr>
      <p:sp>
        <p:nvSpPr>
          <p:cNvPr id="309" name="Google Shape;309;p39"/>
          <p:cNvSpPr txBox="1"/>
          <p:nvPr>
            <p:ph type="title"/>
          </p:nvPr>
        </p:nvSpPr>
        <p:spPr>
          <a:xfrm>
            <a:off x="311700" y="2029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Anvil TS31</a:t>
            </a:r>
            <a:r>
              <a:rPr b="1" lang="en">
                <a:latin typeface="Times New Roman"/>
                <a:ea typeface="Times New Roman"/>
                <a:cs typeface="Times New Roman"/>
                <a:sym typeface="Times New Roman"/>
              </a:rPr>
              <a:t> Aircraft Data (15:26Z to 16:26Z)</a:t>
            </a:r>
            <a:endParaRPr b="1">
              <a:latin typeface="Times New Roman"/>
              <a:ea typeface="Times New Roman"/>
              <a:cs typeface="Times New Roman"/>
              <a:sym typeface="Times New Roman"/>
            </a:endParaRPr>
          </a:p>
        </p:txBody>
      </p:sp>
      <p:sp>
        <p:nvSpPr>
          <p:cNvPr id="310" name="Google Shape;31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311" name="Google Shape;311;p39"/>
          <p:cNvPicPr preferRelativeResize="0"/>
          <p:nvPr/>
        </p:nvPicPr>
        <p:blipFill>
          <a:blip r:embed="rId3">
            <a:alphaModFix/>
          </a:blip>
          <a:stretch>
            <a:fillRect/>
          </a:stretch>
        </p:blipFill>
        <p:spPr>
          <a:xfrm>
            <a:off x="1332426" y="816175"/>
            <a:ext cx="6479151" cy="4165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5" name="Shape 315"/>
        <p:cNvGrpSpPr/>
        <p:nvPr/>
      </p:nvGrpSpPr>
      <p:grpSpPr>
        <a:xfrm>
          <a:off x="0" y="0"/>
          <a:ext cx="0" cy="0"/>
          <a:chOff x="0" y="0"/>
          <a:chExt cx="0" cy="0"/>
        </a:xfrm>
      </p:grpSpPr>
      <p:sp>
        <p:nvSpPr>
          <p:cNvPr id="316" name="Google Shape;316;p40"/>
          <p:cNvSpPr txBox="1"/>
          <p:nvPr>
            <p:ph type="title"/>
          </p:nvPr>
        </p:nvSpPr>
        <p:spPr>
          <a:xfrm>
            <a:off x="311700" y="2231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Multi-Cloud TS38 (Filter 15) </a:t>
            </a:r>
            <a:r>
              <a:rPr b="1" lang="en">
                <a:latin typeface="Times New Roman"/>
                <a:ea typeface="Times New Roman"/>
                <a:cs typeface="Times New Roman"/>
                <a:sym typeface="Times New Roman"/>
              </a:rPr>
              <a:t>Bacteria Analysis</a:t>
            </a:r>
            <a:endParaRPr b="1">
              <a:latin typeface="Times New Roman"/>
              <a:ea typeface="Times New Roman"/>
              <a:cs typeface="Times New Roman"/>
              <a:sym typeface="Times New Roman"/>
            </a:endParaRPr>
          </a:p>
        </p:txBody>
      </p:sp>
      <p:sp>
        <p:nvSpPr>
          <p:cNvPr id="317" name="Google Shape;317;p40"/>
          <p:cNvSpPr txBox="1"/>
          <p:nvPr>
            <p:ph idx="1" type="body"/>
          </p:nvPr>
        </p:nvSpPr>
        <p:spPr>
          <a:xfrm>
            <a:off x="311700" y="836325"/>
            <a:ext cx="8160600" cy="3397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Streptococcus salivarius (49%) - oral and respiratory portions of human body (McDonald, 2015).</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Acinetobacter junii (11%) - linked to nosocomial infections, streptococcus, pyogenes.</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Brevibacterium jeotgali (8%) - related to producing antibiotics.</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lang="en" sz="1500">
                <a:latin typeface="Times New Roman"/>
                <a:ea typeface="Times New Roman"/>
                <a:cs typeface="Times New Roman"/>
                <a:sym typeface="Times New Roman"/>
              </a:rPr>
              <a:t>Aeromonas (genus) (3%) - ubiquitous in fresh and brackish water.</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lang="en" sz="1500">
                <a:solidFill>
                  <a:schemeClr val="accent3"/>
                </a:solidFill>
                <a:latin typeface="Times New Roman"/>
                <a:ea typeface="Times New Roman"/>
                <a:cs typeface="Times New Roman"/>
                <a:sym typeface="Times New Roman"/>
              </a:rPr>
              <a:t>Total sample time: 1.5  hrs.</a:t>
            </a:r>
            <a:endParaRPr sz="1500">
              <a:latin typeface="Times New Roman"/>
              <a:ea typeface="Times New Roman"/>
              <a:cs typeface="Times New Roman"/>
              <a:sym typeface="Times New Roman"/>
            </a:endParaRPr>
          </a:p>
        </p:txBody>
      </p:sp>
      <p:sp>
        <p:nvSpPr>
          <p:cNvPr id="318" name="Google Shape;318;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319" name="Google Shape;319;p40"/>
          <p:cNvPicPr preferRelativeResize="0"/>
          <p:nvPr/>
        </p:nvPicPr>
        <p:blipFill>
          <a:blip r:embed="rId3">
            <a:alphaModFix/>
          </a:blip>
          <a:stretch>
            <a:fillRect/>
          </a:stretch>
        </p:blipFill>
        <p:spPr>
          <a:xfrm>
            <a:off x="3101782" y="2103550"/>
            <a:ext cx="3466443" cy="2953275"/>
          </a:xfrm>
          <a:prstGeom prst="rect">
            <a:avLst/>
          </a:prstGeom>
          <a:noFill/>
          <a:ln>
            <a:noFill/>
          </a:ln>
        </p:spPr>
      </p:pic>
      <p:pic>
        <p:nvPicPr>
          <p:cNvPr id="320" name="Google Shape;320;p40"/>
          <p:cNvPicPr preferRelativeResize="0"/>
          <p:nvPr/>
        </p:nvPicPr>
        <p:blipFill>
          <a:blip r:embed="rId4">
            <a:alphaModFix/>
          </a:blip>
          <a:stretch>
            <a:fillRect/>
          </a:stretch>
        </p:blipFill>
        <p:spPr>
          <a:xfrm>
            <a:off x="6583351" y="2156737"/>
            <a:ext cx="2248950" cy="756375"/>
          </a:xfrm>
          <a:prstGeom prst="rect">
            <a:avLst/>
          </a:prstGeom>
          <a:noFill/>
          <a:ln>
            <a:noFill/>
          </a:ln>
        </p:spPr>
      </p:pic>
      <p:pic>
        <p:nvPicPr>
          <p:cNvPr id="321" name="Google Shape;321;p40"/>
          <p:cNvPicPr preferRelativeResize="0"/>
          <p:nvPr/>
        </p:nvPicPr>
        <p:blipFill>
          <a:blip r:embed="rId5">
            <a:alphaModFix/>
          </a:blip>
          <a:stretch>
            <a:fillRect/>
          </a:stretch>
        </p:blipFill>
        <p:spPr>
          <a:xfrm>
            <a:off x="6631500" y="2982850"/>
            <a:ext cx="2080136" cy="817188"/>
          </a:xfrm>
          <a:prstGeom prst="rect">
            <a:avLst/>
          </a:prstGeom>
          <a:noFill/>
          <a:ln>
            <a:noFill/>
          </a:ln>
        </p:spPr>
      </p:pic>
      <p:pic>
        <p:nvPicPr>
          <p:cNvPr id="322" name="Google Shape;322;p40"/>
          <p:cNvPicPr preferRelativeResize="0"/>
          <p:nvPr/>
        </p:nvPicPr>
        <p:blipFill>
          <a:blip r:embed="rId6">
            <a:alphaModFix/>
          </a:blip>
          <a:stretch>
            <a:fillRect/>
          </a:stretch>
        </p:blipFill>
        <p:spPr>
          <a:xfrm>
            <a:off x="6568225" y="3867675"/>
            <a:ext cx="2279209" cy="75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10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10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10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1000"/>
                                        <p:tgtEl>
                                          <p:spTgt spid="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animEffect filter="fade" transition="in">
                                      <p:cBhvr>
                                        <p:cTn dur="1000"/>
                                        <p:tgtEl>
                                          <p:spTgt spid="31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6" name="Shape 326"/>
        <p:cNvGrpSpPr/>
        <p:nvPr/>
      </p:nvGrpSpPr>
      <p:grpSpPr>
        <a:xfrm>
          <a:off x="0" y="0"/>
          <a:ext cx="0" cy="0"/>
          <a:chOff x="0" y="0"/>
          <a:chExt cx="0" cy="0"/>
        </a:xfrm>
      </p:grpSpPr>
      <p:sp>
        <p:nvSpPr>
          <p:cNvPr id="327" name="Google Shape;327;p41"/>
          <p:cNvSpPr txBox="1"/>
          <p:nvPr>
            <p:ph type="title"/>
          </p:nvPr>
        </p:nvSpPr>
        <p:spPr>
          <a:xfrm>
            <a:off x="311700" y="1424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latin typeface="Times New Roman"/>
                <a:ea typeface="Times New Roman"/>
                <a:cs typeface="Times New Roman"/>
                <a:sym typeface="Times New Roman"/>
              </a:rPr>
              <a:t>Multi-Cloud TS38</a:t>
            </a:r>
            <a:r>
              <a:rPr b="1" lang="en" sz="2900">
                <a:latin typeface="Times New Roman"/>
                <a:ea typeface="Times New Roman"/>
                <a:cs typeface="Times New Roman"/>
                <a:sym typeface="Times New Roman"/>
              </a:rPr>
              <a:t> Aircraft Data (15:26Z to 16:26Z)</a:t>
            </a:r>
            <a:endParaRPr b="1" sz="2900">
              <a:latin typeface="Times New Roman"/>
              <a:ea typeface="Times New Roman"/>
              <a:cs typeface="Times New Roman"/>
              <a:sym typeface="Times New Roman"/>
            </a:endParaRPr>
          </a:p>
        </p:txBody>
      </p:sp>
      <p:sp>
        <p:nvSpPr>
          <p:cNvPr id="328" name="Google Shape;32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329" name="Google Shape;329;p41"/>
          <p:cNvPicPr preferRelativeResize="0"/>
          <p:nvPr/>
        </p:nvPicPr>
        <p:blipFill>
          <a:blip r:embed="rId3">
            <a:alphaModFix/>
          </a:blip>
          <a:stretch>
            <a:fillRect/>
          </a:stretch>
        </p:blipFill>
        <p:spPr>
          <a:xfrm>
            <a:off x="868338" y="706375"/>
            <a:ext cx="7407316" cy="4350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311700" y="1626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Introduction - Aerosol Particles</a:t>
            </a:r>
            <a:endParaRPr b="1">
              <a:latin typeface="Times New Roman"/>
              <a:ea typeface="Times New Roman"/>
              <a:cs typeface="Times New Roman"/>
              <a:sym typeface="Times New Roman"/>
            </a:endParaRPr>
          </a:p>
        </p:txBody>
      </p:sp>
      <p:sp>
        <p:nvSpPr>
          <p:cNvPr id="78" name="Google Shape;78;p15"/>
          <p:cNvSpPr txBox="1"/>
          <p:nvPr>
            <p:ph idx="1" type="body"/>
          </p:nvPr>
        </p:nvSpPr>
        <p:spPr>
          <a:xfrm>
            <a:off x="311700" y="775850"/>
            <a:ext cx="8520600" cy="3397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Aerosol Particles range from variety of natural and man made materials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Fine particles are Aitkin range, have condensation and coagulation of primary particles and chain aggregates, and accumulation range.</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Forms particles into droplets via homogeneous nucleation or condensation growth of nuclei (Whitby, 1977)</a:t>
            </a:r>
            <a:endParaRPr sz="2200">
              <a:latin typeface="Times New Roman"/>
              <a:ea typeface="Times New Roman"/>
              <a:cs typeface="Times New Roman"/>
              <a:sym typeface="Times New Roman"/>
            </a:endParaRPr>
          </a:p>
        </p:txBody>
      </p:sp>
      <p:sp>
        <p:nvSpPr>
          <p:cNvPr id="79" name="Google Shape;7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80" name="Google Shape;80;p15"/>
          <p:cNvPicPr preferRelativeResize="0"/>
          <p:nvPr/>
        </p:nvPicPr>
        <p:blipFill>
          <a:blip r:embed="rId3">
            <a:alphaModFix/>
          </a:blip>
          <a:stretch>
            <a:fillRect/>
          </a:stretch>
        </p:blipFill>
        <p:spPr>
          <a:xfrm>
            <a:off x="311700" y="3166775"/>
            <a:ext cx="2502099" cy="1754826"/>
          </a:xfrm>
          <a:prstGeom prst="rect">
            <a:avLst/>
          </a:prstGeom>
          <a:noFill/>
          <a:ln cap="flat" cmpd="sng" w="28575">
            <a:solidFill>
              <a:schemeClr val="dk1"/>
            </a:solidFill>
            <a:prstDash val="solid"/>
            <a:round/>
            <a:headEnd len="sm" w="sm" type="none"/>
            <a:tailEnd len="sm" w="sm" type="none"/>
          </a:ln>
        </p:spPr>
      </p:pic>
      <p:pic>
        <p:nvPicPr>
          <p:cNvPr id="81" name="Google Shape;81;p15"/>
          <p:cNvPicPr preferRelativeResize="0"/>
          <p:nvPr/>
        </p:nvPicPr>
        <p:blipFill>
          <a:blip r:embed="rId4">
            <a:alphaModFix/>
          </a:blip>
          <a:stretch>
            <a:fillRect/>
          </a:stretch>
        </p:blipFill>
        <p:spPr>
          <a:xfrm>
            <a:off x="3191400" y="3166775"/>
            <a:ext cx="2502099" cy="1754826"/>
          </a:xfrm>
          <a:prstGeom prst="rect">
            <a:avLst/>
          </a:prstGeom>
          <a:noFill/>
          <a:ln cap="flat" cmpd="sng" w="28575">
            <a:solidFill>
              <a:schemeClr val="dk1"/>
            </a:solidFill>
            <a:prstDash val="solid"/>
            <a:round/>
            <a:headEnd len="sm" w="sm" type="none"/>
            <a:tailEnd len="sm" w="sm" type="none"/>
          </a:ln>
        </p:spPr>
      </p:pic>
      <p:pic>
        <p:nvPicPr>
          <p:cNvPr id="82" name="Google Shape;82;p15"/>
          <p:cNvPicPr preferRelativeResize="0"/>
          <p:nvPr/>
        </p:nvPicPr>
        <p:blipFill>
          <a:blip r:embed="rId5">
            <a:alphaModFix/>
          </a:blip>
          <a:stretch>
            <a:fillRect/>
          </a:stretch>
        </p:blipFill>
        <p:spPr>
          <a:xfrm>
            <a:off x="6071100" y="3166775"/>
            <a:ext cx="2502099" cy="1754826"/>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1000"/>
                                        <p:tgtEl>
                                          <p:spTgt spid="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1000"/>
                                        <p:tgtEl>
                                          <p:spTgt spid="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Effect filter="fade" transition="in">
                                      <p:cBhvr>
                                        <p:cTn dur="1000"/>
                                        <p:tgtEl>
                                          <p:spTgt spid="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3" name="Shape 333"/>
        <p:cNvGrpSpPr/>
        <p:nvPr/>
      </p:nvGrpSpPr>
      <p:grpSpPr>
        <a:xfrm>
          <a:off x="0" y="0"/>
          <a:ext cx="0" cy="0"/>
          <a:chOff x="0" y="0"/>
          <a:chExt cx="0" cy="0"/>
        </a:xfrm>
      </p:grpSpPr>
      <p:sp>
        <p:nvSpPr>
          <p:cNvPr id="334" name="Google Shape;334;p42"/>
          <p:cNvSpPr txBox="1"/>
          <p:nvPr>
            <p:ph type="title"/>
          </p:nvPr>
        </p:nvSpPr>
        <p:spPr>
          <a:xfrm>
            <a:off x="311700" y="1626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Summary of Results</a:t>
            </a:r>
            <a:endParaRPr b="1">
              <a:latin typeface="Times New Roman"/>
              <a:ea typeface="Times New Roman"/>
              <a:cs typeface="Times New Roman"/>
              <a:sym typeface="Times New Roman"/>
            </a:endParaRPr>
          </a:p>
        </p:txBody>
      </p:sp>
      <p:sp>
        <p:nvSpPr>
          <p:cNvPr id="335" name="Google Shape;335;p42"/>
          <p:cNvSpPr txBox="1"/>
          <p:nvPr>
            <p:ph idx="1" type="body"/>
          </p:nvPr>
        </p:nvSpPr>
        <p:spPr>
          <a:xfrm>
            <a:off x="311700" y="775825"/>
            <a:ext cx="8520600" cy="3397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Anvil TS40 had the most variety of species and was the only filter with fungi.</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Many species pertained to natural plants found in the Florida region.</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Salt-tolerant bacterias likely came from ocean waters.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Pseudomonas Syringae found, most well known INP bacteria.</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Higher amounts of human-related bacteria found on Multi-Cloud TS38, likely due to human contamination.</a:t>
            </a:r>
            <a:endParaRPr sz="2200">
              <a:latin typeface="Times New Roman"/>
              <a:ea typeface="Times New Roman"/>
              <a:cs typeface="Times New Roman"/>
              <a:sym typeface="Times New Roman"/>
            </a:endParaRPr>
          </a:p>
        </p:txBody>
      </p:sp>
      <p:sp>
        <p:nvSpPr>
          <p:cNvPr id="336" name="Google Shape;336;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337" name="Google Shape;337;p42"/>
          <p:cNvPicPr preferRelativeResize="0"/>
          <p:nvPr/>
        </p:nvPicPr>
        <p:blipFill>
          <a:blip r:embed="rId3">
            <a:alphaModFix/>
          </a:blip>
          <a:stretch>
            <a:fillRect/>
          </a:stretch>
        </p:blipFill>
        <p:spPr>
          <a:xfrm>
            <a:off x="5698200" y="3186725"/>
            <a:ext cx="2986350" cy="1785350"/>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1000"/>
                                        <p:tgtEl>
                                          <p:spTgt spid="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1000"/>
                                        <p:tgtEl>
                                          <p:spTgt spid="3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Effect filter="fade" transition="in">
                                      <p:cBhvr>
                                        <p:cTn dur="1000"/>
                                        <p:tgtEl>
                                          <p:spTgt spid="3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animEffect filter="fade" transition="in">
                                      <p:cBhvr>
                                        <p:cTn dur="1000"/>
                                        <p:tgtEl>
                                          <p:spTgt spid="3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animEffect filter="fade" transition="in">
                                      <p:cBhvr>
                                        <p:cTn dur="1000"/>
                                        <p:tgtEl>
                                          <p:spTgt spid="3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2231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Conclusions</a:t>
            </a:r>
            <a:endParaRPr b="1">
              <a:latin typeface="Times New Roman"/>
              <a:ea typeface="Times New Roman"/>
              <a:cs typeface="Times New Roman"/>
              <a:sym typeface="Times New Roman"/>
            </a:endParaRPr>
          </a:p>
        </p:txBody>
      </p:sp>
      <p:sp>
        <p:nvSpPr>
          <p:cNvPr id="343" name="Google Shape;343;p43"/>
          <p:cNvSpPr txBox="1"/>
          <p:nvPr>
            <p:ph idx="1" type="body"/>
          </p:nvPr>
        </p:nvSpPr>
        <p:spPr>
          <a:xfrm>
            <a:off x="311700" y="836350"/>
            <a:ext cx="8520600" cy="3397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Challenges collecting data still present with human-related bacteria present.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Best ice nucleating particles come from soils, and waters.</a:t>
            </a:r>
            <a:endParaRPr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Can play huge role in </a:t>
            </a:r>
            <a:r>
              <a:rPr lang="en" sz="2000">
                <a:latin typeface="Times New Roman"/>
                <a:ea typeface="Times New Roman"/>
                <a:cs typeface="Times New Roman"/>
                <a:sym typeface="Times New Roman"/>
              </a:rPr>
              <a:t>microphysical</a:t>
            </a:r>
            <a:r>
              <a:rPr lang="en" sz="2000">
                <a:latin typeface="Times New Roman"/>
                <a:ea typeface="Times New Roman"/>
                <a:cs typeface="Times New Roman"/>
                <a:sym typeface="Times New Roman"/>
              </a:rPr>
              <a:t> processes in atmospheric waters.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Particles can be carried up into atmosphere and dispersed miles away, spreading diseases.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Photosynthetic</a:t>
            </a:r>
            <a:r>
              <a:rPr lang="en" sz="2000">
                <a:latin typeface="Times New Roman"/>
                <a:ea typeface="Times New Roman"/>
                <a:cs typeface="Times New Roman"/>
                <a:sym typeface="Times New Roman"/>
              </a:rPr>
              <a:t> particles can have similar climate impacts to greenhouse gases.</a:t>
            </a:r>
            <a:endParaRPr sz="2000">
              <a:latin typeface="Times New Roman"/>
              <a:ea typeface="Times New Roman"/>
              <a:cs typeface="Times New Roman"/>
              <a:sym typeface="Times New Roman"/>
            </a:endParaRPr>
          </a:p>
        </p:txBody>
      </p:sp>
      <p:sp>
        <p:nvSpPr>
          <p:cNvPr id="344" name="Google Shape;34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1000"/>
                                        <p:tgtEl>
                                          <p:spTgt spid="3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Effect filter="fade" transition="in">
                                      <p:cBhvr>
                                        <p:cTn dur="1000"/>
                                        <p:tgtEl>
                                          <p:spTgt spid="3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Effect filter="fade" transition="in">
                                      <p:cBhvr>
                                        <p:cTn dur="1000"/>
                                        <p:tgtEl>
                                          <p:spTgt spid="3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Effect filter="fade" transition="in">
                                      <p:cBhvr>
                                        <p:cTn dur="1000"/>
                                        <p:tgtEl>
                                          <p:spTgt spid="3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Effect filter="fade" transition="in">
                                      <p:cBhvr>
                                        <p:cTn dur="1000"/>
                                        <p:tgtEl>
                                          <p:spTgt spid="34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8" name="Shape 348"/>
        <p:cNvGrpSpPr/>
        <p:nvPr/>
      </p:nvGrpSpPr>
      <p:grpSpPr>
        <a:xfrm>
          <a:off x="0" y="0"/>
          <a:ext cx="0" cy="0"/>
          <a:chOff x="0" y="0"/>
          <a:chExt cx="0" cy="0"/>
        </a:xfrm>
      </p:grpSpPr>
      <p:sp>
        <p:nvSpPr>
          <p:cNvPr id="349" name="Google Shape;349;p44"/>
          <p:cNvSpPr txBox="1"/>
          <p:nvPr>
            <p:ph type="title"/>
          </p:nvPr>
        </p:nvSpPr>
        <p:spPr>
          <a:xfrm>
            <a:off x="311700" y="2095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Future Work</a:t>
            </a:r>
            <a:endParaRPr b="1">
              <a:latin typeface="Times New Roman"/>
              <a:ea typeface="Times New Roman"/>
              <a:cs typeface="Times New Roman"/>
              <a:sym typeface="Times New Roman"/>
            </a:endParaRPr>
          </a:p>
        </p:txBody>
      </p:sp>
      <p:sp>
        <p:nvSpPr>
          <p:cNvPr id="350" name="Google Shape;350;p44"/>
          <p:cNvSpPr txBox="1"/>
          <p:nvPr>
            <p:ph idx="1" type="body"/>
          </p:nvPr>
        </p:nvSpPr>
        <p:spPr>
          <a:xfrm>
            <a:off x="311700" y="822725"/>
            <a:ext cx="8520600" cy="3397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In addition to filters, implement water sampling techniques.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Reduce contamination exposures when working with filters - in lab and on plane.</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Sample in different types of clouds (cirrus, stratocumulus, etc.).</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Compare with different altitudes between high level and low level samples.</a:t>
            </a:r>
            <a:endParaRPr sz="2200">
              <a:latin typeface="Times New Roman"/>
              <a:ea typeface="Times New Roman"/>
              <a:cs typeface="Times New Roman"/>
              <a:sym typeface="Times New Roman"/>
            </a:endParaRPr>
          </a:p>
        </p:txBody>
      </p:sp>
      <p:sp>
        <p:nvSpPr>
          <p:cNvPr id="351" name="Google Shape;35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1000"/>
                                        <p:tgtEl>
                                          <p:spTgt spid="3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1000"/>
                                        <p:tgtEl>
                                          <p:spTgt spid="3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1000"/>
                                        <p:tgtEl>
                                          <p:spTgt spid="3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1000"/>
                                        <p:tgtEl>
                                          <p:spTgt spid="3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5" name="Shape 355"/>
        <p:cNvGrpSpPr/>
        <p:nvPr/>
      </p:nvGrpSpPr>
      <p:grpSpPr>
        <a:xfrm>
          <a:off x="0" y="0"/>
          <a:ext cx="0" cy="0"/>
          <a:chOff x="0" y="0"/>
          <a:chExt cx="0" cy="0"/>
        </a:xfrm>
      </p:grpSpPr>
      <p:sp>
        <p:nvSpPr>
          <p:cNvPr id="356" name="Google Shape;356;p45"/>
          <p:cNvSpPr txBox="1"/>
          <p:nvPr>
            <p:ph type="title"/>
          </p:nvPr>
        </p:nvSpPr>
        <p:spPr>
          <a:xfrm>
            <a:off x="311700" y="2372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Acknowledgements</a:t>
            </a:r>
            <a:endParaRPr b="1">
              <a:solidFill>
                <a:schemeClr val="lt1"/>
              </a:solidFill>
              <a:latin typeface="Times New Roman"/>
              <a:ea typeface="Times New Roman"/>
              <a:cs typeface="Times New Roman"/>
              <a:sym typeface="Times New Roman"/>
            </a:endParaRPr>
          </a:p>
        </p:txBody>
      </p:sp>
      <p:sp>
        <p:nvSpPr>
          <p:cNvPr id="357" name="Google Shape;357;p45"/>
          <p:cNvSpPr txBox="1"/>
          <p:nvPr>
            <p:ph idx="1" type="body"/>
          </p:nvPr>
        </p:nvSpPr>
        <p:spPr>
          <a:xfrm>
            <a:off x="311700" y="850425"/>
            <a:ext cx="8520600" cy="3397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lt1"/>
                </a:solidFill>
                <a:latin typeface="Times New Roman"/>
                <a:ea typeface="Times New Roman"/>
                <a:cs typeface="Times New Roman"/>
                <a:sym typeface="Times New Roman"/>
              </a:rPr>
              <a:t>The National Institute of General Medical Sciences of the National Institutes of Health (Award T34GM122835) supported Harrison Rademacher. The content present is the author’s responsibility and does not necessarily represent the official views of the NIH.</a:t>
            </a:r>
            <a:endParaRPr>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t/>
            </a:r>
            <a:endParaRPr>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lt1"/>
                </a:solidFill>
                <a:latin typeface="Times New Roman"/>
                <a:ea typeface="Times New Roman"/>
                <a:cs typeface="Times New Roman"/>
                <a:sym typeface="Times New Roman"/>
              </a:rPr>
              <a:t>Special thanks to:</a:t>
            </a:r>
            <a:endParaRPr>
              <a:solidFill>
                <a:schemeClr val="lt1"/>
              </a:solidFill>
              <a:latin typeface="Times New Roman"/>
              <a:ea typeface="Times New Roman"/>
              <a:cs typeface="Times New Roman"/>
              <a:sym typeface="Times New Roman"/>
            </a:endParaRPr>
          </a:p>
          <a:p>
            <a:pPr indent="-342900" lvl="0" marL="457200" rtl="0" algn="just">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Weather Modification Incorporated and U.S. Navy in cooperation for CapeEx19.</a:t>
            </a:r>
            <a:endParaRPr>
              <a:solidFill>
                <a:schemeClr val="lt1"/>
              </a:solidFill>
              <a:latin typeface="Times New Roman"/>
              <a:ea typeface="Times New Roman"/>
              <a:cs typeface="Times New Roman"/>
              <a:sym typeface="Times New Roman"/>
            </a:endParaRPr>
          </a:p>
          <a:p>
            <a:pPr indent="-342900" lvl="0" marL="457200" rtl="0" algn="just">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Dr. Karin Ardon-Dryer and Dr. Michael San Francisco of Texas Tech University for help preparing the filters.</a:t>
            </a:r>
            <a:endParaRPr>
              <a:solidFill>
                <a:schemeClr val="lt1"/>
              </a:solidFill>
              <a:latin typeface="Times New Roman"/>
              <a:ea typeface="Times New Roman"/>
              <a:cs typeface="Times New Roman"/>
              <a:sym typeface="Times New Roman"/>
            </a:endParaRPr>
          </a:p>
          <a:p>
            <a:pPr indent="-342900" lvl="0" marL="457200" rtl="0" algn="just">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Dr. David Delene and his students for help installing filter rack and retrieving data from aircraft instruments.</a:t>
            </a:r>
            <a:endParaRPr>
              <a:solidFill>
                <a:schemeClr val="lt1"/>
              </a:solidFill>
              <a:latin typeface="Times New Roman"/>
              <a:ea typeface="Times New Roman"/>
              <a:cs typeface="Times New Roman"/>
              <a:sym typeface="Times New Roman"/>
            </a:endParaRPr>
          </a:p>
          <a:p>
            <a:pPr indent="-342900" lvl="0" marL="457200" rtl="0" algn="just">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The UND MARC U-STAR program for funding and research support.</a:t>
            </a:r>
            <a:endParaRPr>
              <a:solidFill>
                <a:schemeClr val="lt1"/>
              </a:solidFill>
              <a:latin typeface="Times New Roman"/>
              <a:ea typeface="Times New Roman"/>
              <a:cs typeface="Times New Roman"/>
              <a:sym typeface="Times New Roman"/>
            </a:endParaRPr>
          </a:p>
        </p:txBody>
      </p:sp>
      <p:sp>
        <p:nvSpPr>
          <p:cNvPr id="358" name="Google Shape;35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solidFill>
                  <a:schemeClr val="lt1"/>
                </a:solidFill>
                <a:latin typeface="Times New Roman"/>
                <a:ea typeface="Times New Roman"/>
                <a:cs typeface="Times New Roman"/>
                <a:sym typeface="Times New Roman"/>
              </a:rPr>
              <a:t>‹#›</a:t>
            </a:fld>
            <a:endParaRPr sz="1200">
              <a:solidFill>
                <a:schemeClr val="lt1"/>
              </a:solidFill>
              <a:latin typeface="Times New Roman"/>
              <a:ea typeface="Times New Roman"/>
              <a:cs typeface="Times New Roman"/>
              <a:sym typeface="Times New Roman"/>
            </a:endParaRPr>
          </a:p>
        </p:txBody>
      </p:sp>
      <p:sp>
        <p:nvSpPr>
          <p:cNvPr id="359" name="Google Shape;359;p45"/>
          <p:cNvSpPr txBox="1"/>
          <p:nvPr/>
        </p:nvSpPr>
        <p:spPr>
          <a:xfrm>
            <a:off x="6565950" y="4384400"/>
            <a:ext cx="2037600" cy="5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Questions?</a:t>
            </a:r>
            <a:endParaRPr b="1" sz="24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63" name="Shape 363"/>
        <p:cNvGrpSpPr/>
        <p:nvPr/>
      </p:nvGrpSpPr>
      <p:grpSpPr>
        <a:xfrm>
          <a:off x="0" y="0"/>
          <a:ext cx="0" cy="0"/>
          <a:chOff x="0" y="0"/>
          <a:chExt cx="0" cy="0"/>
        </a:xfrm>
      </p:grpSpPr>
      <p:sp>
        <p:nvSpPr>
          <p:cNvPr id="364" name="Google Shape;364;p46"/>
          <p:cNvSpPr txBox="1"/>
          <p:nvPr>
            <p:ph type="title"/>
          </p:nvPr>
        </p:nvSpPr>
        <p:spPr>
          <a:xfrm>
            <a:off x="311700" y="2148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References</a:t>
            </a:r>
            <a:endParaRPr>
              <a:solidFill>
                <a:schemeClr val="lt1"/>
              </a:solidFill>
            </a:endParaRPr>
          </a:p>
          <a:p>
            <a:pPr indent="0" lvl="0" marL="0" rtl="0" algn="l">
              <a:spcBef>
                <a:spcPts val="0"/>
              </a:spcBef>
              <a:spcAft>
                <a:spcPts val="0"/>
              </a:spcAft>
              <a:buNone/>
            </a:pPr>
            <a:r>
              <a:t/>
            </a:r>
            <a:endParaRPr/>
          </a:p>
        </p:txBody>
      </p:sp>
      <p:sp>
        <p:nvSpPr>
          <p:cNvPr id="365" name="Google Shape;365;p46"/>
          <p:cNvSpPr txBox="1"/>
          <p:nvPr>
            <p:ph idx="1" type="body"/>
          </p:nvPr>
        </p:nvSpPr>
        <p:spPr>
          <a:xfrm>
            <a:off x="261250" y="828000"/>
            <a:ext cx="8520600" cy="3238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Burrows, S. M., W. Elbert, M.G. Lawrence, and U. Poschl, 2009: Bacteria in the global atmosphere - Part 1: Review and synthesis of literature data for different ecosystems. </a:t>
            </a:r>
            <a:r>
              <a:rPr i="1" lang="en" sz="1300">
                <a:solidFill>
                  <a:schemeClr val="lt1"/>
                </a:solidFill>
                <a:latin typeface="Times New Roman"/>
                <a:ea typeface="Times New Roman"/>
                <a:cs typeface="Times New Roman"/>
                <a:sym typeface="Times New Roman"/>
              </a:rPr>
              <a:t>Atmos. Chem. Phys</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9</a:t>
            </a:r>
            <a:r>
              <a:rPr lang="en" sz="1300">
                <a:solidFill>
                  <a:schemeClr val="lt1"/>
                </a:solidFill>
                <a:latin typeface="Times New Roman"/>
                <a:ea typeface="Times New Roman"/>
                <a:cs typeface="Times New Roman"/>
                <a:sym typeface="Times New Roman"/>
              </a:rPr>
              <a:t>, 9263-9280, https://doi.org/10.5194/acp-9-9263-2009.</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DasSarma, P., and S. DasSarma, 2018: Survival of microbes in Earth’s stratosphere. </a:t>
            </a:r>
            <a:r>
              <a:rPr i="1" lang="en" sz="1300">
                <a:solidFill>
                  <a:schemeClr val="lt1"/>
                </a:solidFill>
                <a:latin typeface="Times New Roman"/>
                <a:ea typeface="Times New Roman"/>
                <a:cs typeface="Times New Roman"/>
                <a:sym typeface="Times New Roman"/>
              </a:rPr>
              <a:t>Current Opinion in Microbiology</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43</a:t>
            </a:r>
            <a:r>
              <a:rPr lang="en" sz="1300">
                <a:solidFill>
                  <a:schemeClr val="lt1"/>
                </a:solidFill>
                <a:latin typeface="Times New Roman"/>
                <a:ea typeface="Times New Roman"/>
                <a:cs typeface="Times New Roman"/>
                <a:sym typeface="Times New Roman"/>
              </a:rPr>
              <a:t>, 24-30, </a:t>
            </a:r>
            <a:r>
              <a:rPr lang="en" sz="1300" u="sng">
                <a:solidFill>
                  <a:schemeClr val="lt1"/>
                </a:solidFill>
                <a:latin typeface="Times New Roman"/>
                <a:ea typeface="Times New Roman"/>
                <a:cs typeface="Times New Roman"/>
                <a:sym typeface="Times New Roman"/>
                <a:hlinkClick r:id="rId3"/>
              </a:rPr>
              <a:t>https://doi.org/10.1016/j.mib.2017.11.002</a:t>
            </a:r>
            <a:r>
              <a:rPr lang="en" sz="1300">
                <a:solidFill>
                  <a:schemeClr val="lt1"/>
                </a:solidFill>
                <a:latin typeface="Times New Roman"/>
                <a:ea typeface="Times New Roman"/>
                <a:cs typeface="Times New Roman"/>
                <a:sym typeface="Times New Roman"/>
              </a:rPr>
              <a:t>.</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Harbizadeh, A., and Coauthors, 2019: Indoor and outdoor airborne bacteria air quality in day-care centers (DCCs) in greater Ahvaz, Iran. </a:t>
            </a:r>
            <a:r>
              <a:rPr i="1" lang="en" sz="1300">
                <a:solidFill>
                  <a:schemeClr val="lt1"/>
                </a:solidFill>
                <a:latin typeface="Times New Roman"/>
                <a:ea typeface="Times New Roman"/>
                <a:cs typeface="Times New Roman"/>
                <a:sym typeface="Times New Roman"/>
              </a:rPr>
              <a:t>Atmospheric Environmen</a:t>
            </a:r>
            <a:r>
              <a:rPr lang="en" sz="1300">
                <a:solidFill>
                  <a:schemeClr val="lt1"/>
                </a:solidFill>
                <a:latin typeface="Times New Roman"/>
                <a:ea typeface="Times New Roman"/>
                <a:cs typeface="Times New Roman"/>
                <a:sym typeface="Times New Roman"/>
              </a:rPr>
              <a:t>t, </a:t>
            </a:r>
            <a:r>
              <a:rPr b="1" lang="en" sz="1300">
                <a:solidFill>
                  <a:schemeClr val="lt1"/>
                </a:solidFill>
                <a:latin typeface="Times New Roman"/>
                <a:ea typeface="Times New Roman"/>
                <a:cs typeface="Times New Roman"/>
                <a:sym typeface="Times New Roman"/>
              </a:rPr>
              <a:t>216</a:t>
            </a:r>
            <a:r>
              <a:rPr lang="en" sz="1300">
                <a:solidFill>
                  <a:schemeClr val="lt1"/>
                </a:solidFill>
                <a:latin typeface="Times New Roman"/>
                <a:ea typeface="Times New Roman"/>
                <a:cs typeface="Times New Roman"/>
                <a:sym typeface="Times New Roman"/>
              </a:rPr>
              <a:t>, 116927, </a:t>
            </a:r>
            <a:r>
              <a:rPr lang="en" sz="1300" u="sng">
                <a:solidFill>
                  <a:schemeClr val="lt1"/>
                </a:solidFill>
                <a:latin typeface="Times New Roman"/>
                <a:ea typeface="Times New Roman"/>
                <a:cs typeface="Times New Roman"/>
                <a:sym typeface="Times New Roman"/>
                <a:hlinkClick r:id="rId4"/>
              </a:rPr>
              <a:t>https://doi.org/10.1016/j.atmosenv.2019.116927</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Hu, W., H. Niu, K. Murata, Z. Wu, M. Hu, T. Kojima, and D. Zhang, 2018: Bacteria in atmospheric waters: Detection, characteristics and implications. </a:t>
            </a:r>
            <a:r>
              <a:rPr i="1" lang="en" sz="1300">
                <a:solidFill>
                  <a:schemeClr val="lt1"/>
                </a:solidFill>
                <a:latin typeface="Times New Roman"/>
                <a:ea typeface="Times New Roman"/>
                <a:cs typeface="Times New Roman"/>
                <a:sym typeface="Times New Roman"/>
              </a:rPr>
              <a:t>Atmospheric Environment</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179</a:t>
            </a:r>
            <a:r>
              <a:rPr lang="en" sz="1300">
                <a:solidFill>
                  <a:schemeClr val="lt1"/>
                </a:solidFill>
                <a:latin typeface="Times New Roman"/>
                <a:ea typeface="Times New Roman"/>
                <a:cs typeface="Times New Roman"/>
                <a:sym typeface="Times New Roman"/>
              </a:rPr>
              <a:t>, 201-221, </a:t>
            </a:r>
            <a:r>
              <a:rPr lang="en" sz="1300" u="sng">
                <a:solidFill>
                  <a:schemeClr val="lt1"/>
                </a:solidFill>
                <a:latin typeface="Times New Roman"/>
                <a:ea typeface="Times New Roman"/>
                <a:cs typeface="Times New Roman"/>
                <a:sym typeface="Times New Roman"/>
                <a:hlinkClick r:id="rId5"/>
              </a:rPr>
              <a:t>https://doi.org/10.1016/j.atmosenv.2018.02</a:t>
            </a:r>
            <a:r>
              <a:rPr lang="en" sz="1300">
                <a:solidFill>
                  <a:schemeClr val="lt1"/>
                </a:solidFill>
                <a:latin typeface="Times New Roman"/>
                <a:ea typeface="Times New Roman"/>
                <a:cs typeface="Times New Roman"/>
                <a:sym typeface="Times New Roman"/>
              </a:rPr>
              <a:t>.</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Matthias-Maser, S., B. Bogs, and R. Jaenicke, 2000: The size distribution of primary biological aerosol particles in cloud water on the mountain Kleiner Feldberg/Taunus (FRG). </a:t>
            </a:r>
            <a:r>
              <a:rPr i="1" lang="en" sz="1300">
                <a:solidFill>
                  <a:schemeClr val="lt1"/>
                </a:solidFill>
                <a:latin typeface="Times New Roman"/>
                <a:ea typeface="Times New Roman"/>
                <a:cs typeface="Times New Roman"/>
                <a:sym typeface="Times New Roman"/>
              </a:rPr>
              <a:t>Atmospheric Research</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54,</a:t>
            </a:r>
            <a:r>
              <a:rPr lang="en" sz="1300">
                <a:solidFill>
                  <a:schemeClr val="lt1"/>
                </a:solidFill>
                <a:latin typeface="Times New Roman"/>
                <a:ea typeface="Times New Roman"/>
                <a:cs typeface="Times New Roman"/>
                <a:sym typeface="Times New Roman"/>
              </a:rPr>
              <a:t> 1-13, </a:t>
            </a:r>
            <a:r>
              <a:rPr lang="en" sz="1300" u="sng">
                <a:solidFill>
                  <a:schemeClr val="lt1"/>
                </a:solidFill>
                <a:latin typeface="Times New Roman"/>
                <a:ea typeface="Times New Roman"/>
                <a:cs typeface="Times New Roman"/>
                <a:sym typeface="Times New Roman"/>
                <a:hlinkClick r:id="rId6"/>
              </a:rPr>
              <a:t>https://doi.org/10.1016/S0169-8095(00)00039-9</a:t>
            </a:r>
            <a:r>
              <a:rPr lang="en" sz="1300">
                <a:solidFill>
                  <a:schemeClr val="lt1"/>
                </a:solidFill>
                <a:latin typeface="Times New Roman"/>
                <a:ea typeface="Times New Roman"/>
                <a:cs typeface="Times New Roman"/>
                <a:sym typeface="Times New Roman"/>
              </a:rPr>
              <a:t>.026.</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McDonald, J, and R. Greg Thorn, 2015: Morphological and Molecular Systematics of Resupinatus (Basidiomycota). Electronic Thesis and Dissertation Repository, 3135, doi: https://ir.lib.uwo.ca/etd/3135  </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Murray, B.J., D. O’Sullivan, J.D. Atkinson, and M.E. Webb, 2012: Ice nucleation by particles immersed in supercooled cloud droplets. </a:t>
            </a:r>
            <a:r>
              <a:rPr i="1" lang="en" sz="1300">
                <a:solidFill>
                  <a:schemeClr val="lt1"/>
                </a:solidFill>
                <a:latin typeface="Times New Roman"/>
                <a:ea typeface="Times New Roman"/>
                <a:cs typeface="Times New Roman"/>
                <a:sym typeface="Times New Roman"/>
              </a:rPr>
              <a:t>Chem. Soc. Rev.</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41</a:t>
            </a:r>
            <a:r>
              <a:rPr lang="en" sz="1300">
                <a:solidFill>
                  <a:schemeClr val="lt1"/>
                </a:solidFill>
                <a:latin typeface="Times New Roman"/>
                <a:ea typeface="Times New Roman"/>
                <a:cs typeface="Times New Roman"/>
                <a:sym typeface="Times New Roman"/>
              </a:rPr>
              <a:t>, 6519-6554, doi:10.1039/c2cs35200a.</a:t>
            </a:r>
            <a:endParaRPr sz="1300">
              <a:solidFill>
                <a:schemeClr val="lt1"/>
              </a:solidFill>
              <a:latin typeface="Times New Roman"/>
              <a:ea typeface="Times New Roman"/>
              <a:cs typeface="Times New Roman"/>
              <a:sym typeface="Times New Roman"/>
            </a:endParaRPr>
          </a:p>
          <a:p>
            <a:pPr indent="-311150" lvl="0" marL="457200" rtl="0" algn="just">
              <a:lnSpc>
                <a:spcPct val="100000"/>
              </a:lnSpc>
              <a:spcBef>
                <a:spcPts val="0"/>
              </a:spcBef>
              <a:spcAft>
                <a:spcPts val="0"/>
              </a:spcAft>
              <a:buClr>
                <a:schemeClr val="lt1"/>
              </a:buClr>
              <a:buSzPts val="1300"/>
              <a:buFont typeface="Times New Roman"/>
              <a:buChar char="●"/>
            </a:pPr>
            <a:r>
              <a:rPr lang="en" sz="1300">
                <a:solidFill>
                  <a:schemeClr val="lt1"/>
                </a:solidFill>
                <a:latin typeface="Times New Roman"/>
                <a:ea typeface="Times New Roman"/>
                <a:cs typeface="Times New Roman"/>
                <a:sym typeface="Times New Roman"/>
              </a:rPr>
              <a:t>Whitby, K. T, 1977: The physical characteristics of sulfur aerosols. </a:t>
            </a:r>
            <a:r>
              <a:rPr i="1" lang="en" sz="1300">
                <a:solidFill>
                  <a:schemeClr val="lt1"/>
                </a:solidFill>
                <a:latin typeface="Times New Roman"/>
                <a:ea typeface="Times New Roman"/>
                <a:cs typeface="Times New Roman"/>
                <a:sym typeface="Times New Roman"/>
              </a:rPr>
              <a:t>Atmospheric Environment</a:t>
            </a:r>
            <a:r>
              <a:rPr lang="en" sz="1300">
                <a:solidFill>
                  <a:schemeClr val="lt1"/>
                </a:solidFill>
                <a:latin typeface="Times New Roman"/>
                <a:ea typeface="Times New Roman"/>
                <a:cs typeface="Times New Roman"/>
                <a:sym typeface="Times New Roman"/>
              </a:rPr>
              <a:t>, </a:t>
            </a:r>
            <a:r>
              <a:rPr b="1" lang="en" sz="1300">
                <a:solidFill>
                  <a:schemeClr val="lt1"/>
                </a:solidFill>
                <a:latin typeface="Times New Roman"/>
                <a:ea typeface="Times New Roman"/>
                <a:cs typeface="Times New Roman"/>
                <a:sym typeface="Times New Roman"/>
              </a:rPr>
              <a:t>12</a:t>
            </a:r>
            <a:r>
              <a:rPr lang="en" sz="1300">
                <a:solidFill>
                  <a:schemeClr val="lt1"/>
                </a:solidFill>
                <a:latin typeface="Times New Roman"/>
                <a:ea typeface="Times New Roman"/>
                <a:cs typeface="Times New Roman"/>
                <a:sym typeface="Times New Roman"/>
              </a:rPr>
              <a:t>, 135-159, https://doi.org/10.1016/0004-6981(78)90196-8.</a:t>
            </a:r>
            <a:endParaRPr sz="1300">
              <a:solidFill>
                <a:schemeClr val="lt1"/>
              </a:solidFill>
              <a:latin typeface="Times New Roman"/>
              <a:ea typeface="Times New Roman"/>
              <a:cs typeface="Times New Roman"/>
              <a:sym typeface="Times New Roman"/>
            </a:endParaRPr>
          </a:p>
        </p:txBody>
      </p:sp>
      <p:sp>
        <p:nvSpPr>
          <p:cNvPr id="366" name="Google Shape;36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solidFill>
                  <a:schemeClr val="lt1"/>
                </a:solidFill>
                <a:latin typeface="Times New Roman"/>
                <a:ea typeface="Times New Roman"/>
                <a:cs typeface="Times New Roman"/>
                <a:sym typeface="Times New Roman"/>
              </a:rPr>
              <a:t>‹#›</a:t>
            </a:fld>
            <a:endParaRPr sz="12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Google Shape;8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88" name="Google Shape;88;p16"/>
          <p:cNvPicPr preferRelativeResize="0"/>
          <p:nvPr/>
        </p:nvPicPr>
        <p:blipFill>
          <a:blip r:embed="rId3">
            <a:alphaModFix/>
          </a:blip>
          <a:stretch>
            <a:fillRect/>
          </a:stretch>
        </p:blipFill>
        <p:spPr>
          <a:xfrm>
            <a:off x="1347112" y="130675"/>
            <a:ext cx="6449776" cy="4532550"/>
          </a:xfrm>
          <a:prstGeom prst="rect">
            <a:avLst/>
          </a:prstGeom>
          <a:noFill/>
          <a:ln>
            <a:noFill/>
          </a:ln>
        </p:spPr>
      </p:pic>
      <p:sp>
        <p:nvSpPr>
          <p:cNvPr id="89" name="Google Shape;89;p16"/>
          <p:cNvSpPr txBox="1"/>
          <p:nvPr/>
        </p:nvSpPr>
        <p:spPr>
          <a:xfrm>
            <a:off x="732900" y="4578000"/>
            <a:ext cx="7678200" cy="8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Figure 1: Idealized schematic of the distribution of particle surface area of an atmospheric aerosol (Whitby, 1977).</a:t>
            </a:r>
            <a:endParaRPr sz="1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11700" y="1323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Introduction - Biogenic Particles</a:t>
            </a:r>
            <a:endParaRPr b="1">
              <a:latin typeface="Times New Roman"/>
              <a:ea typeface="Times New Roman"/>
              <a:cs typeface="Times New Roman"/>
              <a:sym typeface="Times New Roman"/>
            </a:endParaRPr>
          </a:p>
        </p:txBody>
      </p:sp>
      <p:sp>
        <p:nvSpPr>
          <p:cNvPr id="95" name="Google Shape;95;p17"/>
          <p:cNvSpPr txBox="1"/>
          <p:nvPr>
            <p:ph idx="1" type="body"/>
          </p:nvPr>
        </p:nvSpPr>
        <p:spPr>
          <a:xfrm>
            <a:off x="311700" y="745575"/>
            <a:ext cx="8160600" cy="33972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Biological particles act (dead or alive) as Ice Nuclei Particles (INP) at temperatures less than -10 °C, sometimes activate up to -4 </a:t>
            </a:r>
            <a:r>
              <a:rPr lang="en" sz="2100">
                <a:latin typeface="Times New Roman"/>
                <a:ea typeface="Times New Roman"/>
                <a:cs typeface="Times New Roman"/>
                <a:sym typeface="Times New Roman"/>
              </a:rPr>
              <a:t>°C (Matthias-Maser et al., 2000).</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Bacteria and fungi - proven to be good INP, found in atmospheric fog, clouds, and rainwater (residency time of several days).</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Atmospheric waters can transport bacteria via lifting from surfaces and mix vertically (Hu et al., 2018).</a:t>
            </a:r>
            <a:endParaRPr sz="2100">
              <a:latin typeface="Times New Roman"/>
              <a:ea typeface="Times New Roman"/>
              <a:cs typeface="Times New Roman"/>
              <a:sym typeface="Times New Roman"/>
            </a:endParaRPr>
          </a:p>
        </p:txBody>
      </p:sp>
      <p:sp>
        <p:nvSpPr>
          <p:cNvPr id="96" name="Google Shape;9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97" name="Google Shape;97;p17"/>
          <p:cNvPicPr preferRelativeResize="0"/>
          <p:nvPr/>
        </p:nvPicPr>
        <p:blipFill>
          <a:blip r:embed="rId3">
            <a:alphaModFix/>
          </a:blip>
          <a:stretch>
            <a:fillRect/>
          </a:stretch>
        </p:blipFill>
        <p:spPr>
          <a:xfrm>
            <a:off x="4909075" y="3126450"/>
            <a:ext cx="3714651" cy="1744751"/>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 name="Shape 101"/>
        <p:cNvGrpSpPr/>
        <p:nvPr/>
      </p:nvGrpSpPr>
      <p:grpSpPr>
        <a:xfrm>
          <a:off x="0" y="0"/>
          <a:ext cx="0" cy="0"/>
          <a:chOff x="0" y="0"/>
          <a:chExt cx="0" cy="0"/>
        </a:xfrm>
      </p:grpSpPr>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sp>
        <p:nvSpPr>
          <p:cNvPr id="103" name="Google Shape;103;p18"/>
          <p:cNvSpPr txBox="1"/>
          <p:nvPr/>
        </p:nvSpPr>
        <p:spPr>
          <a:xfrm>
            <a:off x="732900" y="4419625"/>
            <a:ext cx="7678200" cy="8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Figure 2: Potential immersion modes of different ice nuclei concentrations as a function of temperature for different atmospheric species (Murray et al., 2012).</a:t>
            </a:r>
            <a:endParaRPr sz="1200">
              <a:latin typeface="Times New Roman"/>
              <a:ea typeface="Times New Roman"/>
              <a:cs typeface="Times New Roman"/>
              <a:sym typeface="Times New Roman"/>
            </a:endParaRPr>
          </a:p>
        </p:txBody>
      </p:sp>
      <p:pic>
        <p:nvPicPr>
          <p:cNvPr id="104" name="Google Shape;104;p18"/>
          <p:cNvPicPr preferRelativeResize="0"/>
          <p:nvPr/>
        </p:nvPicPr>
        <p:blipFill>
          <a:blip r:embed="rId3">
            <a:alphaModFix/>
          </a:blip>
          <a:stretch>
            <a:fillRect/>
          </a:stretch>
        </p:blipFill>
        <p:spPr>
          <a:xfrm>
            <a:off x="431488" y="354100"/>
            <a:ext cx="8281025" cy="388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1626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Experiment Objectives</a:t>
            </a:r>
            <a:endParaRPr b="1">
              <a:latin typeface="Times New Roman"/>
              <a:ea typeface="Times New Roman"/>
              <a:cs typeface="Times New Roman"/>
              <a:sym typeface="Times New Roman"/>
            </a:endParaRPr>
          </a:p>
        </p:txBody>
      </p:sp>
      <p:sp>
        <p:nvSpPr>
          <p:cNvPr id="110" name="Google Shape;110;p19"/>
          <p:cNvSpPr txBox="1"/>
          <p:nvPr>
            <p:ph idx="1" type="body"/>
          </p:nvPr>
        </p:nvSpPr>
        <p:spPr>
          <a:xfrm>
            <a:off x="311700" y="775825"/>
            <a:ext cx="8160900" cy="33972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Determine if we can sample biological particles in the anvils of thunderstorms.</a:t>
            </a:r>
            <a:endParaRPr sz="23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Use DNA sequencing to determine the kinds of bacteria and fungi sampled, and identify their origins by relating their types to surface locations.</a:t>
            </a:r>
            <a:endParaRPr sz="2300">
              <a:latin typeface="Times New Roman"/>
              <a:ea typeface="Times New Roman"/>
              <a:cs typeface="Times New Roman"/>
              <a:sym typeface="Times New Roman"/>
            </a:endParaRPr>
          </a:p>
        </p:txBody>
      </p:sp>
      <p:sp>
        <p:nvSpPr>
          <p:cNvPr id="111" name="Google Shape;11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12" name="Google Shape;112;p19"/>
          <p:cNvPicPr preferRelativeResize="0"/>
          <p:nvPr/>
        </p:nvPicPr>
        <p:blipFill>
          <a:blip r:embed="rId3">
            <a:alphaModFix/>
          </a:blip>
          <a:stretch>
            <a:fillRect/>
          </a:stretch>
        </p:blipFill>
        <p:spPr>
          <a:xfrm>
            <a:off x="311700" y="2940975"/>
            <a:ext cx="2683624" cy="2012076"/>
          </a:xfrm>
          <a:prstGeom prst="rect">
            <a:avLst/>
          </a:prstGeom>
          <a:noFill/>
          <a:ln cap="flat" cmpd="sng" w="28575">
            <a:solidFill>
              <a:schemeClr val="dk1"/>
            </a:solidFill>
            <a:prstDash val="solid"/>
            <a:round/>
            <a:headEnd len="sm" w="sm" type="none"/>
            <a:tailEnd len="sm" w="sm" type="none"/>
          </a:ln>
        </p:spPr>
      </p:pic>
      <p:pic>
        <p:nvPicPr>
          <p:cNvPr id="113" name="Google Shape;113;p19"/>
          <p:cNvPicPr preferRelativeResize="0"/>
          <p:nvPr/>
        </p:nvPicPr>
        <p:blipFill>
          <a:blip r:embed="rId4">
            <a:alphaModFix/>
          </a:blip>
          <a:stretch>
            <a:fillRect/>
          </a:stretch>
        </p:blipFill>
        <p:spPr>
          <a:xfrm>
            <a:off x="3106300" y="2940991"/>
            <a:ext cx="2683624" cy="2012034"/>
          </a:xfrm>
          <a:prstGeom prst="rect">
            <a:avLst/>
          </a:prstGeom>
          <a:noFill/>
          <a:ln cap="flat" cmpd="sng" w="28575">
            <a:solidFill>
              <a:schemeClr val="dk1"/>
            </a:solidFill>
            <a:prstDash val="solid"/>
            <a:round/>
            <a:headEnd len="sm" w="sm" type="none"/>
            <a:tailEnd len="sm" w="sm" type="none"/>
          </a:ln>
        </p:spPr>
      </p:pic>
      <p:pic>
        <p:nvPicPr>
          <p:cNvPr id="114" name="Google Shape;114;p19"/>
          <p:cNvPicPr preferRelativeResize="0"/>
          <p:nvPr/>
        </p:nvPicPr>
        <p:blipFill>
          <a:blip r:embed="rId5">
            <a:alphaModFix/>
          </a:blip>
          <a:stretch>
            <a:fillRect/>
          </a:stretch>
        </p:blipFill>
        <p:spPr>
          <a:xfrm>
            <a:off x="5900900" y="2940975"/>
            <a:ext cx="2712371" cy="2035651"/>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1525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CapeEx19 Field Campaign</a:t>
            </a:r>
            <a:endParaRPr b="1">
              <a:latin typeface="Times New Roman"/>
              <a:ea typeface="Times New Roman"/>
              <a:cs typeface="Times New Roman"/>
              <a:sym typeface="Times New Roman"/>
            </a:endParaRPr>
          </a:p>
        </p:txBody>
      </p:sp>
      <p:sp>
        <p:nvSpPr>
          <p:cNvPr id="120" name="Google Shape;120;p20"/>
          <p:cNvSpPr txBox="1"/>
          <p:nvPr>
            <p:ph idx="1" type="body"/>
          </p:nvPr>
        </p:nvSpPr>
        <p:spPr>
          <a:xfrm>
            <a:off x="314500" y="701700"/>
            <a:ext cx="8583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Titusville, FL July 22nd - August 3rd, 2019.</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Grant from Naval Surface Weather Center to improve understanding of thunderstorms.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Combines aircraft measurements, observations with US Navy’s Mid Course Doppler Radar (MCR) to develop better cloud models.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Biological particles experiment a side project of the main campaign.</a:t>
            </a:r>
            <a:endParaRPr>
              <a:latin typeface="Times New Roman"/>
              <a:ea typeface="Times New Roman"/>
              <a:cs typeface="Times New Roman"/>
              <a:sym typeface="Times New Roman"/>
            </a:endParaRPr>
          </a:p>
        </p:txBody>
      </p:sp>
      <p:sp>
        <p:nvSpPr>
          <p:cNvPr id="121" name="Google Shape;12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22" name="Google Shape;122;p20"/>
          <p:cNvPicPr preferRelativeResize="0"/>
          <p:nvPr/>
        </p:nvPicPr>
        <p:blipFill>
          <a:blip r:embed="rId3">
            <a:alphaModFix/>
          </a:blip>
          <a:stretch>
            <a:fillRect/>
          </a:stretch>
        </p:blipFill>
        <p:spPr>
          <a:xfrm>
            <a:off x="311700" y="2904575"/>
            <a:ext cx="2722626" cy="2041300"/>
          </a:xfrm>
          <a:prstGeom prst="rect">
            <a:avLst/>
          </a:prstGeom>
          <a:noFill/>
          <a:ln cap="flat" cmpd="sng" w="28575">
            <a:solidFill>
              <a:schemeClr val="dk1"/>
            </a:solidFill>
            <a:prstDash val="solid"/>
            <a:round/>
            <a:headEnd len="sm" w="sm" type="none"/>
            <a:tailEnd len="sm" w="sm" type="none"/>
          </a:ln>
        </p:spPr>
      </p:pic>
      <p:pic>
        <p:nvPicPr>
          <p:cNvPr id="123" name="Google Shape;123;p20"/>
          <p:cNvPicPr preferRelativeResize="0"/>
          <p:nvPr/>
        </p:nvPicPr>
        <p:blipFill rotWithShape="1">
          <a:blip r:embed="rId4">
            <a:alphaModFix/>
          </a:blip>
          <a:srcRect b="3317" l="1365" r="6375" t="9384"/>
          <a:stretch/>
        </p:blipFill>
        <p:spPr>
          <a:xfrm>
            <a:off x="3193294" y="2904575"/>
            <a:ext cx="2826006" cy="2041300"/>
          </a:xfrm>
          <a:prstGeom prst="rect">
            <a:avLst/>
          </a:prstGeom>
          <a:noFill/>
          <a:ln cap="flat" cmpd="sng" w="28575">
            <a:solidFill>
              <a:schemeClr val="dk1"/>
            </a:solidFill>
            <a:prstDash val="solid"/>
            <a:round/>
            <a:headEnd len="sm" w="sm" type="none"/>
            <a:tailEnd len="sm" w="sm" type="none"/>
          </a:ln>
        </p:spPr>
      </p:pic>
      <p:pic>
        <p:nvPicPr>
          <p:cNvPr id="124" name="Google Shape;124;p20"/>
          <p:cNvPicPr preferRelativeResize="0"/>
          <p:nvPr/>
        </p:nvPicPr>
        <p:blipFill rotWithShape="1">
          <a:blip r:embed="rId5">
            <a:alphaModFix/>
          </a:blip>
          <a:srcRect b="17541" l="14018" r="19796" t="11611"/>
          <a:stretch/>
        </p:blipFill>
        <p:spPr>
          <a:xfrm>
            <a:off x="6178275" y="2904575"/>
            <a:ext cx="2514146" cy="2041300"/>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1828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Titusville, FL</a:t>
            </a:r>
            <a:endParaRPr b="1">
              <a:latin typeface="Times New Roman"/>
              <a:ea typeface="Times New Roman"/>
              <a:cs typeface="Times New Roman"/>
              <a:sym typeface="Times New Roman"/>
            </a:endParaRPr>
          </a:p>
        </p:txBody>
      </p:sp>
      <p:sp>
        <p:nvSpPr>
          <p:cNvPr id="130" name="Google Shape;13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latin typeface="Times New Roman"/>
                <a:ea typeface="Times New Roman"/>
                <a:cs typeface="Times New Roman"/>
                <a:sym typeface="Times New Roman"/>
              </a:rPr>
              <a:t>‹#›</a:t>
            </a:fld>
            <a:endParaRPr sz="1200">
              <a:latin typeface="Times New Roman"/>
              <a:ea typeface="Times New Roman"/>
              <a:cs typeface="Times New Roman"/>
              <a:sym typeface="Times New Roman"/>
            </a:endParaRPr>
          </a:p>
        </p:txBody>
      </p:sp>
      <p:pic>
        <p:nvPicPr>
          <p:cNvPr id="131" name="Google Shape;131;p21"/>
          <p:cNvPicPr preferRelativeResize="0"/>
          <p:nvPr/>
        </p:nvPicPr>
        <p:blipFill>
          <a:blip r:embed="rId3">
            <a:alphaModFix/>
          </a:blip>
          <a:stretch>
            <a:fillRect/>
          </a:stretch>
        </p:blipFill>
        <p:spPr>
          <a:xfrm>
            <a:off x="649063" y="796000"/>
            <a:ext cx="7845874" cy="3992850"/>
          </a:xfrm>
          <a:prstGeom prst="rect">
            <a:avLst/>
          </a:prstGeom>
          <a:noFill/>
          <a:ln cap="flat" cmpd="sng" w="28575">
            <a:solidFill>
              <a:schemeClr val="dk1"/>
            </a:solidFill>
            <a:prstDash val="solid"/>
            <a:round/>
            <a:headEnd len="sm" w="sm" type="none"/>
            <a:tailEnd len="sm" w="sm" type="none"/>
          </a:ln>
        </p:spPr>
      </p:pic>
      <p:sp>
        <p:nvSpPr>
          <p:cNvPr id="132" name="Google Shape;132;p21"/>
          <p:cNvSpPr/>
          <p:nvPr/>
        </p:nvSpPr>
        <p:spPr>
          <a:xfrm>
            <a:off x="5663850" y="2057325"/>
            <a:ext cx="760500" cy="7263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