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  <a:srgbClr val="FF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9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9CBBA-F9B5-4428-917A-311D132EAE0F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D48D-2096-4E35-9F03-BD3FBC2EA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143451"/>
            <a:ext cx="11430000" cy="1366511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3602038"/>
            <a:ext cx="1142999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6866" y="55565"/>
            <a:ext cx="4572000" cy="9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1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3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1523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114606"/>
            <a:ext cx="11470511" cy="9144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65" y="1825625"/>
            <a:ext cx="1147051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675"/>
            <a:ext cx="4114800" cy="365125"/>
          </a:xfrm>
        </p:spPr>
        <p:txBody>
          <a:bodyPr/>
          <a:lstStyle/>
          <a:p>
            <a:fld id="{947B6349-A479-48C8-9EBF-011A6515C0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4704" y="6261247"/>
            <a:ext cx="2743200" cy="5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2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3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9FB8-7F67-4E43-9639-316590CEC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2015804"/>
            <a:ext cx="11430000" cy="19685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of an Open Hardware, Modular, Weather Balloon Package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763" y="4550728"/>
            <a:ext cx="11429999" cy="1655762"/>
          </a:xfrm>
        </p:spPr>
        <p:txBody>
          <a:bodyPr/>
          <a:lstStyle/>
          <a:p>
            <a:r>
              <a:rPr lang="en-US" dirty="0"/>
              <a:t>Evelyn </a:t>
            </a:r>
            <a:r>
              <a:rPr lang="en-US" dirty="0" err="1"/>
              <a:t>Haase</a:t>
            </a:r>
            <a:r>
              <a:rPr lang="en-US" dirty="0"/>
              <a:t>, Reed College, Portland, OR</a:t>
            </a:r>
          </a:p>
          <a:p>
            <a:r>
              <a:rPr lang="en-US" dirty="0"/>
              <a:t>Advisors Dr. David </a:t>
            </a:r>
            <a:r>
              <a:rPr lang="en-US" dirty="0" err="1"/>
              <a:t>Delene</a:t>
            </a:r>
            <a:r>
              <a:rPr lang="en-US" dirty="0"/>
              <a:t> and Dr. Ron </a:t>
            </a:r>
            <a:r>
              <a:rPr lang="en-US" dirty="0" err="1"/>
              <a:t>Fevig</a:t>
            </a:r>
            <a:endParaRPr lang="en-US" dirty="0"/>
          </a:p>
          <a:p>
            <a:r>
              <a:rPr lang="en-US" dirty="0"/>
              <a:t>Research Experience for Undergraduates, University of North Dakota</a:t>
            </a:r>
          </a:p>
        </p:txBody>
      </p:sp>
    </p:spTree>
    <p:extLst>
      <p:ext uri="{BB962C8B-B14F-4D97-AF65-F5344CB8AC3E}">
        <p14:creationId xmlns:p14="http://schemas.microsoft.com/office/powerpoint/2010/main" val="5795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3D Printed Automatic Weather Station (3D-PAWS)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Support</a:t>
            </a:r>
          </a:p>
          <a:p>
            <a:pPr lvl="1"/>
            <a:r>
              <a:rPr lang="en-US" dirty="0"/>
              <a:t>University Corporation for Atmospheric Research (UCAR)</a:t>
            </a:r>
          </a:p>
          <a:p>
            <a:pPr lvl="1"/>
            <a:r>
              <a:rPr lang="en-US" dirty="0"/>
              <a:t>US National Weather Service International Activities Office (NWS IAO)</a:t>
            </a:r>
          </a:p>
          <a:p>
            <a:pPr lvl="1"/>
            <a:r>
              <a:rPr lang="en-US" dirty="0"/>
              <a:t>USAID Office of U.S. Foreign Disaster Assistance (OFDA)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Readily available materials</a:t>
            </a:r>
          </a:p>
          <a:p>
            <a:pPr lvl="1"/>
            <a:r>
              <a:rPr lang="en-US" dirty="0"/>
              <a:t>Beginner-friendly single board computers (Raspberry pi)</a:t>
            </a:r>
          </a:p>
          <a:p>
            <a:pPr lvl="1"/>
            <a:r>
              <a:rPr lang="en-US" dirty="0"/>
              <a:t>Primarily 3D printed parts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Open source</a:t>
            </a:r>
          </a:p>
          <a:p>
            <a:pPr lvl="2"/>
            <a:r>
              <a:rPr lang="en-US" dirty="0"/>
              <a:t>Useful for educational settings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5AAB9AC-989C-4F33-BE16-E4592B9BB20B}" type="slidenum">
              <a:rPr lang="en-US" smtClean="0"/>
              <a:t>2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FF7DC08-DDA5-431C-F064-E7AD4DD5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771" y="3164656"/>
            <a:ext cx="2564645" cy="30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CF8FE-C68F-FC33-BA53-EB358FE23FD9}"/>
              </a:ext>
            </a:extLst>
          </p:cNvPr>
          <p:cNvSpPr txBox="1"/>
          <p:nvPr/>
        </p:nvSpPr>
        <p:spPr>
          <a:xfrm>
            <a:off x="381965" y="6371141"/>
            <a:ext cx="471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3D-PAWS</a:t>
            </a:r>
            <a:r>
              <a:rPr lang="en-US" sz="1200" dirty="0"/>
              <a:t> https://</a:t>
            </a:r>
            <a:r>
              <a:rPr lang="en-US" sz="1200" dirty="0" err="1"/>
              <a:t>sites.google.com</a:t>
            </a:r>
            <a:r>
              <a:rPr lang="en-US" sz="1200" dirty="0"/>
              <a:t>/</a:t>
            </a:r>
            <a:r>
              <a:rPr lang="en-US" sz="1200" dirty="0" err="1"/>
              <a:t>ucar.edu</a:t>
            </a:r>
            <a:r>
              <a:rPr lang="en-US" sz="1200" dirty="0"/>
              <a:t>/3dpaws/instruments. </a:t>
            </a:r>
          </a:p>
        </p:txBody>
      </p:sp>
    </p:spTree>
    <p:extLst>
      <p:ext uri="{BB962C8B-B14F-4D97-AF65-F5344CB8AC3E}">
        <p14:creationId xmlns:p14="http://schemas.microsoft.com/office/powerpoint/2010/main" val="37579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6F06-A3C2-9F16-9449-27FB375E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Atmospheric Weather Balloons and Balloon Packages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AEE2F-4332-47D6-7D5D-41236B0C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75" y="6460818"/>
            <a:ext cx="4114800" cy="365125"/>
          </a:xfrm>
        </p:spPr>
        <p:txBody>
          <a:bodyPr/>
          <a:lstStyle/>
          <a:p>
            <a:fld id="{947B6349-A479-48C8-9EBF-011A6515C06A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D75BB-322C-AFC1-0981-8B4BBC0703D4}"/>
              </a:ext>
            </a:extLst>
          </p:cNvPr>
          <p:cNvCxnSpPr>
            <a:cxnSpLocks/>
          </p:cNvCxnSpPr>
          <p:nvPr/>
        </p:nvCxnSpPr>
        <p:spPr>
          <a:xfrm>
            <a:off x="2053221" y="3305237"/>
            <a:ext cx="0" cy="548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ardrop 9">
            <a:extLst>
              <a:ext uri="{FF2B5EF4-FFF2-40B4-BE49-F238E27FC236}">
                <a16:creationId xmlns:a16="http://schemas.microsoft.com/office/drawing/2014/main" id="{D34CA874-5420-EAD6-130A-C170EFE80F68}"/>
              </a:ext>
            </a:extLst>
          </p:cNvPr>
          <p:cNvSpPr/>
          <p:nvPr/>
        </p:nvSpPr>
        <p:spPr>
          <a:xfrm rot="8052945">
            <a:off x="1219201" y="1303517"/>
            <a:ext cx="1651000" cy="1661482"/>
          </a:xfrm>
          <a:prstGeom prst="teardrop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5F56E510-5820-E367-8D50-FCB1FE8B06FF}"/>
              </a:ext>
            </a:extLst>
          </p:cNvPr>
          <p:cNvSpPr/>
          <p:nvPr/>
        </p:nvSpPr>
        <p:spPr>
          <a:xfrm rot="5400000">
            <a:off x="1815096" y="3660202"/>
            <a:ext cx="476250" cy="863600"/>
          </a:xfrm>
          <a:prstGeom prst="moon">
            <a:avLst>
              <a:gd name="adj" fmla="val 66000"/>
            </a:avLst>
          </a:prstGeom>
          <a:solidFill>
            <a:srgbClr val="FF5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FC4A8-F9BE-87D5-C3B6-26C4E363BB69}"/>
              </a:ext>
            </a:extLst>
          </p:cNvPr>
          <p:cNvCxnSpPr>
            <a:cxnSpLocks/>
          </p:cNvCxnSpPr>
          <p:nvPr/>
        </p:nvCxnSpPr>
        <p:spPr>
          <a:xfrm flipH="1">
            <a:off x="2053221" y="4330127"/>
            <a:ext cx="423360" cy="394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3F920-97C8-6F43-20BF-0AB8E5862DA8}"/>
              </a:ext>
            </a:extLst>
          </p:cNvPr>
          <p:cNvSpPr/>
          <p:nvPr/>
        </p:nvSpPr>
        <p:spPr>
          <a:xfrm>
            <a:off x="1773821" y="5238986"/>
            <a:ext cx="558800" cy="7366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110B70-6228-586B-D40A-8F4DDA857C24}"/>
              </a:ext>
            </a:extLst>
          </p:cNvPr>
          <p:cNvCxnSpPr>
            <a:cxnSpLocks/>
          </p:cNvCxnSpPr>
          <p:nvPr/>
        </p:nvCxnSpPr>
        <p:spPr>
          <a:xfrm>
            <a:off x="1621421" y="4340809"/>
            <a:ext cx="431800" cy="349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5BDEDB-360C-6C61-2B11-0A4297E61BB1}"/>
              </a:ext>
            </a:extLst>
          </p:cNvPr>
          <p:cNvCxnSpPr>
            <a:cxnSpLocks/>
          </p:cNvCxnSpPr>
          <p:nvPr/>
        </p:nvCxnSpPr>
        <p:spPr>
          <a:xfrm>
            <a:off x="2061742" y="4690346"/>
            <a:ext cx="0" cy="548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DC33F2-42B9-86F8-2DF4-69F6DE9BBDC5}"/>
              </a:ext>
            </a:extLst>
          </p:cNvPr>
          <p:cNvSpPr txBox="1"/>
          <p:nvPr/>
        </p:nvSpPr>
        <p:spPr>
          <a:xfrm>
            <a:off x="2908678" y="2011206"/>
            <a:ext cx="159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Latex Weather Balloon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AA0238-ECEC-AD59-CC15-D855A51510CD}"/>
              </a:ext>
            </a:extLst>
          </p:cNvPr>
          <p:cNvSpPr txBox="1"/>
          <p:nvPr/>
        </p:nvSpPr>
        <p:spPr>
          <a:xfrm>
            <a:off x="2599836" y="4102771"/>
            <a:ext cx="123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Parachute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656F36-045F-A881-BEC3-3843958B5419}"/>
              </a:ext>
            </a:extLst>
          </p:cNvPr>
          <p:cNvSpPr txBox="1"/>
          <p:nvPr/>
        </p:nvSpPr>
        <p:spPr>
          <a:xfrm>
            <a:off x="2496399" y="5329255"/>
            <a:ext cx="143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Balloon Package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09B30C-7DC9-FD81-73AA-41DC877D6CB4}"/>
              </a:ext>
            </a:extLst>
          </p:cNvPr>
          <p:cNvSpPr/>
          <p:nvPr/>
        </p:nvSpPr>
        <p:spPr>
          <a:xfrm>
            <a:off x="4506196" y="2103084"/>
            <a:ext cx="4604822" cy="330651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6E0968-A52F-568E-497D-3F0786731277}"/>
              </a:ext>
            </a:extLst>
          </p:cNvPr>
          <p:cNvSpPr/>
          <p:nvPr/>
        </p:nvSpPr>
        <p:spPr>
          <a:xfrm>
            <a:off x="7089239" y="2103081"/>
            <a:ext cx="4604822" cy="330651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504C9-C962-7458-0E36-493A63251B35}"/>
              </a:ext>
            </a:extLst>
          </p:cNvPr>
          <p:cNvSpPr txBox="1"/>
          <p:nvPr/>
        </p:nvSpPr>
        <p:spPr>
          <a:xfrm>
            <a:off x="5660235" y="242271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Radiosonde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219C8-9C08-C0AA-9D57-911EC76B358B}"/>
              </a:ext>
            </a:extLst>
          </p:cNvPr>
          <p:cNvSpPr txBox="1"/>
          <p:nvPr/>
        </p:nvSpPr>
        <p:spPr>
          <a:xfrm>
            <a:off x="9080637" y="2472871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3D-PAWS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CFB8A6-8030-E38A-0608-3AD786EC943D}"/>
              </a:ext>
            </a:extLst>
          </p:cNvPr>
          <p:cNvSpPr txBox="1"/>
          <p:nvPr/>
        </p:nvSpPr>
        <p:spPr>
          <a:xfrm>
            <a:off x="4796434" y="2900656"/>
            <a:ext cx="2254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 Transmitter for real-time data downlink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EC39BA-C2B5-93DB-71B4-781057205B86}"/>
              </a:ext>
            </a:extLst>
          </p:cNvPr>
          <p:cNvSpPr txBox="1"/>
          <p:nvPr/>
        </p:nvSpPr>
        <p:spPr>
          <a:xfrm>
            <a:off x="9149250" y="2899576"/>
            <a:ext cx="1773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Visible/UV/ Infrared light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32F5D9-4E25-72F2-7BD3-47D1F2859B0E}"/>
              </a:ext>
            </a:extLst>
          </p:cNvPr>
          <p:cNvSpPr txBox="1"/>
          <p:nvPr/>
        </p:nvSpPr>
        <p:spPr>
          <a:xfrm>
            <a:off x="7242180" y="3176575"/>
            <a:ext cx="189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Relative Humidity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6A26DC9-7BE1-3CF5-DB41-709674EEE269}"/>
              </a:ext>
            </a:extLst>
          </p:cNvPr>
          <p:cNvSpPr/>
          <p:nvPr/>
        </p:nvSpPr>
        <p:spPr>
          <a:xfrm rot="20019208">
            <a:off x="3542002" y="5173810"/>
            <a:ext cx="1425937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15B73-2266-D998-A7DC-6C2AF146265C}"/>
              </a:ext>
            </a:extLst>
          </p:cNvPr>
          <p:cNvSpPr/>
          <p:nvPr/>
        </p:nvSpPr>
        <p:spPr>
          <a:xfrm>
            <a:off x="1384300" y="4898064"/>
            <a:ext cx="2032000" cy="1413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WS JetStream - Radiosondes">
            <a:extLst>
              <a:ext uri="{FF2B5EF4-FFF2-40B4-BE49-F238E27FC236}">
                <a16:creationId xmlns:a16="http://schemas.microsoft.com/office/drawing/2014/main" id="{6E0C55AB-75C4-58D9-B403-5E5A610BC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8" r="-551"/>
          <a:stretch/>
        </p:blipFill>
        <p:spPr bwMode="auto">
          <a:xfrm>
            <a:off x="5225918" y="3827647"/>
            <a:ext cx="1797599" cy="10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2A4B737-E4DF-8FC6-56E7-B24A4396D0F3}"/>
              </a:ext>
            </a:extLst>
          </p:cNvPr>
          <p:cNvSpPr txBox="1"/>
          <p:nvPr/>
        </p:nvSpPr>
        <p:spPr>
          <a:xfrm>
            <a:off x="4506197" y="6135240"/>
            <a:ext cx="571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3D-PAWS</a:t>
            </a:r>
            <a:r>
              <a:rPr lang="en-US" sz="1200" dirty="0"/>
              <a:t> https://sites.google.com/ucar.edu/3dpaws/instruments.</a:t>
            </a:r>
          </a:p>
          <a:p>
            <a:r>
              <a:rPr lang="en-US" sz="1200" dirty="0"/>
              <a:t>US Department of Commerce, N. </a:t>
            </a:r>
            <a:r>
              <a:rPr lang="en-US" sz="1200" i="1" dirty="0"/>
              <a:t>NWS </a:t>
            </a:r>
            <a:r>
              <a:rPr lang="en-US" sz="1200" i="1" dirty="0" err="1"/>
              <a:t>JetStream</a:t>
            </a:r>
            <a:r>
              <a:rPr lang="en-US" sz="1200" i="1" dirty="0"/>
              <a:t> - Radiosondes</a:t>
            </a:r>
            <a:r>
              <a:rPr lang="en-US" sz="1200" dirty="0"/>
              <a:t>. https://</a:t>
            </a:r>
            <a:r>
              <a:rPr lang="en-US" sz="1200" dirty="0" err="1"/>
              <a:t>www.weather.gov</a:t>
            </a:r>
            <a:r>
              <a:rPr lang="en-US" sz="1200" dirty="0"/>
              <a:t>/</a:t>
            </a:r>
            <a:r>
              <a:rPr lang="en-US" sz="1200" dirty="0" err="1"/>
              <a:t>jetstream</a:t>
            </a:r>
            <a:r>
              <a:rPr lang="en-US" sz="1200" dirty="0"/>
              <a:t>/radiosondes.</a:t>
            </a:r>
          </a:p>
        </p:txBody>
      </p:sp>
    </p:spTree>
    <p:extLst>
      <p:ext uri="{BB962C8B-B14F-4D97-AF65-F5344CB8AC3E}">
        <p14:creationId xmlns:p14="http://schemas.microsoft.com/office/powerpoint/2010/main" val="28947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2D55-64E6-61F3-59B4-352AFF17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Overview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47F71F-D5DC-0E6B-1292-322447E5D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7" y="1698624"/>
            <a:ext cx="2175673" cy="215444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B0789-A6B4-D412-B8C1-5703ACB3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47B6349-A479-48C8-9EBF-011A6515C0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98CE564-F19E-7815-5F3A-9DD9FDD286F0}"/>
              </a:ext>
            </a:extLst>
          </p:cNvPr>
          <p:cNvSpPr/>
          <p:nvPr/>
        </p:nvSpPr>
        <p:spPr>
          <a:xfrm>
            <a:off x="3162300" y="2502797"/>
            <a:ext cx="9906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899C6-00A8-9D4D-37F1-74269D460B96}"/>
              </a:ext>
            </a:extLst>
          </p:cNvPr>
          <p:cNvSpPr txBox="1"/>
          <p:nvPr/>
        </p:nvSpPr>
        <p:spPr>
          <a:xfrm>
            <a:off x="523019" y="3949700"/>
            <a:ext cx="235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 T, P, RH sensors to Raspberry Pi</a:t>
            </a:r>
          </a:p>
        </p:txBody>
      </p:sp>
      <p:pic>
        <p:nvPicPr>
          <p:cNvPr id="1026" name="Picture 2" descr="Raspberry Pi 4 Model B 64-bit QuadCore+4GB - PARTCO">
            <a:extLst>
              <a:ext uri="{FF2B5EF4-FFF2-40B4-BE49-F238E27FC236}">
                <a16:creationId xmlns:a16="http://schemas.microsoft.com/office/drawing/2014/main" id="{588DB41A-B48D-6F91-0851-A6C3EFC3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742043"/>
            <a:ext cx="2945259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5CD802-501E-5364-8A2E-53C625A00980}"/>
              </a:ext>
            </a:extLst>
          </p:cNvPr>
          <p:cNvSpPr txBox="1"/>
          <p:nvPr/>
        </p:nvSpPr>
        <p:spPr>
          <a:xfrm>
            <a:off x="4582269" y="3708003"/>
            <a:ext cx="217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system battery duration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AF583D7-04B0-3910-99C1-977AFD7A6638}"/>
              </a:ext>
            </a:extLst>
          </p:cNvPr>
          <p:cNvSpPr/>
          <p:nvPr/>
        </p:nvSpPr>
        <p:spPr>
          <a:xfrm>
            <a:off x="7758559" y="2502797"/>
            <a:ext cx="9906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C62D2E-923D-B85E-1D93-34B8CD43F78B}"/>
              </a:ext>
            </a:extLst>
          </p:cNvPr>
          <p:cNvSpPr txBox="1"/>
          <p:nvPr/>
        </p:nvSpPr>
        <p:spPr>
          <a:xfrm>
            <a:off x="9079359" y="2503026"/>
            <a:ext cx="222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3D printed package housing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D80094D-6188-7D72-7E0F-55096ADA9842}"/>
              </a:ext>
            </a:extLst>
          </p:cNvPr>
          <p:cNvSpPr/>
          <p:nvPr/>
        </p:nvSpPr>
        <p:spPr>
          <a:xfrm rot="5400000">
            <a:off x="9479312" y="3836297"/>
            <a:ext cx="9906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4605D-18B5-F6DD-06FD-37A618C1A7DB}"/>
              </a:ext>
            </a:extLst>
          </p:cNvPr>
          <p:cNvSpPr txBox="1"/>
          <p:nvPr/>
        </p:nvSpPr>
        <p:spPr>
          <a:xfrm>
            <a:off x="9079359" y="4981182"/>
            <a:ext cx="222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 and assemble balloon package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1C966BB5-2C30-6913-4630-C9886253A87C}"/>
              </a:ext>
            </a:extLst>
          </p:cNvPr>
          <p:cNvSpPr/>
          <p:nvPr/>
        </p:nvSpPr>
        <p:spPr>
          <a:xfrm rot="10800000">
            <a:off x="7758559" y="5039060"/>
            <a:ext cx="9906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15B965-2079-A87F-7547-7F84AA26A8DA}"/>
              </a:ext>
            </a:extLst>
          </p:cNvPr>
          <p:cNvSpPr txBox="1"/>
          <p:nvPr/>
        </p:nvSpPr>
        <p:spPr>
          <a:xfrm>
            <a:off x="5018819" y="4834089"/>
            <a:ext cx="187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Preform weather balloon test to compare to Radiosonde data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0DA2C35-8067-6BD1-728B-6B64918A78C6}"/>
              </a:ext>
            </a:extLst>
          </p:cNvPr>
          <p:cNvSpPr/>
          <p:nvPr/>
        </p:nvSpPr>
        <p:spPr>
          <a:xfrm rot="10800000">
            <a:off x="3162300" y="5081413"/>
            <a:ext cx="990600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6D77C4-F537-E710-5ABE-E042BDA01137}"/>
              </a:ext>
            </a:extLst>
          </p:cNvPr>
          <p:cNvSpPr txBox="1"/>
          <p:nvPr/>
        </p:nvSpPr>
        <p:spPr>
          <a:xfrm>
            <a:off x="523018" y="4981182"/>
            <a:ext cx="222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 and analyze results, make changes where necessary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11E43-5515-33F8-AF69-37B891B3DDD6}"/>
              </a:ext>
            </a:extLst>
          </p:cNvPr>
          <p:cNvSpPr txBox="1"/>
          <p:nvPr/>
        </p:nvSpPr>
        <p:spPr>
          <a:xfrm>
            <a:off x="381965" y="6408832"/>
            <a:ext cx="4366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i="1" dirty="0"/>
              <a:t>What is a Raspberry Pi? | </a:t>
            </a:r>
            <a:r>
              <a:rPr lang="en-US" sz="1200" i="1" dirty="0" err="1"/>
              <a:t>Opensource.com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25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1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5ED2-2D2D-6163-DAA1-EBD35EDA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BB07-C0A6-D831-7B66-44BFE27C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Modular Design</a:t>
            </a:r>
          </a:p>
          <a:p>
            <a:pPr lvl="1"/>
            <a:r>
              <a:rPr lang="en-US" dirty="0"/>
              <a:t>Many types of balloon packages</a:t>
            </a:r>
          </a:p>
          <a:p>
            <a:pPr lvl="2"/>
            <a:r>
              <a:rPr lang="en-US" dirty="0"/>
              <a:t>Radiosonde</a:t>
            </a:r>
          </a:p>
          <a:p>
            <a:pPr lvl="2"/>
            <a:r>
              <a:rPr lang="en-US" dirty="0" err="1"/>
              <a:t>Ozonesonde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Open Hardware</a:t>
            </a:r>
          </a:p>
          <a:p>
            <a:pPr lvl="1"/>
            <a:r>
              <a:rPr lang="en-US" dirty="0"/>
              <a:t>Developing open-source 3D printing files</a:t>
            </a:r>
          </a:p>
          <a:p>
            <a:pPr lvl="1"/>
            <a:r>
              <a:rPr lang="en-US" dirty="0"/>
              <a:t>Using existing open-source code from 3D-PAWS</a:t>
            </a:r>
          </a:p>
          <a:p>
            <a:pPr lvl="1"/>
            <a:endParaRPr lang="en-US" dirty="0"/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Wiki page</a:t>
            </a:r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01B92-3572-4199-879F-28595A23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47B6349-A479-48C8-9EBF-011A6515C06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Advisors Dr. David </a:t>
            </a:r>
            <a:r>
              <a:rPr lang="en-US" dirty="0" err="1"/>
              <a:t>Delene</a:t>
            </a:r>
            <a:r>
              <a:rPr lang="en-US" dirty="0"/>
              <a:t> and Dr. Ron </a:t>
            </a:r>
            <a:r>
              <a:rPr lang="en-US" dirty="0" err="1"/>
              <a:t>Fevig</a:t>
            </a:r>
            <a:endParaRPr lang="en-US" dirty="0"/>
          </a:p>
          <a:p>
            <a:r>
              <a:rPr lang="en-US" dirty="0"/>
              <a:t> Dr. Frank Bowman</a:t>
            </a:r>
          </a:p>
          <a:p>
            <a:r>
              <a:rPr lang="en-US" dirty="0"/>
              <a:t> IREC REU Program at the University of North Dakota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National Science Foundation REU Grant No. CHE 175922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961D5C2-DE33-4E70-89BB-50F6B3C0C2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6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347C8DED4114C8EFAE107EE370199" ma:contentTypeVersion="14" ma:contentTypeDescription="Create a new document." ma:contentTypeScope="" ma:versionID="e8a93f0b34ac6e829cede56b6f59efc4">
  <xsd:schema xmlns:xsd="http://www.w3.org/2001/XMLSchema" xmlns:xs="http://www.w3.org/2001/XMLSchema" xmlns:p="http://schemas.microsoft.com/office/2006/metadata/properties" xmlns:ns3="a17bbc32-31cc-42f7-8cf9-364fd05ce3f9" xmlns:ns4="dea94f3f-844e-4b97-8dbc-e801d1f4c7c6" targetNamespace="http://schemas.microsoft.com/office/2006/metadata/properties" ma:root="true" ma:fieldsID="23d380af672f0bce313e462af429b4ef" ns3:_="" ns4:_="">
    <xsd:import namespace="a17bbc32-31cc-42f7-8cf9-364fd05ce3f9"/>
    <xsd:import namespace="dea94f3f-844e-4b97-8dbc-e801d1f4c7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bbc32-31cc-42f7-8cf9-364fd05ce3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4f3f-844e-4b97-8dbc-e801d1f4c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4E218-4F9A-4A53-8025-0975EECA4200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ea94f3f-844e-4b97-8dbc-e801d1f4c7c6"/>
    <ds:schemaRef ds:uri="http://purl.org/dc/terms/"/>
    <ds:schemaRef ds:uri="a17bbc32-31cc-42f7-8cf9-364fd05ce3f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6F871A-8634-4C42-8532-311975202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870222-14D1-49F0-96D2-E496869C4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bbc32-31cc-42f7-8cf9-364fd05ce3f9"/>
    <ds:schemaRef ds:uri="dea94f3f-844e-4b97-8dbc-e801d1f4c7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322</Words>
  <Application>Microsoft Macintosh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Development of an Open Hardware, Modular, Weather Balloon Package</vt:lpstr>
      <vt:lpstr>3D Printed Automatic Weather Station (3D-PAWS)</vt:lpstr>
      <vt:lpstr>Atmospheric Weather Balloons and Balloon Packages</vt:lpstr>
      <vt:lpstr>Project Overview</vt:lpstr>
      <vt:lpstr>Design Considerations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Bowman, Frank</dc:creator>
  <cp:lastModifiedBy>Evelyn Haase</cp:lastModifiedBy>
  <cp:revision>12</cp:revision>
  <dcterms:created xsi:type="dcterms:W3CDTF">2021-07-01T17:39:22Z</dcterms:created>
  <dcterms:modified xsi:type="dcterms:W3CDTF">2022-06-16T14:01:43Z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0x0101005C7347C8DED4114C8EFAE107EE370199</vt:lpwstr>
  </property>
</Properties>
</file>