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sldIdLst>
    <p:sldId id="296" r:id="rId2"/>
    <p:sldId id="299" r:id="rId3"/>
    <p:sldId id="324" r:id="rId4"/>
    <p:sldId id="357" r:id="rId5"/>
    <p:sldId id="322" r:id="rId6"/>
    <p:sldId id="274" r:id="rId7"/>
    <p:sldId id="314" r:id="rId8"/>
    <p:sldId id="339" r:id="rId9"/>
    <p:sldId id="315" r:id="rId10"/>
    <p:sldId id="268" r:id="rId11"/>
    <p:sldId id="323" r:id="rId12"/>
    <p:sldId id="335" r:id="rId13"/>
    <p:sldId id="298" r:id="rId14"/>
    <p:sldId id="352" r:id="rId15"/>
    <p:sldId id="263" r:id="rId16"/>
    <p:sldId id="353" r:id="rId17"/>
    <p:sldId id="336" r:id="rId18"/>
    <p:sldId id="356" r:id="rId19"/>
    <p:sldId id="300" r:id="rId20"/>
    <p:sldId id="326" r:id="rId21"/>
    <p:sldId id="344" r:id="rId22"/>
    <p:sldId id="330" r:id="rId23"/>
    <p:sldId id="333" r:id="rId24"/>
    <p:sldId id="345" r:id="rId25"/>
    <p:sldId id="303" r:id="rId26"/>
    <p:sldId id="304" r:id="rId27"/>
    <p:sldId id="306" r:id="rId28"/>
    <p:sldId id="354" r:id="rId29"/>
    <p:sldId id="334" r:id="rId30"/>
    <p:sldId id="307" r:id="rId31"/>
    <p:sldId id="308" r:id="rId32"/>
    <p:sldId id="340" r:id="rId33"/>
    <p:sldId id="341" r:id="rId34"/>
    <p:sldId id="343" r:id="rId35"/>
    <p:sldId id="318" r:id="rId36"/>
    <p:sldId id="271" r:id="rId37"/>
    <p:sldId id="348" r:id="rId38"/>
    <p:sldId id="276" r:id="rId39"/>
    <p:sldId id="321" r:id="rId40"/>
    <p:sldId id="349" r:id="rId41"/>
    <p:sldId id="350" r:id="rId42"/>
    <p:sldId id="351" r:id="rId43"/>
    <p:sldId id="329" r:id="rId44"/>
    <p:sldId id="328" r:id="rId45"/>
    <p:sldId id="358" r:id="rId46"/>
    <p:sldId id="325" r:id="rId4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02" y="-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A19DF-3751-488D-AB77-C9F071C44680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16534-7191-425E-915E-86A1FB5D6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CRYSTAL-FACE: Cirrus Regional Study of Tropical</a:t>
            </a:r>
            <a:r>
              <a:rPr lang="en-US" baseline="0" dirty="0" smtClean="0"/>
              <a:t> Anvils and Cirrus Layers—Florida Area Cirrus Experiment</a:t>
            </a:r>
          </a:p>
          <a:p>
            <a:r>
              <a:rPr lang="en-US" baseline="0" dirty="0" smtClean="0"/>
              <a:t>  - Took place in southern FL in summer 2002</a:t>
            </a:r>
          </a:p>
          <a:p>
            <a:r>
              <a:rPr lang="en-US" baseline="0" dirty="0" smtClean="0"/>
              <a:t>  - Studied thunderstorm anvils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16534-7191-425E-915E-86A1FB5D62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9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1D770-8307-457E-92B1-4611A63BC4F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05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</a:t>
            </a:r>
            <a:r>
              <a:rPr lang="en-US" baseline="0" dirty="0" smtClean="0"/>
              <a:t> down in columns starting with left column and moving to right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1D770-8307-457E-92B1-4611A63BC4F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05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 and LED^6 hold equal weight in </a:t>
            </a:r>
            <a:r>
              <a:rPr lang="en-US" dirty="0" err="1" smtClean="0"/>
              <a:t>Z_e</a:t>
            </a:r>
            <a:r>
              <a:rPr lang="en-US" dirty="0" smtClean="0"/>
              <a:t> calculation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1D770-8307-457E-92B1-4611A63BC4F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05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Work</a:t>
            </a:r>
            <a:r>
              <a:rPr lang="en-US" baseline="0" dirty="0" smtClean="0"/>
              <a:t> down in columns starting with left column and moving to right</a:t>
            </a:r>
            <a:endParaRPr lang="en-US" dirty="0" smtClean="0"/>
          </a:p>
          <a:p>
            <a:r>
              <a:rPr lang="en-US" dirty="0" smtClean="0"/>
              <a:t>- Lower</a:t>
            </a:r>
            <a:r>
              <a:rPr lang="en-US" baseline="0" dirty="0" smtClean="0"/>
              <a:t> concentration of larger particles than AC14, so large particles stop being important in Z summation sooner than AC14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1D770-8307-457E-92B1-4611A63BC4F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05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 and LED^6 hold equal weight in </a:t>
            </a:r>
            <a:r>
              <a:rPr lang="en-US" dirty="0" err="1" smtClean="0"/>
              <a:t>Z_e</a:t>
            </a:r>
            <a:r>
              <a:rPr lang="en-US" dirty="0" smtClean="0"/>
              <a:t> calculation</a:t>
            </a:r>
          </a:p>
          <a:p>
            <a:r>
              <a:rPr lang="en-US" dirty="0" smtClean="0"/>
              <a:t>Effective density</a:t>
            </a:r>
            <a:r>
              <a:rPr lang="en-US" baseline="0" dirty="0" smtClean="0"/>
              <a:t> is also lower than AC14, so that could also contribute to better agreement with MCR 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1D770-8307-457E-92B1-4611A63BC4F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05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-3 </a:t>
            </a:r>
            <a:r>
              <a:rPr lang="en-US" dirty="0" err="1" smtClean="0"/>
              <a:t>dBZ</a:t>
            </a:r>
            <a:r>
              <a:rPr lang="en-US" dirty="0" smtClean="0"/>
              <a:t> to 10 </a:t>
            </a:r>
            <a:r>
              <a:rPr lang="en-US" dirty="0" err="1" smtClean="0"/>
              <a:t>dBZ</a:t>
            </a:r>
            <a:r>
              <a:rPr lang="en-US" dirty="0" smtClean="0"/>
              <a:t> is covered in plot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16534-7191-425E-915E-86A1FB5D629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63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CRYSTAL-FACE: Cirrus Regional Study of Tropical</a:t>
            </a:r>
            <a:r>
              <a:rPr lang="en-US" baseline="0" dirty="0" smtClean="0"/>
              <a:t> Anvils and Cirrus Layers—Florida Area Cirrus Experiment</a:t>
            </a:r>
          </a:p>
          <a:p>
            <a:r>
              <a:rPr lang="en-US" baseline="0" dirty="0" smtClean="0"/>
              <a:t>  - Took place in southern FL in summer 2002</a:t>
            </a:r>
          </a:p>
          <a:p>
            <a:r>
              <a:rPr lang="en-US" baseline="0" dirty="0" smtClean="0"/>
              <a:t>  - Studied thunderstorm anvils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16534-7191-425E-915E-86A1FB5D629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9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16534-7191-425E-915E-86A1FB5D62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02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16534-7191-425E-915E-86A1FB5D62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02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table:</a:t>
            </a:r>
          </a:p>
          <a:p>
            <a:r>
              <a:rPr lang="en-US" dirty="0" smtClean="0"/>
              <a:t>  - 4 flights meet criteria for at least one minute</a:t>
            </a:r>
          </a:p>
          <a:p>
            <a:r>
              <a:rPr lang="en-US" dirty="0" smtClean="0"/>
              <a:t>  - Entire</a:t>
            </a:r>
            <a:r>
              <a:rPr lang="en-US" baseline="0" dirty="0" smtClean="0"/>
              <a:t> time period doesn’t meet criteria, just about 27% of data overall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16534-7191-425E-915E-86A1FB5D629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9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Standard deviations</a:t>
            </a:r>
            <a:r>
              <a:rPr lang="en-US" baseline="0" dirty="0" smtClean="0"/>
              <a:t> of bulk parameters within analysis criteria often match or exceed mean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16534-7191-425E-915E-86A1FB5D629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28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16534-7191-425E-915E-86A1FB5D629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28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(a) 71154.2-71277.7 </a:t>
            </a:r>
            <a:r>
              <a:rPr lang="en-US" baseline="0" dirty="0" err="1" smtClean="0"/>
              <a:t>sfm</a:t>
            </a:r>
            <a:r>
              <a:rPr lang="en-US" baseline="0" dirty="0" smtClean="0"/>
              <a:t>,( b) 71717.4-71903.3 </a:t>
            </a:r>
            <a:r>
              <a:rPr lang="en-US" baseline="0" dirty="0" err="1" smtClean="0"/>
              <a:t>sfm</a:t>
            </a:r>
            <a:r>
              <a:rPr lang="en-US" baseline="0" dirty="0" smtClean="0"/>
              <a:t>, (c) 72425.5-72500.0 </a:t>
            </a:r>
            <a:r>
              <a:rPr lang="en-US" baseline="0" dirty="0" err="1" smtClean="0"/>
              <a:t>sfm</a:t>
            </a:r>
            <a:r>
              <a:rPr lang="en-US" baseline="0" dirty="0" smtClean="0"/>
              <a:t>, and (d) 72530.0-72839.1 </a:t>
            </a:r>
            <a:r>
              <a:rPr lang="en-US" baseline="0" dirty="0" err="1" smtClean="0"/>
              <a:t>sfm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1D770-8307-457E-92B1-4611A63BC4F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05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1D770-8307-457E-92B1-4611A63BC4F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89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1D770-8307-457E-92B1-4611A63BC4F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0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C8D7-8D5A-4760-9240-F278A52BEDFF}" type="datetime1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9569-61FB-434C-8155-293EB6D9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09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6169-C866-4189-9C6C-084652F068B0}" type="datetime1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9569-61FB-434C-8155-293EB6D9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0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5529-485E-4DAB-A362-31B253DED8B8}" type="datetime1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9569-61FB-434C-8155-293EB6D9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5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0E99-4023-4B3C-B47A-DF283F0E5B37}" type="datetime1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9569-61FB-434C-8155-293EB6D9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1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331A-87D7-4F39-8F30-42594CC944BB}" type="datetime1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9569-61FB-434C-8155-293EB6D9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52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54B9-BD23-4F7D-A20A-1346BAF63A67}" type="datetime1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9569-61FB-434C-8155-293EB6D9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62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BA04-EEE5-4BB0-8375-FD153FF2ED2C}" type="datetime1">
              <a:rPr lang="en-US" smtClean="0"/>
              <a:t>6/7/2019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9569-61FB-434C-8155-293EB6D9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6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B792-5EBA-441E-8359-93FEB1222571}" type="datetime1">
              <a:rPr lang="en-US" smtClean="0"/>
              <a:t>6/7/2019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9569-61FB-434C-8155-293EB6D9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3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3DAB-3168-4E6D-B350-8EE06B4AE43F}" type="datetime1">
              <a:rPr lang="en-US" smtClean="0"/>
              <a:t>6/7/2019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9569-61FB-434C-8155-293EB6D9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1CF3-2534-4447-B39F-5D53DC8F6F85}" type="datetime1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9569-61FB-434C-8155-293EB6D9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20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8F70-5EC5-4F4E-AA33-19A5FA21B995}" type="datetime1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9569-61FB-434C-8155-293EB6D9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67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A2257-6540-41C5-ADE5-3B0F8E81B621}" type="datetime1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89569-61FB-434C-8155-293EB6D9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3464"/>
            <a:ext cx="8229600" cy="165734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Comparison of Concurrent Radar and Aircraft Measurements of Cirrus Clouds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292" y="3429000"/>
            <a:ext cx="296004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Nicholas Gapp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M.S. Thesis Defense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University of North Dakota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Grand Forks, North Dakota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2019/06/07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7304" y="3257550"/>
            <a:ext cx="2980496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Committee Members:</a:t>
            </a:r>
            <a:endParaRPr lang="en-US" b="1" dirty="0">
              <a:solidFill>
                <a:schemeClr val="bg1"/>
              </a:solidFill>
            </a:endParaRP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Dr. David </a:t>
            </a:r>
            <a:r>
              <a:rPr lang="en-US" dirty="0" err="1" smtClean="0">
                <a:solidFill>
                  <a:schemeClr val="bg1"/>
                </a:solidFill>
              </a:rPr>
              <a:t>Delene</a:t>
            </a:r>
            <a:r>
              <a:rPr lang="en-US" dirty="0" smtClean="0">
                <a:solidFill>
                  <a:schemeClr val="bg1"/>
                </a:solidFill>
              </a:rPr>
              <a:t>*, UND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Dr. Matthew Gilmore, UND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Dr. Jerome Schmidt, NRL-MRY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Dr. Paul </a:t>
            </a:r>
            <a:r>
              <a:rPr lang="en-US" dirty="0" err="1" smtClean="0">
                <a:solidFill>
                  <a:schemeClr val="bg1"/>
                </a:solidFill>
              </a:rPr>
              <a:t>Harasti</a:t>
            </a:r>
            <a:r>
              <a:rPr lang="en-US" dirty="0" smtClean="0">
                <a:solidFill>
                  <a:schemeClr val="bg1"/>
                </a:solidFill>
              </a:rPr>
              <a:t>, NRL-MRY</a:t>
            </a:r>
          </a:p>
          <a:p>
            <a:pPr algn="r"/>
            <a:endParaRPr lang="en-US" sz="900" dirty="0" smtClean="0">
              <a:solidFill>
                <a:schemeClr val="bg1"/>
              </a:solidFill>
            </a:endParaRP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* Committee Chair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849" y="3257550"/>
            <a:ext cx="1474300" cy="6737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40" y="4000985"/>
            <a:ext cx="1349759" cy="9014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4" t="24588" r="13652" b="22856"/>
          <a:stretch/>
        </p:blipFill>
        <p:spPr>
          <a:xfrm>
            <a:off x="4697956" y="4128855"/>
            <a:ext cx="1389413" cy="64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2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lid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9153" r="4112" b="38815"/>
          <a:stretch/>
        </p:blipFill>
        <p:spPr bwMode="auto">
          <a:xfrm>
            <a:off x="6453917" y="1119933"/>
            <a:ext cx="2603676" cy="178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591206" y="2433766"/>
            <a:ext cx="12682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chemeClr val="bg1"/>
                </a:solidFill>
              </a:rPr>
              <a:t>15.4m Dish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829704" y="1190281"/>
            <a:ext cx="2591260" cy="168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57246" y="1947316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MCR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68698" y="1138907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MCR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5" t="7414" r="14879" b="12400"/>
          <a:stretch/>
        </p:blipFill>
        <p:spPr>
          <a:xfrm>
            <a:off x="3890050" y="3348203"/>
            <a:ext cx="4791044" cy="1344113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3683092" y="3117370"/>
            <a:ext cx="5204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30 July 2015 Wideband Data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890052" y="3348203"/>
            <a:ext cx="1" cy="1344113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3877908" y="4692315"/>
            <a:ext cx="4803186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 rot="16200000">
            <a:off x="3679745" y="3825684"/>
            <a:ext cx="644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300 m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33758" y="4409793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200 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27" t="7265" r="10669" b="12554"/>
          <a:stretch/>
        </p:blipFill>
        <p:spPr>
          <a:xfrm>
            <a:off x="8701217" y="3356203"/>
            <a:ext cx="132279" cy="13613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TextBox 27"/>
          <p:cNvSpPr txBox="1"/>
          <p:nvPr/>
        </p:nvSpPr>
        <p:spPr>
          <a:xfrm rot="16200000">
            <a:off x="7896481" y="3847578"/>
            <a:ext cx="1276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Reflectivity [</a:t>
            </a:r>
            <a:r>
              <a:rPr lang="en-US" sz="1200" b="1" dirty="0" err="1" smtClean="0">
                <a:solidFill>
                  <a:schemeClr val="bg1">
                    <a:lumMod val="95000"/>
                  </a:schemeClr>
                </a:solidFill>
              </a:rPr>
              <a:t>dBZ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]</a:t>
            </a:r>
            <a:endParaRPr lang="en-US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681093" y="3722552"/>
            <a:ext cx="46198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- 10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681093" y="3448857"/>
            <a:ext cx="27924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- </a:t>
            </a:r>
            <a:endParaRPr lang="en-US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687529" y="4277532"/>
            <a:ext cx="41069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-  0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8700214" y="4526011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- </a:t>
            </a:r>
            <a:endParaRPr lang="en-US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681093" y="4006069"/>
            <a:ext cx="23916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-</a:t>
            </a:r>
            <a:endParaRPr lang="en-US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8676307" y="3205279"/>
            <a:ext cx="46198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- 20</a:t>
            </a:r>
            <a:endParaRPr lang="en-US" sz="1400" b="1" dirty="0"/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2057400" y="228600"/>
            <a:ext cx="4876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000" b="1" dirty="0" smtClean="0"/>
              <a:t>Mid-Course Radar (MCR)</a:t>
            </a:r>
            <a:endParaRPr lang="en-US" altLang="en-US" sz="3000" b="1" dirty="0"/>
          </a:p>
        </p:txBody>
      </p:sp>
      <p:cxnSp>
        <p:nvCxnSpPr>
          <p:cNvPr id="8" name="Straight Arrow Connector 7"/>
          <p:cNvCxnSpPr>
            <a:stCxn id="3" idx="3"/>
          </p:cNvCxnSpPr>
          <p:nvPr/>
        </p:nvCxnSpPr>
        <p:spPr>
          <a:xfrm>
            <a:off x="4795562" y="2131982"/>
            <a:ext cx="995797" cy="21628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95150" y="4799662"/>
            <a:ext cx="5553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Schmidt et al. (2019); images courtesy of Jerome Schmidt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6505954" y="1190281"/>
            <a:ext cx="2489044" cy="16944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114841" y="780760"/>
            <a:ext cx="3573958" cy="420785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Primary features:</a:t>
            </a:r>
          </a:p>
          <a:p>
            <a:pPr lvl="1"/>
            <a:r>
              <a:rPr lang="en-US" dirty="0" smtClean="0"/>
              <a:t>C-band dual-polarization Doppler radar</a:t>
            </a:r>
          </a:p>
          <a:p>
            <a:pPr lvl="1"/>
            <a:r>
              <a:rPr lang="en-US" dirty="0" smtClean="0"/>
              <a:t>3 MW peak power &amp; 0.2° </a:t>
            </a:r>
            <a:r>
              <a:rPr lang="en-US" dirty="0" err="1" smtClean="0"/>
              <a:t>beamwidth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Real-time satellite &amp; aircraft tracking</a:t>
            </a:r>
          </a:p>
          <a:p>
            <a:pPr lvl="1"/>
            <a:r>
              <a:rPr lang="en-US" dirty="0" smtClean="0"/>
              <a:t>Two waveforms:</a:t>
            </a:r>
          </a:p>
          <a:p>
            <a:pPr lvl="2"/>
            <a:r>
              <a:rPr lang="en-US" b="1" dirty="0" smtClean="0"/>
              <a:t>Narrowband</a:t>
            </a:r>
            <a:r>
              <a:rPr lang="en-US" dirty="0" smtClean="0"/>
              <a:t> (37 m range resolution with two 75 km range windows</a:t>
            </a:r>
          </a:p>
          <a:p>
            <a:pPr lvl="2"/>
            <a:r>
              <a:rPr lang="en-US" b="1" dirty="0" smtClean="0"/>
              <a:t>Wideband </a:t>
            </a:r>
            <a:r>
              <a:rPr lang="en-US" dirty="0" smtClean="0"/>
              <a:t>(0.5 m range resolution with two 400 m range windows</a:t>
            </a:r>
          </a:p>
          <a:p>
            <a:pPr lvl="1"/>
            <a:r>
              <a:rPr lang="en-US" dirty="0" smtClean="0"/>
              <a:t>Range windows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829704" y="1190281"/>
            <a:ext cx="2582297" cy="16944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lide Number Placeholder 3"/>
          <p:cNvSpPr txBox="1">
            <a:spLocks/>
          </p:cNvSpPr>
          <p:nvPr/>
        </p:nvSpPr>
        <p:spPr>
          <a:xfrm>
            <a:off x="6934200" y="881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B89569-61FB-434C-8155-293EB6D9407C}" type="slidenum">
              <a:rPr lang="en-US" sz="1500" smtClean="0">
                <a:solidFill>
                  <a:schemeClr val="tx1"/>
                </a:solidFill>
              </a:rPr>
              <a:pPr/>
              <a:t>10</a:t>
            </a:fld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7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042056" y="228600"/>
            <a:ext cx="105990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000" b="1" dirty="0" smtClean="0"/>
              <a:t>MCR</a:t>
            </a:r>
            <a:endParaRPr lang="en-US" altLang="en-US" sz="30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8534400" y="971550"/>
            <a:ext cx="228600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229600" y="257050"/>
            <a:ext cx="228600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345195"/>
              </p:ext>
            </p:extLst>
          </p:nvPr>
        </p:nvGraphicFramePr>
        <p:xfrm>
          <a:off x="380999" y="816273"/>
          <a:ext cx="8382002" cy="39652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9401"/>
                <a:gridCol w="1828800"/>
                <a:gridCol w="1905000"/>
                <a:gridCol w="1828801"/>
              </a:tblGrid>
              <a:tr h="215660">
                <a:tc>
                  <a:txBody>
                    <a:bodyPr/>
                    <a:lstStyle/>
                    <a:p>
                      <a:pPr marL="0" marR="0" indent="889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MCR</a:t>
                      </a:r>
                      <a:endParaRPr lang="en-US" sz="15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UND WSR-74C</a:t>
                      </a:r>
                      <a:endParaRPr lang="en-US" sz="15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NWS WSR-88D</a:t>
                      </a:r>
                      <a:endParaRPr lang="en-US" sz="15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68580" marR="68580" marT="0" marB="0" anchor="ctr"/>
                </a:tc>
              </a:tr>
              <a:tr h="215660">
                <a:tc>
                  <a:txBody>
                    <a:bodyPr/>
                    <a:lstStyle/>
                    <a:p>
                      <a:pPr marL="0" marR="0" indent="889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Antenna Diameter (m)</a:t>
                      </a:r>
                      <a:endParaRPr lang="en-US" sz="15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15.24</a:t>
                      </a:r>
                      <a:endParaRPr lang="en-US" sz="15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3.66</a:t>
                      </a:r>
                      <a:endParaRPr lang="en-US" sz="150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8.53</a:t>
                      </a:r>
                      <a:endParaRPr lang="en-US" sz="150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68580" marR="68580" marT="0" marB="0" anchor="ctr"/>
                </a:tc>
              </a:tr>
              <a:tr h="215660">
                <a:tc>
                  <a:txBody>
                    <a:bodyPr/>
                    <a:lstStyle/>
                    <a:p>
                      <a:pPr marL="0" marR="0" indent="889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Beamwidth</a:t>
                      </a:r>
                      <a:r>
                        <a:rPr lang="en-US" sz="1500" dirty="0">
                          <a:effectLst/>
                        </a:rPr>
                        <a:t> (degrees)</a:t>
                      </a:r>
                      <a:endParaRPr lang="en-US" sz="15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0.22</a:t>
                      </a:r>
                      <a:endParaRPr lang="en-US" sz="15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0.99</a:t>
                      </a:r>
                      <a:endParaRPr lang="en-US" sz="150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1.0</a:t>
                      </a:r>
                      <a:endParaRPr lang="en-US" sz="150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68580" marR="68580" marT="0" marB="0" anchor="ctr"/>
                </a:tc>
              </a:tr>
              <a:tr h="215660">
                <a:tc>
                  <a:txBody>
                    <a:bodyPr/>
                    <a:lstStyle/>
                    <a:p>
                      <a:pPr marL="0" marR="0" indent="889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Peak Power (MW)</a:t>
                      </a:r>
                      <a:endParaRPr lang="en-US" sz="15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3.0</a:t>
                      </a:r>
                      <a:endParaRPr lang="en-US" sz="15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0.25</a:t>
                      </a:r>
                      <a:endParaRPr lang="en-US" sz="150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0.7</a:t>
                      </a:r>
                      <a:endParaRPr lang="en-US" sz="150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68580" marR="68580" marT="0" marB="0" anchor="ctr"/>
                </a:tc>
              </a:tr>
              <a:tr h="215660">
                <a:tc>
                  <a:txBody>
                    <a:bodyPr/>
                    <a:lstStyle/>
                    <a:p>
                      <a:pPr marL="0" marR="0" indent="889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Frequency (GHz)</a:t>
                      </a:r>
                      <a:endParaRPr lang="en-US" sz="15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5.405-5.895</a:t>
                      </a:r>
                      <a:endParaRPr lang="en-US" sz="150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5.6</a:t>
                      </a:r>
                      <a:endParaRPr lang="en-US" sz="150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2.7-3.0</a:t>
                      </a:r>
                      <a:endParaRPr lang="en-US" sz="150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68580" marR="68580" marT="0" marB="0" anchor="ctr"/>
                </a:tc>
              </a:tr>
              <a:tr h="407359">
                <a:tc>
                  <a:txBody>
                    <a:bodyPr/>
                    <a:lstStyle/>
                    <a:p>
                      <a:pPr marL="0" marR="0" indent="889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Pulse Repetition Frequency (Hz)</a:t>
                      </a:r>
                      <a:endParaRPr lang="en-US" sz="15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160 (</a:t>
                      </a:r>
                      <a:r>
                        <a:rPr lang="en-US" sz="1500" dirty="0" smtClean="0">
                          <a:effectLst/>
                        </a:rPr>
                        <a:t>both) or </a:t>
                      </a:r>
                      <a:r>
                        <a:rPr lang="en-US" sz="1500" dirty="0">
                          <a:effectLst/>
                        </a:rPr>
                        <a:t>320</a:t>
                      </a:r>
                      <a:endParaRPr lang="en-US" sz="15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250-1200</a:t>
                      </a:r>
                      <a:endParaRPr lang="en-US" sz="150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318-1304, 318-452</a:t>
                      </a:r>
                      <a:endParaRPr lang="en-US" sz="150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68580" marR="68580" marT="0" marB="0" anchor="ctr"/>
                </a:tc>
              </a:tr>
              <a:tr h="215660">
                <a:tc>
                  <a:txBody>
                    <a:bodyPr/>
                    <a:lstStyle/>
                    <a:p>
                      <a:pPr marL="0" marR="0" indent="889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Pulse Length (µs)</a:t>
                      </a:r>
                      <a:endParaRPr lang="en-US" sz="15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12.5</a:t>
                      </a:r>
                      <a:endParaRPr lang="en-US" sz="150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0.6 or 2.0</a:t>
                      </a:r>
                      <a:endParaRPr lang="en-US" sz="15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1.57 or 4.5</a:t>
                      </a:r>
                      <a:endParaRPr lang="en-US" sz="150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68580" marR="68580" marT="0" marB="0" anchor="ctr"/>
                </a:tc>
              </a:tr>
              <a:tr h="431320">
                <a:tc>
                  <a:txBody>
                    <a:bodyPr/>
                    <a:lstStyle/>
                    <a:p>
                      <a:pPr marL="0" marR="0" indent="889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Transmitter Polarization</a:t>
                      </a:r>
                      <a:endParaRPr lang="en-US" sz="15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Right circular</a:t>
                      </a:r>
                      <a:endParaRPr lang="en-US" sz="150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Linear, horizontal and vertical</a:t>
                      </a:r>
                      <a:endParaRPr lang="en-US" sz="15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Linear, horizontal and vertical</a:t>
                      </a:r>
                      <a:endParaRPr lang="en-US" sz="150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68580" marR="68580" marT="0" marB="0" anchor="ctr"/>
                </a:tc>
              </a:tr>
              <a:tr h="431320">
                <a:tc>
                  <a:txBody>
                    <a:bodyPr/>
                    <a:lstStyle/>
                    <a:p>
                      <a:pPr marL="0" marR="0" indent="889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Receiver Polarization</a:t>
                      </a:r>
                      <a:endParaRPr lang="en-US" sz="15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Right and left circular</a:t>
                      </a:r>
                      <a:endParaRPr lang="en-US" sz="150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Linear, horizontal and vertical</a:t>
                      </a:r>
                      <a:endParaRPr lang="en-US" sz="150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Linear, horizontal and vertical</a:t>
                      </a:r>
                      <a:endParaRPr lang="en-US" sz="15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68580" marR="68580" marT="0" marB="0" anchor="ctr"/>
                </a:tc>
              </a:tr>
              <a:tr h="407359">
                <a:tc>
                  <a:txBody>
                    <a:bodyPr/>
                    <a:lstStyle/>
                    <a:p>
                      <a:pPr marL="0" marR="0" indent="889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Maximum Range Resolution (m)</a:t>
                      </a:r>
                      <a:endParaRPr lang="en-US" sz="15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37</a:t>
                      </a:r>
                      <a:endParaRPr lang="en-US" sz="15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300</a:t>
                      </a:r>
                      <a:endParaRPr lang="en-US" sz="150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250</a:t>
                      </a:r>
                      <a:endParaRPr lang="en-US" sz="15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68580" marR="68580" marT="0" marB="0" anchor="ctr"/>
                </a:tc>
              </a:tr>
              <a:tr h="407359">
                <a:tc>
                  <a:txBody>
                    <a:bodyPr/>
                    <a:lstStyle/>
                    <a:p>
                      <a:pPr marL="0" marR="0" indent="889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Minimum Range Resolution (m)</a:t>
                      </a:r>
                      <a:endParaRPr lang="en-US" sz="15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0.546</a:t>
                      </a:r>
                      <a:endParaRPr lang="en-US" sz="150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90</a:t>
                      </a:r>
                      <a:endParaRPr lang="en-US" sz="15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250</a:t>
                      </a:r>
                      <a:endParaRPr lang="en-US" sz="15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68580" marR="68580" marT="0" marB="0" anchor="ctr"/>
                </a:tc>
              </a:tr>
              <a:tr h="431320">
                <a:tc>
                  <a:txBody>
                    <a:bodyPr/>
                    <a:lstStyle/>
                    <a:p>
                      <a:pPr marL="0" marR="0" indent="889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Sensitivity at 50 km Range (</a:t>
                      </a:r>
                      <a:r>
                        <a:rPr lang="en-US" sz="1500" dirty="0" err="1">
                          <a:effectLst/>
                        </a:rPr>
                        <a:t>dBZ</a:t>
                      </a:r>
                      <a:r>
                        <a:rPr lang="en-US" sz="1500" dirty="0">
                          <a:effectLst/>
                        </a:rPr>
                        <a:t> )</a:t>
                      </a:r>
                      <a:endParaRPr lang="en-US" sz="15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r>
                        <a:rPr lang="en-US" sz="1500" dirty="0" smtClean="0">
                          <a:effectLst/>
                        </a:rPr>
                        <a:t>-36 (narrowband)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-18 (wideband)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-8.0</a:t>
                      </a:r>
                      <a:endParaRPr lang="en-US" sz="150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-17.4</a:t>
                      </a:r>
                      <a:endParaRPr lang="en-US" sz="15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717775" y="4774168"/>
            <a:ext cx="3708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Schmidt et al. (2019); Rinehart (2010)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3920490"/>
            <a:ext cx="8382000" cy="3924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4312920"/>
            <a:ext cx="8382000" cy="4612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3486150"/>
            <a:ext cx="8382000" cy="4343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6934200" y="881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B89569-61FB-434C-8155-293EB6D9407C}" type="slidenum">
              <a:rPr lang="en-US" sz="1500" smtClean="0">
                <a:solidFill>
                  <a:schemeClr val="tx1"/>
                </a:solidFill>
              </a:rPr>
              <a:pPr/>
              <a:t>11</a:t>
            </a:fld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0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95516" y="228600"/>
            <a:ext cx="655301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000" b="1" dirty="0" smtClean="0"/>
              <a:t>Scanning Strategies: Vertical Stare</a:t>
            </a:r>
            <a:endParaRPr lang="en-US" altLang="en-US" sz="3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107" y="740924"/>
            <a:ext cx="2750659" cy="20629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83" y="740924"/>
            <a:ext cx="2752311" cy="2062994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267200" y="2867789"/>
            <a:ext cx="4572000" cy="698943"/>
          </a:xfrm>
        </p:spPr>
        <p:txBody>
          <a:bodyPr>
            <a:normAutofit fontScale="85000" lnSpcReduction="20000"/>
          </a:bodyPr>
          <a:lstStyle/>
          <a:p>
            <a:r>
              <a:rPr lang="en-US" sz="2100" dirty="0" smtClean="0"/>
              <a:t>Two co-location options:</a:t>
            </a:r>
          </a:p>
          <a:p>
            <a:pPr lvl="1"/>
            <a:r>
              <a:rPr lang="en-US" sz="1700" dirty="0" smtClean="0"/>
              <a:t>MCR operates in vertical stare and waits for aircraft to cross into beam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85800" y="3093998"/>
            <a:ext cx="3069999" cy="20495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3042" y="1587755"/>
            <a:ext cx="1363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Narrowband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392894" y="1587755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Wideband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0571" y="2838450"/>
            <a:ext cx="212705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2057400" y="2819401"/>
            <a:ext cx="512444" cy="1761363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569844" y="2819401"/>
            <a:ext cx="376653" cy="1761363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 bwMode="auto">
          <a:xfrm>
            <a:off x="2315853" y="4705350"/>
            <a:ext cx="4812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200" dirty="0" smtClean="0">
                <a:solidFill>
                  <a:schemeClr val="bg1"/>
                </a:solidFill>
              </a:rPr>
              <a:t>MCR</a:t>
            </a:r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>
            <a:off x="6934200" y="881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B89569-61FB-434C-8155-293EB6D9407C}" type="slidenum">
              <a:rPr lang="en-US" sz="1500" smtClean="0">
                <a:solidFill>
                  <a:schemeClr val="tx1"/>
                </a:solidFill>
              </a:rPr>
              <a:pPr/>
              <a:t>12</a:t>
            </a:fld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3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92482" y="228600"/>
            <a:ext cx="715907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000" b="1" dirty="0" smtClean="0"/>
              <a:t>Scanning Strategies: Aircraft Tracking</a:t>
            </a:r>
            <a:endParaRPr lang="en-US" altLang="en-US" sz="3000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0334" y="749068"/>
            <a:ext cx="2741673" cy="205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67200" y="2867790"/>
                <a:ext cx="4572000" cy="227571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2100" dirty="0" smtClean="0"/>
                  <a:t>Two co-location options:</a:t>
                </a:r>
              </a:p>
              <a:p>
                <a:pPr lvl="1"/>
                <a:r>
                  <a:rPr lang="en-US" sz="1700" dirty="0" smtClean="0"/>
                  <a:t>Track aircraft through the sky by using downlinked GPS information and narrowband beam to lock onto aircraft and follow it with wideband set just ahead of aircraft for concurrent measurements.</a:t>
                </a:r>
              </a:p>
              <a:p>
                <a:r>
                  <a:rPr lang="en-US" sz="2100" dirty="0" smtClean="0"/>
                  <a:t>Use microphysical measurements to get WC and derive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100" dirty="0" smtClean="0"/>
                  <a:t>, compare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100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100" dirty="0" smtClean="0"/>
                  <a:t> to MCR Z to check agreement, and derive Z-WC relationship for vertical profiles.</a:t>
                </a:r>
              </a:p>
              <a:p>
                <a:r>
                  <a:rPr lang="en-US" sz="2100" dirty="0" smtClean="0"/>
                  <a:t>Will only discuss aircraft tracking results.</a:t>
                </a:r>
              </a:p>
            </p:txBody>
          </p:sp>
        </mc:Choice>
        <mc:Fallback xmlns="">
          <p:sp>
            <p:nvSpPr>
              <p:cNvPr id="1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67200" y="2867790"/>
                <a:ext cx="4572000" cy="2275710"/>
              </a:xfrm>
              <a:blipFill rotWithShape="1">
                <a:blip r:embed="rId4"/>
                <a:stretch>
                  <a:fillRect l="-800" t="-3476" r="-1200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85800" y="3093998"/>
            <a:ext cx="3069999" cy="204950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0571" y="2838450"/>
            <a:ext cx="212705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26275" y="749068"/>
            <a:ext cx="2787441" cy="2089785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>
            <a:off x="685800" y="3024783"/>
            <a:ext cx="1882692" cy="1566267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524000" y="2571750"/>
            <a:ext cx="1044496" cy="2019301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3041" y="1593576"/>
            <a:ext cx="1363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Narrowband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392893" y="1593576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Wideband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 bwMode="auto">
          <a:xfrm>
            <a:off x="2315853" y="4705350"/>
            <a:ext cx="4812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200" dirty="0" smtClean="0">
                <a:solidFill>
                  <a:schemeClr val="bg1"/>
                </a:solidFill>
              </a:rPr>
              <a:t>MCR</a:t>
            </a:r>
          </a:p>
        </p:txBody>
      </p:sp>
      <p:sp>
        <p:nvSpPr>
          <p:cNvPr id="21" name="Slide Number Placeholder 3"/>
          <p:cNvSpPr txBox="1">
            <a:spLocks/>
          </p:cNvSpPr>
          <p:nvPr/>
        </p:nvSpPr>
        <p:spPr>
          <a:xfrm>
            <a:off x="6934200" y="881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B89569-61FB-434C-8155-293EB6D9407C}" type="slidenum">
              <a:rPr lang="en-US" sz="1500" smtClean="0">
                <a:solidFill>
                  <a:schemeClr val="tx1"/>
                </a:solidFill>
              </a:rPr>
              <a:pPr/>
              <a:t>13</a:t>
            </a:fld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9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042056" y="228600"/>
            <a:ext cx="105990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000" b="1" dirty="0" smtClean="0"/>
              <a:t>MCR</a:t>
            </a:r>
            <a:endParaRPr lang="en-US" altLang="en-US" sz="30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8534400" y="971550"/>
            <a:ext cx="228600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229600" y="257050"/>
            <a:ext cx="228600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80" y="1042698"/>
            <a:ext cx="6865620" cy="3393475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14841" y="780760"/>
            <a:ext cx="2628359" cy="312973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Narrowband (NB) data contaminated from high returns from aircraft</a:t>
            </a:r>
          </a:p>
          <a:p>
            <a:pPr lvl="1"/>
            <a:r>
              <a:rPr lang="en-US" dirty="0" smtClean="0"/>
              <a:t>Only wideband (WB) will be used in analysis in this study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66826" y="2033298"/>
            <a:ext cx="139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Aircraft track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>
            <a:stCxn id="8" idx="2"/>
          </p:cNvCxnSpPr>
          <p:nvPr/>
        </p:nvCxnSpPr>
        <p:spPr>
          <a:xfrm>
            <a:off x="4564389" y="2402630"/>
            <a:ext cx="541011" cy="24532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35930" y="3264166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Aircraft contamination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>
            <a:stCxn id="17" idx="0"/>
          </p:cNvCxnSpPr>
          <p:nvPr/>
        </p:nvCxnSpPr>
        <p:spPr>
          <a:xfrm flipH="1" flipV="1">
            <a:off x="5695949" y="2863878"/>
            <a:ext cx="792481" cy="40028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0"/>
          </p:cNvCxnSpPr>
          <p:nvPr/>
        </p:nvCxnSpPr>
        <p:spPr>
          <a:xfrm flipV="1">
            <a:off x="6488430" y="2570389"/>
            <a:ext cx="745537" cy="69377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621780" y="1499898"/>
            <a:ext cx="1224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Cirrus anvil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8" name="Straight Arrow Connector 27"/>
          <p:cNvCxnSpPr>
            <a:stCxn id="27" idx="2"/>
          </p:cNvCxnSpPr>
          <p:nvPr/>
        </p:nvCxnSpPr>
        <p:spPr>
          <a:xfrm flipH="1">
            <a:off x="6400800" y="1869230"/>
            <a:ext cx="833167" cy="34873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3"/>
          <p:cNvSpPr txBox="1">
            <a:spLocks/>
          </p:cNvSpPr>
          <p:nvPr/>
        </p:nvSpPr>
        <p:spPr>
          <a:xfrm>
            <a:off x="6934200" y="881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B89569-61FB-434C-8155-293EB6D9407C}" type="slidenum">
              <a:rPr lang="en-US" sz="1500" smtClean="0">
                <a:solidFill>
                  <a:schemeClr val="tx1"/>
                </a:solidFill>
              </a:rPr>
              <a:pPr/>
              <a:t>14</a:t>
            </a:fld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22960"/>
                <a:ext cx="8458200" cy="4286250"/>
              </a:xfrm>
            </p:spPr>
            <p:txBody>
              <a:bodyPr>
                <a:normAutofit/>
              </a:bodyPr>
              <a:lstStyle/>
              <a:p>
                <a:r>
                  <a:rPr lang="en-US" sz="2500" dirty="0" smtClean="0">
                    <a:solidFill>
                      <a:schemeClr val="tx1"/>
                    </a:solidFill>
                  </a:rPr>
                  <a:t>Derivation of in-situ equivalent radar reflectivity factor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50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lvl="1"/>
                <a:r>
                  <a:rPr lang="en-US" sz="2100" dirty="0" smtClean="0"/>
                  <a:t>Merge particle size distributions (PSDs) &gt;100 µm from 2D-S and HVPS3 at 1,000 µm</a:t>
                </a:r>
              </a:p>
              <a:p>
                <a:pPr lvl="2"/>
                <a:r>
                  <a:rPr lang="en-US" sz="1700" dirty="0" smtClean="0">
                    <a:solidFill>
                      <a:schemeClr val="tx1"/>
                    </a:solidFill>
                  </a:rPr>
                  <a:t>2D-S particle reconstruction effects are minimized by HVPS3 data</a:t>
                </a:r>
              </a:p>
              <a:p>
                <a:pPr lvl="1"/>
                <a:r>
                  <a:rPr lang="en-US" sz="2100" dirty="0" smtClean="0">
                    <a:solidFill>
                      <a:schemeClr val="tx1"/>
                    </a:solidFill>
                  </a:rPr>
                  <a:t>Total particle volume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100" dirty="0" smtClean="0">
                    <a:solidFill>
                      <a:schemeClr val="tx1"/>
                    </a:solidFill>
                  </a:rPr>
                  <a:t> per time step from </a:t>
                </a:r>
                <a:r>
                  <a:rPr lang="en-US" sz="2100" dirty="0" smtClean="0"/>
                  <a:t>merged PSD</a:t>
                </a:r>
                <a:r>
                  <a:rPr lang="en-US" sz="2100" dirty="0" smtClean="0">
                    <a:solidFill>
                      <a:schemeClr val="tx1"/>
                    </a:solidFill>
                  </a:rPr>
                  <a:t> bin diameter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100" dirty="0" smtClean="0">
                    <a:solidFill>
                      <a:schemeClr val="tx1"/>
                    </a:solidFill>
                  </a:rPr>
                  <a:t> and particle concentration per size bin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100" dirty="0" smtClean="0">
                  <a:solidFill>
                    <a:schemeClr val="tx1"/>
                  </a:solidFill>
                </a:endParaRP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1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7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17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700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100" dirty="0" smtClean="0">
                    <a:solidFill>
                      <a:schemeClr val="tx1"/>
                    </a:solidFill>
                  </a:rPr>
                  <a:t>Effective particle 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100" dirty="0" smtClean="0">
                    <a:solidFill>
                      <a:schemeClr val="tx1"/>
                    </a:solidFill>
                  </a:rPr>
                  <a:t> from </a:t>
                </a:r>
                <a:r>
                  <a:rPr lang="en-US" sz="2100" dirty="0" err="1" smtClean="0">
                    <a:solidFill>
                      <a:schemeClr val="tx1"/>
                    </a:solidFill>
                  </a:rPr>
                  <a:t>Nevzorov</a:t>
                </a:r>
                <a:r>
                  <a:rPr lang="en-US" sz="2100" dirty="0" smtClean="0">
                    <a:solidFill>
                      <a:schemeClr val="tx1"/>
                    </a:solidFill>
                  </a:rPr>
                  <a:t> particle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𝑁𝑒𝑣</m:t>
                        </m:r>
                      </m:sub>
                    </m:sSub>
                  </m:oMath>
                </a14:m>
                <a:endParaRPr lang="en-US" sz="2100" dirty="0" smtClean="0">
                  <a:solidFill>
                    <a:schemeClr val="tx1"/>
                  </a:solidFill>
                </a:endParaRP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17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𝑁𝑒𝑣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7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22960"/>
                <a:ext cx="8458200" cy="4286250"/>
              </a:xfrm>
              <a:blipFill rotWithShape="1">
                <a:blip r:embed="rId2"/>
                <a:stretch>
                  <a:fillRect l="-1009" t="-996" r="-1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50852" y="228600"/>
            <a:ext cx="704231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000" b="1" dirty="0" smtClean="0"/>
              <a:t>Aircraft and Radar Data Comparisons</a:t>
            </a:r>
            <a:endParaRPr lang="en-US" altLang="en-US" sz="3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260080" y="3163624"/>
            <a:ext cx="42672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(1)</a:t>
            </a:r>
            <a:endParaRPr lang="en-US" sz="1700" dirty="0"/>
          </a:p>
        </p:txBody>
      </p:sp>
      <p:sp>
        <p:nvSpPr>
          <p:cNvPr id="13" name="TextBox 12"/>
          <p:cNvSpPr txBox="1"/>
          <p:nvPr/>
        </p:nvSpPr>
        <p:spPr>
          <a:xfrm>
            <a:off x="8260080" y="3943350"/>
            <a:ext cx="42672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(2)</a:t>
            </a:r>
            <a:endParaRPr lang="en-US" sz="17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934200" y="881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B89569-61FB-434C-8155-293EB6D9407C}" type="slidenum">
              <a:rPr lang="en-US" sz="1500" smtClean="0">
                <a:solidFill>
                  <a:schemeClr val="tx1"/>
                </a:solidFill>
              </a:rPr>
              <a:pPr/>
              <a:t>15</a:t>
            </a:fld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22960"/>
                <a:ext cx="8229600" cy="4286250"/>
              </a:xfrm>
            </p:spPr>
            <p:txBody>
              <a:bodyPr>
                <a:normAutofit/>
              </a:bodyPr>
              <a:lstStyle/>
              <a:p>
                <a:r>
                  <a:rPr lang="en-US" sz="2500" dirty="0" smtClean="0">
                    <a:solidFill>
                      <a:schemeClr val="tx1"/>
                    </a:solidFill>
                  </a:rPr>
                  <a:t>Derivation of in-situ equivalent radar reflectivity factor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50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lvl="1"/>
                <a:r>
                  <a:rPr lang="en-US" sz="2100" dirty="0"/>
                  <a:t>Effective liquid particle size </a:t>
                </a:r>
                <a:r>
                  <a:rPr lang="en-US" sz="2100" dirty="0" smtClean="0"/>
                  <a:t>(</a:t>
                </a:r>
                <a:r>
                  <a:rPr lang="en-US" sz="2100" dirty="0"/>
                  <a:t>d</a:t>
                </a:r>
                <a:r>
                  <a:rPr lang="en-US" sz="2100" dirty="0" smtClean="0"/>
                  <a:t>) </a:t>
                </a:r>
                <a:r>
                  <a:rPr lang="en-US" sz="2100" dirty="0"/>
                  <a:t>per volume of </a:t>
                </a:r>
                <a:r>
                  <a:rPr lang="en-US" sz="2100" dirty="0" smtClean="0"/>
                  <a:t>merged PSD </a:t>
                </a:r>
                <a:r>
                  <a:rPr lang="en-US" sz="2100" dirty="0"/>
                  <a:t>size bin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1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100" dirty="0"/>
                  <a:t> and density of water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2100" i="1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endParaRPr lang="en-US" sz="210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</a:rPr>
                        <m:t>𝑑</m:t>
                      </m:r>
                      <m:r>
                        <a:rPr lang="en-US" sz="21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1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ad>
                            <m:radPr>
                              <m:ctrlPr>
                                <a:rPr lang="en-US" sz="2100" b="0" i="1" smtClean="0"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a:rPr lang="en-US" sz="2100" b="0" i="1" smtClean="0">
                                  <a:latin typeface="Cambria Math"/>
                                </a:rPr>
                                <m:t>3</m:t>
                              </m:r>
                            </m:deg>
                            <m:e>
                              <m:f>
                                <m:fPr>
                                  <m:ctrlPr>
                                    <a:rPr lang="en-US" sz="21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100" b="0" i="1" smtClean="0">
                                      <a:latin typeface="Cambria Math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US" sz="2100" b="0" i="1" smtClean="0">
                                      <a:latin typeface="Cambria Math"/>
                                    </a:rPr>
                                    <m:t>𝜋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sz="21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1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00" b="0" i="1" smtClean="0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1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1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00" b="0" i="1" smtClean="0">
                                          <a:latin typeface="Cambria Math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100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1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00" b="0" i="1" smtClean="0">
                                          <a:latin typeface="Cambria Math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100" b="0" i="1" smtClean="0">
                                          <a:latin typeface="Cambria Math"/>
                                        </a:rPr>
                                        <m:t>𝑤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e>
                      </m:nary>
                    </m:oMath>
                  </m:oMathPara>
                </a14:m>
                <a:endParaRPr lang="en-US" sz="1700" dirty="0"/>
              </a:p>
              <a:p>
                <a:pPr lvl="2"/>
                <a:r>
                  <a:rPr lang="en-US" sz="1700" dirty="0"/>
                  <a:t>Assumes mass of ice equals mass of </a:t>
                </a:r>
                <a:r>
                  <a:rPr lang="en-US" sz="1700" dirty="0" smtClean="0"/>
                  <a:t>water</a:t>
                </a:r>
              </a:p>
              <a:p>
                <a:pPr lvl="1"/>
                <a:r>
                  <a:rPr lang="en-US" sz="2100" dirty="0" smtClean="0"/>
                  <a:t>Average </a:t>
                </a:r>
                <a:r>
                  <a:rPr lang="en-US" sz="2100" i="1" dirty="0" smtClean="0"/>
                  <a:t>d</a:t>
                </a:r>
                <a:r>
                  <a:rPr lang="en-US" sz="2100" dirty="0" smtClean="0"/>
                  <a:t> by number of bins that have concentration &gt; 0 #/m</a:t>
                </a:r>
                <a:r>
                  <a:rPr lang="en-US" sz="2100" baseline="30000" dirty="0" smtClean="0"/>
                  <a:t>3</a:t>
                </a:r>
                <a:r>
                  <a:rPr lang="en-US" sz="2100" dirty="0" smtClean="0"/>
                  <a:t>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1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100" b="0" i="1" smtClean="0">
                            <a:latin typeface="Cambria Math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sz="2100" dirty="0" smtClean="0"/>
                  <a:t>)</a:t>
                </a:r>
                <a:endParaRPr lang="en-US" sz="2100" baseline="3000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</a:rPr>
                        <m:t>𝑍</m:t>
                      </m:r>
                      <m:r>
                        <a:rPr lang="en-US" sz="2100" b="0" i="1" smtClean="0">
                          <a:latin typeface="Cambria Math"/>
                        </a:rPr>
                        <m:t>=10</m:t>
                      </m:r>
                      <m:func>
                        <m:func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1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100" i="1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1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1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1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100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100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1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100" i="1">
                                      <a:latin typeface="Cambria Math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210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2100" b="0" i="1" smtClean="0">
                          <a:latin typeface="Cambria Math"/>
                        </a:rPr>
                        <m:t>=</m:t>
                      </m:r>
                      <m:r>
                        <a:rPr lang="en-US" sz="2100" b="0" i="1" smtClean="0">
                          <a:latin typeface="Cambria Math"/>
                        </a:rPr>
                        <m:t>𝑍</m:t>
                      </m:r>
                      <m:r>
                        <a:rPr lang="en-US" sz="2100" b="0" i="1" smtClean="0">
                          <a:latin typeface="Cambria Math"/>
                        </a:rPr>
                        <m:t>−6.5 </m:t>
                      </m:r>
                      <m:r>
                        <a:rPr lang="en-US" sz="2100" b="0" i="1" smtClean="0">
                          <a:latin typeface="Cambria Math"/>
                        </a:rPr>
                        <m:t>𝑑𝐵𝑍</m:t>
                      </m:r>
                    </m:oMath>
                  </m:oMathPara>
                </a14:m>
                <a:endParaRPr lang="en-US" sz="2100" dirty="0"/>
              </a:p>
              <a:p>
                <a:pPr lvl="2"/>
                <a:r>
                  <a:rPr lang="en-US" sz="1700" dirty="0"/>
                  <a:t>Dielectric factor of ice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700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7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700" i="1">
                                <a:latin typeface="Cambria Math"/>
                              </a:rPr>
                              <m:t>𝐾</m:t>
                            </m:r>
                          </m:e>
                        </m:d>
                      </m:e>
                      <m:sub>
                        <m:r>
                          <a:rPr lang="en-US" sz="17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17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1700" i="1">
                        <a:latin typeface="Cambria Math"/>
                      </a:rPr>
                      <m:t>=0.208</m:t>
                    </m:r>
                  </m:oMath>
                </a14:m>
                <a:r>
                  <a:rPr lang="en-US" sz="1700" dirty="0"/>
                  <a:t> (Smith, 1984</a:t>
                </a:r>
                <a:r>
                  <a:rPr lang="en-US" sz="1700" dirty="0" smtClean="0"/>
                  <a:t>)</a:t>
                </a:r>
                <a:endParaRPr lang="en-US" sz="17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22960"/>
                <a:ext cx="8229600" cy="4286250"/>
              </a:xfrm>
              <a:blipFill rotWithShape="1">
                <a:blip r:embed="rId2"/>
                <a:stretch>
                  <a:fillRect l="-1037" t="-996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50852" y="228600"/>
            <a:ext cx="704231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000" b="1" dirty="0" smtClean="0"/>
              <a:t>Aircraft and Radar Data Comparisons</a:t>
            </a:r>
            <a:endParaRPr lang="en-US" altLang="en-US" sz="3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260080" y="2281639"/>
            <a:ext cx="42672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(3)</a:t>
            </a:r>
            <a:endParaRPr lang="en-US" sz="1700" dirty="0"/>
          </a:p>
        </p:txBody>
      </p:sp>
      <p:sp>
        <p:nvSpPr>
          <p:cNvPr id="8" name="TextBox 7"/>
          <p:cNvSpPr txBox="1"/>
          <p:nvPr/>
        </p:nvSpPr>
        <p:spPr>
          <a:xfrm>
            <a:off x="8260080" y="3678198"/>
            <a:ext cx="42672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(4)</a:t>
            </a:r>
            <a:endParaRPr lang="en-US" sz="1700" dirty="0"/>
          </a:p>
        </p:txBody>
      </p:sp>
      <p:sp>
        <p:nvSpPr>
          <p:cNvPr id="9" name="TextBox 8"/>
          <p:cNvSpPr txBox="1"/>
          <p:nvPr/>
        </p:nvSpPr>
        <p:spPr>
          <a:xfrm>
            <a:off x="8260080" y="4122807"/>
            <a:ext cx="42672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(5)</a:t>
            </a:r>
            <a:endParaRPr lang="en-US" sz="1700" dirty="0"/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6934200" y="881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B89569-61FB-434C-8155-293EB6D9407C}" type="slidenum">
              <a:rPr lang="en-US" sz="1500" smtClean="0">
                <a:solidFill>
                  <a:schemeClr val="tx1"/>
                </a:solidFill>
              </a:rPr>
              <a:pPr/>
              <a:t>16</a:t>
            </a:fld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95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22960"/>
                <a:ext cx="8229600" cy="428625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sz="2500" dirty="0" smtClean="0"/>
                  <a:t>Uncertainty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5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500" dirty="0" smtClean="0"/>
                  <a:t> only considers the error in concentration (Poisson Counting Statistics):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𝑟𝑒𝑙</m:t>
                          </m:r>
                        </m:sub>
                      </m:sSub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−1/2</m:t>
                          </m:r>
                        </m:sup>
                      </m:sSup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500" dirty="0" smtClean="0">
                  <a:solidFill>
                    <a:schemeClr val="tx1"/>
                  </a:solidFill>
                </a:endParaRPr>
              </a:p>
              <a:p>
                <a:pPr marL="0" indent="346075">
                  <a:buNone/>
                </a:pPr>
                <a:r>
                  <a:rPr lang="en-US" sz="2500" dirty="0" smtClean="0"/>
                  <a:t>where </a:t>
                </a:r>
                <a:r>
                  <a:rPr lang="en-US" sz="2500" i="1" dirty="0" smtClean="0"/>
                  <a:t>n</a:t>
                </a:r>
                <a:r>
                  <a:rPr lang="en-US" sz="2500" dirty="0" smtClean="0"/>
                  <a:t> is the number of counts in a given size bin (Horvath 1990).</a:t>
                </a:r>
              </a:p>
              <a:p>
                <a:r>
                  <a:rPr lang="en-US" sz="2500" dirty="0" smtClean="0">
                    <a:solidFill>
                      <a:schemeClr val="tx1"/>
                    </a:solidFill>
                  </a:rPr>
                  <a:t>Uncertainty in derived radar reflectivity is given by: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𝜕</m:t>
                          </m:r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</m:num>
                        <m:den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𝜕</m:t>
                          </m:r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den>
                      </m:f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500" dirty="0" smtClean="0">
                  <a:solidFill>
                    <a:schemeClr val="tx1"/>
                  </a:solidFill>
                </a:endParaRPr>
              </a:p>
              <a:p>
                <a:pPr indent="0">
                  <a:buNone/>
                </a:pPr>
                <a:r>
                  <a:rPr lang="en-US" sz="2500" dirty="0"/>
                  <a:t>w</a:t>
                </a:r>
                <a:r>
                  <a:rPr lang="en-US" sz="2500" dirty="0" smtClean="0"/>
                  <a:t>here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/>
                      </a:rPr>
                      <m:t>𝑧</m:t>
                    </m:r>
                    <m:r>
                      <a:rPr lang="en-US" sz="2500" b="0" i="1" smtClean="0">
                        <a:latin typeface="Cambria Math"/>
                      </a:rPr>
                      <m:t>=</m:t>
                    </m:r>
                    <m:r>
                      <a:rPr lang="en-US" sz="2500" b="0" i="1" smtClean="0">
                        <a:latin typeface="Cambria Math"/>
                      </a:rPr>
                      <m:t>𝑁</m:t>
                    </m:r>
                    <m:sSup>
                      <m:sSupPr>
                        <m:ctrlPr>
                          <a:rPr lang="en-US" sz="25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2500" b="0" i="1" smtClean="0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500" dirty="0" smtClean="0">
                    <a:solidFill>
                      <a:schemeClr val="tx1"/>
                    </a:solidFill>
                  </a:rPr>
                  <a:t> [</a:t>
                </a:r>
                <a:r>
                  <a:rPr lang="en-US" sz="2500" i="1" dirty="0" smtClean="0">
                    <a:solidFill>
                      <a:schemeClr val="tx1"/>
                    </a:solidFill>
                  </a:rPr>
                  <a:t>N</a:t>
                </a:r>
                <a:r>
                  <a:rPr lang="en-US" sz="2500" dirty="0" smtClean="0">
                    <a:solidFill>
                      <a:schemeClr val="tx1"/>
                    </a:solidFill>
                  </a:rPr>
                  <a:t> is particle concentration and </a:t>
                </a:r>
                <a:r>
                  <a:rPr lang="en-US" sz="2500" i="1" dirty="0" smtClean="0">
                    <a:solidFill>
                      <a:schemeClr val="tx1"/>
                    </a:solidFill>
                  </a:rPr>
                  <a:t>d</a:t>
                </a:r>
                <a:r>
                  <a:rPr lang="en-US" sz="2500" dirty="0" smtClean="0">
                    <a:solidFill>
                      <a:schemeClr val="tx1"/>
                    </a:solidFill>
                  </a:rPr>
                  <a:t> is liquid-equivalent diameter (Equation 3); </a:t>
                </a:r>
                <a:r>
                  <a:rPr lang="en-US" sz="2500" i="1" dirty="0" smtClean="0">
                    <a:solidFill>
                      <a:schemeClr val="tx1"/>
                    </a:solidFill>
                  </a:rPr>
                  <a:t>z</a:t>
                </a:r>
                <a:r>
                  <a:rPr lang="en-US" sz="2500" dirty="0" smtClean="0">
                    <a:solidFill>
                      <a:schemeClr val="tx1"/>
                    </a:solidFill>
                  </a:rPr>
                  <a:t> in mm</a:t>
                </a:r>
                <a:r>
                  <a:rPr lang="en-US" sz="2500" baseline="30000" dirty="0" smtClean="0">
                    <a:solidFill>
                      <a:schemeClr val="tx1"/>
                    </a:solidFill>
                  </a:rPr>
                  <a:t>6</a:t>
                </a:r>
                <a:r>
                  <a:rPr lang="en-US" sz="2500" dirty="0" smtClean="0">
                    <a:solidFill>
                      <a:schemeClr val="tx1"/>
                    </a:solidFill>
                  </a:rPr>
                  <a:t> m</a:t>
                </a:r>
                <a:r>
                  <a:rPr lang="en-US" sz="2500" baseline="30000" dirty="0" smtClean="0">
                    <a:solidFill>
                      <a:schemeClr val="tx1"/>
                    </a:solidFill>
                  </a:rPr>
                  <a:t>-3</a:t>
                </a:r>
                <a:r>
                  <a:rPr lang="en-US" sz="2500" dirty="0" smtClean="0">
                    <a:solidFill>
                      <a:schemeClr val="tx1"/>
                    </a:solidFill>
                  </a:rPr>
                  <a:t>] and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/>
                      </a:rPr>
                      <m:t>𝛿</m:t>
                    </m:r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sz="2500" dirty="0" smtClean="0">
                    <a:solidFill>
                      <a:schemeClr val="tx1"/>
                    </a:solidFill>
                  </a:rPr>
                  <a:t> is absolute uncertainty in particle concentration</a:t>
                </a:r>
                <a:endParaRPr lang="en-US" sz="2500" dirty="0"/>
              </a:p>
              <a:p>
                <a:r>
                  <a:rPr lang="en-US" sz="2500" dirty="0" smtClean="0"/>
                  <a:t>Normalize uncertainty per bin and sum (total relative uncertainty):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5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en-US" sz="25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5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5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5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5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22960"/>
                <a:ext cx="8229600" cy="4286250"/>
              </a:xfrm>
              <a:blipFill rotWithShape="1">
                <a:blip r:embed="rId2"/>
                <a:stretch>
                  <a:fillRect l="-667" t="-1565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85667" y="228600"/>
            <a:ext cx="397269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000" b="1" dirty="0" smtClean="0"/>
              <a:t>Uncertainty Analysis</a:t>
            </a:r>
            <a:endParaRPr lang="en-US" altLang="en-US" sz="3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09610" y="1527141"/>
            <a:ext cx="42672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(4)</a:t>
            </a:r>
            <a:endParaRPr lang="en-US" sz="1700" dirty="0"/>
          </a:p>
        </p:txBody>
      </p:sp>
      <p:sp>
        <p:nvSpPr>
          <p:cNvPr id="14" name="TextBox 13"/>
          <p:cNvSpPr txBox="1"/>
          <p:nvPr/>
        </p:nvSpPr>
        <p:spPr>
          <a:xfrm>
            <a:off x="8309610" y="2697093"/>
            <a:ext cx="42672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(5)</a:t>
            </a:r>
            <a:endParaRPr lang="en-US" sz="1700" dirty="0"/>
          </a:p>
        </p:txBody>
      </p:sp>
      <p:sp>
        <p:nvSpPr>
          <p:cNvPr id="7" name="TextBox 6"/>
          <p:cNvSpPr txBox="1"/>
          <p:nvPr/>
        </p:nvSpPr>
        <p:spPr>
          <a:xfrm>
            <a:off x="8309610" y="4476750"/>
            <a:ext cx="42672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(6)</a:t>
            </a:r>
            <a:endParaRPr lang="en-US" sz="1700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6934200" y="881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B89569-61FB-434C-8155-293EB6D9407C}" type="slidenum">
              <a:rPr lang="en-US" sz="1500" smtClean="0">
                <a:solidFill>
                  <a:schemeClr val="tx1"/>
                </a:solidFill>
              </a:rPr>
              <a:pPr/>
              <a:t>17</a:t>
            </a:fld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35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22960"/>
                <a:ext cx="8229600" cy="4286250"/>
              </a:xfrm>
            </p:spPr>
            <p:txBody>
              <a:bodyPr>
                <a:normAutofit/>
              </a:bodyPr>
              <a:lstStyle/>
              <a:p>
                <a:r>
                  <a:rPr lang="en-US" sz="2500" dirty="0" smtClean="0">
                    <a:solidFill>
                      <a:schemeClr val="tx1"/>
                    </a:solidFill>
                  </a:rPr>
                  <a:t>1 second vs. 10 second average</a:t>
                </a:r>
              </a:p>
              <a:p>
                <a:pPr lvl="1"/>
                <a:r>
                  <a:rPr lang="en-US" sz="2100" dirty="0" smtClean="0"/>
                  <a:t>1 second average captures natural variability within atmosphere</a:t>
                </a:r>
              </a:p>
              <a:p>
                <a:pPr lvl="1"/>
                <a:r>
                  <a:rPr lang="en-US" sz="2100" dirty="0" smtClean="0">
                    <a:solidFill>
                      <a:schemeClr val="tx1"/>
                    </a:solidFill>
                  </a:rPr>
                  <a:t>10 second average lowers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100" dirty="0" smtClean="0">
                    <a:solidFill>
                      <a:schemeClr val="tx1"/>
                    </a:solidFill>
                  </a:rPr>
                  <a:t> counting uncertainty</a:t>
                </a:r>
              </a:p>
              <a:p>
                <a:pPr lvl="2"/>
                <a:r>
                  <a:rPr lang="en-US" sz="1700" dirty="0" smtClean="0"/>
                  <a:t>Capture systematic differences between data sets</a:t>
                </a:r>
              </a:p>
              <a:p>
                <a:endParaRPr lang="en-US" sz="25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22960"/>
                <a:ext cx="8229600" cy="4286250"/>
              </a:xfrm>
              <a:blipFill rotWithShape="1">
                <a:blip r:embed="rId2"/>
                <a:stretch>
                  <a:fillRect l="-1037" t="-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85667" y="228600"/>
            <a:ext cx="397269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000" b="1" dirty="0" smtClean="0"/>
              <a:t>Uncertainty Analysis</a:t>
            </a:r>
            <a:endParaRPr lang="en-US" altLang="en-US" sz="3000" b="1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934200" y="881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B89569-61FB-434C-8155-293EB6D9407C}" type="slidenum">
              <a:rPr lang="en-US" sz="1500" smtClean="0">
                <a:solidFill>
                  <a:schemeClr val="tx1"/>
                </a:solidFill>
              </a:rPr>
              <a:pPr/>
              <a:t>18</a:t>
            </a:fld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0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27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2960"/>
            <a:ext cx="8534400" cy="428625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Cirrus clouds are important</a:t>
            </a:r>
          </a:p>
          <a:p>
            <a:pPr lvl="1"/>
            <a:r>
              <a:rPr lang="en-US" sz="2100" dirty="0" smtClean="0"/>
              <a:t>Everywhere</a:t>
            </a:r>
          </a:p>
          <a:p>
            <a:pPr lvl="1"/>
            <a:r>
              <a:rPr lang="en-US" sz="2100" dirty="0" smtClean="0"/>
              <a:t>Tough to model and predict</a:t>
            </a:r>
          </a:p>
          <a:p>
            <a:pPr lvl="1"/>
            <a:r>
              <a:rPr lang="en-US" sz="2100" dirty="0" smtClean="0"/>
              <a:t>More understanding is needed to derive vertically integrated cloud water content</a:t>
            </a:r>
          </a:p>
          <a:p>
            <a:r>
              <a:rPr lang="en-US" sz="2500" dirty="0" smtClean="0"/>
              <a:t>Many previous studies and field projects have researched cirrus clouds</a:t>
            </a:r>
          </a:p>
          <a:p>
            <a:pPr lvl="1"/>
            <a:r>
              <a:rPr lang="en-US" sz="2100" dirty="0"/>
              <a:t>Cirrus Regional Study of Tropical Anvils and Cirrus Layers—Florida Area Cirrus </a:t>
            </a:r>
            <a:r>
              <a:rPr lang="en-US" sz="2100" dirty="0" smtClean="0"/>
              <a:t>Experiment (CRYSTAL-FACE) (Jensen et al. 2004)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88106"/>
            <a:ext cx="2133600" cy="273844"/>
          </a:xfrm>
        </p:spPr>
        <p:txBody>
          <a:bodyPr/>
          <a:lstStyle/>
          <a:p>
            <a:fld id="{CDB89569-61FB-434C-8155-293EB6D9407C}" type="slidenum">
              <a:rPr lang="en-US" sz="1500" smtClean="0">
                <a:solidFill>
                  <a:schemeClr val="tx1"/>
                </a:solidFill>
              </a:rPr>
              <a:pPr/>
              <a:t>2</a:t>
            </a:fld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93447" y="232410"/>
            <a:ext cx="456567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000" b="1" dirty="0" smtClean="0"/>
              <a:t>Motivation for Research</a:t>
            </a:r>
            <a:endParaRPr lang="en-US" alt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64697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2960"/>
            <a:ext cx="8382000" cy="4286250"/>
          </a:xfrm>
        </p:spPr>
        <p:txBody>
          <a:bodyPr>
            <a:normAutofit/>
          </a:bodyPr>
          <a:lstStyle/>
          <a:p>
            <a:r>
              <a:rPr lang="en-US" sz="2500" dirty="0" smtClean="0">
                <a:solidFill>
                  <a:schemeClr val="tx1"/>
                </a:solidFill>
              </a:rPr>
              <a:t>Analysis includes data using following criteria:</a:t>
            </a:r>
            <a:endParaRPr lang="en-US" sz="2100" dirty="0" smtClean="0">
              <a:solidFill>
                <a:schemeClr val="tx1"/>
              </a:solidFill>
            </a:endParaRPr>
          </a:p>
          <a:p>
            <a:pPr lvl="1"/>
            <a:r>
              <a:rPr lang="en-US" sz="1700" dirty="0" smtClean="0"/>
              <a:t>Temperatures &lt;= -30 °C (assume all ice particles),</a:t>
            </a:r>
          </a:p>
          <a:p>
            <a:pPr lvl="1"/>
            <a:r>
              <a:rPr lang="en-US" sz="1700" dirty="0" smtClean="0"/>
              <a:t>Nevzorov TWC &gt; 0.005 g/m</a:t>
            </a:r>
            <a:r>
              <a:rPr lang="en-US" sz="1700" baseline="30000" dirty="0" smtClean="0"/>
              <a:t>3</a:t>
            </a:r>
            <a:r>
              <a:rPr lang="en-US" sz="1700" dirty="0" smtClean="0"/>
              <a:t> (all measurements in-cloud), and</a:t>
            </a:r>
          </a:p>
          <a:p>
            <a:pPr lvl="1"/>
            <a:r>
              <a:rPr lang="en-US" sz="1700" dirty="0" smtClean="0"/>
              <a:t>2.5° &lt;= pitch of aircraft &lt;= 4.5° (assume level flight segments).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26868" y="228600"/>
            <a:ext cx="269028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000" b="1" dirty="0" smtClean="0"/>
              <a:t>Data Analysis</a:t>
            </a:r>
            <a:endParaRPr lang="en-US" altLang="en-US" sz="30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469046"/>
              </p:ext>
            </p:extLst>
          </p:nvPr>
        </p:nvGraphicFramePr>
        <p:xfrm>
          <a:off x="923937" y="2647950"/>
          <a:ext cx="7296150" cy="15806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9041"/>
                <a:gridCol w="716186"/>
                <a:gridCol w="716186"/>
                <a:gridCol w="1521896"/>
                <a:gridCol w="1947573"/>
                <a:gridCol w="1275268"/>
              </a:tblGrid>
              <a:tr h="28085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Date</a:t>
                      </a:r>
                      <a:endParaRPr lang="en-US" sz="15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Start (</a:t>
                      </a:r>
                      <a:r>
                        <a:rPr lang="en-US" sz="1500" dirty="0" err="1" smtClean="0">
                          <a:effectLst/>
                        </a:rPr>
                        <a:t>sfm</a:t>
                      </a:r>
                      <a:r>
                        <a:rPr lang="en-US" sz="1500" dirty="0" smtClean="0">
                          <a:effectLst/>
                        </a:rPr>
                        <a:t>)</a:t>
                      </a:r>
                      <a:endParaRPr lang="en-US" sz="15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End (</a:t>
                      </a:r>
                      <a:r>
                        <a:rPr lang="en-US" sz="1500" dirty="0" err="1" smtClean="0">
                          <a:effectLst/>
                        </a:rPr>
                        <a:t>sfm</a:t>
                      </a:r>
                      <a:r>
                        <a:rPr lang="en-US" sz="1500" dirty="0" smtClean="0">
                          <a:effectLst/>
                        </a:rPr>
                        <a:t>)</a:t>
                      </a:r>
                      <a:endParaRPr lang="en-US" sz="15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Min/Max </a:t>
                      </a:r>
                      <a:r>
                        <a:rPr lang="en-US" sz="1500" dirty="0" smtClean="0">
                          <a:effectLst/>
                        </a:rPr>
                        <a:t>Altitude</a:t>
                      </a:r>
                      <a:r>
                        <a:rPr lang="en-US" sz="1500" baseline="0" dirty="0" smtClean="0">
                          <a:effectLst/>
                        </a:rPr>
                        <a:t> (m)</a:t>
                      </a:r>
                      <a:endParaRPr lang="en-US" sz="1500" dirty="0">
                        <a:solidFill>
                          <a:srgbClr val="00000A"/>
                        </a:solidFill>
                        <a:effectLst/>
                        <a:latin typeface="Times New Roman"/>
                        <a:cs typeface="DejaVu Sans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Min/Max </a:t>
                      </a:r>
                      <a:r>
                        <a:rPr lang="en-US" sz="1500" dirty="0" smtClean="0">
                          <a:effectLst/>
                        </a:rPr>
                        <a:t>Temperature (°C)</a:t>
                      </a:r>
                      <a:endParaRPr lang="en-US" sz="15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Points/Percent (#</a:t>
                      </a:r>
                      <a:r>
                        <a:rPr lang="en-US" sz="1500" baseline="0" dirty="0" smtClean="0">
                          <a:effectLst/>
                        </a:rPr>
                        <a:t> / %)</a:t>
                      </a:r>
                      <a:endParaRPr lang="en-US" sz="15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18415" marR="18415" marT="0" marB="0"/>
                </a:tc>
              </a:tr>
              <a:tr h="28085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2015/07/30</a:t>
                      </a:r>
                      <a:endParaRPr lang="en-US" sz="15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65,035</a:t>
                      </a:r>
                      <a:endParaRPr lang="en-US" sz="15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65,168</a:t>
                      </a:r>
                      <a:endParaRPr lang="en-US" sz="150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9,680 / 9,703</a:t>
                      </a:r>
                      <a:endParaRPr lang="en-US" sz="15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-30.8 / -30.0</a:t>
                      </a:r>
                      <a:endParaRPr lang="en-US" sz="150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133 / 100.0</a:t>
                      </a:r>
                      <a:endParaRPr lang="en-US" sz="15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18415" marR="18415" marT="0" marB="0" anchor="ctr"/>
                </a:tc>
              </a:tr>
              <a:tr h="28085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2015/07/31</a:t>
                      </a:r>
                      <a:endParaRPr lang="en-US" sz="150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68,466</a:t>
                      </a:r>
                      <a:endParaRPr lang="en-US" sz="150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74,812</a:t>
                      </a:r>
                      <a:endParaRPr lang="en-US" sz="15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9,526 / 10,019</a:t>
                      </a:r>
                      <a:endParaRPr lang="en-US" sz="15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-34.2 / -30.1</a:t>
                      </a:r>
                      <a:endParaRPr lang="en-US" sz="150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1,760 / 27.7</a:t>
                      </a:r>
                      <a:endParaRPr lang="en-US" sz="150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18415" marR="18415" marT="0" marB="0" anchor="ctr"/>
                </a:tc>
              </a:tr>
              <a:tr h="28085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2015/08/01</a:t>
                      </a:r>
                      <a:endParaRPr lang="en-US" sz="150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68,624</a:t>
                      </a:r>
                      <a:endParaRPr lang="en-US" sz="150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76,554</a:t>
                      </a:r>
                      <a:endParaRPr lang="en-US" sz="150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7,726 / 10,019</a:t>
                      </a:r>
                      <a:endParaRPr lang="en-US" sz="15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-47.2 / -30.2</a:t>
                      </a:r>
                      <a:endParaRPr lang="en-US" sz="15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2,036 / 25.7</a:t>
                      </a:r>
                      <a:endParaRPr lang="en-US" sz="150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18415" marR="18415" marT="0" marB="0" anchor="ctr"/>
                </a:tc>
              </a:tr>
              <a:tr h="28085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2015/08/02</a:t>
                      </a:r>
                      <a:endParaRPr lang="en-US" sz="150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71,606</a:t>
                      </a:r>
                      <a:endParaRPr lang="en-US" sz="150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73,370</a:t>
                      </a:r>
                      <a:endParaRPr lang="en-US" sz="150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9,988 / 10,337</a:t>
                      </a:r>
                      <a:endParaRPr lang="en-US" sz="150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-36.7 / -32.7</a:t>
                      </a:r>
                      <a:endParaRPr lang="en-US" sz="15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467 / 26.5</a:t>
                      </a:r>
                      <a:endParaRPr lang="en-US" sz="15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Calibri"/>
                        <a:cs typeface="DejaVu Sans"/>
                      </a:endParaRPr>
                    </a:p>
                  </a:txBody>
                  <a:tcPr marL="18415" marR="18415" marT="0" marB="0" anchor="ctr"/>
                </a:tc>
              </a:tr>
            </a:tbl>
          </a:graphicData>
        </a:graphic>
      </p:graphicFrame>
      <p:sp>
        <p:nvSpPr>
          <p:cNvPr id="6" name="Slide Number Placeholder 3"/>
          <p:cNvSpPr txBox="1">
            <a:spLocks/>
          </p:cNvSpPr>
          <p:nvPr/>
        </p:nvSpPr>
        <p:spPr>
          <a:xfrm>
            <a:off x="6934200" y="881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B89569-61FB-434C-8155-293EB6D9407C}" type="slidenum">
              <a:rPr lang="en-US" sz="1500" smtClean="0">
                <a:solidFill>
                  <a:schemeClr val="tx1"/>
                </a:solidFill>
              </a:rPr>
              <a:pPr/>
              <a:t>20</a:t>
            </a:fld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1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60296" y="4769990"/>
            <a:ext cx="2133600" cy="273844"/>
          </a:xfrm>
        </p:spPr>
        <p:txBody>
          <a:bodyPr/>
          <a:lstStyle/>
          <a:p>
            <a:pPr algn="l"/>
            <a:fld id="{CDB89569-61FB-434C-8155-293EB6D9407C}" type="slidenum">
              <a:rPr lang="en-US" smtClean="0"/>
              <a:pPr algn="l"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896" y="292608"/>
            <a:ext cx="3278861" cy="2436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832" y="292608"/>
            <a:ext cx="3225651" cy="2419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460" y="2588704"/>
            <a:ext cx="3226329" cy="23970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588704"/>
            <a:ext cx="3286750" cy="2441916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5142964" y="962436"/>
            <a:ext cx="0" cy="213464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4040000">
            <a:off x="7622015" y="1650218"/>
            <a:ext cx="0" cy="213464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76200" y="425159"/>
            <a:ext cx="2217696" cy="45529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/>
              <a:t>Particle size distributions (PSDs)</a:t>
            </a:r>
          </a:p>
          <a:p>
            <a:pPr lvl="1"/>
            <a:r>
              <a:rPr lang="en-US" sz="1700" dirty="0" smtClean="0"/>
              <a:t>Each PSD is average of 1 min particle concentration data</a:t>
            </a:r>
          </a:p>
          <a:p>
            <a:pPr lvl="1"/>
            <a:r>
              <a:rPr lang="en-US" sz="1700" dirty="0" smtClean="0"/>
              <a:t>7.7-10.3 km, -30 to -47 °C</a:t>
            </a:r>
          </a:p>
          <a:p>
            <a:pPr lvl="1"/>
            <a:r>
              <a:rPr lang="en-US" sz="1700" dirty="0" smtClean="0"/>
              <a:t>High concentrations of small particles except on 02 August</a:t>
            </a:r>
          </a:p>
          <a:p>
            <a:pPr lvl="1"/>
            <a:r>
              <a:rPr lang="en-US" sz="1700" dirty="0" smtClean="0"/>
              <a:t>Large variability</a:t>
            </a:r>
          </a:p>
          <a:p>
            <a:pPr lvl="2"/>
            <a:r>
              <a:rPr lang="en-US" sz="1300" dirty="0" smtClean="0"/>
              <a:t>Standard deviations</a:t>
            </a: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6934200" y="881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B89569-61FB-434C-8155-293EB6D9407C}" type="slidenum">
              <a:rPr lang="en-US" sz="1500" smtClean="0">
                <a:solidFill>
                  <a:schemeClr val="tx1"/>
                </a:solidFill>
              </a:rPr>
              <a:pPr/>
              <a:t>21</a:t>
            </a:fld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80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22960"/>
            <a:ext cx="2971801" cy="4286250"/>
          </a:xfrm>
        </p:spPr>
        <p:txBody>
          <a:bodyPr>
            <a:normAutofit lnSpcReduction="10000"/>
          </a:bodyPr>
          <a:lstStyle/>
          <a:p>
            <a:r>
              <a:rPr lang="en-US" sz="2100" dirty="0" smtClean="0"/>
              <a:t>Each dot is calculated using Equation 2.</a:t>
            </a:r>
          </a:p>
          <a:p>
            <a:r>
              <a:rPr lang="en-US" sz="2100" dirty="0" smtClean="0"/>
              <a:t>Red lines are: </a:t>
            </a:r>
            <a:r>
              <a:rPr lang="en-US" sz="2100" dirty="0" err="1" smtClean="0"/>
              <a:t>Heymsfield</a:t>
            </a:r>
            <a:r>
              <a:rPr lang="en-US" sz="2100" dirty="0" smtClean="0"/>
              <a:t> et al. (2004) (H2004), Cotton et al. (2013) (C2013), and Brown and Francis (1995)</a:t>
            </a:r>
          </a:p>
          <a:p>
            <a:r>
              <a:rPr lang="en-US" sz="2100" dirty="0" smtClean="0"/>
              <a:t>Exponential slope of power law line of best fit mostly agrees with previous studies.</a:t>
            </a:r>
          </a:p>
          <a:p>
            <a:pPr lvl="1"/>
            <a:r>
              <a:rPr lang="en-US" sz="1700" dirty="0" smtClean="0"/>
              <a:t>Densities are smaller &gt;300 µm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69487" y="228600"/>
            <a:ext cx="680506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000" b="1" dirty="0" smtClean="0"/>
              <a:t>CAPE2015 Effective Particle Density</a:t>
            </a:r>
            <a:endParaRPr lang="en-US" altLang="en-US" sz="3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812709"/>
            <a:ext cx="5480299" cy="407163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452263" y="2939169"/>
            <a:ext cx="56340" cy="481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52261" y="3077443"/>
            <a:ext cx="56342" cy="4817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53977" y="3242269"/>
            <a:ext cx="56342" cy="481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58746" y="3392798"/>
            <a:ext cx="45719" cy="481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6934200" y="881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B89569-61FB-434C-8155-293EB6D9407C}" type="slidenum">
              <a:rPr lang="en-US" sz="1500" smtClean="0">
                <a:solidFill>
                  <a:schemeClr val="tx1"/>
                </a:solidFill>
              </a:rPr>
              <a:pPr/>
              <a:t>22</a:t>
            </a:fld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2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2960"/>
            <a:ext cx="3276600" cy="4286250"/>
          </a:xfrm>
        </p:spPr>
        <p:txBody>
          <a:bodyPr>
            <a:normAutofit/>
          </a:bodyPr>
          <a:lstStyle/>
          <a:p>
            <a:r>
              <a:rPr lang="en-US" sz="2100" dirty="0" smtClean="0"/>
              <a:t>34 minutes of data where MCR tracks aircraft</a:t>
            </a:r>
          </a:p>
          <a:p>
            <a:pPr lvl="1"/>
            <a:r>
              <a:rPr lang="en-US" sz="1700" dirty="0" smtClean="0"/>
              <a:t>AC13-AC16</a:t>
            </a:r>
          </a:p>
          <a:p>
            <a:r>
              <a:rPr lang="en-US" sz="2100" dirty="0" smtClean="0"/>
              <a:t>Analysis is completed using Data Analysis criteria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76541" y="228600"/>
            <a:ext cx="519097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000" b="1" dirty="0" smtClean="0"/>
              <a:t>01 August 2015 Case Study</a:t>
            </a:r>
            <a:endParaRPr lang="en-US" altLang="en-US" sz="3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60" y="819150"/>
            <a:ext cx="4187415" cy="41148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7741085" y="2137886"/>
            <a:ext cx="1251159" cy="1477328"/>
            <a:chOff x="7804359" y="1428750"/>
            <a:chExt cx="1251159" cy="147732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924800" y="1600871"/>
              <a:ext cx="457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8382000" y="1428750"/>
              <a:ext cx="673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AC13</a:t>
              </a: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7924800" y="1970203"/>
              <a:ext cx="4572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382000" y="1798082"/>
              <a:ext cx="673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AC14</a:t>
              </a:r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7924800" y="2339535"/>
              <a:ext cx="457200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8382000" y="2167414"/>
              <a:ext cx="673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AC15</a:t>
              </a:r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924800" y="2708867"/>
              <a:ext cx="4572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8382000" y="2536746"/>
              <a:ext cx="673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AC16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804359" y="1428750"/>
              <a:ext cx="1251159" cy="14773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V="1">
            <a:off x="3475999" y="3879369"/>
            <a:ext cx="0" cy="914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V="1">
            <a:off x="3933199" y="4321329"/>
            <a:ext cx="0" cy="914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 bwMode="auto">
          <a:xfrm rot="16200000">
            <a:off x="3049599" y="4213630"/>
            <a:ext cx="57579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200" b="1" dirty="0" smtClean="0"/>
              <a:t>25 km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3620660" y="4793769"/>
            <a:ext cx="57579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200" b="1" dirty="0" smtClean="0"/>
              <a:t>25 km</a:t>
            </a:r>
          </a:p>
        </p:txBody>
      </p:sp>
      <p:sp>
        <p:nvSpPr>
          <p:cNvPr id="24" name="Slide Number Placeholder 3"/>
          <p:cNvSpPr txBox="1">
            <a:spLocks/>
          </p:cNvSpPr>
          <p:nvPr/>
        </p:nvSpPr>
        <p:spPr>
          <a:xfrm>
            <a:off x="6934200" y="881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B89569-61FB-434C-8155-293EB6D9407C}" type="slidenum">
              <a:rPr lang="en-US" sz="1500" smtClean="0">
                <a:solidFill>
                  <a:schemeClr val="tx1"/>
                </a:solidFill>
              </a:rPr>
              <a:pPr/>
              <a:t>23</a:t>
            </a:fld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0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76541" y="228600"/>
            <a:ext cx="519097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000" b="1" dirty="0" smtClean="0"/>
              <a:t>01 August 2015 Case Study</a:t>
            </a:r>
            <a:endParaRPr lang="en-US" altLang="en-US" sz="30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31" y="747415"/>
            <a:ext cx="4149003" cy="422385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4800" y="819150"/>
            <a:ext cx="3426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18:00 UTC Visible Satellite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78" y="747415"/>
            <a:ext cx="4149002" cy="422385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680478" y="819150"/>
            <a:ext cx="3426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21:00 UTC Visible Satellite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886200" y="4171950"/>
            <a:ext cx="0" cy="4572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V="1">
            <a:off x="4114800" y="4400550"/>
            <a:ext cx="0" cy="4572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 bwMode="auto">
          <a:xfrm>
            <a:off x="3780465" y="4629150"/>
            <a:ext cx="575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50 km</a:t>
            </a:r>
          </a:p>
        </p:txBody>
      </p:sp>
      <p:sp>
        <p:nvSpPr>
          <p:cNvPr id="13" name="TextBox 12"/>
          <p:cNvSpPr txBox="1"/>
          <p:nvPr/>
        </p:nvSpPr>
        <p:spPr bwMode="auto">
          <a:xfrm rot="16200000">
            <a:off x="3468815" y="4277382"/>
            <a:ext cx="575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50 km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271719" y="4171949"/>
            <a:ext cx="0" cy="4572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V="1">
            <a:off x="8500319" y="4400549"/>
            <a:ext cx="0" cy="4572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 bwMode="auto">
          <a:xfrm>
            <a:off x="8165984" y="4629149"/>
            <a:ext cx="575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50 km</a:t>
            </a:r>
          </a:p>
        </p:txBody>
      </p:sp>
      <p:sp>
        <p:nvSpPr>
          <p:cNvPr id="18" name="TextBox 17"/>
          <p:cNvSpPr txBox="1"/>
          <p:nvPr/>
        </p:nvSpPr>
        <p:spPr bwMode="auto">
          <a:xfrm rot="16200000">
            <a:off x="7854334" y="4277381"/>
            <a:ext cx="575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50 km</a:t>
            </a:r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6934200" y="881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B89569-61FB-434C-8155-293EB6D9407C}" type="slidenum">
              <a:rPr lang="en-US" sz="1500" smtClean="0">
                <a:solidFill>
                  <a:schemeClr val="tx1"/>
                </a:solidFill>
              </a:rPr>
              <a:pPr/>
              <a:t>24</a:t>
            </a:fld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6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904" y="490648"/>
            <a:ext cx="3130868" cy="22404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52" y="490648"/>
            <a:ext cx="3130868" cy="22404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904" y="2806404"/>
            <a:ext cx="3130868" cy="22404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52" y="2806405"/>
            <a:ext cx="3130868" cy="22404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4904" y="490648"/>
            <a:ext cx="64793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solidFill>
                  <a:schemeClr val="bg1"/>
                </a:solidFill>
              </a:rPr>
              <a:t>AC13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64352" y="490648"/>
            <a:ext cx="64793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solidFill>
                  <a:schemeClr val="bg1"/>
                </a:solidFill>
              </a:rPr>
              <a:t>AC14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7764" y="2815883"/>
            <a:ext cx="64793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solidFill>
                  <a:schemeClr val="bg1"/>
                </a:solidFill>
              </a:rPr>
              <a:t>AC15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64352" y="2815883"/>
            <a:ext cx="64793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solidFill>
                  <a:schemeClr val="bg1"/>
                </a:solidFill>
              </a:rPr>
              <a:t>AC16</a:t>
            </a:r>
            <a:endParaRPr lang="en-US" sz="1700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208847" y="1403482"/>
            <a:ext cx="0" cy="21346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4280000">
            <a:off x="7249316" y="1786854"/>
            <a:ext cx="0" cy="21346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3300000">
            <a:off x="4037345" y="3598957"/>
            <a:ext cx="0" cy="21346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2000000">
            <a:off x="7137937" y="3820559"/>
            <a:ext cx="0" cy="21346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35778" y="598865"/>
            <a:ext cx="2217696" cy="30058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/>
              <a:t>Base reflectivity scan from KMLB nearest each case</a:t>
            </a:r>
          </a:p>
          <a:p>
            <a:r>
              <a:rPr lang="en-US" sz="2100" dirty="0" smtClean="0"/>
              <a:t>Stayed away from areas strong convection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577573" y="285750"/>
            <a:ext cx="434734" cy="4761125"/>
            <a:chOff x="8577573" y="285750"/>
            <a:chExt cx="434734" cy="476112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652198" y="490648"/>
              <a:ext cx="273325" cy="455622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662770" y="4790082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673342" y="4182204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663487" y="3584807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668056" y="2987722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669077" y="2384067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663791" y="1794229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670719" y="1185650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en-US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flipH="1">
              <a:off x="8661723" y="285750"/>
              <a:ext cx="765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en-US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663945" y="501105"/>
              <a:ext cx="244035" cy="11446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577573" y="447229"/>
              <a:ext cx="4347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1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BZ</a:t>
              </a:r>
              <a:endPara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658505" y="594386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en-US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88106"/>
            <a:ext cx="2133600" cy="273844"/>
          </a:xfrm>
        </p:spPr>
        <p:txBody>
          <a:bodyPr/>
          <a:lstStyle/>
          <a:p>
            <a:fld id="{CDB89569-61FB-434C-8155-293EB6D9407C}" type="slidenum">
              <a:rPr lang="en-US" sz="1500" smtClean="0">
                <a:solidFill>
                  <a:schemeClr val="tx1"/>
                </a:solidFill>
              </a:rPr>
              <a:t>25</a:t>
            </a:fld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28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882" y="501105"/>
            <a:ext cx="2854506" cy="22384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955" y="467954"/>
            <a:ext cx="2842847" cy="22488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19" y="2842442"/>
            <a:ext cx="2846944" cy="22365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858" y="2815642"/>
            <a:ext cx="2846944" cy="22365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6800" y="532044"/>
            <a:ext cx="64793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solidFill>
                  <a:schemeClr val="bg1"/>
                </a:solidFill>
              </a:rPr>
              <a:t>AC13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6681" y="525638"/>
            <a:ext cx="64793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solidFill>
                  <a:schemeClr val="bg1"/>
                </a:solidFill>
              </a:rPr>
              <a:t>AC14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44703" y="2922119"/>
            <a:ext cx="64793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solidFill>
                  <a:schemeClr val="bg1"/>
                </a:solidFill>
              </a:rPr>
              <a:t>AC15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16681" y="2877765"/>
            <a:ext cx="64793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solidFill>
                  <a:schemeClr val="bg1"/>
                </a:solidFill>
              </a:rPr>
              <a:t>AC16</a:t>
            </a:r>
            <a:endParaRPr lang="en-US" sz="1700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775444" y="934718"/>
            <a:ext cx="5768358" cy="731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775444" y="1381810"/>
            <a:ext cx="578307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756719" y="1824380"/>
            <a:ext cx="578708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78473" y="2877765"/>
            <a:ext cx="330540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/>
              <a:t>kft</a:t>
            </a:r>
            <a:endParaRPr lang="en-US" sz="1000" b="1" dirty="0" smtClean="0"/>
          </a:p>
          <a:p>
            <a:endParaRPr lang="en-US" sz="1000" b="1" dirty="0" smtClean="0"/>
          </a:p>
          <a:p>
            <a:r>
              <a:rPr lang="en-US" sz="1000" b="1" dirty="0" smtClean="0"/>
              <a:t>40</a:t>
            </a:r>
          </a:p>
          <a:p>
            <a:endParaRPr lang="en-US" sz="800" b="1" dirty="0" smtClean="0"/>
          </a:p>
          <a:p>
            <a:endParaRPr lang="en-US" sz="1000" b="1" dirty="0"/>
          </a:p>
          <a:p>
            <a:r>
              <a:rPr lang="en-US" sz="1000" b="1" dirty="0" smtClean="0"/>
              <a:t>30</a:t>
            </a:r>
          </a:p>
          <a:p>
            <a:endParaRPr lang="en-US" sz="800" b="1" dirty="0" smtClean="0"/>
          </a:p>
          <a:p>
            <a:endParaRPr lang="en-US" sz="1000" b="1" dirty="0" smtClean="0"/>
          </a:p>
          <a:p>
            <a:r>
              <a:rPr lang="en-US" sz="1000" b="1" dirty="0" smtClean="0"/>
              <a:t>20</a:t>
            </a:r>
          </a:p>
          <a:p>
            <a:endParaRPr lang="en-US" sz="800" b="1" dirty="0" smtClean="0"/>
          </a:p>
          <a:p>
            <a:endParaRPr lang="en-US" sz="1300" b="1" dirty="0"/>
          </a:p>
          <a:p>
            <a:r>
              <a:rPr lang="en-US" sz="1000" b="1" dirty="0" smtClean="0"/>
              <a:t>10</a:t>
            </a:r>
            <a:endParaRPr lang="en-US" sz="1000" b="1" dirty="0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2082217" y="1192835"/>
            <a:ext cx="1676400" cy="9622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082217" y="1192835"/>
            <a:ext cx="4572000" cy="96224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082217" y="2155084"/>
            <a:ext cx="4648200" cy="13432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082217" y="2155084"/>
            <a:ext cx="1524000" cy="13432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ontent Placeholder 2"/>
          <p:cNvSpPr txBox="1">
            <a:spLocks/>
          </p:cNvSpPr>
          <p:nvPr/>
        </p:nvSpPr>
        <p:spPr>
          <a:xfrm>
            <a:off x="35778" y="598865"/>
            <a:ext cx="2217696" cy="22317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/>
              <a:t>Cross-sections of scans from KMLB for each case</a:t>
            </a:r>
          </a:p>
          <a:p>
            <a:r>
              <a:rPr lang="en-US" sz="2100" dirty="0" smtClean="0"/>
              <a:t>Note lack of data at flight levels</a:t>
            </a:r>
            <a:endParaRPr lang="en-US" sz="1300" dirty="0" smtClean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2772134" y="2279869"/>
            <a:ext cx="578708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775444" y="3276684"/>
            <a:ext cx="5768358" cy="731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775444" y="3723776"/>
            <a:ext cx="578307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756719" y="4166346"/>
            <a:ext cx="578708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772134" y="4621835"/>
            <a:ext cx="578708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478473" y="521665"/>
            <a:ext cx="330540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/>
              <a:t>kft</a:t>
            </a:r>
            <a:endParaRPr lang="en-US" sz="1000" b="1" dirty="0" smtClean="0"/>
          </a:p>
          <a:p>
            <a:endParaRPr lang="en-US" sz="1000" b="1" dirty="0" smtClean="0"/>
          </a:p>
          <a:p>
            <a:r>
              <a:rPr lang="en-US" sz="1000" b="1" dirty="0" smtClean="0"/>
              <a:t>40</a:t>
            </a:r>
          </a:p>
          <a:p>
            <a:endParaRPr lang="en-US" sz="800" b="1" dirty="0" smtClean="0"/>
          </a:p>
          <a:p>
            <a:endParaRPr lang="en-US" sz="1000" b="1" dirty="0"/>
          </a:p>
          <a:p>
            <a:r>
              <a:rPr lang="en-US" sz="1000" b="1" dirty="0" smtClean="0"/>
              <a:t>30</a:t>
            </a:r>
          </a:p>
          <a:p>
            <a:endParaRPr lang="en-US" sz="800" b="1" dirty="0" smtClean="0"/>
          </a:p>
          <a:p>
            <a:endParaRPr lang="en-US" sz="1000" b="1" dirty="0" smtClean="0"/>
          </a:p>
          <a:p>
            <a:r>
              <a:rPr lang="en-US" sz="1000" b="1" dirty="0" smtClean="0"/>
              <a:t>20</a:t>
            </a:r>
          </a:p>
          <a:p>
            <a:endParaRPr lang="en-US" sz="800" b="1" dirty="0" smtClean="0"/>
          </a:p>
          <a:p>
            <a:endParaRPr lang="en-US" sz="1300" b="1" dirty="0"/>
          </a:p>
          <a:p>
            <a:r>
              <a:rPr lang="en-US" sz="1000" b="1" dirty="0" smtClean="0"/>
              <a:t>10</a:t>
            </a:r>
            <a:endParaRPr lang="en-US" sz="1000" b="1" dirty="0"/>
          </a:p>
        </p:txBody>
      </p:sp>
      <p:grpSp>
        <p:nvGrpSpPr>
          <p:cNvPr id="65" name="Group 64"/>
          <p:cNvGrpSpPr/>
          <p:nvPr/>
        </p:nvGrpSpPr>
        <p:grpSpPr>
          <a:xfrm>
            <a:off x="8577573" y="285750"/>
            <a:ext cx="434734" cy="4761125"/>
            <a:chOff x="8577573" y="285750"/>
            <a:chExt cx="434734" cy="4761125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652198" y="490648"/>
              <a:ext cx="273325" cy="4556227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8662770" y="4790082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673342" y="4182204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663487" y="3584807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668056" y="2987722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669077" y="2384067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663791" y="1794229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670719" y="1185650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en-US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flipH="1">
              <a:off x="8661723" y="285750"/>
              <a:ext cx="765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en-US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663945" y="501105"/>
              <a:ext cx="244035" cy="11446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577573" y="447229"/>
              <a:ext cx="4347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1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BZ</a:t>
              </a:r>
              <a:endPara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658505" y="594386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en-US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88106"/>
            <a:ext cx="2133600" cy="273844"/>
          </a:xfrm>
        </p:spPr>
        <p:txBody>
          <a:bodyPr/>
          <a:lstStyle/>
          <a:p>
            <a:fld id="{CDB89569-61FB-434C-8155-293EB6D9407C}" type="slidenum">
              <a:rPr lang="en-US" sz="1500" smtClean="0">
                <a:solidFill>
                  <a:schemeClr val="tx1"/>
                </a:solidFill>
              </a:rPr>
              <a:t>26</a:t>
            </a:fld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45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819" y="361950"/>
            <a:ext cx="3248073" cy="2436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083" y="378768"/>
            <a:ext cx="3225650" cy="24192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858" y="2646966"/>
            <a:ext cx="3196035" cy="2397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682" y="2618310"/>
            <a:ext cx="3255889" cy="24419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59843" y="629538"/>
            <a:ext cx="5613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96 %</a:t>
            </a:r>
            <a:endParaRPr lang="en-US" sz="15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121215" y="962593"/>
            <a:ext cx="0" cy="213464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4040000">
            <a:off x="7600266" y="1650375"/>
            <a:ext cx="0" cy="213464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38815" y="629539"/>
            <a:ext cx="5613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90 %</a:t>
            </a:r>
            <a:endParaRPr lang="en-US" sz="1500" dirty="0"/>
          </a:p>
        </p:txBody>
      </p:sp>
      <p:sp>
        <p:nvSpPr>
          <p:cNvPr id="16" name="TextBox 15"/>
          <p:cNvSpPr txBox="1"/>
          <p:nvPr/>
        </p:nvSpPr>
        <p:spPr>
          <a:xfrm>
            <a:off x="4559843" y="2819400"/>
            <a:ext cx="5613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97 %</a:t>
            </a:r>
            <a:endParaRPr lang="en-US" sz="1500" dirty="0"/>
          </a:p>
        </p:txBody>
      </p:sp>
      <p:sp>
        <p:nvSpPr>
          <p:cNvPr id="17" name="TextBox 16"/>
          <p:cNvSpPr txBox="1"/>
          <p:nvPr/>
        </p:nvSpPr>
        <p:spPr>
          <a:xfrm>
            <a:off x="6238815" y="2819400"/>
            <a:ext cx="5613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98 %</a:t>
            </a:r>
            <a:endParaRPr lang="en-US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76200" y="425159"/>
                <a:ext cx="2217696" cy="45529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100" dirty="0" smtClean="0"/>
                  <a:t>Comparisons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300" dirty="0" smtClean="0"/>
                  <a:t> </a:t>
                </a:r>
                <a:r>
                  <a:rPr lang="en-US" sz="2100" dirty="0" smtClean="0"/>
                  <a:t>and MCR reflectivity factor</a:t>
                </a:r>
              </a:p>
              <a:p>
                <a:pPr lvl="1"/>
                <a:r>
                  <a:rPr lang="en-US" sz="1700" dirty="0" smtClean="0"/>
                  <a:t>1 s average</a:t>
                </a:r>
              </a:p>
              <a:p>
                <a:pPr lvl="1"/>
                <a:r>
                  <a:rPr lang="en-US" sz="1700" dirty="0" smtClean="0"/>
                  <a:t>Uncertainties up to ±455 %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17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endParaRPr lang="en-US" sz="1700" dirty="0" smtClean="0"/>
              </a:p>
              <a:p>
                <a:pPr lvl="1"/>
                <a:r>
                  <a:rPr lang="en-US" sz="1700" dirty="0" smtClean="0"/>
                  <a:t>±3 </a:t>
                </a:r>
                <a:r>
                  <a:rPr lang="en-US" sz="1700" dirty="0" err="1" smtClean="0"/>
                  <a:t>dBZ</a:t>
                </a:r>
                <a:r>
                  <a:rPr lang="en-US" sz="1700" dirty="0" smtClean="0"/>
                  <a:t> bias assumed for MCR</a:t>
                </a:r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25159"/>
                <a:ext cx="2217696" cy="4552951"/>
              </a:xfrm>
              <a:prstGeom prst="rect">
                <a:avLst/>
              </a:prstGeom>
              <a:blipFill rotWithShape="1">
                <a:blip r:embed="rId7"/>
                <a:stretch>
                  <a:fillRect l="-2755" t="-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88106"/>
            <a:ext cx="2133600" cy="273844"/>
          </a:xfrm>
        </p:spPr>
        <p:txBody>
          <a:bodyPr/>
          <a:lstStyle/>
          <a:p>
            <a:fld id="{CDB89569-61FB-434C-8155-293EB6D9407C}" type="slidenum">
              <a:rPr lang="en-US" sz="1500" smtClean="0">
                <a:solidFill>
                  <a:schemeClr val="tx1"/>
                </a:solidFill>
              </a:rPr>
              <a:t>27</a:t>
            </a:fld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4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77" y="361950"/>
            <a:ext cx="3248073" cy="2436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766" y="378768"/>
            <a:ext cx="3225649" cy="24192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417" y="2646966"/>
            <a:ext cx="3196033" cy="2397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240" y="2618310"/>
            <a:ext cx="3255889" cy="24419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63401" y="629538"/>
            <a:ext cx="5613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92 %</a:t>
            </a:r>
            <a:endParaRPr lang="en-US" sz="15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112898" y="962593"/>
            <a:ext cx="0" cy="213464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4040000">
            <a:off x="7591949" y="1650375"/>
            <a:ext cx="0" cy="213464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42373" y="629539"/>
            <a:ext cx="5613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27 %</a:t>
            </a:r>
            <a:endParaRPr lang="en-US" sz="1500" dirty="0"/>
          </a:p>
        </p:txBody>
      </p:sp>
      <p:sp>
        <p:nvSpPr>
          <p:cNvPr id="16" name="TextBox 15"/>
          <p:cNvSpPr txBox="1"/>
          <p:nvPr/>
        </p:nvSpPr>
        <p:spPr>
          <a:xfrm>
            <a:off x="4563401" y="2819400"/>
            <a:ext cx="5613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86 %</a:t>
            </a:r>
            <a:endParaRPr lang="en-US" sz="1500" dirty="0"/>
          </a:p>
        </p:txBody>
      </p:sp>
      <p:sp>
        <p:nvSpPr>
          <p:cNvPr id="17" name="TextBox 16"/>
          <p:cNvSpPr txBox="1"/>
          <p:nvPr/>
        </p:nvSpPr>
        <p:spPr>
          <a:xfrm>
            <a:off x="6242373" y="2819400"/>
            <a:ext cx="5613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80 %</a:t>
            </a:r>
            <a:endParaRPr lang="en-US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76200" y="425159"/>
                <a:ext cx="2217696" cy="45529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100" dirty="0" smtClean="0"/>
                  <a:t>Comparisons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300" dirty="0" smtClean="0"/>
                  <a:t> </a:t>
                </a:r>
                <a:r>
                  <a:rPr lang="en-US" sz="2100" dirty="0" smtClean="0"/>
                  <a:t>and MCR reflectivity factor</a:t>
                </a:r>
              </a:p>
              <a:p>
                <a:pPr lvl="1"/>
                <a:r>
                  <a:rPr lang="en-US" sz="1700" dirty="0" smtClean="0"/>
                  <a:t>10 s average</a:t>
                </a:r>
              </a:p>
              <a:p>
                <a:pPr lvl="1"/>
                <a:r>
                  <a:rPr lang="en-US" sz="1700" dirty="0" smtClean="0"/>
                  <a:t>Uncertainties up to ±150 %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17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endParaRPr lang="en-US" sz="1700" dirty="0" smtClean="0"/>
              </a:p>
              <a:p>
                <a:pPr lvl="1"/>
                <a:r>
                  <a:rPr lang="en-US" sz="1700" dirty="0" smtClean="0"/>
                  <a:t>±3 </a:t>
                </a:r>
                <a:r>
                  <a:rPr lang="en-US" sz="1700" dirty="0" err="1" smtClean="0"/>
                  <a:t>dBZ</a:t>
                </a:r>
                <a:r>
                  <a:rPr lang="en-US" sz="1700" dirty="0" smtClean="0"/>
                  <a:t> bias assumed for MCR</a:t>
                </a:r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25159"/>
                <a:ext cx="2217696" cy="4552951"/>
              </a:xfrm>
              <a:prstGeom prst="rect">
                <a:avLst/>
              </a:prstGeom>
              <a:blipFill rotWithShape="1">
                <a:blip r:embed="rId7"/>
                <a:stretch>
                  <a:fillRect l="-2755" t="-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88106"/>
            <a:ext cx="2133600" cy="273844"/>
          </a:xfrm>
        </p:spPr>
        <p:txBody>
          <a:bodyPr/>
          <a:lstStyle/>
          <a:p>
            <a:fld id="{CDB89569-61FB-434C-8155-293EB6D9407C}" type="slidenum">
              <a:rPr lang="en-US" sz="1500" smtClean="0">
                <a:solidFill>
                  <a:schemeClr val="tx1"/>
                </a:solidFill>
              </a:rPr>
              <a:t>28</a:t>
            </a:fld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24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2960"/>
            <a:ext cx="3276600" cy="4286250"/>
          </a:xfrm>
        </p:spPr>
        <p:txBody>
          <a:bodyPr>
            <a:normAutofit/>
          </a:bodyPr>
          <a:lstStyle/>
          <a:p>
            <a:r>
              <a:rPr lang="en-US" sz="2300" dirty="0" smtClean="0"/>
              <a:t>Atmospheric conditions for all tracking data are very similar</a:t>
            </a:r>
          </a:p>
          <a:p>
            <a:pPr lvl="1"/>
            <a:r>
              <a:rPr lang="en-US" sz="1900" dirty="0"/>
              <a:t>AC14 </a:t>
            </a:r>
            <a:r>
              <a:rPr lang="en-US" sz="1900" dirty="0" smtClean="0"/>
              <a:t>case in </a:t>
            </a:r>
            <a:r>
              <a:rPr lang="en-US" sz="1900" dirty="0"/>
              <a:t>not good agreement</a:t>
            </a:r>
          </a:p>
          <a:p>
            <a:pPr lvl="2"/>
            <a:r>
              <a:rPr lang="en-US" sz="1500" dirty="0"/>
              <a:t>90 % and 27 </a:t>
            </a:r>
            <a:r>
              <a:rPr lang="en-US" sz="1500" dirty="0" smtClean="0"/>
              <a:t>%</a:t>
            </a:r>
            <a:endParaRPr lang="en-US" sz="2300" dirty="0" smtClean="0"/>
          </a:p>
          <a:p>
            <a:pPr lvl="1"/>
            <a:r>
              <a:rPr lang="en-US" sz="1900" dirty="0" smtClean="0"/>
              <a:t>AC13 case in good agreement</a:t>
            </a:r>
          </a:p>
          <a:p>
            <a:pPr lvl="2"/>
            <a:r>
              <a:rPr lang="en-US" sz="1500" dirty="0" smtClean="0"/>
              <a:t>96 % and 86 %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76541" y="228600"/>
            <a:ext cx="519097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000" b="1" dirty="0" smtClean="0"/>
              <a:t>01 August 2015 Case Study</a:t>
            </a:r>
            <a:endParaRPr lang="en-US" altLang="en-US" sz="3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895350"/>
            <a:ext cx="5279891" cy="3922736"/>
          </a:xfrm>
          <a:prstGeom prst="rect">
            <a:avLst/>
          </a:prstGeom>
        </p:spPr>
      </p:pic>
      <p:sp>
        <p:nvSpPr>
          <p:cNvPr id="9" name="Slide Number Placeholder 3"/>
          <p:cNvSpPr txBox="1">
            <a:spLocks/>
          </p:cNvSpPr>
          <p:nvPr/>
        </p:nvSpPr>
        <p:spPr>
          <a:xfrm>
            <a:off x="6934200" y="881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B89569-61FB-434C-8155-293EB6D9407C}" type="slidenum">
              <a:rPr lang="en-US" sz="1500" smtClean="0">
                <a:solidFill>
                  <a:schemeClr val="tx1"/>
                </a:solidFill>
              </a:rPr>
              <a:pPr/>
              <a:t>29</a:t>
            </a:fld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5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2960"/>
            <a:ext cx="8534400" cy="428625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Summer 2002 field project in southern Florida</a:t>
            </a:r>
          </a:p>
          <a:p>
            <a:r>
              <a:rPr lang="en-US" sz="2500" dirty="0" smtClean="0"/>
              <a:t>Studied cirrus cloud shields from deep convection</a:t>
            </a:r>
          </a:p>
          <a:p>
            <a:pPr lvl="1"/>
            <a:r>
              <a:rPr lang="en-US" sz="2100" dirty="0" smtClean="0"/>
              <a:t>Six aircraft including North Dakota Cessna Citation II Research Aircraft</a:t>
            </a:r>
          </a:p>
          <a:p>
            <a:r>
              <a:rPr lang="en-US" sz="2500" dirty="0" smtClean="0"/>
              <a:t>A couple goals:</a:t>
            </a:r>
          </a:p>
          <a:p>
            <a:pPr lvl="1"/>
            <a:r>
              <a:rPr lang="en-US" sz="2100" dirty="0" smtClean="0"/>
              <a:t>Study physical processes in and properties of cirrus anvils</a:t>
            </a:r>
          </a:p>
          <a:p>
            <a:pPr lvl="1"/>
            <a:r>
              <a:rPr lang="en-US" sz="2100" dirty="0" smtClean="0"/>
              <a:t>Dependence of cirrus properties on strength of convection and state of environment</a:t>
            </a:r>
          </a:p>
          <a:p>
            <a:r>
              <a:rPr lang="en-US" sz="2500" dirty="0" smtClean="0"/>
              <a:t>Found that anvil ice crystals are smaller and more reflective than what was assumed in global climate models of the day</a:t>
            </a:r>
          </a:p>
          <a:p>
            <a:pPr lvl="1"/>
            <a:r>
              <a:rPr lang="en-US" sz="2100" dirty="0" smtClean="0"/>
              <a:t>Among many other findings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16111" y="228600"/>
            <a:ext cx="311181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000" b="1" dirty="0" smtClean="0"/>
              <a:t>CRYSTAL-FACE</a:t>
            </a:r>
            <a:endParaRPr lang="en-US" altLang="en-US" sz="3000" b="1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934200" y="881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B89569-61FB-434C-8155-293EB6D9407C}" type="slidenum">
              <a:rPr lang="en-US" sz="1500" smtClean="0">
                <a:solidFill>
                  <a:schemeClr val="tx1"/>
                </a:solidFill>
              </a:rPr>
              <a:pPr/>
              <a:t>3</a:t>
            </a:fld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5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177" y="244096"/>
            <a:ext cx="3282875" cy="2439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840" y="310420"/>
            <a:ext cx="3260210" cy="23232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048" y="2727994"/>
            <a:ext cx="2825184" cy="20989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39690" y="382594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a)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743788" y="382595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939690" y="2502395"/>
            <a:ext cx="311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744134" y="2495147"/>
            <a:ext cx="311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998447" y="3854073"/>
            <a:ext cx="25190" cy="17638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08656" y="476800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1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772475" y="4769732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64973" y="476800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27151" r="30791" b="19524"/>
          <a:stretch/>
        </p:blipFill>
        <p:spPr>
          <a:xfrm>
            <a:off x="2352451" y="2773173"/>
            <a:ext cx="962801" cy="19802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" t="2644" r="25869" b="43750"/>
          <a:stretch/>
        </p:blipFill>
        <p:spPr>
          <a:xfrm>
            <a:off x="3384035" y="2774370"/>
            <a:ext cx="1027271" cy="19791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" t="2594" r="22747" b="43750"/>
          <a:stretch/>
        </p:blipFill>
        <p:spPr>
          <a:xfrm>
            <a:off x="4452938" y="2779394"/>
            <a:ext cx="1063832" cy="198027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90446" y="584243"/>
            <a:ext cx="12456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135556" y="589476"/>
            <a:ext cx="26321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3332970" y="549283"/>
            <a:ext cx="0" cy="184248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064132" y="584243"/>
            <a:ext cx="11798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4452938" y="543933"/>
            <a:ext cx="0" cy="184248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224338" y="543933"/>
            <a:ext cx="0" cy="184248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88106"/>
            <a:ext cx="2133600" cy="273844"/>
          </a:xfrm>
        </p:spPr>
        <p:txBody>
          <a:bodyPr/>
          <a:lstStyle/>
          <a:p>
            <a:fld id="{CDB89569-61FB-434C-8155-293EB6D9407C}" type="slidenum">
              <a:rPr lang="en-US" sz="1500" smtClean="0">
                <a:solidFill>
                  <a:schemeClr val="tx1"/>
                </a:solidFill>
              </a:rPr>
              <a:t>30</a:t>
            </a:fld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76201" y="914400"/>
            <a:ext cx="2019142" cy="41168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N</a:t>
            </a:r>
            <a:r>
              <a:rPr lang="en-US" sz="2100" dirty="0" smtClean="0"/>
              <a:t>ot good agreement</a:t>
            </a:r>
          </a:p>
          <a:p>
            <a:r>
              <a:rPr lang="en-US" sz="2100" dirty="0" smtClean="0"/>
              <a:t>~11.3 km and -43.5 °C</a:t>
            </a:r>
          </a:p>
          <a:p>
            <a:r>
              <a:rPr lang="en-US" sz="2100" dirty="0" smtClean="0"/>
              <a:t>Particles greater than 500 µm observed</a:t>
            </a:r>
          </a:p>
          <a:p>
            <a:r>
              <a:rPr lang="en-US" sz="2100" dirty="0" smtClean="0"/>
              <a:t>Peak reflectivity factor at 12 </a:t>
            </a:r>
            <a:r>
              <a:rPr lang="en-US" sz="2100" dirty="0" err="1" smtClean="0"/>
              <a:t>dBZ</a:t>
            </a:r>
            <a:r>
              <a:rPr lang="en-US" sz="2100" dirty="0" smtClean="0"/>
              <a:t> and 2,500 µm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582108" y="382595"/>
            <a:ext cx="100732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3000" b="1" dirty="0" smtClean="0"/>
              <a:t>AC14</a:t>
            </a:r>
          </a:p>
        </p:txBody>
      </p:sp>
    </p:spTree>
    <p:extLst>
      <p:ext uri="{BB962C8B-B14F-4D97-AF65-F5344CB8AC3E}">
        <p14:creationId xmlns:p14="http://schemas.microsoft.com/office/powerpoint/2010/main" val="183136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33" y="325101"/>
            <a:ext cx="3282875" cy="24360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797" y="332030"/>
            <a:ext cx="3260210" cy="2422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177" y="2638195"/>
            <a:ext cx="3199949" cy="2399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516" y="2609512"/>
            <a:ext cx="3290773" cy="244490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981200" y="232727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a)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5345088" y="220201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c)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2009597" y="2659418"/>
            <a:ext cx="311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5360371" y="2659418"/>
            <a:ext cx="311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d)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 bwMode="auto">
          <a:xfrm>
            <a:off x="2598837" y="1881706"/>
            <a:ext cx="38504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800" b="1" dirty="0" smtClean="0"/>
              <a:t>25 %</a:t>
            </a:r>
          </a:p>
        </p:txBody>
      </p:sp>
      <p:sp>
        <p:nvSpPr>
          <p:cNvPr id="40" name="TextBox 39"/>
          <p:cNvSpPr txBox="1"/>
          <p:nvPr/>
        </p:nvSpPr>
        <p:spPr bwMode="auto">
          <a:xfrm>
            <a:off x="2598837" y="1760600"/>
            <a:ext cx="3850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800" b="1" dirty="0" smtClean="0"/>
              <a:t>50 %</a:t>
            </a:r>
          </a:p>
        </p:txBody>
      </p:sp>
      <p:sp>
        <p:nvSpPr>
          <p:cNvPr id="41" name="TextBox 40"/>
          <p:cNvSpPr txBox="1"/>
          <p:nvPr/>
        </p:nvSpPr>
        <p:spPr bwMode="auto">
          <a:xfrm>
            <a:off x="2598838" y="1633828"/>
            <a:ext cx="3850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800" b="1" dirty="0"/>
              <a:t>7</a:t>
            </a:r>
            <a:r>
              <a:rPr lang="en-US" sz="800" b="1" dirty="0" smtClean="0"/>
              <a:t>5 %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3873742" y="1551506"/>
            <a:ext cx="38504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800" b="1" dirty="0" smtClean="0"/>
              <a:t>25 %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3873742" y="1372110"/>
            <a:ext cx="3850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800" b="1" dirty="0" smtClean="0"/>
              <a:t>50 %</a:t>
            </a:r>
          </a:p>
        </p:txBody>
      </p:sp>
      <p:sp>
        <p:nvSpPr>
          <p:cNvPr id="44" name="TextBox 43"/>
          <p:cNvSpPr txBox="1"/>
          <p:nvPr/>
        </p:nvSpPr>
        <p:spPr bwMode="auto">
          <a:xfrm>
            <a:off x="3873742" y="1150316"/>
            <a:ext cx="3850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800" b="1" dirty="0"/>
              <a:t>7</a:t>
            </a:r>
            <a:r>
              <a:rPr lang="en-US" sz="800" b="1" dirty="0" smtClean="0"/>
              <a:t>5 %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88106"/>
            <a:ext cx="2133600" cy="273844"/>
          </a:xfrm>
        </p:spPr>
        <p:txBody>
          <a:bodyPr/>
          <a:lstStyle/>
          <a:p>
            <a:fld id="{CDB89569-61FB-434C-8155-293EB6D9407C}" type="slidenum">
              <a:rPr lang="en-US" sz="1500" smtClean="0">
                <a:solidFill>
                  <a:schemeClr val="tx1"/>
                </a:solidFill>
              </a:rPr>
              <a:t>31</a:t>
            </a:fld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6201" y="914401"/>
            <a:ext cx="2061976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/>
              <a:t>Not good agreement</a:t>
            </a:r>
          </a:p>
          <a:p>
            <a:r>
              <a:rPr lang="en-US" sz="2100" dirty="0" smtClean="0"/>
              <a:t>53 kg/m</a:t>
            </a:r>
            <a:r>
              <a:rPr lang="en-US" sz="2100" baseline="30000" dirty="0" smtClean="0"/>
              <a:t>3</a:t>
            </a:r>
            <a:r>
              <a:rPr lang="en-US" sz="2100" dirty="0" smtClean="0"/>
              <a:t> average effective particle density</a:t>
            </a:r>
          </a:p>
          <a:p>
            <a:r>
              <a:rPr lang="en-US" sz="2100" dirty="0" smtClean="0"/>
              <a:t>Same order of magnitude for particle concentration and LED</a:t>
            </a:r>
            <a:r>
              <a:rPr lang="en-US" sz="2100" baseline="30000" dirty="0" smtClean="0"/>
              <a:t>6</a:t>
            </a:r>
            <a:endParaRPr lang="en-US" sz="2100" dirty="0" smtClean="0"/>
          </a:p>
        </p:txBody>
      </p:sp>
      <p:sp>
        <p:nvSpPr>
          <p:cNvPr id="19" name="TextBox 18"/>
          <p:cNvSpPr txBox="1"/>
          <p:nvPr/>
        </p:nvSpPr>
        <p:spPr bwMode="auto">
          <a:xfrm>
            <a:off x="582108" y="382595"/>
            <a:ext cx="100732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3000" b="1" dirty="0" smtClean="0"/>
              <a:t>AC14</a:t>
            </a:r>
          </a:p>
        </p:txBody>
      </p:sp>
    </p:spTree>
    <p:extLst>
      <p:ext uri="{BB962C8B-B14F-4D97-AF65-F5344CB8AC3E}">
        <p14:creationId xmlns:p14="http://schemas.microsoft.com/office/powerpoint/2010/main" val="94459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939" y="249689"/>
            <a:ext cx="3252051" cy="2439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190" y="316013"/>
            <a:ext cx="3260210" cy="2323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661" y="2741536"/>
            <a:ext cx="2798657" cy="20989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1040" y="388187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a)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705138" y="388188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901040" y="2515937"/>
            <a:ext cx="311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705484" y="2508689"/>
            <a:ext cx="311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d)</a:t>
            </a:r>
            <a:endParaRPr lang="en-US" sz="12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959797" y="3867615"/>
            <a:ext cx="25190" cy="17638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19192" y="478154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1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719769" y="478327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20168" y="478154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172" y="2796619"/>
            <a:ext cx="1064431" cy="19729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140" y="2796620"/>
            <a:ext cx="1190240" cy="19703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47" y="2796620"/>
            <a:ext cx="1063832" cy="197290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005015" y="579268"/>
            <a:ext cx="26321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190554" y="539075"/>
            <a:ext cx="0" cy="184248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02566" y="579267"/>
            <a:ext cx="26321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704688" y="537839"/>
            <a:ext cx="0" cy="184248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12166" y="579268"/>
            <a:ext cx="26321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4414288" y="514350"/>
            <a:ext cx="0" cy="184248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88106"/>
            <a:ext cx="2133600" cy="273844"/>
          </a:xfrm>
        </p:spPr>
        <p:txBody>
          <a:bodyPr/>
          <a:lstStyle/>
          <a:p>
            <a:fld id="{CDB89569-61FB-434C-8155-293EB6D9407C}" type="slidenum">
              <a:rPr lang="en-US" sz="1500" smtClean="0">
                <a:solidFill>
                  <a:schemeClr val="tx1"/>
                </a:solidFill>
              </a:rPr>
              <a:t>32</a:t>
            </a:fld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76201" y="914401"/>
            <a:ext cx="2061976" cy="42291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/>
              <a:t>Good agreement</a:t>
            </a:r>
          </a:p>
          <a:p>
            <a:r>
              <a:rPr lang="en-US" sz="2100" dirty="0" smtClean="0"/>
              <a:t>~11.3 km and -43.4 °C</a:t>
            </a:r>
          </a:p>
          <a:p>
            <a:r>
              <a:rPr lang="en-US" sz="2100" dirty="0" smtClean="0"/>
              <a:t>Particles greater than 500 µm observed</a:t>
            </a:r>
          </a:p>
          <a:p>
            <a:r>
              <a:rPr lang="en-US" sz="2100" dirty="0" smtClean="0"/>
              <a:t>Peak reflectivity factor at 9 </a:t>
            </a:r>
            <a:r>
              <a:rPr lang="en-US" sz="2100" dirty="0" err="1" smtClean="0"/>
              <a:t>dBZ</a:t>
            </a:r>
            <a:r>
              <a:rPr lang="en-US" sz="2100" dirty="0" smtClean="0"/>
              <a:t> and 2,500 µm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582108" y="382595"/>
            <a:ext cx="100732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3000" b="1" dirty="0" smtClean="0"/>
              <a:t>AC13</a:t>
            </a:r>
          </a:p>
        </p:txBody>
      </p:sp>
    </p:spTree>
    <p:extLst>
      <p:ext uri="{BB962C8B-B14F-4D97-AF65-F5344CB8AC3E}">
        <p14:creationId xmlns:p14="http://schemas.microsoft.com/office/powerpoint/2010/main" val="22114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300" y="338328"/>
            <a:ext cx="3282875" cy="2436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964" y="347472"/>
            <a:ext cx="3260209" cy="2422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061" y="2665722"/>
            <a:ext cx="3199949" cy="23774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625772"/>
            <a:ext cx="3290772" cy="244490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004481" y="339395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a)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5348175" y="348539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2004481" y="2675678"/>
            <a:ext cx="311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5355255" y="2675678"/>
            <a:ext cx="311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d)</a:t>
            </a:r>
            <a:endParaRPr lang="en-US" sz="120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88106"/>
            <a:ext cx="2133600" cy="273844"/>
          </a:xfrm>
        </p:spPr>
        <p:txBody>
          <a:bodyPr/>
          <a:lstStyle/>
          <a:p>
            <a:fld id="{CDB89569-61FB-434C-8155-293EB6D9407C}" type="slidenum">
              <a:rPr lang="en-US" sz="1500" smtClean="0">
                <a:solidFill>
                  <a:schemeClr val="tx1"/>
                </a:solidFill>
              </a:rPr>
              <a:t>33</a:t>
            </a:fld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6201" y="914401"/>
            <a:ext cx="2061976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G</a:t>
            </a:r>
            <a:r>
              <a:rPr lang="en-US" sz="2100" dirty="0" smtClean="0"/>
              <a:t>ood agreement</a:t>
            </a:r>
          </a:p>
          <a:p>
            <a:r>
              <a:rPr lang="en-US" sz="2100" dirty="0" smtClean="0"/>
              <a:t>37 kg/m</a:t>
            </a:r>
            <a:r>
              <a:rPr lang="en-US" sz="2100" baseline="30000" dirty="0" smtClean="0"/>
              <a:t>3</a:t>
            </a:r>
            <a:r>
              <a:rPr lang="en-US" sz="2100" dirty="0" smtClean="0"/>
              <a:t> average effective particle density</a:t>
            </a:r>
          </a:p>
          <a:p>
            <a:r>
              <a:rPr lang="en-US" sz="2100" dirty="0" smtClean="0"/>
              <a:t>Same order of magnitude for particle concentration and LED</a:t>
            </a:r>
            <a:r>
              <a:rPr lang="en-US" sz="2100" baseline="30000" dirty="0" smtClean="0"/>
              <a:t>6</a:t>
            </a:r>
            <a:endParaRPr lang="en-US" sz="2100" dirty="0" smtClean="0"/>
          </a:p>
        </p:txBody>
      </p:sp>
      <p:sp>
        <p:nvSpPr>
          <p:cNvPr id="13" name="TextBox 12"/>
          <p:cNvSpPr txBox="1"/>
          <p:nvPr/>
        </p:nvSpPr>
        <p:spPr bwMode="auto">
          <a:xfrm>
            <a:off x="582108" y="382595"/>
            <a:ext cx="100732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3000" b="1" dirty="0" smtClean="0"/>
              <a:t>AC13</a:t>
            </a:r>
          </a:p>
        </p:txBody>
      </p:sp>
    </p:spTree>
    <p:extLst>
      <p:ext uri="{BB962C8B-B14F-4D97-AF65-F5344CB8AC3E}">
        <p14:creationId xmlns:p14="http://schemas.microsoft.com/office/powerpoint/2010/main" val="297287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785140"/>
            <a:ext cx="5480299" cy="40666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22960"/>
            <a:ext cx="3124201" cy="4286250"/>
          </a:xfrm>
        </p:spPr>
        <p:txBody>
          <a:bodyPr>
            <a:normAutofit lnSpcReduction="10000"/>
          </a:bodyPr>
          <a:lstStyle/>
          <a:p>
            <a:r>
              <a:rPr lang="en-US" sz="2100" dirty="0" smtClean="0"/>
              <a:t>Red lines are: </a:t>
            </a:r>
            <a:r>
              <a:rPr lang="en-US" sz="2100" dirty="0" err="1" smtClean="0"/>
              <a:t>Heymsfield</a:t>
            </a:r>
            <a:r>
              <a:rPr lang="en-US" sz="2100" dirty="0" smtClean="0"/>
              <a:t> et al. (2005) (H2005), </a:t>
            </a:r>
            <a:r>
              <a:rPr lang="en-US" sz="2100" dirty="0" err="1" smtClean="0"/>
              <a:t>Sassen</a:t>
            </a:r>
            <a:r>
              <a:rPr lang="en-US" sz="2100" dirty="0" smtClean="0"/>
              <a:t> (1987)* (S1987), and </a:t>
            </a:r>
            <a:r>
              <a:rPr lang="en-US" sz="2100" dirty="0" err="1" smtClean="0"/>
              <a:t>Heymsfield</a:t>
            </a:r>
            <a:r>
              <a:rPr lang="en-US" sz="2100" dirty="0" smtClean="0"/>
              <a:t> (1977)* (H1977)</a:t>
            </a:r>
          </a:p>
          <a:p>
            <a:pPr lvl="1"/>
            <a:r>
              <a:rPr lang="en-US" sz="1700" dirty="0" smtClean="0"/>
              <a:t>Asterisks denote the use of reported mass-dimensional relationship</a:t>
            </a:r>
          </a:p>
          <a:p>
            <a:r>
              <a:rPr lang="en-US" sz="2100" dirty="0" smtClean="0"/>
              <a:t>Exponential slope of power law line of best fit mostly agrees with H2005.</a:t>
            </a:r>
          </a:p>
          <a:p>
            <a:pPr lvl="1"/>
            <a:r>
              <a:rPr lang="en-US" sz="1700" dirty="0" smtClean="0"/>
              <a:t>CRYSTAL-FACE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05611" y="228600"/>
            <a:ext cx="75328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000" b="1" dirty="0" smtClean="0"/>
              <a:t>CAPE2015 MCR Reflectivity Factor-TWC</a:t>
            </a:r>
            <a:endParaRPr lang="en-US" altLang="en-US" sz="3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69" t="71018" r="11206" b="13524"/>
          <a:stretch/>
        </p:blipFill>
        <p:spPr>
          <a:xfrm>
            <a:off x="7334249" y="3566160"/>
            <a:ext cx="1037106" cy="628650"/>
          </a:xfrm>
          <a:prstGeom prst="rect">
            <a:avLst/>
          </a:prstGeom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6934200" y="881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B89569-61FB-434C-8155-293EB6D9407C}" type="slidenum">
              <a:rPr lang="en-US" sz="1500" smtClean="0">
                <a:solidFill>
                  <a:schemeClr val="tx1"/>
                </a:solidFill>
              </a:rPr>
              <a:pPr/>
              <a:t>34</a:t>
            </a:fld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24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21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22960"/>
                <a:ext cx="8839200" cy="4320540"/>
              </a:xfrm>
            </p:spPr>
            <p:txBody>
              <a:bodyPr>
                <a:normAutofit/>
              </a:bodyPr>
              <a:lstStyle/>
              <a:p>
                <a:r>
                  <a:rPr lang="en-US" sz="2500" dirty="0" smtClean="0"/>
                  <a:t>The MCR successfully tracks aircraft and data can be co-located.</a:t>
                </a:r>
              </a:p>
              <a:p>
                <a:r>
                  <a:rPr lang="en-US" sz="2500" dirty="0" smtClean="0"/>
                  <a:t>The MCR and aircraft data agree with each other.</a:t>
                </a:r>
              </a:p>
              <a:p>
                <a:pPr lvl="1"/>
                <a:r>
                  <a:rPr lang="en-US" sz="2100" dirty="0" smtClean="0"/>
                  <a:t>Except AC14</a:t>
                </a:r>
              </a:p>
              <a:p>
                <a:pPr lvl="2"/>
                <a:r>
                  <a:rPr lang="en-US" sz="1700" dirty="0" smtClean="0"/>
                  <a:t>Broader HVPS3 PSD and higher effective densities than AC13 may be cause</a:t>
                </a:r>
              </a:p>
              <a:p>
                <a:pPr lvl="1"/>
                <a:r>
                  <a:rPr lang="en-US" sz="2100" dirty="0" smtClean="0"/>
                  <a:t>Average of 95 % and 71 % of time at 1 and 10 s averaging, respectively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100" dirty="0" smtClean="0"/>
                  <a:t> 1 s uncertainties up to ±455 %; 10 s uncertainties up to ±150 %</a:t>
                </a:r>
                <a:endParaRPr lang="en-US" sz="25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5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500" dirty="0" smtClean="0"/>
                  <a:t> is almost always higher than MCR reflectivity factor.</a:t>
                </a:r>
              </a:p>
              <a:p>
                <a:r>
                  <a:rPr lang="en-US" sz="2500" dirty="0" smtClean="0"/>
                  <a:t>Effective particle densities agree with published research.</a:t>
                </a:r>
              </a:p>
              <a:p>
                <a:r>
                  <a:rPr lang="en-US" sz="2500" dirty="0" smtClean="0"/>
                  <a:t>MCR Z-WC relationship agrees particularly well with CRYSTAL-FACE data.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22960"/>
                <a:ext cx="8839200" cy="4320540"/>
              </a:xfrm>
              <a:blipFill rotWithShape="1">
                <a:blip r:embed="rId2"/>
                <a:stretch>
                  <a:fillRect l="-966" t="-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324702" y="228600"/>
            <a:ext cx="249459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000" b="1" dirty="0" smtClean="0"/>
              <a:t>Conclusions</a:t>
            </a:r>
            <a:endParaRPr lang="en-US" altLang="en-US" sz="3000" b="1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934200" y="881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B89569-61FB-434C-8155-293EB6D9407C}" type="slidenum">
              <a:rPr lang="en-US" sz="1500" smtClean="0">
                <a:solidFill>
                  <a:schemeClr val="tx1"/>
                </a:solidFill>
              </a:rPr>
              <a:pPr/>
              <a:t>36</a:t>
            </a:fld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8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22960"/>
            <a:ext cx="8839200" cy="44577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Need more data for a more complete Z-WC vertical profile</a:t>
            </a:r>
          </a:p>
          <a:p>
            <a:pPr lvl="1"/>
            <a:r>
              <a:rPr lang="en-US" sz="2100" dirty="0" smtClean="0"/>
              <a:t>This study covers 300 m and 13 </a:t>
            </a:r>
            <a:r>
              <a:rPr lang="en-US" sz="2100" dirty="0" err="1" smtClean="0"/>
              <a:t>dBZ</a:t>
            </a:r>
            <a:endParaRPr lang="en-US" sz="2100" dirty="0" smtClean="0"/>
          </a:p>
          <a:p>
            <a:r>
              <a:rPr lang="en-US" sz="2500" dirty="0" smtClean="0"/>
              <a:t>Need to find true uncertainties in derived reflectivity factor</a:t>
            </a:r>
          </a:p>
          <a:p>
            <a:pPr lvl="1"/>
            <a:r>
              <a:rPr lang="en-US" sz="2100" dirty="0" smtClean="0"/>
              <a:t>Optimizing equations and/or widths of bin sizes</a:t>
            </a:r>
          </a:p>
          <a:p>
            <a:r>
              <a:rPr lang="en-US" sz="2500" dirty="0" smtClean="0"/>
              <a:t>Analyze dual-polarization MCR data</a:t>
            </a:r>
          </a:p>
          <a:p>
            <a:endParaRPr lang="en-US" sz="21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349807" y="228600"/>
            <a:ext cx="244438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000" b="1" dirty="0" smtClean="0"/>
              <a:t>Future Work</a:t>
            </a:r>
            <a:endParaRPr lang="en-US" altLang="en-US" sz="3000" b="1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934200" y="881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B89569-61FB-434C-8155-293EB6D9407C}" type="slidenum">
              <a:rPr lang="en-US" sz="1500" smtClean="0">
                <a:solidFill>
                  <a:schemeClr val="tx1"/>
                </a:solidFill>
              </a:rPr>
              <a:pPr/>
              <a:t>37</a:t>
            </a:fld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66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2960"/>
            <a:ext cx="8077200" cy="432054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Funding from Naval Surface Warfare Center</a:t>
            </a:r>
          </a:p>
          <a:p>
            <a:pPr lvl="1"/>
            <a:r>
              <a:rPr lang="en-US" sz="2100" dirty="0" smtClean="0"/>
              <a:t>Josh Hoover, NSWC Dahlgren Division</a:t>
            </a:r>
          </a:p>
          <a:p>
            <a:pPr lvl="1"/>
            <a:r>
              <a:rPr lang="en-US" sz="2100" dirty="0" smtClean="0"/>
              <a:t>Mark Anderson, NSWC Dahlgren Division</a:t>
            </a:r>
          </a:p>
          <a:p>
            <a:r>
              <a:rPr lang="en-US" sz="2500" dirty="0" smtClean="0"/>
              <a:t>Special thanks</a:t>
            </a:r>
          </a:p>
          <a:p>
            <a:pPr lvl="1"/>
            <a:r>
              <a:rPr lang="en-US" sz="2100" dirty="0" smtClean="0"/>
              <a:t>Peter Jones, L3 Interstate Electronics Corp., Anaheim, CA</a:t>
            </a:r>
          </a:p>
          <a:p>
            <a:pPr lvl="1"/>
            <a:r>
              <a:rPr lang="en-US" sz="2100" dirty="0" smtClean="0"/>
              <a:t>The flight crew and everyone involved with CAPE2015</a:t>
            </a:r>
          </a:p>
          <a:p>
            <a:pPr lvl="1"/>
            <a:r>
              <a:rPr lang="en-US" sz="2100" dirty="0" smtClean="0"/>
              <a:t>Committee</a:t>
            </a:r>
          </a:p>
          <a:p>
            <a:pPr lvl="1"/>
            <a:r>
              <a:rPr lang="en-US" sz="2100" dirty="0" smtClean="0"/>
              <a:t>Mom, Dad, and family</a:t>
            </a:r>
          </a:p>
          <a:p>
            <a:pPr lvl="1"/>
            <a:r>
              <a:rPr lang="en-US" sz="2100" dirty="0" smtClean="0"/>
              <a:t>Teachers and Professors</a:t>
            </a:r>
          </a:p>
          <a:p>
            <a:pPr lvl="1"/>
            <a:r>
              <a:rPr lang="en-US" sz="2100" dirty="0" smtClean="0"/>
              <a:t>Friends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620188" y="228600"/>
            <a:ext cx="390363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000" b="1" dirty="0" smtClean="0"/>
              <a:t>Acknowledgements</a:t>
            </a:r>
            <a:endParaRPr lang="en-US" altLang="en-US" sz="3000" b="1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934200" y="881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B89569-61FB-434C-8155-293EB6D9407C}" type="slidenum">
              <a:rPr lang="en-US" sz="1500" smtClean="0">
                <a:solidFill>
                  <a:schemeClr val="tx1"/>
                </a:solidFill>
              </a:rPr>
              <a:pPr/>
              <a:t>38</a:t>
            </a:fld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520"/>
            <a:ext cx="8229600" cy="4629150"/>
          </a:xfrm>
        </p:spPr>
        <p:txBody>
          <a:bodyPr>
            <a:normAutofit fontScale="40000" lnSpcReduction="20000"/>
          </a:bodyPr>
          <a:lstStyle/>
          <a:p>
            <a:r>
              <a:rPr lang="en-US" sz="2800" dirty="0"/>
              <a:t>Brown, P. R. A., and P. N. Francis, 1995: Improved Measurements of the Ice Water Content in Cirrus Using a Total-Water Probe. J. Atmos. Oceanic Technol., 12, 410–414, https://doi.org/10.1175/1520-0426(1995)012&lt;0410:IMOTIW&gt;2.0.CO;2.</a:t>
            </a:r>
          </a:p>
          <a:p>
            <a:r>
              <a:rPr lang="en-US" sz="2800" dirty="0" smtClean="0"/>
              <a:t>Cotton</a:t>
            </a:r>
            <a:r>
              <a:rPr lang="en-US" sz="2800" dirty="0"/>
              <a:t>, R. J., and Coauthors, 2013: The effective density of small ice particles obtained from in situ aircraft observations of mid-latitude cirrus: Effective Density of Small Ice Particles. Quarterly Journal of the Royal Meteorological Society, 139, 1923–1934, https://doi.org/10.1002/qj.2058.</a:t>
            </a:r>
            <a:endParaRPr lang="en-US" sz="2800" dirty="0" smtClean="0"/>
          </a:p>
          <a:p>
            <a:r>
              <a:rPr lang="en-US" sz="2800" dirty="0" err="1"/>
              <a:t>Heymsfield</a:t>
            </a:r>
            <a:r>
              <a:rPr lang="en-US" sz="2800" dirty="0"/>
              <a:t>, A. J., 1977: Precipitation Development in </a:t>
            </a:r>
            <a:r>
              <a:rPr lang="en-US" sz="2800" dirty="0" err="1"/>
              <a:t>Stratiform</a:t>
            </a:r>
            <a:r>
              <a:rPr lang="en-US" sz="2800" dirty="0"/>
              <a:t> Ice Clouds: A Microphysical and Dynamical Study. J. Atmos. Sci., 34, 367–381, https://doi.org/10.1175/1520-0469(1977)034&lt;0367:PDISIC&gt;2.0.CO;2.</a:t>
            </a:r>
            <a:endParaRPr lang="en-US" sz="2800" dirty="0" smtClean="0"/>
          </a:p>
          <a:p>
            <a:r>
              <a:rPr lang="en-US" sz="2800" dirty="0" err="1" smtClean="0"/>
              <a:t>Heymsfield</a:t>
            </a:r>
            <a:r>
              <a:rPr lang="en-US" sz="2800" dirty="0" smtClean="0"/>
              <a:t>, A. J., A. </a:t>
            </a:r>
            <a:r>
              <a:rPr lang="en-US" sz="2800" dirty="0" err="1" smtClean="0"/>
              <a:t>Bansemer</a:t>
            </a:r>
            <a:r>
              <a:rPr lang="en-US" sz="2800" dirty="0" smtClean="0"/>
              <a:t>, </a:t>
            </a:r>
            <a:r>
              <a:rPr lang="en-US" sz="2800" dirty="0"/>
              <a:t>C. Schmitt, C. </a:t>
            </a:r>
            <a:r>
              <a:rPr lang="en-US" sz="2800" dirty="0" err="1"/>
              <a:t>Twohy</a:t>
            </a:r>
            <a:r>
              <a:rPr lang="en-US" sz="2800" dirty="0"/>
              <a:t>, and M. R. </a:t>
            </a:r>
            <a:r>
              <a:rPr lang="en-US" sz="2800" dirty="0" err="1"/>
              <a:t>Poellot</a:t>
            </a:r>
            <a:r>
              <a:rPr lang="en-US" sz="2800" dirty="0"/>
              <a:t>, 2004: Effective ice particle densities derived from aircraft data. </a:t>
            </a:r>
            <a:r>
              <a:rPr lang="en-US" sz="2800" i="1" dirty="0"/>
              <a:t>Journal of the Atmospheric Sciences</a:t>
            </a:r>
            <a:r>
              <a:rPr lang="en-US" sz="2800" dirty="0"/>
              <a:t>, </a:t>
            </a:r>
            <a:r>
              <a:rPr lang="en-US" sz="2800" b="1" dirty="0"/>
              <a:t>61</a:t>
            </a:r>
            <a:r>
              <a:rPr lang="en-US" sz="2800" dirty="0"/>
              <a:t>, 982–1003, https://doi.org/10.1175/1520-0469(2004)061&lt;0982:EIPDDF&gt;2.0.CO;2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Heymsfield</a:t>
            </a:r>
            <a:r>
              <a:rPr lang="en-US" sz="2800" dirty="0" smtClean="0"/>
              <a:t>, A. J., </a:t>
            </a:r>
            <a:r>
              <a:rPr lang="en-US" sz="2800" dirty="0"/>
              <a:t>Z. Wang, and S. </a:t>
            </a:r>
            <a:r>
              <a:rPr lang="en-US" sz="2800" dirty="0" err="1"/>
              <a:t>Matrosov</a:t>
            </a:r>
            <a:r>
              <a:rPr lang="en-US" sz="2800" dirty="0"/>
              <a:t>, 2005: Improved Radar Ice Water Content Retrieval Algorithms Using Coincident Microphysical and Radar Measurements. J. Appl. Meteor., 44, 1391–1412.</a:t>
            </a:r>
            <a:endParaRPr lang="en-US" sz="2800" dirty="0" smtClean="0"/>
          </a:p>
          <a:p>
            <a:r>
              <a:rPr lang="en-US" sz="2800" dirty="0"/>
              <a:t>Horvath, H., R. L. Gunter, and S. W. </a:t>
            </a:r>
            <a:r>
              <a:rPr lang="en-US" sz="2800" dirty="0" err="1"/>
              <a:t>Wilkison</a:t>
            </a:r>
            <a:r>
              <a:rPr lang="en-US" sz="2800" dirty="0"/>
              <a:t>, 1990: Determination of the Coarse Mode of the Atmospheric Aerosol Using Data from a Forward-Scattering Spectrometer Probe. Aerosol Science and Technology, 12, 964–980, https://doi.org/10.1080/02786829008959407.</a:t>
            </a:r>
            <a:endParaRPr lang="en-US" sz="2800" dirty="0" smtClean="0"/>
          </a:p>
          <a:p>
            <a:r>
              <a:rPr lang="en-US" sz="2800" dirty="0" smtClean="0"/>
              <a:t>Jensen</a:t>
            </a:r>
            <a:r>
              <a:rPr lang="en-US" sz="2800" dirty="0"/>
              <a:t>, E., D. Starr, and O. B. Toon, 2004: Mission investigates tropical cirrus clouds. </a:t>
            </a:r>
            <a:r>
              <a:rPr lang="en-US" sz="2800" i="1" dirty="0"/>
              <a:t>Eos, Transactions American Geophysical Union</a:t>
            </a:r>
            <a:r>
              <a:rPr lang="en-US" sz="2800" dirty="0"/>
              <a:t>, </a:t>
            </a:r>
            <a:r>
              <a:rPr lang="en-US" sz="2800" b="1" dirty="0"/>
              <a:t>85</a:t>
            </a:r>
            <a:r>
              <a:rPr lang="en-US" sz="2800" dirty="0"/>
              <a:t>, 45–50, https://doi.org/10.1029/2004EO050002</a:t>
            </a:r>
            <a:r>
              <a:rPr lang="en-US" sz="2800" dirty="0" smtClean="0"/>
              <a:t>.</a:t>
            </a:r>
          </a:p>
          <a:p>
            <a:r>
              <a:rPr lang="en-US" sz="2800" dirty="0" err="1"/>
              <a:t>Korolev</a:t>
            </a:r>
            <a:r>
              <a:rPr lang="en-US" sz="2800" dirty="0"/>
              <a:t>, A., J. W. </a:t>
            </a:r>
            <a:r>
              <a:rPr lang="en-US" sz="2800" dirty="0" err="1"/>
              <a:t>Strapp</a:t>
            </a:r>
            <a:r>
              <a:rPr lang="en-US" sz="2800" dirty="0"/>
              <a:t>, G. A. Isaac, and E. Emery, 2013b: Improved Airborne Hot-Wire Measurements of Ice Water Content in Clouds. J. Atmos. Oceanic Technol., 30, 2121–2131, https://doi.org/10.1175/JTECH-D-13-00007.1.</a:t>
            </a:r>
          </a:p>
          <a:p>
            <a:r>
              <a:rPr lang="en-US" sz="2800" dirty="0" err="1"/>
              <a:t>Korolev</a:t>
            </a:r>
            <a:r>
              <a:rPr lang="en-US" sz="2800" dirty="0"/>
              <a:t>, A. V., J. W. </a:t>
            </a:r>
            <a:r>
              <a:rPr lang="en-US" sz="2800" dirty="0" err="1"/>
              <a:t>Strapp</a:t>
            </a:r>
            <a:r>
              <a:rPr lang="en-US" sz="2800" dirty="0"/>
              <a:t>, G. A. Isaac, and A. N. Nevzorov, 1998: The Nevzorov Airborne Hot-Wire LWC–TWC Probe: Principle of Operation and Performance Characteristics. Journal of Atmospheric and Oceanic Technology, 15, 1495–1510, https://doi.org/10.1175/1520-0426(1998)015&lt;1495:TNAHWL&gt;2.0.CO;2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Lawson, R. P., R. E. Stewart, J. W. </a:t>
            </a:r>
            <a:r>
              <a:rPr lang="en-US" sz="2800" dirty="0" err="1"/>
              <a:t>Strapp</a:t>
            </a:r>
            <a:r>
              <a:rPr lang="en-US" sz="2800" dirty="0"/>
              <a:t>, and G. A. Isaac, 1993: Aircraft observations of the origin and growth of very large snowflakes. </a:t>
            </a:r>
            <a:r>
              <a:rPr lang="en-US" sz="2800" dirty="0" err="1"/>
              <a:t>Geophys</a:t>
            </a:r>
            <a:r>
              <a:rPr lang="en-US" sz="2800" dirty="0"/>
              <a:t>. Res. Lett., 20, 53–56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Lawson, R. P., </a:t>
            </a:r>
            <a:r>
              <a:rPr lang="en-US" sz="2800" dirty="0"/>
              <a:t>D. O’Connor, P. </a:t>
            </a:r>
            <a:r>
              <a:rPr lang="en-US" sz="2800" dirty="0" err="1"/>
              <a:t>Zmarzly</a:t>
            </a:r>
            <a:r>
              <a:rPr lang="en-US" sz="2800" dirty="0"/>
              <a:t>, K. Weaver, B. Baker, Q. Mo, and H. </a:t>
            </a:r>
            <a:r>
              <a:rPr lang="en-US" sz="2800" dirty="0" err="1"/>
              <a:t>Jonsson</a:t>
            </a:r>
            <a:r>
              <a:rPr lang="en-US" sz="2800" dirty="0"/>
              <a:t>, 2006: The 2D-S (Stereo) Probe: Design and Preliminary Tests of a New Airborne, High-Speed, High-Resolution Particle Imaging Probe. Journal of Atmospheric and Oceanic Technology, 23, 1462–1477, https://doi.org/10.1175/JTECH1927.1.</a:t>
            </a:r>
            <a:endParaRPr lang="en-US" sz="2800" dirty="0" smtClean="0"/>
          </a:p>
          <a:p>
            <a:r>
              <a:rPr lang="en-US" sz="2800" dirty="0" smtClean="0"/>
              <a:t>Schmidt, J. M. </a:t>
            </a:r>
            <a:r>
              <a:rPr lang="en-US" sz="2800" dirty="0"/>
              <a:t>and Coauthors, </a:t>
            </a:r>
            <a:r>
              <a:rPr lang="en-US" sz="2800" dirty="0" smtClean="0"/>
              <a:t>2019: </a:t>
            </a:r>
            <a:r>
              <a:rPr lang="en-US" sz="2800" dirty="0"/>
              <a:t>Radar detection of individual cloud hydrometeors. </a:t>
            </a:r>
            <a:r>
              <a:rPr lang="en-US" sz="2800" i="1" dirty="0"/>
              <a:t>Bull. Amer. Meteor. </a:t>
            </a:r>
            <a:r>
              <a:rPr lang="en-US" sz="2800" i="1" dirty="0" err="1"/>
              <a:t>Soc</a:t>
            </a:r>
            <a:r>
              <a:rPr lang="en-US" sz="2800" dirty="0"/>
              <a:t>, </a:t>
            </a:r>
            <a:r>
              <a:rPr lang="en-US" sz="2800" b="1" dirty="0"/>
              <a:t>In review</a:t>
            </a:r>
            <a:r>
              <a:rPr lang="en-US" sz="2800" dirty="0" smtClean="0"/>
              <a:t>.</a:t>
            </a:r>
            <a:endParaRPr lang="en-US" sz="2500" dirty="0"/>
          </a:p>
          <a:p>
            <a:r>
              <a:rPr lang="en-US" sz="2800" dirty="0" err="1"/>
              <a:t>Sassen</a:t>
            </a:r>
            <a:r>
              <a:rPr lang="en-US" sz="2800" dirty="0"/>
              <a:t>, K., 1987: Ice Cloud Content from Radar Reflectivity. J. Climate Appl. Meteor., 26, 1050–1053, https://doi.org/10.1175/1520-0450(1987)026&lt;1050:ICCFRR&gt;2.0.CO;2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Smith, P., 1984: Equivalent radar reflectivity factors for snow and ice particles. J. Climate Appl. Meteor., 23, 1258–1260.</a:t>
            </a:r>
            <a:endParaRPr lang="en-US" sz="2800" dirty="0" smtClean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444935" y="228600"/>
            <a:ext cx="225414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000" b="1" dirty="0" smtClean="0"/>
              <a:t>References</a:t>
            </a:r>
            <a:endParaRPr lang="en-US" altLang="en-US" sz="3000" b="1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934200" y="881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B89569-61FB-434C-8155-293EB6D9407C}" type="slidenum">
              <a:rPr lang="en-US" sz="1500" smtClean="0">
                <a:solidFill>
                  <a:schemeClr val="tx1"/>
                </a:solidFill>
              </a:rPr>
              <a:pPr/>
              <a:t>39</a:t>
            </a:fld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04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2960"/>
            <a:ext cx="8534400" cy="4286250"/>
          </a:xfrm>
        </p:spPr>
        <p:txBody>
          <a:bodyPr>
            <a:normAutofit lnSpcReduction="10000"/>
          </a:bodyPr>
          <a:lstStyle/>
          <a:p>
            <a:r>
              <a:rPr lang="en-US" sz="2500" dirty="0" smtClean="0"/>
              <a:t>Near Cape Canaveral, Florida, from 28 July to 11 August, 2015</a:t>
            </a:r>
          </a:p>
          <a:p>
            <a:r>
              <a:rPr lang="en-US" sz="2500" dirty="0" smtClean="0"/>
              <a:t>Studied cirrus cloud anvils from Florida thunderstorms</a:t>
            </a:r>
            <a:endParaRPr lang="en-US" sz="2100" dirty="0" smtClean="0"/>
          </a:p>
          <a:p>
            <a:r>
              <a:rPr lang="en-US" sz="2500" dirty="0" smtClean="0"/>
              <a:t>Different from other studies</a:t>
            </a:r>
          </a:p>
          <a:p>
            <a:pPr lvl="1"/>
            <a:r>
              <a:rPr lang="en-US" sz="2100" dirty="0" smtClean="0"/>
              <a:t>Concurrent measurements between in-situ (aircraft) and remote (radar) platforms</a:t>
            </a:r>
          </a:p>
          <a:p>
            <a:r>
              <a:rPr lang="en-US" sz="2500" dirty="0" smtClean="0"/>
              <a:t>Goals: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 smtClean="0"/>
              <a:t>Derive vertical profiles of cloud water content from radar returns for weapons assessment (Z-WC relationship),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 smtClean="0"/>
              <a:t>Apply knowledge gained from land-based data to shipborne radars in remote areas of the world, and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 smtClean="0"/>
              <a:t>Improve scientific understanding of cloud systems in both microphysical and dynamical senses to improve inputs in models.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24000" y="232410"/>
            <a:ext cx="610455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000" b="1" dirty="0" smtClean="0"/>
              <a:t>The CAPE2015 Field Experiment</a:t>
            </a:r>
            <a:endParaRPr lang="en-US" altLang="en-US" sz="3000" b="1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934200" y="881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B89569-61FB-434C-8155-293EB6D9407C}" type="slidenum">
              <a:rPr lang="en-US" sz="1500" smtClean="0">
                <a:solidFill>
                  <a:schemeClr val="tx1"/>
                </a:solidFill>
              </a:rPr>
              <a:pPr/>
              <a:t>4</a:t>
            </a:fld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8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610" y="438150"/>
            <a:ext cx="5986779" cy="4447924"/>
          </a:xfrm>
          <a:prstGeom prst="rect">
            <a:avLst/>
          </a:prstGeom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>
            <a:off x="6934200" y="881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B89569-61FB-434C-8155-293EB6D9407C}" type="slidenum">
              <a:rPr lang="en-US" sz="1500" smtClean="0">
                <a:solidFill>
                  <a:schemeClr val="tx1"/>
                </a:solidFill>
              </a:rPr>
              <a:pPr/>
              <a:t>41</a:t>
            </a:fld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9"/>
          <a:stretch/>
        </p:blipFill>
        <p:spPr>
          <a:xfrm>
            <a:off x="838200" y="378066"/>
            <a:ext cx="3620991" cy="2480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2"/>
          <a:stretch/>
        </p:blipFill>
        <p:spPr>
          <a:xfrm>
            <a:off x="4648201" y="378144"/>
            <a:ext cx="3620991" cy="24807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4"/>
          <a:stretch/>
        </p:blipFill>
        <p:spPr>
          <a:xfrm>
            <a:off x="838202" y="2648827"/>
            <a:ext cx="3620991" cy="24641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7" r="3900"/>
          <a:stretch/>
        </p:blipFill>
        <p:spPr>
          <a:xfrm>
            <a:off x="4648201" y="2648826"/>
            <a:ext cx="3479772" cy="2464115"/>
          </a:xfrm>
          <a:prstGeom prst="rect">
            <a:avLst/>
          </a:prstGeom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6934200" y="881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B89569-61FB-434C-8155-293EB6D9407C}" type="slidenum">
              <a:rPr lang="en-US" sz="1500" smtClean="0">
                <a:solidFill>
                  <a:schemeClr val="tx1"/>
                </a:solidFill>
              </a:rPr>
              <a:pPr/>
              <a:t>42</a:t>
            </a:fld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65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22960"/>
                <a:ext cx="3962400" cy="4286250"/>
              </a:xfrm>
            </p:spPr>
            <p:txBody>
              <a:bodyPr>
                <a:normAutofit/>
              </a:bodyPr>
              <a:lstStyle/>
              <a:p>
                <a:r>
                  <a:rPr lang="en-US" sz="2100" dirty="0" smtClean="0"/>
                  <a:t>Heymsfield (1977)</a:t>
                </a:r>
              </a:p>
              <a:p>
                <a:pPr lvl="1"/>
                <a:r>
                  <a:rPr lang="en-US" sz="1700" dirty="0" smtClean="0"/>
                  <a:t>Derived Z-IWC relationship using measured IWC to predict radar reflectivity factor of </a:t>
                </a:r>
                <a:r>
                  <a:rPr lang="en-US" sz="1700" dirty="0" err="1" smtClean="0"/>
                  <a:t>stratiform</a:t>
                </a:r>
                <a:r>
                  <a:rPr lang="en-US" sz="1700" dirty="0" smtClean="0"/>
                  <a:t> ice clouds at various altitudes, temperatures, and synoptic conditions.</a:t>
                </a:r>
              </a:p>
              <a:p>
                <a:pPr lvl="1"/>
                <a:r>
                  <a:rPr lang="en-US" sz="1700" dirty="0" smtClean="0"/>
                  <a:t>After solving for IWC, equation becomes: </a:t>
                </a:r>
              </a:p>
              <a:p>
                <a:pPr marL="457200" lvl="1" indent="0">
                  <a:buNone/>
                </a:pPr>
                <a:r>
                  <a:rPr lang="en-US" sz="1700" dirty="0"/>
                  <a:t>	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/>
                      </a:rPr>
                      <m:t>𝐼𝑊𝐶</m:t>
                    </m:r>
                    <m:r>
                      <a:rPr lang="en-US" sz="17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7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7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700" b="0" i="1" smtClean="0">
                            <a:latin typeface="Cambria Math"/>
                          </a:rPr>
                          <m:t>0.5051</m:t>
                        </m:r>
                        <m:func>
                          <m:funcPr>
                            <m:ctrlPr>
                              <a:rPr lang="en-US" sz="17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700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700" b="0" i="1" smtClean="0">
                                <a:latin typeface="Cambria Math"/>
                              </a:rPr>
                              <m:t>𝑍</m:t>
                            </m:r>
                          </m:e>
                        </m:func>
                        <m:r>
                          <a:rPr lang="en-US" sz="1700" b="0" i="1" smtClean="0">
                            <a:latin typeface="Cambria Math"/>
                          </a:rPr>
                          <m:t>−1.452</m:t>
                        </m:r>
                      </m:sup>
                    </m:sSup>
                    <m:r>
                      <a:rPr lang="en-US" sz="17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17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22960"/>
                <a:ext cx="3962400" cy="4286250"/>
              </a:xfrm>
              <a:blipFill rotWithShape="1">
                <a:blip r:embed="rId2"/>
                <a:stretch>
                  <a:fillRect l="-1385" t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21342" y="228600"/>
            <a:ext cx="630134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000" b="1" dirty="0" smtClean="0"/>
              <a:t>Background: Z-IWC Relationship</a:t>
            </a:r>
            <a:endParaRPr lang="en-US" altLang="en-US" sz="3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325" y="801648"/>
            <a:ext cx="3030749" cy="4250920"/>
          </a:xfrm>
          <a:prstGeom prst="rect">
            <a:avLst/>
          </a:prstGeom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6934200" y="881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B89569-61FB-434C-8155-293EB6D9407C}" type="slidenum">
              <a:rPr lang="en-US" sz="1500" smtClean="0">
                <a:solidFill>
                  <a:schemeClr val="tx1"/>
                </a:solidFill>
              </a:rPr>
              <a:pPr/>
              <a:t>43</a:t>
            </a:fld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7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22960"/>
                <a:ext cx="3962400" cy="4286250"/>
              </a:xfrm>
            </p:spPr>
            <p:txBody>
              <a:bodyPr>
                <a:normAutofit/>
              </a:bodyPr>
              <a:lstStyle/>
              <a:p>
                <a:r>
                  <a:rPr lang="en-US" sz="2100" dirty="0" smtClean="0"/>
                  <a:t>Sassen (1987)</a:t>
                </a:r>
              </a:p>
              <a:p>
                <a:pPr lvl="1"/>
                <a:r>
                  <a:rPr lang="en-US" sz="1700" dirty="0" smtClean="0"/>
                  <a:t>Derived ice-equivalent radar reflectivity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17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700" b="0" i="1" smtClean="0">
                        <a:latin typeface="Cambria Math"/>
                      </a:rPr>
                      <m:t>=1.18</m:t>
                    </m:r>
                    <m:sSub>
                      <m:sSubPr>
                        <m:ctrlPr>
                          <a:rPr lang="en-US" sz="17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17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700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17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700" dirty="0" smtClean="0"/>
                  <a:t> is liquid-equivalent radar reflectivity factor from Smith (1984) for ice mass content from upper portions of deep convection.</a:t>
                </a:r>
              </a:p>
              <a:p>
                <a:pPr lvl="1"/>
                <a:r>
                  <a:rPr lang="en-US" sz="1700" dirty="0" smtClean="0"/>
                  <a:t>Line 2a is Z-IWC relationship from </a:t>
                </a:r>
                <a:r>
                  <a:rPr lang="en-US" sz="1700" dirty="0" err="1" smtClean="0"/>
                  <a:t>Sassen</a:t>
                </a:r>
                <a:r>
                  <a:rPr lang="en-US" sz="1700" dirty="0" smtClean="0"/>
                  <a:t> (1987) and Line 2b is relationship from </a:t>
                </a:r>
                <a:r>
                  <a:rPr lang="en-US" sz="1700" dirty="0" err="1" smtClean="0"/>
                  <a:t>Heymsfield</a:t>
                </a:r>
                <a:r>
                  <a:rPr lang="en-US" sz="1700" dirty="0" smtClean="0"/>
                  <a:t> (1977).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22960"/>
                <a:ext cx="3962400" cy="4286250"/>
              </a:xfrm>
              <a:blipFill rotWithShape="1">
                <a:blip r:embed="rId2"/>
                <a:stretch>
                  <a:fillRect l="-1385" t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21342" y="228600"/>
            <a:ext cx="630134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000" b="1" dirty="0" smtClean="0"/>
              <a:t>Background: Z-IWC Relationship</a:t>
            </a:r>
            <a:endParaRPr lang="en-US" altLang="en-US" sz="3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325" y="782598"/>
            <a:ext cx="3030749" cy="427182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920740" y="401193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15200" y="234315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6934200" y="881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B89569-61FB-434C-8155-293EB6D9407C}" type="slidenum">
              <a:rPr lang="en-US" sz="1500" smtClean="0">
                <a:solidFill>
                  <a:schemeClr val="tx1"/>
                </a:solidFill>
              </a:rPr>
              <a:pPr/>
              <a:t>44</a:t>
            </a:fld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84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0550"/>
            <a:ext cx="4267200" cy="4286250"/>
          </a:xfrm>
        </p:spPr>
        <p:txBody>
          <a:bodyPr>
            <a:normAutofit/>
          </a:bodyPr>
          <a:lstStyle/>
          <a:p>
            <a:r>
              <a:rPr lang="en-US" sz="2100" dirty="0" err="1" smtClean="0"/>
              <a:t>Heymsfield</a:t>
            </a:r>
            <a:r>
              <a:rPr lang="en-US" sz="2100" dirty="0" smtClean="0"/>
              <a:t> et al. (2004)</a:t>
            </a:r>
          </a:p>
          <a:p>
            <a:pPr lvl="1"/>
            <a:r>
              <a:rPr lang="en-US" sz="1700" dirty="0" smtClean="0"/>
              <a:t>CRYSTAL-FACE (Jensen 2004)</a:t>
            </a:r>
          </a:p>
          <a:p>
            <a:pPr lvl="1"/>
            <a:r>
              <a:rPr lang="en-US" sz="1700" dirty="0" smtClean="0"/>
              <a:t>Used similar instrumentation as in CAPE2015.</a:t>
            </a:r>
          </a:p>
          <a:p>
            <a:pPr lvl="2"/>
            <a:r>
              <a:rPr lang="en-US" sz="1300" dirty="0" smtClean="0"/>
              <a:t>Citation Research Aircraft</a:t>
            </a:r>
            <a:r>
              <a:rPr lang="en-US" sz="1300" dirty="0"/>
              <a:t> </a:t>
            </a:r>
            <a:r>
              <a:rPr lang="en-US" sz="1300" dirty="0" smtClean="0"/>
              <a:t>and HVPS mainly</a:t>
            </a:r>
          </a:p>
          <a:p>
            <a:pPr lvl="1"/>
            <a:r>
              <a:rPr lang="en-US" sz="1700" dirty="0" smtClean="0"/>
              <a:t>Median mass diameter from a gamma-distributed particle size distribution vs. mean effective particle density.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22856" y="0"/>
            <a:ext cx="789831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000" b="1" dirty="0" smtClean="0"/>
              <a:t>Background: Effective Ice Particle Density</a:t>
            </a:r>
            <a:endParaRPr lang="en-US" altLang="en-US" sz="30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00600" y="590550"/>
            <a:ext cx="3886200" cy="4286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 smtClean="0"/>
          </a:p>
          <a:p>
            <a:pPr lvl="1"/>
            <a:r>
              <a:rPr lang="en-US" sz="1700" dirty="0"/>
              <a:t>Relationship is valid for convectively generated </a:t>
            </a:r>
            <a:r>
              <a:rPr lang="en-US" sz="1700" dirty="0" smtClean="0"/>
              <a:t>anvils.</a:t>
            </a:r>
          </a:p>
          <a:p>
            <a:pPr lvl="1"/>
            <a:r>
              <a:rPr lang="en-US" sz="1700" dirty="0" smtClean="0"/>
              <a:t>Error </a:t>
            </a:r>
            <a:r>
              <a:rPr lang="en-US" sz="1700" dirty="0"/>
              <a:t>sources include:</a:t>
            </a:r>
          </a:p>
          <a:p>
            <a:pPr lvl="2"/>
            <a:r>
              <a:rPr lang="en-US" sz="1300" dirty="0"/>
              <a:t>Using two-dimensional data to derive effective ice particle densities</a:t>
            </a:r>
          </a:p>
          <a:p>
            <a:pPr lvl="2"/>
            <a:r>
              <a:rPr lang="en-US" sz="1300" dirty="0" smtClean="0"/>
              <a:t>Breakup </a:t>
            </a:r>
            <a:r>
              <a:rPr lang="en-US" sz="1300" dirty="0"/>
              <a:t>of large particles in the inlet of probes</a:t>
            </a:r>
          </a:p>
          <a:p>
            <a:pPr lvl="2"/>
            <a:r>
              <a:rPr lang="en-US" sz="1300" dirty="0"/>
              <a:t>Under-sampling of large particles by cloud water content instrument</a:t>
            </a:r>
          </a:p>
          <a:p>
            <a:pPr lvl="1"/>
            <a:endParaRPr lang="en-US" sz="17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50" y="3181350"/>
            <a:ext cx="4665645" cy="1886276"/>
          </a:xfrm>
          <a:prstGeom prst="rect">
            <a:avLst/>
          </a:prstGeom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6934200" y="881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B89569-61FB-434C-8155-293EB6D9407C}" type="slidenum">
              <a:rPr lang="en-US" sz="1500" smtClean="0">
                <a:solidFill>
                  <a:schemeClr val="tx1"/>
                </a:solidFill>
              </a:rPr>
              <a:pPr/>
              <a:t>45</a:t>
            </a:fld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85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2960"/>
            <a:ext cx="3962400" cy="4286250"/>
          </a:xfrm>
        </p:spPr>
        <p:txBody>
          <a:bodyPr>
            <a:normAutofit/>
          </a:bodyPr>
          <a:lstStyle/>
          <a:p>
            <a:r>
              <a:rPr lang="en-US" sz="2100" dirty="0" smtClean="0"/>
              <a:t>Cotton et al. (2013)</a:t>
            </a:r>
          </a:p>
          <a:p>
            <a:pPr lvl="1"/>
            <a:r>
              <a:rPr lang="en-US" sz="1700" dirty="0" smtClean="0"/>
              <a:t>Derived mass-dimensional relationship for use in calculating effective ice particle densities using 2D-S and Nevzorov.</a:t>
            </a:r>
          </a:p>
          <a:p>
            <a:pPr lvl="2"/>
            <a:r>
              <a:rPr lang="en-US" sz="1300" dirty="0" smtClean="0"/>
              <a:t>Drift in Nevzorov base-line measurements were corrected.</a:t>
            </a:r>
          </a:p>
          <a:p>
            <a:pPr lvl="1"/>
            <a:r>
              <a:rPr lang="en-US" sz="1700" dirty="0" smtClean="0"/>
              <a:t>Concluded small ice particles (diameter &lt;70 µm) have constant effective ice density of 700 kg/m</a:t>
            </a:r>
            <a:r>
              <a:rPr lang="en-US" sz="1700" baseline="30000" dirty="0" smtClean="0"/>
              <a:t>3</a:t>
            </a:r>
            <a:r>
              <a:rPr lang="en-US" sz="1700" dirty="0" smtClean="0"/>
              <a:t>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22856" y="228600"/>
            <a:ext cx="789831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000" b="1" dirty="0" smtClean="0"/>
              <a:t>Background: Effective Ice Particle Density</a:t>
            </a:r>
            <a:endParaRPr lang="en-US" altLang="en-US" sz="3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782598"/>
            <a:ext cx="3276600" cy="4271829"/>
          </a:xfrm>
          <a:prstGeom prst="rect">
            <a:avLst/>
          </a:prstGeom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6934200" y="881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B89569-61FB-434C-8155-293EB6D9407C}" type="slidenum">
              <a:rPr lang="en-US" sz="1500" smtClean="0">
                <a:solidFill>
                  <a:schemeClr val="tx1"/>
                </a:solidFill>
              </a:rPr>
              <a:pPr/>
              <a:t>46</a:t>
            </a:fld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33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2960"/>
            <a:ext cx="8534400" cy="428625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Satisfy Goal 1 of CAPE2015 Field Experiment.</a:t>
            </a:r>
          </a:p>
          <a:p>
            <a:pPr lvl="1"/>
            <a:r>
              <a:rPr lang="en-US" sz="2100" dirty="0" smtClean="0"/>
              <a:t>Obtain a radar reflectivity factor (Z)-measured cloud water content (WC) relationship.</a:t>
            </a:r>
          </a:p>
          <a:p>
            <a:r>
              <a:rPr lang="en-US" sz="2500" dirty="0" smtClean="0"/>
              <a:t>I have been involved with this research since data collection.</a:t>
            </a:r>
            <a:endParaRPr lang="en-US" sz="2100" dirty="0" smtClean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839527" y="228600"/>
            <a:ext cx="54649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000" b="1" dirty="0" smtClean="0"/>
              <a:t>Motivation for This Research</a:t>
            </a:r>
            <a:endParaRPr lang="en-US" altLang="en-US" sz="3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6954" y="2533652"/>
            <a:ext cx="6590103" cy="2324098"/>
          </a:xfrm>
          <a:prstGeom prst="rect">
            <a:avLst/>
          </a:prstGeom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6934200" y="881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B89569-61FB-434C-8155-293EB6D9407C}" type="slidenum">
              <a:rPr lang="en-US" sz="1500" smtClean="0">
                <a:solidFill>
                  <a:schemeClr val="tx1"/>
                </a:solidFill>
              </a:rPr>
              <a:pPr/>
              <a:t>5</a:t>
            </a:fld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289165" y="228600"/>
            <a:ext cx="456567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000" b="1" dirty="0" smtClean="0"/>
              <a:t>Aircraft Instrumentation</a:t>
            </a:r>
            <a:endParaRPr lang="en-US" altLang="en-US" sz="3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420" y="666750"/>
            <a:ext cx="5709161" cy="428920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552700" y="3421825"/>
            <a:ext cx="990600" cy="9144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62300" y="1843645"/>
            <a:ext cx="1326081" cy="171870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01740" y="3498024"/>
            <a:ext cx="1295400" cy="120732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6934200" y="881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B89569-61FB-434C-8155-293EB6D9407C}" type="slidenum">
              <a:rPr lang="en-US" sz="1500" smtClean="0">
                <a:solidFill>
                  <a:schemeClr val="tx1"/>
                </a:solidFill>
              </a:rPr>
              <a:pPr/>
              <a:t>6</a:t>
            </a:fld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6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2960"/>
            <a:ext cx="8534400" cy="2895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Optical array probe with two lasers oriented </a:t>
            </a:r>
            <a:r>
              <a:rPr lang="en-US" dirty="0" smtClean="0"/>
              <a:t>perpendicular (Lawson et al. 2006)</a:t>
            </a:r>
            <a:endParaRPr lang="en-US" dirty="0"/>
          </a:p>
          <a:p>
            <a:pPr lvl="1"/>
            <a:r>
              <a:rPr lang="en-US" dirty="0"/>
              <a:t>128 10-um </a:t>
            </a:r>
            <a:r>
              <a:rPr lang="en-US" dirty="0" smtClean="0"/>
              <a:t>photodiodes</a:t>
            </a:r>
          </a:p>
          <a:p>
            <a:pPr lvl="2"/>
            <a:r>
              <a:rPr lang="en-US" dirty="0" smtClean="0"/>
              <a:t>10-2000 µm</a:t>
            </a:r>
            <a:endParaRPr lang="en-US" dirty="0"/>
          </a:p>
          <a:p>
            <a:pPr lvl="1"/>
            <a:r>
              <a:rPr lang="en-US" dirty="0"/>
              <a:t>Cloud particles shadow diodes and image is recorded</a:t>
            </a:r>
          </a:p>
          <a:p>
            <a:pPr lvl="1"/>
            <a:r>
              <a:rPr lang="en-US" dirty="0"/>
              <a:t>Data post-processing reconstructs images and sorts by diameter (29 size bins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Anti-shatter tips</a:t>
            </a:r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35762" y="228600"/>
            <a:ext cx="847251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000" b="1" dirty="0" smtClean="0"/>
              <a:t>Two-Dimensional Stereographic Probe (2D-S)</a:t>
            </a:r>
            <a:endParaRPr lang="en-US" altLang="en-US" sz="3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8" b="31531"/>
          <a:stretch/>
        </p:blipFill>
        <p:spPr>
          <a:xfrm>
            <a:off x="1066800" y="3586348"/>
            <a:ext cx="1681225" cy="1417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99" t="2695" r="52184" b="87407"/>
          <a:stretch/>
        </p:blipFill>
        <p:spPr>
          <a:xfrm>
            <a:off x="4648200" y="3087567"/>
            <a:ext cx="3352800" cy="1916713"/>
          </a:xfrm>
          <a:prstGeom prst="rect">
            <a:avLst/>
          </a:prstGeom>
        </p:spPr>
      </p:pic>
      <p:sp>
        <p:nvSpPr>
          <p:cNvPr id="8" name="Slide Number Placeholder 3"/>
          <p:cNvSpPr txBox="1">
            <a:spLocks/>
          </p:cNvSpPr>
          <p:nvPr/>
        </p:nvSpPr>
        <p:spPr>
          <a:xfrm>
            <a:off x="6934200" y="881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B89569-61FB-434C-8155-293EB6D9407C}" type="slidenum">
              <a:rPr lang="en-US" sz="1500" smtClean="0">
                <a:solidFill>
                  <a:schemeClr val="tx1"/>
                </a:solidFill>
              </a:rPr>
              <a:pPr/>
              <a:t>7</a:t>
            </a:fld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7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534400" cy="2895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Optical array probe with </a:t>
            </a:r>
            <a:r>
              <a:rPr lang="en-US" dirty="0" smtClean="0"/>
              <a:t>one laser </a:t>
            </a:r>
            <a:r>
              <a:rPr lang="en-US" dirty="0"/>
              <a:t>oriented </a:t>
            </a:r>
            <a:r>
              <a:rPr lang="en-US" dirty="0" smtClean="0"/>
              <a:t>horizontally (Lawson et al. 1993)</a:t>
            </a:r>
            <a:endParaRPr lang="en-US" dirty="0"/>
          </a:p>
          <a:p>
            <a:pPr lvl="1"/>
            <a:r>
              <a:rPr lang="en-US" dirty="0"/>
              <a:t>128 </a:t>
            </a:r>
            <a:r>
              <a:rPr lang="en-US" dirty="0" smtClean="0"/>
              <a:t>150-um photodiodes</a:t>
            </a:r>
          </a:p>
          <a:p>
            <a:pPr lvl="2"/>
            <a:r>
              <a:rPr lang="en-US" dirty="0" smtClean="0"/>
              <a:t>150 µm to 3 cm</a:t>
            </a:r>
            <a:endParaRPr lang="en-US" dirty="0"/>
          </a:p>
          <a:p>
            <a:pPr lvl="1"/>
            <a:r>
              <a:rPr lang="en-US" dirty="0"/>
              <a:t>Cloud particles shadow diodes and image is recorded</a:t>
            </a:r>
          </a:p>
          <a:p>
            <a:pPr lvl="1"/>
            <a:r>
              <a:rPr lang="en-US" dirty="0"/>
              <a:t>Data post-processing reconstructs images and sorts by diameter (</a:t>
            </a:r>
            <a:r>
              <a:rPr lang="en-US" dirty="0" smtClean="0"/>
              <a:t>28 </a:t>
            </a:r>
            <a:r>
              <a:rPr lang="en-US" dirty="0"/>
              <a:t>size bins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Anti-shatter tips</a:t>
            </a:r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50007" y="228600"/>
            <a:ext cx="76439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000" b="1" dirty="0" smtClean="0"/>
              <a:t>High-Volume Precipitation Spectrometer Version 3 (HVPS3)</a:t>
            </a:r>
            <a:endParaRPr lang="en-US" altLang="en-US" sz="3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2540" y="3409950"/>
            <a:ext cx="2039295" cy="1456334"/>
          </a:xfrm>
          <a:prstGeom prst="rect">
            <a:avLst/>
          </a:prstGeom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6934200" y="881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B89569-61FB-434C-8155-293EB6D9407C}" type="slidenum">
              <a:rPr lang="en-US" sz="1500" smtClean="0">
                <a:solidFill>
                  <a:schemeClr val="tx1"/>
                </a:solidFill>
              </a:rPr>
              <a:pPr/>
              <a:t>8</a:t>
            </a:fld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75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2960"/>
            <a:ext cx="7239000" cy="3729990"/>
          </a:xfrm>
        </p:spPr>
        <p:txBody>
          <a:bodyPr>
            <a:normAutofit lnSpcReduction="10000"/>
          </a:bodyPr>
          <a:lstStyle/>
          <a:p>
            <a:r>
              <a:rPr lang="en-US" sz="2900" dirty="0" smtClean="0"/>
              <a:t>Constant-temperature</a:t>
            </a:r>
            <a:r>
              <a:rPr lang="en-US" sz="2900" dirty="0"/>
              <a:t>, hot-wire </a:t>
            </a:r>
            <a:r>
              <a:rPr lang="en-US" sz="2900" dirty="0" smtClean="0"/>
              <a:t>probe (</a:t>
            </a:r>
            <a:r>
              <a:rPr lang="en-US" sz="2900" dirty="0" err="1" smtClean="0"/>
              <a:t>Korolev</a:t>
            </a:r>
            <a:r>
              <a:rPr lang="en-US" sz="2900" dirty="0" smtClean="0"/>
              <a:t> et al. 1998)</a:t>
            </a:r>
            <a:endParaRPr lang="en-US" sz="2900" dirty="0"/>
          </a:p>
          <a:p>
            <a:pPr lvl="1"/>
            <a:r>
              <a:rPr lang="en-US" sz="2400" dirty="0"/>
              <a:t>Measures total </a:t>
            </a:r>
            <a:r>
              <a:rPr lang="en-US" sz="2400" dirty="0" smtClean="0"/>
              <a:t>(TWC) and </a:t>
            </a:r>
            <a:r>
              <a:rPr lang="en-US" sz="2400" dirty="0"/>
              <a:t>liquid water content </a:t>
            </a:r>
            <a:r>
              <a:rPr lang="en-US" sz="2400" dirty="0" smtClean="0"/>
              <a:t>(LWC) with </a:t>
            </a:r>
            <a:r>
              <a:rPr lang="en-US" sz="2400" dirty="0"/>
              <a:t>cone and wire, </a:t>
            </a:r>
            <a:r>
              <a:rPr lang="en-US" sz="2400" dirty="0" smtClean="0"/>
              <a:t>respectively</a:t>
            </a:r>
          </a:p>
          <a:p>
            <a:pPr lvl="2"/>
            <a:r>
              <a:rPr lang="en-US" sz="2000" dirty="0" smtClean="0"/>
              <a:t>0.003-3.0 g/m</a:t>
            </a:r>
            <a:r>
              <a:rPr lang="en-US" sz="2000" baseline="30000" dirty="0" smtClean="0"/>
              <a:t>3</a:t>
            </a:r>
            <a:endParaRPr lang="en-US" sz="2000" dirty="0" smtClean="0"/>
          </a:p>
          <a:p>
            <a:pPr lvl="1"/>
            <a:r>
              <a:rPr lang="en-US" sz="2400" dirty="0" smtClean="0"/>
              <a:t>Ice particles &lt;4 mm melt entirely in TWC sensor (</a:t>
            </a:r>
            <a:r>
              <a:rPr lang="en-US" sz="2400" dirty="0" err="1" smtClean="0"/>
              <a:t>Korolev</a:t>
            </a:r>
            <a:r>
              <a:rPr lang="en-US" sz="2400" dirty="0" smtClean="0"/>
              <a:t> et al. 2013)</a:t>
            </a:r>
          </a:p>
          <a:p>
            <a:pPr lvl="2"/>
            <a:r>
              <a:rPr lang="en-US" sz="2000" dirty="0" smtClean="0"/>
              <a:t>Larger particles may bounce out</a:t>
            </a:r>
          </a:p>
          <a:p>
            <a:pPr lvl="1"/>
            <a:r>
              <a:rPr lang="en-US" sz="2400" dirty="0" smtClean="0"/>
              <a:t>Flight correct and base-line adjust data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655127" y="228600"/>
            <a:ext cx="583377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000" b="1" dirty="0" smtClean="0"/>
              <a:t>Nevzorov Water Content Probe</a:t>
            </a:r>
            <a:endParaRPr lang="en-US" altLang="en-US" sz="3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3" t="3105" r="30972" b="20827"/>
          <a:stretch/>
        </p:blipFill>
        <p:spPr>
          <a:xfrm>
            <a:off x="7696200" y="782598"/>
            <a:ext cx="762000" cy="354175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534400" y="971550"/>
            <a:ext cx="228600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229600" y="257050"/>
            <a:ext cx="228600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934200" y="881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B89569-61FB-434C-8155-293EB6D9407C}" type="slidenum">
              <a:rPr lang="en-US" sz="1500" smtClean="0">
                <a:solidFill>
                  <a:schemeClr val="tx1"/>
                </a:solidFill>
              </a:rPr>
              <a:pPr/>
              <a:t>9</a:t>
            </a:fld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8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algn="ctr" eaLnBrk="1" hangingPunct="1">
          <a:defRPr sz="30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3976</TotalTime>
  <Words>3321</Words>
  <Application>Microsoft Office PowerPoint</Application>
  <PresentationFormat>On-screen Show (16:9)</PresentationFormat>
  <Paragraphs>543</Paragraphs>
  <Slides>46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Comparison of Concurrent Radar and Aircraft Measurements of Cirrus Clouds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  <vt:lpstr>PowerPoint Presentation</vt:lpstr>
      <vt:lpstr>PowerPoint Presentation</vt:lpstr>
      <vt:lpstr>PowerPoint Presentation</vt:lpstr>
      <vt:lpstr>Extra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Naval Research Laboratory, Monterey 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Comparisons of Florida Thunderstorm Cirrus Clouds using Concurrent Radar and Aircraft Measurements</dc:title>
  <dc:creator>Gapp, Mr. Nicholas, Contractor, Code 7533</dc:creator>
  <cp:lastModifiedBy>Nick Gapp</cp:lastModifiedBy>
  <cp:revision>278</cp:revision>
  <dcterms:created xsi:type="dcterms:W3CDTF">2018-08-02T22:11:30Z</dcterms:created>
  <dcterms:modified xsi:type="dcterms:W3CDTF">2019-06-07T17:13:21Z</dcterms:modified>
</cp:coreProperties>
</file>