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57" r:id="rId3"/>
    <p:sldId id="264" r:id="rId4"/>
    <p:sldId id="262" r:id="rId5"/>
    <p:sldId id="270" r:id="rId6"/>
    <p:sldId id="271" r:id="rId7"/>
    <p:sldId id="278" r:id="rId8"/>
    <p:sldId id="266" r:id="rId9"/>
    <p:sldId id="258" r:id="rId10"/>
    <p:sldId id="276" r:id="rId11"/>
    <p:sldId id="267" r:id="rId12"/>
    <p:sldId id="268" r:id="rId13"/>
    <p:sldId id="269" r:id="rId14"/>
    <p:sldId id="259" r:id="rId15"/>
    <p:sldId id="273" r:id="rId16"/>
    <p:sldId id="274" r:id="rId17"/>
    <p:sldId id="275" r:id="rId18"/>
    <p:sldId id="260" r:id="rId19"/>
    <p:sldId id="272" r:id="rId20"/>
    <p:sldId id="261" r:id="rId21"/>
    <p:sldId id="279" r:id="rId22"/>
    <p:sldId id="27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>
        <p:scale>
          <a:sx n="70" d="100"/>
          <a:sy n="70" d="100"/>
        </p:scale>
        <p:origin x="-66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D526AA-1029-4575-B5F2-919BB95647F6}" type="datetimeFigureOut">
              <a:rPr lang="en-US" smtClean="0"/>
              <a:t>4/20/2016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F49C5B-6755-4388-A145-F8AB918E3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0333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12201452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5019" y="4953000"/>
            <a:ext cx="12197020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BFD2448-10F4-4DE6-B41D-983DEB836F1C}" type="datetime1">
              <a:rPr lang="en-US" smtClean="0"/>
              <a:t>4/20/2016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3CFF150-2488-4240-9965-1584B60CFB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4FDE68-D8CC-41B5-9A1F-162604BB7ADC}" type="datetime1">
              <a:rPr lang="en-US" smtClean="0"/>
              <a:t>4/20/2016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CFF150-2488-4240-9965-1584B60CFB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64A6E7-387D-417B-A0D1-CF24339BD9AA}" type="datetime1">
              <a:rPr lang="en-US" smtClean="0"/>
              <a:t>4/20/2016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CFF150-2488-4240-9965-1584B60CFB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98BD9-1FC7-45D5-A154-0F108D28797F}" type="datetime1">
              <a:rPr lang="en-US" smtClean="0"/>
              <a:t>4/20/2016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CFF150-2488-4240-9965-1584B60CFB6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BC9272-B284-4A83-A2B8-23CE5E00D714}" type="datetime1">
              <a:rPr lang="en-US" smtClean="0"/>
              <a:t>4/20/2016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CFF150-2488-4240-9965-1584B60CFB6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4848907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4600352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90E3B6-D033-47FC-8528-65214BF27E58}" type="datetime1">
              <a:rPr lang="en-US" smtClean="0"/>
              <a:t>4/20/2016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CFF150-2488-4240-9965-1584B60CFB6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67D54C-C4F8-41EB-9312-D0251F055D0C}" type="datetime1">
              <a:rPr lang="en-US" smtClean="0"/>
              <a:t>4/20/2016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CFF150-2488-4240-9965-1584B60CFB6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A175C1-CF56-4C09-9799-4F95E5C9F97D}" type="datetime1">
              <a:rPr lang="en-US" smtClean="0"/>
              <a:t>4/20/2016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CFF150-2488-4240-9965-1584B60CFB60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012B89-72F6-4036-9564-A8E03EA3F61C}" type="datetime1">
              <a:rPr lang="en-US" smtClean="0"/>
              <a:t>4/20/2016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CFF150-2488-4240-9965-1584B60CFB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</p:spPr>
        <p:txBody>
          <a:bodyPr/>
          <a:lstStyle>
            <a:extLst/>
          </a:lstStyle>
          <a:p>
            <a:fld id="{9BF3E706-3E47-4446-B492-DB9A2F78A424}" type="datetime1">
              <a:rPr lang="en-US" smtClean="0"/>
              <a:t>4/20/2016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CFF150-2488-4240-9965-1584B60CFB6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78C7A80-8FB3-4484-8D2A-4EAFA27CBE08}" type="datetime1">
              <a:rPr lang="en-US" smtClean="0"/>
              <a:t>4/20/2016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40097" y="6407945"/>
            <a:ext cx="313424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3CFF150-2488-4240-9965-1584B60CFB60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11552149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11303595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481329"/>
            <a:ext cx="109728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635E20ED-4977-4E21-93B0-C5731CE61A92}" type="datetime1">
              <a:rPr lang="en-US" smtClean="0"/>
              <a:t>4/20/2016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3CFF150-2488-4240-9965-1584B60CFB6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4438" y="1122363"/>
            <a:ext cx="9763125" cy="2387600"/>
          </a:xfrm>
        </p:spPr>
        <p:txBody>
          <a:bodyPr>
            <a:normAutofit/>
          </a:bodyPr>
          <a:lstStyle/>
          <a:p>
            <a:r>
              <a:rPr lang="en-US" dirty="0" smtClean="0"/>
              <a:t>Aircraft and Radar Observations of Cirrus Clouds during CAPE2015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Nicholas </a:t>
            </a:r>
            <a:r>
              <a:rPr lang="en-US" dirty="0" err="1" smtClean="0"/>
              <a:t>Gapp</a:t>
            </a:r>
            <a:endParaRPr lang="en-US" dirty="0" smtClean="0"/>
          </a:p>
          <a:p>
            <a:r>
              <a:rPr lang="en-US" dirty="0" smtClean="0"/>
              <a:t>University of North Dakota</a:t>
            </a:r>
          </a:p>
          <a:p>
            <a:r>
              <a:rPr lang="en-US" dirty="0" smtClean="0"/>
              <a:t>Grand Forks, North Dakota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FF150-2488-4240-9965-1584B60CFB6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843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64" t="11570" r="10466" b="11206"/>
          <a:stretch/>
        </p:blipFill>
        <p:spPr>
          <a:xfrm>
            <a:off x="2566945" y="1460312"/>
            <a:ext cx="7058110" cy="5274812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FF150-2488-4240-9965-1584B60CFB60}" type="slidenum">
              <a:rPr lang="en-US" smtClean="0"/>
              <a:t>10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03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Reflectivity</a:t>
            </a:r>
          </a:p>
          <a:p>
            <a:pPr lvl="1"/>
            <a:r>
              <a:rPr lang="en-US" dirty="0" smtClean="0"/>
              <a:t>Calculate to compare with MCR</a:t>
            </a:r>
          </a:p>
          <a:p>
            <a:pPr lvl="1"/>
            <a:r>
              <a:rPr lang="en-US" dirty="0" smtClean="0"/>
              <a:t>From 2D-S number concentration, derived IWC values, and mean diameter of sampled particles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marL="630936" lvl="2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Dielectric constant for ice of 0.197 (Rinehart, 2010)</a:t>
            </a:r>
          </a:p>
          <a:p>
            <a:pPr lvl="1"/>
            <a:r>
              <a:rPr lang="en-US" dirty="0" smtClean="0"/>
              <a:t>Summed over all 29 2D-S size bins</a:t>
            </a:r>
          </a:p>
          <a:p>
            <a:pPr lvl="1"/>
            <a:r>
              <a:rPr lang="en-US" dirty="0" smtClean="0"/>
              <a:t>Convert to logarithmic units (</a:t>
            </a:r>
            <a:r>
              <a:rPr lang="en-US" dirty="0" err="1" smtClean="0"/>
              <a:t>dBZ</a:t>
            </a:r>
            <a:r>
              <a:rPr lang="en-US" dirty="0" smtClean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FF150-2488-4240-9965-1584B60CFB60}" type="slidenum">
              <a:rPr lang="en-US" smtClean="0"/>
              <a:t>11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839214" y="3138984"/>
                <a:ext cx="2513573" cy="10532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300" i="1">
                          <a:latin typeface="Cambria Math"/>
                        </a:rPr>
                        <m:t>𝑧</m:t>
                      </m:r>
                      <m:r>
                        <a:rPr lang="en-US" sz="2300" i="1">
                          <a:latin typeface="Cambria Math"/>
                        </a:rPr>
                        <m:t>= 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en-US" sz="23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2300" i="1">
                              <a:latin typeface="Cambria Math"/>
                            </a:rPr>
                            <m:t>𝑖</m:t>
                          </m:r>
                          <m:r>
                            <a:rPr lang="en-US" sz="2300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2300" i="1">
                              <a:latin typeface="Cambria Math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sz="23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300" i="1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300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sz="2300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sz="2300" i="1">
                                  <a:latin typeface="Cambria Math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2300" i="1">
                                  <a:latin typeface="Cambria Math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2300" i="1">
                                  <a:latin typeface="Cambria Math"/>
                                </a:rPr>
                                <m:t>6</m:t>
                              </m:r>
                            </m:sup>
                          </m:sSubSup>
                        </m:e>
                      </m:nary>
                      <m:sSup>
                        <m:sSupPr>
                          <m:ctrlPr>
                            <a:rPr lang="en-US" sz="2300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3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300" i="1">
                                  <a:latin typeface="Cambria Math"/>
                                </a:rPr>
                                <m:t>𝐾</m:t>
                              </m:r>
                            </m:e>
                          </m:d>
                        </m:e>
                        <m:sup>
                          <m:r>
                            <a:rPr lang="en-US" sz="2300" i="1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3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9214" y="3138984"/>
                <a:ext cx="2513573" cy="105323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227379" y="5431810"/>
                <a:ext cx="3737242" cy="8876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300" i="1">
                          <a:latin typeface="Cambria Math"/>
                        </a:rPr>
                        <m:t>𝑍</m:t>
                      </m:r>
                      <m:r>
                        <a:rPr lang="en-US" sz="2300" i="1">
                          <a:latin typeface="Cambria Math"/>
                        </a:rPr>
                        <m:t>=10</m:t>
                      </m:r>
                      <m:func>
                        <m:funcPr>
                          <m:ctrlPr>
                            <a:rPr lang="en-US" sz="2300" i="1">
                              <a:latin typeface="Cambria Math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3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300">
                                  <a:latin typeface="Cambria Math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2300" i="1">
                                  <a:latin typeface="Cambria Math"/>
                                </a:rPr>
                                <m:t>10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US" sz="2300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3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300" i="1">
                                      <a:latin typeface="Cambria Math"/>
                                    </a:rPr>
                                    <m:t>𝑧</m:t>
                                  </m:r>
                                </m:num>
                                <m:den>
                                  <m:f>
                                    <m:fPr>
                                      <m:type m:val="lin"/>
                                      <m:ctrlPr>
                                        <a:rPr lang="en-US" sz="2300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sz="2300" i="1"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300" i="1">
                                              <a:latin typeface="Cambria Math"/>
                                            </a:rPr>
                                            <m:t>1 </m:t>
                                          </m:r>
                                          <m:r>
                                            <a:rPr lang="en-US" sz="2300" i="1">
                                              <a:latin typeface="Cambria Math"/>
                                            </a:rPr>
                                            <m:t>𝑚𝑚</m:t>
                                          </m:r>
                                        </m:e>
                                        <m:sup>
                                          <m:r>
                                            <a:rPr lang="en-US" sz="2300" i="1">
                                              <a:latin typeface="Cambria Math"/>
                                            </a:rPr>
                                            <m:t>6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sz="2300" i="1"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300" i="1">
                                              <a:latin typeface="Cambria Math"/>
                                            </a:rPr>
                                            <m:t>𝑚</m:t>
                                          </m:r>
                                        </m:e>
                                        <m:sup>
                                          <m:r>
                                            <a:rPr lang="en-US" sz="2300" i="1">
                                              <a:latin typeface="Cambria Math"/>
                                            </a:rPr>
                                            <m:t>3</m:t>
                                          </m:r>
                                        </m:sup>
                                      </m:sSup>
                                    </m:den>
                                  </m:f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sz="23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7379" y="5431810"/>
                <a:ext cx="3737242" cy="88761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8405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Aspect ratio</a:t>
            </a:r>
          </a:p>
          <a:p>
            <a:pPr lvl="1"/>
            <a:r>
              <a:rPr lang="en-US" dirty="0" smtClean="0"/>
              <a:t>Calculate to show validity of spherical particle assumption in calculating reflectivity</a:t>
            </a:r>
          </a:p>
          <a:p>
            <a:pPr lvl="1"/>
            <a:r>
              <a:rPr lang="en-US" dirty="0" smtClean="0"/>
              <a:t>Calculated during data post-processing</a:t>
            </a:r>
          </a:p>
          <a:p>
            <a:pPr lvl="2"/>
            <a:r>
              <a:rPr lang="en-US" dirty="0" smtClean="0"/>
              <a:t>Shown </a:t>
            </a:r>
            <a:r>
              <a:rPr lang="en-US" dirty="0" smtClean="0"/>
              <a:t>below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FF150-2488-4240-9965-1584B60CFB60}" type="slidenum">
              <a:rPr lang="en-US" smtClean="0"/>
              <a:t>12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4664643" y="5308863"/>
                <a:ext cx="4610173" cy="76450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300" b="0" i="1" smtClean="0">
                          <a:latin typeface="Cambria Math"/>
                        </a:rPr>
                        <m:t>𝐴𝑠𝑝𝑒𝑐𝑡</m:t>
                      </m:r>
                      <m:r>
                        <a:rPr lang="en-US" sz="2300" b="0" i="1" smtClean="0">
                          <a:latin typeface="Cambria Math"/>
                        </a:rPr>
                        <m:t> </m:t>
                      </m:r>
                      <m:r>
                        <a:rPr lang="en-US" sz="2300" b="0" i="1" smtClean="0">
                          <a:latin typeface="Cambria Math"/>
                        </a:rPr>
                        <m:t>𝑟𝑎𝑡𝑖𝑜</m:t>
                      </m:r>
                      <m:r>
                        <a:rPr lang="en-US" sz="2300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sz="23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300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h𝑜𝑟𝑖𝑧𝑜𝑛𝑡𝑎𝑙</m:t>
                          </m:r>
                          <m:r>
                            <a:rPr lang="en-US" sz="2300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300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𝑤𝑖𝑑𝑡h</m:t>
                          </m:r>
                        </m:num>
                        <m:den>
                          <m:r>
                            <a:rPr lang="en-US" sz="2300" b="0" i="1" smtClean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𝑣𝑒𝑟𝑡𝑖𝑐𝑎𝑙</m:t>
                          </m:r>
                          <m:r>
                            <a:rPr lang="en-US" sz="2300" b="0" i="1" smtClean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300" b="0" i="1" smtClean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𝑤𝑖𝑑𝑡h</m:t>
                          </m:r>
                        </m:den>
                      </m:f>
                    </m:oMath>
                  </m:oMathPara>
                </a14:m>
                <a:endParaRPr lang="en-US" sz="2300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4643" y="5308863"/>
                <a:ext cx="4610173" cy="76450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2" t="73632" r="52560" b="23138"/>
          <a:stretch/>
        </p:blipFill>
        <p:spPr>
          <a:xfrm>
            <a:off x="2602174" y="3552721"/>
            <a:ext cx="6987653" cy="1319531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3159457" y="5060982"/>
            <a:ext cx="1050877" cy="1260267"/>
            <a:chOff x="3555242" y="5017818"/>
            <a:chExt cx="1050877" cy="1260267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739" t="74962" r="75823" b="23916"/>
            <a:stretch/>
          </p:blipFill>
          <p:spPr>
            <a:xfrm>
              <a:off x="3555242" y="5017818"/>
              <a:ext cx="1050877" cy="1260267"/>
            </a:xfrm>
            <a:prstGeom prst="rect">
              <a:avLst/>
            </a:prstGeom>
          </p:spPr>
        </p:pic>
        <p:cxnSp>
          <p:nvCxnSpPr>
            <p:cNvPr id="14" name="Straight Connector 13"/>
            <p:cNvCxnSpPr>
              <a:endCxn id="12" idx="3"/>
            </p:cNvCxnSpPr>
            <p:nvPr/>
          </p:nvCxnSpPr>
          <p:spPr>
            <a:xfrm>
              <a:off x="3684896" y="5647952"/>
              <a:ext cx="921223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4176217" y="5227093"/>
              <a:ext cx="0" cy="928047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1599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81329"/>
            <a:ext cx="10972800" cy="5376671"/>
          </a:xfrm>
        </p:spPr>
        <p:txBody>
          <a:bodyPr>
            <a:normAutofit/>
          </a:bodyPr>
          <a:lstStyle/>
          <a:p>
            <a:r>
              <a:rPr lang="en-US" dirty="0" smtClean="0"/>
              <a:t>Mass </a:t>
            </a:r>
            <a:r>
              <a:rPr lang="en-US" dirty="0" smtClean="0"/>
              <a:t>ratio</a:t>
            </a:r>
          </a:p>
          <a:p>
            <a:pPr lvl="1"/>
            <a:r>
              <a:rPr lang="en-US" dirty="0" smtClean="0"/>
              <a:t>Calculate to show validity of solid particle assumption in calculating reflectivity</a:t>
            </a:r>
            <a:endParaRPr lang="en-US" dirty="0" smtClean="0"/>
          </a:p>
          <a:p>
            <a:pPr lvl="1"/>
            <a:r>
              <a:rPr lang="en-US" dirty="0" smtClean="0"/>
              <a:t>Ratio </a:t>
            </a:r>
            <a:r>
              <a:rPr lang="en-US" dirty="0" smtClean="0"/>
              <a:t>of </a:t>
            </a:r>
            <a:r>
              <a:rPr lang="en-US" dirty="0" err="1" smtClean="0"/>
              <a:t>Nevzorov</a:t>
            </a:r>
            <a:r>
              <a:rPr lang="en-US" dirty="0" smtClean="0"/>
              <a:t> TWC (measured) to 2D-S IWC (derived)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/>
          </a:p>
          <a:p>
            <a:pPr lvl="1"/>
            <a:r>
              <a:rPr lang="en-US" dirty="0" smtClean="0"/>
              <a:t>2D-S </a:t>
            </a:r>
            <a:r>
              <a:rPr lang="en-US" dirty="0" smtClean="0"/>
              <a:t>IWC is calculated by summing over all 29 2D-S size bins</a:t>
            </a:r>
          </a:p>
          <a:p>
            <a:pPr lvl="2"/>
            <a:endParaRPr lang="en-US" dirty="0"/>
          </a:p>
          <a:p>
            <a:pPr marL="630936" lvl="2" indent="0">
              <a:buNone/>
            </a:pPr>
            <a:endParaRPr lang="en-US" dirty="0" smtClean="0"/>
          </a:p>
          <a:p>
            <a:pPr marL="630936" lvl="2" indent="0">
              <a:buNone/>
            </a:pPr>
            <a:endParaRPr lang="en-US" dirty="0" smtClean="0"/>
          </a:p>
          <a:p>
            <a:pPr lvl="2"/>
            <a:r>
              <a:rPr lang="en-US" dirty="0" smtClean="0"/>
              <a:t>Density of ice = 920 kg/m</a:t>
            </a:r>
            <a:r>
              <a:rPr lang="en-US" baseline="30000" dirty="0" smtClean="0"/>
              <a:t>3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FF150-2488-4240-9965-1584B60CFB60}" type="slidenum">
              <a:rPr lang="en-US" smtClean="0"/>
              <a:t>13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4011519" y="3261815"/>
                <a:ext cx="4168962" cy="7573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300" b="0" i="1" smtClean="0">
                          <a:latin typeface="Cambria Math"/>
                        </a:rPr>
                        <m:t>𝑀𝑎𝑠𝑠</m:t>
                      </m:r>
                      <m:r>
                        <a:rPr lang="en-US" sz="2300" b="0" i="1" smtClean="0">
                          <a:latin typeface="Cambria Math"/>
                        </a:rPr>
                        <m:t> </m:t>
                      </m:r>
                      <m:r>
                        <a:rPr lang="en-US" sz="2300" b="0" i="1" smtClean="0">
                          <a:latin typeface="Cambria Math"/>
                        </a:rPr>
                        <m:t>𝑟𝑎𝑡𝑖𝑜</m:t>
                      </m:r>
                      <m:r>
                        <a:rPr lang="en-US" sz="2300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sz="23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300" b="0" i="1" smtClean="0">
                              <a:latin typeface="Cambria Math"/>
                            </a:rPr>
                            <m:t>𝑁𝑒𝑣𝑧𝑜𝑟𝑜𝑣</m:t>
                          </m:r>
                          <m:r>
                            <a:rPr lang="en-US" sz="23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2300" b="0" i="1" smtClean="0">
                              <a:latin typeface="Cambria Math"/>
                            </a:rPr>
                            <m:t>𝑇𝑊𝐶</m:t>
                          </m:r>
                        </m:num>
                        <m:den>
                          <m:r>
                            <a:rPr lang="en-US" sz="23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sz="2300" b="0" i="1" smtClean="0">
                              <a:latin typeface="Cambria Math"/>
                            </a:rPr>
                            <m:t>𝐷𝑆</m:t>
                          </m:r>
                          <m:r>
                            <a:rPr lang="en-US" sz="23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2300" b="0" i="1" smtClean="0">
                              <a:latin typeface="Cambria Math"/>
                            </a:rPr>
                            <m:t>𝐼𝑊𝐶</m:t>
                          </m:r>
                        </m:den>
                      </m:f>
                    </m:oMath>
                  </m:oMathPara>
                </a14:m>
                <a:endParaRPr lang="en-US" sz="2300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1519" y="3261815"/>
                <a:ext cx="4168962" cy="75738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4719052" y="4702833"/>
                <a:ext cx="2753895" cy="10532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300" i="1">
                          <a:latin typeface="Cambria Math"/>
                        </a:rPr>
                        <m:t>𝐼𝑊𝐶</m:t>
                      </m:r>
                      <m:r>
                        <a:rPr lang="en-US" sz="2300" i="1">
                          <a:latin typeface="Cambria Math"/>
                        </a:rPr>
                        <m:t>= 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en-US" sz="23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2300" i="1">
                              <a:latin typeface="Cambria Math"/>
                            </a:rPr>
                            <m:t>𝑖</m:t>
                          </m:r>
                          <m:r>
                            <a:rPr lang="en-US" sz="2300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2300" i="1">
                              <a:latin typeface="Cambria Math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sz="23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300" i="1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300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3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300" i="1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300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3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300" i="1">
                                  <a:latin typeface="Cambria Math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sz="2300" i="1">
                                  <a:latin typeface="Cambria Math"/>
                                </a:rPr>
                                <m:t>𝑖𝑐𝑒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300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9052" y="4702833"/>
                <a:ext cx="2753895" cy="105323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4502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FF150-2488-4240-9965-1584B60CFB60}" type="slidenum">
              <a:rPr lang="en-US" smtClean="0"/>
              <a:t>14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3307" y="1"/>
            <a:ext cx="4842019" cy="34504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1" y="1540535"/>
            <a:ext cx="262330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Aircraft altitude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Does not deviate more than 20 m from average altitude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395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FF150-2488-4240-9965-1584B60CFB60}" type="slidenum">
              <a:rPr lang="en-US" smtClean="0"/>
              <a:t>15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3307" y="1"/>
            <a:ext cx="4842019" cy="34504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9982" y="1"/>
            <a:ext cx="4842018" cy="34504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1" y="1540535"/>
            <a:ext cx="262330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Horizontal 2D-S reflectivity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Large </a:t>
            </a:r>
            <a:r>
              <a:rPr lang="en-US" dirty="0" smtClean="0"/>
              <a:t>spread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Future work</a:t>
            </a:r>
            <a:endParaRPr lang="en-U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920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FF150-2488-4240-9965-1584B60CFB60}" type="slidenum">
              <a:rPr lang="en-US" smtClean="0"/>
              <a:t>16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3307" y="1"/>
            <a:ext cx="4842019" cy="34504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9982" y="1"/>
            <a:ext cx="4842018" cy="34504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3306" y="3450401"/>
            <a:ext cx="4726676" cy="34504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1" y="1540535"/>
            <a:ext cx="262330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Horizontal 2D-S aspect ratio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Ratio of 1 means horizontal and vertical widths are equal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Spherical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Erroneous data omitted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431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FF150-2488-4240-9965-1584B60CFB60}" type="slidenum">
              <a:rPr lang="en-US" smtClean="0"/>
              <a:t>17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3307" y="1"/>
            <a:ext cx="4842019" cy="34504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9982" y="1"/>
            <a:ext cx="4842018" cy="34504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3305" y="3450401"/>
            <a:ext cx="4726677" cy="34504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9982" y="3450401"/>
            <a:ext cx="4842019" cy="34504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1" y="1540535"/>
            <a:ext cx="262330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Horizontal 2D-S mass ratio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Ratio of 1 indicates derived 2D-S IWC is equal to measured </a:t>
            </a:r>
            <a:r>
              <a:rPr lang="en-US" dirty="0" err="1" smtClean="0"/>
              <a:t>Nevzorov</a:t>
            </a:r>
            <a:r>
              <a:rPr lang="en-US" dirty="0" smtClean="0"/>
              <a:t> IWC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Solid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Erroneous data omitted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213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assumptions are invalid</a:t>
            </a:r>
          </a:p>
          <a:p>
            <a:pPr lvl="1"/>
            <a:r>
              <a:rPr lang="en-US" dirty="0" smtClean="0"/>
              <a:t>Spherical particles would have aspect ratios closer to 1</a:t>
            </a:r>
          </a:p>
          <a:p>
            <a:pPr lvl="2"/>
            <a:r>
              <a:rPr lang="en-US" dirty="0" smtClean="0"/>
              <a:t>Aspect ratios are instead 0.6 to 0.8</a:t>
            </a:r>
          </a:p>
          <a:p>
            <a:pPr lvl="3"/>
            <a:r>
              <a:rPr lang="en-US" dirty="0" smtClean="0"/>
              <a:t>Sampled particles are not spherical</a:t>
            </a:r>
          </a:p>
          <a:p>
            <a:pPr lvl="2"/>
            <a:r>
              <a:rPr lang="en-US" dirty="0" smtClean="0"/>
              <a:t>Causes reflectivity values to be incorrect compared to MCR</a:t>
            </a:r>
          </a:p>
          <a:p>
            <a:pPr lvl="1"/>
            <a:r>
              <a:rPr lang="en-US" dirty="0" smtClean="0"/>
              <a:t>Solid particles would have mass ratios closer to 1</a:t>
            </a:r>
          </a:p>
          <a:p>
            <a:pPr lvl="2"/>
            <a:r>
              <a:rPr lang="en-US" dirty="0" smtClean="0"/>
              <a:t>Mass ratios are instead 0.1 to 0.4</a:t>
            </a:r>
          </a:p>
          <a:p>
            <a:pPr lvl="3"/>
            <a:r>
              <a:rPr lang="en-US" dirty="0" smtClean="0"/>
              <a:t>Derived 2D-S IWC is much larger than </a:t>
            </a:r>
            <a:r>
              <a:rPr lang="en-US" dirty="0" err="1" smtClean="0"/>
              <a:t>Nevzorov</a:t>
            </a:r>
            <a:r>
              <a:rPr lang="en-US" dirty="0" smtClean="0"/>
              <a:t> IWC</a:t>
            </a:r>
          </a:p>
          <a:p>
            <a:pPr lvl="3"/>
            <a:r>
              <a:rPr lang="en-US" dirty="0"/>
              <a:t>Sampled particles are not </a:t>
            </a:r>
            <a:r>
              <a:rPr lang="en-US" dirty="0" smtClean="0"/>
              <a:t>solid</a:t>
            </a:r>
            <a:endParaRPr lang="en-US" dirty="0"/>
          </a:p>
          <a:p>
            <a:pPr lvl="2"/>
            <a:r>
              <a:rPr lang="en-US" dirty="0" smtClean="0"/>
              <a:t>Causes reflectivity values to also be incorrect compared to MCR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FF150-2488-4240-9965-1584B60CFB60}" type="slidenum">
              <a:rPr lang="en-US" smtClean="0"/>
              <a:t>18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152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Compare derived 2D-S reflectivity to MCR reflectivity</a:t>
            </a:r>
          </a:p>
          <a:p>
            <a:pPr lvl="1"/>
            <a:r>
              <a:rPr lang="en-US" dirty="0" smtClean="0"/>
              <a:t>Use a more appropriate ice density to calculate 2-DS reflectivity</a:t>
            </a:r>
          </a:p>
          <a:p>
            <a:pPr lvl="2"/>
            <a:r>
              <a:rPr lang="en-US" dirty="0" smtClean="0"/>
              <a:t>Described in </a:t>
            </a:r>
            <a:r>
              <a:rPr lang="en-US" dirty="0" err="1" smtClean="0"/>
              <a:t>Heymsfield</a:t>
            </a:r>
            <a:r>
              <a:rPr lang="en-US" dirty="0" smtClean="0"/>
              <a:t> et al. (2004)</a:t>
            </a:r>
          </a:p>
          <a:p>
            <a:pPr lvl="1"/>
            <a:r>
              <a:rPr lang="en-US" dirty="0" smtClean="0"/>
              <a:t>Account for non-spherical </a:t>
            </a:r>
            <a:r>
              <a:rPr lang="en-US" dirty="0" smtClean="0"/>
              <a:t>particles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FF150-2488-4240-9965-1584B60CFB60}" type="slidenum">
              <a:rPr lang="en-US" smtClean="0"/>
              <a:t>19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727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CAPE2015</a:t>
            </a:r>
          </a:p>
          <a:p>
            <a:pPr lvl="1"/>
            <a:r>
              <a:rPr lang="en-US" dirty="0" smtClean="0"/>
              <a:t>28 July 2015 to 11 August 2015</a:t>
            </a:r>
          </a:p>
          <a:p>
            <a:pPr lvl="1"/>
            <a:r>
              <a:rPr lang="en-US" dirty="0" smtClean="0"/>
              <a:t>Near Cape Canaveral, Florida</a:t>
            </a:r>
          </a:p>
          <a:p>
            <a:pPr lvl="1"/>
            <a:r>
              <a:rPr lang="en-US" dirty="0" smtClean="0"/>
              <a:t>One objective: measure microphysical properties of cirrus </a:t>
            </a:r>
            <a:r>
              <a:rPr lang="en-US" dirty="0" smtClean="0"/>
              <a:t>clouds in thunderstorm anvils</a:t>
            </a:r>
            <a:endParaRPr lang="en-US" dirty="0" smtClean="0"/>
          </a:p>
          <a:p>
            <a:pPr lvl="2"/>
            <a:r>
              <a:rPr lang="en-US" dirty="0" smtClean="0"/>
              <a:t>Concurrent measurement with aircraft instruments and radar at the surface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FF150-2488-4240-9965-1584B60CFB60}" type="slidenum">
              <a:rPr lang="en-US" smtClean="0"/>
              <a:t>2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79" b="16554"/>
          <a:stretch/>
        </p:blipFill>
        <p:spPr>
          <a:xfrm>
            <a:off x="2170847" y="3939434"/>
            <a:ext cx="7850306" cy="291856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70847" y="6543680"/>
            <a:ext cx="209223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/>
              <a:t>Courtesy: Nick </a:t>
            </a:r>
            <a:r>
              <a:rPr lang="en-US" sz="1500" dirty="0" err="1" smtClean="0"/>
              <a:t>Gapp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141913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07187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/>
              <a:t>Delene</a:t>
            </a:r>
            <a:r>
              <a:rPr lang="en-US" dirty="0"/>
              <a:t>, D. J., 2011: Airborne data processing and analysis software package. </a:t>
            </a:r>
            <a:r>
              <a:rPr lang="en-US" i="1" dirty="0"/>
              <a:t>Earth Sci. Inform.</a:t>
            </a:r>
            <a:r>
              <a:rPr lang="en-US" dirty="0"/>
              <a:t>, </a:t>
            </a:r>
            <a:r>
              <a:rPr lang="en-US" b="1" dirty="0"/>
              <a:t>4</a:t>
            </a:r>
            <a:r>
              <a:rPr lang="en-US" dirty="0"/>
              <a:t>, 29–44, doi:10.1007/s12145-010-0061-4.</a:t>
            </a:r>
          </a:p>
          <a:p>
            <a:r>
              <a:rPr lang="en-US" dirty="0" err="1"/>
              <a:t>Heymsfield</a:t>
            </a:r>
            <a:r>
              <a:rPr lang="en-US" dirty="0"/>
              <a:t>, A. J., A. </a:t>
            </a:r>
            <a:r>
              <a:rPr lang="en-US" dirty="0" err="1"/>
              <a:t>Bansemer</a:t>
            </a:r>
            <a:r>
              <a:rPr lang="en-US" dirty="0"/>
              <a:t>, C. Schmitt, C. </a:t>
            </a:r>
            <a:r>
              <a:rPr lang="en-US" dirty="0" err="1"/>
              <a:t>Twohy</a:t>
            </a:r>
            <a:r>
              <a:rPr lang="en-US" dirty="0"/>
              <a:t>, and M. R. </a:t>
            </a:r>
            <a:r>
              <a:rPr lang="en-US" dirty="0" err="1"/>
              <a:t>Poellot</a:t>
            </a:r>
            <a:r>
              <a:rPr lang="en-US" dirty="0"/>
              <a:t>, 2004: Effective ice particle densities derived from aircraft data. </a:t>
            </a:r>
            <a:r>
              <a:rPr lang="en-US" i="1" dirty="0"/>
              <a:t>J. Atmospheric Sci.</a:t>
            </a:r>
            <a:r>
              <a:rPr lang="en-US" dirty="0"/>
              <a:t>, </a:t>
            </a:r>
            <a:r>
              <a:rPr lang="en-US" b="1" dirty="0"/>
              <a:t>61</a:t>
            </a:r>
            <a:r>
              <a:rPr lang="en-US" dirty="0"/>
              <a:t>, 982–1003, doi:10.1175/1520-0469(2004)061&lt;0982:EIPDDF&gt;2.0.CO;2.</a:t>
            </a:r>
          </a:p>
          <a:p>
            <a:r>
              <a:rPr lang="en-US" dirty="0"/>
              <a:t>Rinehart, R. E., 2010: </a:t>
            </a:r>
            <a:r>
              <a:rPr lang="en-US" i="1" dirty="0"/>
              <a:t>Radar for Meteorologists</a:t>
            </a:r>
            <a:r>
              <a:rPr lang="en-US" dirty="0"/>
              <a:t>. Rinehart Publications, 482 pp.</a:t>
            </a:r>
          </a:p>
          <a:p>
            <a:r>
              <a:rPr lang="en-US" dirty="0"/>
              <a:t>J. M. Schmidt, and Co-Authors, 2012: Radar observations of individual rain drops in the free atmosphere. </a:t>
            </a:r>
            <a:r>
              <a:rPr lang="en-US" i="1" dirty="0"/>
              <a:t>PNAS</a:t>
            </a:r>
            <a:r>
              <a:rPr lang="en-US" dirty="0"/>
              <a:t>, </a:t>
            </a:r>
            <a:r>
              <a:rPr lang="en-US" b="1" dirty="0"/>
              <a:t>109,</a:t>
            </a:r>
            <a:r>
              <a:rPr lang="en-US" dirty="0"/>
              <a:t> 9293-9298, </a:t>
            </a:r>
            <a:r>
              <a:rPr lang="en-US" dirty="0" err="1"/>
              <a:t>doi</a:t>
            </a:r>
            <a:r>
              <a:rPr lang="en-US" dirty="0"/>
              <a:t>: 10.1073/pnas.1117776109.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FF150-2488-4240-9965-1584B60CFB60}" type="slidenum">
              <a:rPr lang="en-US" smtClean="0"/>
              <a:t>20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18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FF150-2488-4240-9965-1584B60CFB6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615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FF150-2488-4240-9965-1584B60CFB60}" type="slidenum">
              <a:rPr lang="en-US" smtClean="0"/>
              <a:t>22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Mass Ratio Calculation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753" y="1158567"/>
            <a:ext cx="4103818" cy="29243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753" y="3933639"/>
            <a:ext cx="4103818" cy="2924361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1259753" y="4018610"/>
            <a:ext cx="4103818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404509" y="3660746"/>
            <a:ext cx="5918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=</a:t>
            </a:r>
            <a:endParaRPr lang="en-US" sz="4000" b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338" y="1735603"/>
            <a:ext cx="6169100" cy="4396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606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did I choose this project?</a:t>
            </a:r>
          </a:p>
          <a:p>
            <a:pPr lvl="1"/>
            <a:r>
              <a:rPr lang="en-US" dirty="0" smtClean="0"/>
              <a:t>Participated in CAPE2015</a:t>
            </a:r>
            <a:endParaRPr lang="en-US" dirty="0"/>
          </a:p>
          <a:p>
            <a:r>
              <a:rPr lang="en-US" dirty="0" smtClean="0"/>
              <a:t>Importance of </a:t>
            </a:r>
            <a:r>
              <a:rPr lang="en-US" dirty="0" smtClean="0"/>
              <a:t>CAPE2015</a:t>
            </a:r>
            <a:endParaRPr lang="en-US" dirty="0" smtClean="0"/>
          </a:p>
          <a:p>
            <a:pPr lvl="1"/>
            <a:r>
              <a:rPr lang="en-US" dirty="0" smtClean="0"/>
              <a:t>US Navy wants to compare in-situ measurements with the Mid-Course Radar (MCR)</a:t>
            </a:r>
          </a:p>
          <a:p>
            <a:pPr lvl="2"/>
            <a:r>
              <a:rPr lang="en-US" dirty="0" smtClean="0"/>
              <a:t>Continue improvements on MCR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FF150-2488-4240-9965-1584B60CFB60}" type="slidenum">
              <a:rPr lang="en-US" smtClean="0"/>
              <a:t>3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00" b="17383"/>
          <a:stretch/>
        </p:blipFill>
        <p:spPr>
          <a:xfrm>
            <a:off x="3433378" y="4101984"/>
            <a:ext cx="5325243" cy="275601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33378" y="6534835"/>
            <a:ext cx="236314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/>
              <a:t>Courtesy: David </a:t>
            </a:r>
            <a:r>
              <a:rPr lang="en-US" sz="1500" dirty="0" err="1" smtClean="0"/>
              <a:t>Delene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1221944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839789" y="1387347"/>
            <a:ext cx="10511384" cy="534385"/>
          </a:xfrm>
        </p:spPr>
        <p:txBody>
          <a:bodyPr/>
          <a:lstStyle/>
          <a:p>
            <a:pPr algn="ctr"/>
            <a:r>
              <a:rPr lang="en-US" dirty="0" smtClean="0"/>
              <a:t>UND Cessna Citation II Research Aircraft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>
          <a:xfrm>
            <a:off x="839788" y="2505075"/>
            <a:ext cx="4552019" cy="3684588"/>
          </a:xfrm>
        </p:spPr>
        <p:txBody>
          <a:bodyPr/>
          <a:lstStyle/>
          <a:p>
            <a:r>
              <a:rPr lang="en-US" dirty="0" smtClean="0"/>
              <a:t>Flew 21.86 hours in 8 flights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7561" y="2032108"/>
            <a:ext cx="6127391" cy="4603416"/>
          </a:xfr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FF150-2488-4240-9965-1584B60CFB60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207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839789" y="1387347"/>
            <a:ext cx="10511384" cy="534385"/>
          </a:xfrm>
        </p:spPr>
        <p:txBody>
          <a:bodyPr/>
          <a:lstStyle/>
          <a:p>
            <a:pPr algn="ctr"/>
            <a:r>
              <a:rPr lang="en-US" dirty="0" smtClean="0"/>
              <a:t>UND Cessna Citation II Research Aircraft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>
          <a:xfrm>
            <a:off x="839789" y="2505075"/>
            <a:ext cx="5970444" cy="3684588"/>
          </a:xfrm>
        </p:spPr>
        <p:txBody>
          <a:bodyPr/>
          <a:lstStyle/>
          <a:p>
            <a:r>
              <a:rPr lang="en-US" dirty="0" smtClean="0"/>
              <a:t>Two-Dimensional Stereographic (2D-S) </a:t>
            </a:r>
            <a:r>
              <a:rPr lang="en-US" dirty="0" smtClean="0"/>
              <a:t>Probe</a:t>
            </a:r>
          </a:p>
          <a:p>
            <a:pPr lvl="1"/>
            <a:r>
              <a:rPr lang="en-US" dirty="0" smtClean="0"/>
              <a:t>One laser horizontally oriented and another vertically </a:t>
            </a:r>
            <a:r>
              <a:rPr lang="en-US" dirty="0" smtClean="0"/>
              <a:t>oriented</a:t>
            </a:r>
          </a:p>
          <a:p>
            <a:pPr lvl="2"/>
            <a:r>
              <a:rPr lang="en-US" dirty="0" smtClean="0"/>
              <a:t>Only use horizontal data</a:t>
            </a:r>
            <a:endParaRPr lang="en-US" dirty="0" smtClean="0"/>
          </a:p>
          <a:p>
            <a:pPr lvl="1"/>
            <a:r>
              <a:rPr lang="en-US" dirty="0" smtClean="0"/>
              <a:t>Captures images of shadows from cloud particles</a:t>
            </a:r>
          </a:p>
          <a:p>
            <a:pPr lvl="1"/>
            <a:r>
              <a:rPr lang="en-US" dirty="0" smtClean="0"/>
              <a:t>Data post-processing uses 29 size bins</a:t>
            </a:r>
          </a:p>
          <a:p>
            <a:pPr lvl="2"/>
            <a:r>
              <a:rPr lang="en-US" dirty="0" smtClean="0"/>
              <a:t>10 to 2 000 </a:t>
            </a:r>
            <a:r>
              <a:rPr lang="el-GR" dirty="0" smtClean="0"/>
              <a:t>μ</a:t>
            </a:r>
            <a:r>
              <a:rPr lang="en-US" dirty="0" smtClean="0"/>
              <a:t>m</a:t>
            </a:r>
          </a:p>
          <a:p>
            <a:pPr lvl="1"/>
            <a:r>
              <a:rPr lang="en-US" dirty="0" smtClean="0"/>
              <a:t>Use </a:t>
            </a:r>
            <a:r>
              <a:rPr lang="en-US" dirty="0" smtClean="0"/>
              <a:t>one second-averaged </a:t>
            </a:r>
            <a:r>
              <a:rPr lang="en-US" dirty="0" smtClean="0"/>
              <a:t>data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227" r="87106" b="19946"/>
          <a:stretch/>
        </p:blipFill>
        <p:spPr>
          <a:xfrm>
            <a:off x="7314981" y="2406024"/>
            <a:ext cx="3739703" cy="3448866"/>
          </a:xfr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FF150-2488-4240-9965-1584B60CFB60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55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839789" y="1387347"/>
            <a:ext cx="10511384" cy="534385"/>
          </a:xfrm>
        </p:spPr>
        <p:txBody>
          <a:bodyPr/>
          <a:lstStyle/>
          <a:p>
            <a:pPr algn="ctr"/>
            <a:r>
              <a:rPr lang="en-US" dirty="0" smtClean="0"/>
              <a:t>UND Cessna Citation II Research Aircraft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FF150-2488-4240-9965-1584B60CFB60}" type="slidenum">
              <a:rPr lang="en-US" smtClean="0"/>
              <a:t>6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14" t="52290" r="57258" b="10043"/>
          <a:stretch/>
        </p:blipFill>
        <p:spPr>
          <a:xfrm>
            <a:off x="8775508" y="2238232"/>
            <a:ext cx="944622" cy="4408227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sz="quarter" idx="2"/>
          </p:nvPr>
        </p:nvSpPr>
        <p:spPr>
          <a:xfrm>
            <a:off x="839788" y="2505075"/>
            <a:ext cx="6461764" cy="3684588"/>
          </a:xfrm>
        </p:spPr>
        <p:txBody>
          <a:bodyPr/>
          <a:lstStyle/>
          <a:p>
            <a:r>
              <a:rPr lang="en-US" dirty="0" err="1"/>
              <a:t>Nevzorov</a:t>
            </a:r>
            <a:r>
              <a:rPr lang="en-US" dirty="0"/>
              <a:t> Probe</a:t>
            </a:r>
          </a:p>
          <a:p>
            <a:pPr lvl="1"/>
            <a:r>
              <a:rPr lang="en-US" dirty="0"/>
              <a:t>Total and liquid water content measurement</a:t>
            </a:r>
          </a:p>
          <a:p>
            <a:pPr lvl="2"/>
            <a:r>
              <a:rPr lang="en-US" dirty="0" smtClean="0"/>
              <a:t>Constant-temperature, hot-wire probe</a:t>
            </a:r>
          </a:p>
          <a:p>
            <a:pPr lvl="2"/>
            <a:r>
              <a:rPr lang="en-US" dirty="0" smtClean="0"/>
              <a:t>Measures voltage drop from evaporation</a:t>
            </a:r>
            <a:endParaRPr lang="en-US" dirty="0"/>
          </a:p>
          <a:p>
            <a:pPr lvl="1"/>
            <a:r>
              <a:rPr lang="en-US" dirty="0"/>
              <a:t>Provides a standard for IWC values for </a:t>
            </a:r>
            <a:r>
              <a:rPr lang="en-US" dirty="0" smtClean="0"/>
              <a:t>comparison</a:t>
            </a:r>
          </a:p>
          <a:p>
            <a:pPr lvl="1"/>
            <a:r>
              <a:rPr lang="en-US" dirty="0" smtClean="0"/>
              <a:t>Use total water content (TWC) in place of IWC</a:t>
            </a:r>
          </a:p>
          <a:p>
            <a:pPr lvl="2"/>
            <a:r>
              <a:rPr lang="en-US" dirty="0" smtClean="0"/>
              <a:t>Liquid water content negligible</a:t>
            </a:r>
            <a:endParaRPr lang="en-US" dirty="0"/>
          </a:p>
          <a:p>
            <a:pPr lvl="1"/>
            <a:r>
              <a:rPr lang="en-US" dirty="0"/>
              <a:t>Used </a:t>
            </a:r>
            <a:r>
              <a:rPr lang="en-US" dirty="0" smtClean="0"/>
              <a:t>one second-averaged </a:t>
            </a:r>
            <a:r>
              <a:rPr lang="en-US" dirty="0"/>
              <a:t>data</a:t>
            </a:r>
          </a:p>
        </p:txBody>
      </p:sp>
    </p:spTree>
    <p:extLst>
      <p:ext uri="{BB962C8B-B14F-4D97-AF65-F5344CB8AC3E}">
        <p14:creationId xmlns:p14="http://schemas.microsoft.com/office/powerpoint/2010/main" val="1864482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839789" y="1387347"/>
            <a:ext cx="10511384" cy="534385"/>
          </a:xfrm>
        </p:spPr>
        <p:txBody>
          <a:bodyPr/>
          <a:lstStyle/>
          <a:p>
            <a:pPr algn="ctr"/>
            <a:r>
              <a:rPr lang="en-US" dirty="0" smtClean="0"/>
              <a:t>US Navy’s MCR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FF150-2488-4240-9965-1584B60CFB60}" type="slidenum">
              <a:rPr lang="en-US" smtClean="0"/>
              <a:t>7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7644" y="2361062"/>
            <a:ext cx="4764449" cy="3944203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sz="quarter" idx="2"/>
          </p:nvPr>
        </p:nvSpPr>
        <p:spPr>
          <a:xfrm>
            <a:off x="839788" y="2505075"/>
            <a:ext cx="5697490" cy="3684588"/>
          </a:xfrm>
        </p:spPr>
        <p:txBody>
          <a:bodyPr/>
          <a:lstStyle/>
          <a:p>
            <a:r>
              <a:rPr lang="en-US" dirty="0" smtClean="0"/>
              <a:t>C-band</a:t>
            </a:r>
          </a:p>
          <a:p>
            <a:r>
              <a:rPr lang="en-US" dirty="0" smtClean="0"/>
              <a:t>Dual-polarization Doppler radar</a:t>
            </a:r>
          </a:p>
          <a:p>
            <a:r>
              <a:rPr lang="en-US" dirty="0" smtClean="0"/>
              <a:t>3 MW operating power</a:t>
            </a:r>
          </a:p>
          <a:p>
            <a:r>
              <a:rPr lang="en-US" dirty="0" smtClean="0"/>
              <a:t>0.22 degree beam width</a:t>
            </a:r>
          </a:p>
          <a:p>
            <a:pPr lvl="1"/>
            <a:r>
              <a:rPr lang="en-US" dirty="0" smtClean="0"/>
              <a:t>Pulse volume of 504 </a:t>
            </a:r>
            <a:r>
              <a:rPr lang="en-US" dirty="0" smtClean="0"/>
              <a:t>m</a:t>
            </a:r>
            <a:r>
              <a:rPr lang="en-US" baseline="30000" dirty="0" smtClean="0"/>
              <a:t>3</a:t>
            </a:r>
            <a:r>
              <a:rPr lang="en-US" dirty="0" smtClean="0"/>
              <a:t> at 12 000 m</a:t>
            </a:r>
            <a:endParaRPr lang="en-US" dirty="0" smtClean="0"/>
          </a:p>
          <a:p>
            <a:pPr lvl="1"/>
            <a:r>
              <a:rPr lang="en-US" dirty="0" smtClean="0"/>
              <a:t>Box around Citation Research Aircraft would have volume of 1050 m</a:t>
            </a:r>
            <a:r>
              <a:rPr lang="en-US" baseline="30000" dirty="0" smtClean="0"/>
              <a:t>3</a:t>
            </a:r>
            <a:endParaRPr lang="en-US" dirty="0" smtClean="0"/>
          </a:p>
          <a:p>
            <a:r>
              <a:rPr lang="en-US" dirty="0" smtClean="0"/>
              <a:t>Will use data in the future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817644" y="5982100"/>
            <a:ext cx="236314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/>
              <a:t>Courtesy: David </a:t>
            </a:r>
            <a:r>
              <a:rPr lang="en-US" sz="1500" dirty="0" err="1" smtClean="0"/>
              <a:t>Delene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4032328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Analysis focus is on 30 July flight</a:t>
            </a:r>
          </a:p>
          <a:p>
            <a:pPr lvl="1"/>
            <a:r>
              <a:rPr lang="en-US" dirty="0" smtClean="0"/>
              <a:t>First flight where usable data are collected</a:t>
            </a:r>
          </a:p>
          <a:p>
            <a:pPr lvl="1"/>
            <a:r>
              <a:rPr lang="en-US" dirty="0" smtClean="0"/>
              <a:t>2 time segments where aircraft is level</a:t>
            </a:r>
          </a:p>
          <a:p>
            <a:pPr lvl="2"/>
            <a:r>
              <a:rPr lang="en-US" dirty="0" smtClean="0"/>
              <a:t>+/- 20 m in altitude</a:t>
            </a:r>
          </a:p>
          <a:p>
            <a:pPr lvl="2"/>
            <a:r>
              <a:rPr lang="en-US" dirty="0" smtClean="0"/>
              <a:t>First segment can be disregarded</a:t>
            </a:r>
          </a:p>
          <a:p>
            <a:pPr lvl="2"/>
            <a:r>
              <a:rPr lang="en-US" dirty="0" smtClean="0"/>
              <a:t>Analyze one pass through thunderstorm anvil</a:t>
            </a:r>
          </a:p>
          <a:p>
            <a:pPr lvl="3"/>
            <a:r>
              <a:rPr lang="en-US" dirty="0" smtClean="0"/>
              <a:t>6 minutes of second time segment</a:t>
            </a:r>
          </a:p>
          <a:p>
            <a:pPr lvl="1"/>
            <a:r>
              <a:rPr lang="en-US" dirty="0" smtClean="0"/>
              <a:t>Reflectivity, aspect ratio, and mass ratio are calculated</a:t>
            </a:r>
          </a:p>
          <a:p>
            <a:r>
              <a:rPr lang="en-US" dirty="0" smtClean="0"/>
              <a:t>Assume solid, spherical ice particles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FF150-2488-4240-9965-1584B60CFB60}" type="slidenum">
              <a:rPr lang="en-US" smtClean="0"/>
              <a:t>8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435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047" y="1513490"/>
            <a:ext cx="8379884" cy="4966137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FF150-2488-4240-9965-1584B60CFB60}" type="slidenum">
              <a:rPr lang="en-US" smtClean="0"/>
              <a:t>9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466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986</TotalTime>
  <Words>841</Words>
  <Application>Microsoft Office PowerPoint</Application>
  <PresentationFormat>Custom</PresentationFormat>
  <Paragraphs>159</Paragraphs>
  <Slides>22</Slides>
  <Notes>0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Concourse</vt:lpstr>
      <vt:lpstr>Aircraft and Radar Observations of Cirrus Clouds during CAPE2015</vt:lpstr>
      <vt:lpstr>Introduction</vt:lpstr>
      <vt:lpstr>Introduction</vt:lpstr>
      <vt:lpstr>Methodology</vt:lpstr>
      <vt:lpstr>Methodology</vt:lpstr>
      <vt:lpstr>Methodology</vt:lpstr>
      <vt:lpstr>Methodology</vt:lpstr>
      <vt:lpstr>Methodology</vt:lpstr>
      <vt:lpstr>Methodology</vt:lpstr>
      <vt:lpstr>Methodology</vt:lpstr>
      <vt:lpstr>Methodology</vt:lpstr>
      <vt:lpstr>Methodology</vt:lpstr>
      <vt:lpstr>Methodology</vt:lpstr>
      <vt:lpstr>Results</vt:lpstr>
      <vt:lpstr>Results</vt:lpstr>
      <vt:lpstr>Results</vt:lpstr>
      <vt:lpstr>Results</vt:lpstr>
      <vt:lpstr>Conclusions</vt:lpstr>
      <vt:lpstr>Future Work</vt:lpstr>
      <vt:lpstr>References</vt:lpstr>
      <vt:lpstr>Thank you!</vt:lpstr>
      <vt:lpstr>Mass Ratio Calculation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Aircraft and Radar Observations of Cirrus Clouds during CAPE2015</dc:title>
  <dc:creator>ngapp</dc:creator>
  <cp:lastModifiedBy>njgapp</cp:lastModifiedBy>
  <cp:revision>66</cp:revision>
  <dcterms:created xsi:type="dcterms:W3CDTF">2016-04-15T16:35:32Z</dcterms:created>
  <dcterms:modified xsi:type="dcterms:W3CDTF">2016-04-20T17:57:08Z</dcterms:modified>
</cp:coreProperties>
</file>