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96" r:id="rId2"/>
    <p:sldId id="277" r:id="rId3"/>
    <p:sldId id="274" r:id="rId4"/>
    <p:sldId id="275" r:id="rId5"/>
    <p:sldId id="268" r:id="rId6"/>
    <p:sldId id="298" r:id="rId7"/>
    <p:sldId id="263" r:id="rId8"/>
    <p:sldId id="286" r:id="rId9"/>
    <p:sldId id="287" r:id="rId10"/>
    <p:sldId id="280" r:id="rId11"/>
    <p:sldId id="271" r:id="rId12"/>
    <p:sldId id="276" r:id="rId13"/>
    <p:sldId id="269" r:id="rId14"/>
    <p:sldId id="282" r:id="rId15"/>
    <p:sldId id="278" r:id="rId16"/>
    <p:sldId id="281" r:id="rId17"/>
    <p:sldId id="295" r:id="rId18"/>
    <p:sldId id="29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60" y="-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A19DF-3751-488D-AB77-C9F071C44680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16534-7191-425E-915E-86A1FB5D6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“These are the 2 techniques that we can do, but I’ll just talk about one…”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16534-7191-425E-915E-86A1FB5D62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02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upper left and slide</a:t>
            </a:r>
            <a:r>
              <a:rPr lang="en-US" baseline="0" dirty="0" smtClean="0"/>
              <a:t> 10 rather than all 4. “These are the 2 techniques that we can do, but I’ll just talk about one…” Put slide 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16534-7191-425E-915E-86A1FB5D62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02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4E57-E23C-4F64-9DBD-E5FDEEE43409}" type="datetime1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89569-61FB-434C-8155-293EB6D94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09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B6DC7-C385-4F44-943D-1F35E45EC73F}" type="datetime1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89569-61FB-434C-8155-293EB6D94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07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2467-5D53-4CEB-93D8-895E7BC0630D}" type="datetime1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89569-61FB-434C-8155-293EB6D94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51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65373-2F8A-4128-B417-4700909CFFAE}" type="datetime1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89569-61FB-434C-8155-293EB6D94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10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7703-FAA2-4584-8183-4B0E161C7F12}" type="datetime1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89569-61FB-434C-8155-293EB6D94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52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FA08-0FFF-461D-82FF-591BD5A3FDDE}" type="datetime1">
              <a:rPr lang="en-US" smtClean="0"/>
              <a:t>8/8/2018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89569-61FB-434C-8155-293EB6D94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62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23AC1-A210-4D1B-8A88-C784F00FDBB2}" type="datetime1">
              <a:rPr lang="en-US" smtClean="0"/>
              <a:t>8/8/2018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89569-61FB-434C-8155-293EB6D94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62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7B993-2EC5-47CB-8EFD-D9982A83FAE8}" type="datetime1">
              <a:rPr lang="en-US" smtClean="0"/>
              <a:t>8/8/2018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89569-61FB-434C-8155-293EB6D94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36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EDC5-D840-42BD-B37D-FC28E7E013CA}" type="datetime1">
              <a:rPr lang="en-US" smtClean="0"/>
              <a:t>8/8/2018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89569-61FB-434C-8155-293EB6D94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03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86D53-49AF-4F09-8679-11C85E242E85}" type="datetime1">
              <a:rPr lang="en-US" smtClean="0"/>
              <a:t>8/8/2018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89569-61FB-434C-8155-293EB6D94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20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5228-55F9-44BF-9923-D9558BA27BAC}" type="datetime1">
              <a:rPr lang="en-US" smtClean="0"/>
              <a:t>8/8/2018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89569-61FB-434C-8155-293EB6D94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67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5428D-BB71-46DD-B0C7-DCCD3D6CB9DC}" type="datetime1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89569-61FB-434C-8155-293EB6D94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6610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5" y="918454"/>
            <a:ext cx="8924570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838200"/>
            <a:ext cx="8229600" cy="22097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Comparisons of Florida Thunderstorm Cirrus Clouds using Concurrent Radar and Aircraft Measurements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290" y="4572000"/>
            <a:ext cx="2960041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</a:rPr>
              <a:t>Nicholas Gapp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NREIP Intern, M.S. Student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University of North Dakota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Grand Forks, North Dakota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050" name="Picture 2" descr="Image result for university of north dakot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67" b="27000"/>
          <a:stretch/>
        </p:blipFill>
        <p:spPr bwMode="auto">
          <a:xfrm>
            <a:off x="3429000" y="5397697"/>
            <a:ext cx="1043637" cy="49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naval research laboratory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069" y="5247727"/>
            <a:ext cx="964731" cy="64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82852" y="4686300"/>
            <a:ext cx="238494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NREIP Mentor:</a:t>
            </a:r>
            <a:endParaRPr lang="en-US" b="1" dirty="0"/>
          </a:p>
          <a:p>
            <a:pPr algn="r"/>
            <a:r>
              <a:rPr lang="en-US" dirty="0" smtClean="0"/>
              <a:t>Dr. Jerome Schmidt</a:t>
            </a:r>
          </a:p>
          <a:p>
            <a:pPr algn="r"/>
            <a:endParaRPr lang="en-US" sz="600" dirty="0" smtClean="0"/>
          </a:p>
          <a:p>
            <a:pPr algn="r"/>
            <a:r>
              <a:rPr lang="en-US" b="1" dirty="0" smtClean="0"/>
              <a:t>Additional contributor:</a:t>
            </a:r>
          </a:p>
          <a:p>
            <a:pPr algn="r"/>
            <a:r>
              <a:rPr lang="en-US" dirty="0" smtClean="0"/>
              <a:t>Dr. Paul Harasti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32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6610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69802" y="0"/>
            <a:ext cx="580441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000" b="1" dirty="0" smtClean="0">
                <a:solidFill>
                  <a:schemeClr val="bg1"/>
                </a:solidFill>
              </a:rPr>
              <a:t>Aircraft Tracking Comparisons</a:t>
            </a:r>
            <a:endParaRPr lang="en-US" altLang="en-US" sz="30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3" y="973214"/>
            <a:ext cx="4343397" cy="32575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7"/>
          <a:stretch/>
        </p:blipFill>
        <p:spPr>
          <a:xfrm>
            <a:off x="5867400" y="4230762"/>
            <a:ext cx="3124200" cy="247483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41856" y="603882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Wideband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73214"/>
            <a:ext cx="4343397" cy="325754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327178" y="4230756"/>
            <a:ext cx="2692622" cy="874637"/>
            <a:chOff x="24488719" y="29371750"/>
            <a:chExt cx="2744647" cy="966002"/>
          </a:xfrm>
          <a:solidFill>
            <a:schemeClr val="bg1"/>
          </a:solidFill>
        </p:grpSpPr>
        <p:sp>
          <p:nvSpPr>
            <p:cNvPr id="21" name="Rectangle 20"/>
            <p:cNvSpPr/>
            <p:nvPr/>
          </p:nvSpPr>
          <p:spPr>
            <a:xfrm>
              <a:off x="24488719" y="29371750"/>
              <a:ext cx="2744647" cy="966002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24679955" y="30113157"/>
              <a:ext cx="304799" cy="0"/>
            </a:xfrm>
            <a:prstGeom prst="line">
              <a:avLst/>
            </a:prstGeom>
            <a:grpFill/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5001851" y="29574146"/>
              <a:ext cx="1943254" cy="39091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700" dirty="0" smtClean="0"/>
                <a:t>Derived Reflectivity</a:t>
              </a:r>
              <a:endParaRPr lang="en-US" sz="17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013007" y="29902583"/>
              <a:ext cx="1672537" cy="39091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700" dirty="0" smtClean="0"/>
                <a:t>MCR Reflectivity</a:t>
              </a:r>
              <a:endParaRPr lang="en-US" sz="1700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24747853" y="29704665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"/>
          <a:stretch/>
        </p:blipFill>
        <p:spPr>
          <a:xfrm>
            <a:off x="152400" y="4214741"/>
            <a:ext cx="3200400" cy="247483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42565" y="603882"/>
            <a:ext cx="1363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Narrowband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</p:spPr>
        <p:txBody>
          <a:bodyPr/>
          <a:lstStyle/>
          <a:p>
            <a:fld id="{CDB89569-61FB-434C-8155-293EB6D9407C}" type="slidenum">
              <a:rPr lang="en-US" sz="2000" smtClean="0"/>
              <a:t>10</a:t>
            </a:fld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3448050" y="4383162"/>
            <a:ext cx="2312456" cy="6460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4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6610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458200" cy="5943600"/>
          </a:xfrm>
        </p:spPr>
        <p:txBody>
          <a:bodyPr>
            <a:normAutofit/>
          </a:bodyPr>
          <a:lstStyle/>
          <a:p>
            <a:r>
              <a:rPr lang="en-US" sz="2500" dirty="0" smtClean="0">
                <a:solidFill>
                  <a:schemeClr val="bg1"/>
                </a:solidFill>
              </a:rPr>
              <a:t>The MCR and aircraft data can be co-located using both MCR scanning strategies</a:t>
            </a:r>
          </a:p>
          <a:p>
            <a:pPr lvl="1"/>
            <a:r>
              <a:rPr lang="en-US" sz="2100" i="1" dirty="0" smtClean="0">
                <a:solidFill>
                  <a:schemeClr val="bg1"/>
                </a:solidFill>
              </a:rPr>
              <a:t>Future work</a:t>
            </a:r>
            <a:r>
              <a:rPr lang="en-US" sz="2100" dirty="0" smtClean="0">
                <a:solidFill>
                  <a:schemeClr val="bg1"/>
                </a:solidFill>
              </a:rPr>
              <a:t>: compare vertical stare data across length scale rather than time scale</a:t>
            </a:r>
          </a:p>
          <a:p>
            <a:pPr lvl="1"/>
            <a:r>
              <a:rPr lang="en-US" sz="2100" i="1" dirty="0" smtClean="0">
                <a:solidFill>
                  <a:schemeClr val="bg1"/>
                </a:solidFill>
              </a:rPr>
              <a:t>Future work</a:t>
            </a:r>
            <a:r>
              <a:rPr lang="en-US" sz="2100" dirty="0" smtClean="0">
                <a:solidFill>
                  <a:schemeClr val="bg1"/>
                </a:solidFill>
              </a:rPr>
              <a:t>: reduce ~900 m separation between MCR and aircraft during tracking scans</a:t>
            </a:r>
          </a:p>
          <a:p>
            <a:r>
              <a:rPr lang="en-US" sz="2500" dirty="0" smtClean="0">
                <a:solidFill>
                  <a:schemeClr val="bg1"/>
                </a:solidFill>
              </a:rPr>
              <a:t>The MCR and aircraft data agree with each other</a:t>
            </a:r>
          </a:p>
          <a:p>
            <a:pPr lvl="1"/>
            <a:r>
              <a:rPr lang="en-US" sz="2100" i="1" dirty="0" smtClean="0">
                <a:solidFill>
                  <a:schemeClr val="bg1"/>
                </a:solidFill>
              </a:rPr>
              <a:t>Future work</a:t>
            </a:r>
            <a:r>
              <a:rPr lang="en-US" sz="2100" dirty="0" smtClean="0">
                <a:solidFill>
                  <a:schemeClr val="bg1"/>
                </a:solidFill>
              </a:rPr>
              <a:t>: calculate uncertainties in both data sets</a:t>
            </a:r>
          </a:p>
          <a:p>
            <a:pPr lvl="1"/>
            <a:r>
              <a:rPr lang="en-US" sz="2100" i="1" dirty="0" smtClean="0">
                <a:solidFill>
                  <a:schemeClr val="bg1"/>
                </a:solidFill>
              </a:rPr>
              <a:t>Future work</a:t>
            </a:r>
            <a:r>
              <a:rPr lang="en-US" sz="2100" dirty="0" smtClean="0">
                <a:solidFill>
                  <a:schemeClr val="bg1"/>
                </a:solidFill>
              </a:rPr>
              <a:t>: </a:t>
            </a:r>
            <a:r>
              <a:rPr lang="en-US" sz="2100" dirty="0" smtClean="0">
                <a:solidFill>
                  <a:schemeClr val="bg1"/>
                </a:solidFill>
              </a:rPr>
              <a:t>Z-LWC relationship</a:t>
            </a:r>
            <a:endParaRPr lang="en-US" sz="2100" i="1" dirty="0" smtClean="0">
              <a:solidFill>
                <a:schemeClr val="bg1"/>
              </a:solidFill>
            </a:endParaRPr>
          </a:p>
          <a:p>
            <a:r>
              <a:rPr lang="en-US" sz="2500" dirty="0" smtClean="0">
                <a:solidFill>
                  <a:schemeClr val="bg1"/>
                </a:solidFill>
              </a:rPr>
              <a:t>The aircraft data is highly variable compared to the MCR data</a:t>
            </a:r>
            <a:endParaRPr lang="en-US" sz="2100" dirty="0">
              <a:solidFill>
                <a:schemeClr val="bg1"/>
              </a:solidFill>
            </a:endParaRPr>
          </a:p>
          <a:p>
            <a:pPr lvl="1"/>
            <a:r>
              <a:rPr lang="en-US" sz="2100" i="1" dirty="0" smtClean="0">
                <a:solidFill>
                  <a:schemeClr val="bg1"/>
                </a:solidFill>
              </a:rPr>
              <a:t>Future work</a:t>
            </a:r>
            <a:r>
              <a:rPr lang="en-US" sz="2100" dirty="0" smtClean="0">
                <a:solidFill>
                  <a:schemeClr val="bg1"/>
                </a:solidFill>
              </a:rPr>
              <a:t>: determine a reasonable out-of-cloud threshold to apply to aircraft data to reduce measurement variability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745201" y="0"/>
            <a:ext cx="565359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000" b="1" dirty="0" smtClean="0">
                <a:solidFill>
                  <a:schemeClr val="bg1"/>
                </a:solidFill>
              </a:rPr>
              <a:t>Conclusions and Future Work</a:t>
            </a:r>
            <a:endParaRPr lang="en-US" altLang="en-US" sz="3000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</p:spPr>
        <p:txBody>
          <a:bodyPr/>
          <a:lstStyle/>
          <a:p>
            <a:fld id="{CDB89569-61FB-434C-8155-293EB6D9407C}" type="slidenum">
              <a:rPr lang="en-US" sz="2000" smtClean="0"/>
              <a:t>11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4988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6610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6172200"/>
          </a:xfrm>
        </p:spPr>
        <p:txBody>
          <a:bodyPr>
            <a:normAutofit lnSpcReduction="10000"/>
          </a:bodyPr>
          <a:lstStyle/>
          <a:p>
            <a:r>
              <a:rPr lang="en-US" sz="2500" dirty="0" smtClean="0">
                <a:solidFill>
                  <a:schemeClr val="bg1"/>
                </a:solidFill>
              </a:rPr>
              <a:t>Thesis Committee</a:t>
            </a:r>
          </a:p>
          <a:p>
            <a:pPr lvl="1"/>
            <a:r>
              <a:rPr lang="en-US" sz="2100" dirty="0" smtClean="0">
                <a:solidFill>
                  <a:schemeClr val="bg1"/>
                </a:solidFill>
              </a:rPr>
              <a:t>Dr. David Delene, University of North Dakota</a:t>
            </a:r>
          </a:p>
          <a:p>
            <a:pPr lvl="1"/>
            <a:r>
              <a:rPr lang="en-US" sz="2100" dirty="0" smtClean="0">
                <a:solidFill>
                  <a:schemeClr val="bg1"/>
                </a:solidFill>
              </a:rPr>
              <a:t>Dr. Matthew Gilmore, University of North Dakota</a:t>
            </a:r>
          </a:p>
          <a:p>
            <a:pPr lvl="1"/>
            <a:r>
              <a:rPr lang="en-US" sz="2100" dirty="0" smtClean="0">
                <a:solidFill>
                  <a:schemeClr val="bg1"/>
                </a:solidFill>
              </a:rPr>
              <a:t>Dr. Jerome Schmidt, NRL Monterey</a:t>
            </a:r>
          </a:p>
          <a:p>
            <a:pPr lvl="1"/>
            <a:r>
              <a:rPr lang="en-US" sz="2100" dirty="0" smtClean="0">
                <a:solidFill>
                  <a:schemeClr val="bg1"/>
                </a:solidFill>
              </a:rPr>
              <a:t>Dr. Paul Harasti, NRL Monterey</a:t>
            </a:r>
          </a:p>
          <a:p>
            <a:r>
              <a:rPr lang="en-US" sz="2500" dirty="0" smtClean="0">
                <a:solidFill>
                  <a:schemeClr val="bg1"/>
                </a:solidFill>
              </a:rPr>
              <a:t>Funding from Naval Surface Warfare Center</a:t>
            </a:r>
          </a:p>
          <a:p>
            <a:pPr lvl="1"/>
            <a:r>
              <a:rPr lang="en-US" sz="2100" dirty="0" smtClean="0">
                <a:solidFill>
                  <a:schemeClr val="bg1"/>
                </a:solidFill>
              </a:rPr>
              <a:t>Josh Hoover, NSWC Dahlgren Division</a:t>
            </a:r>
          </a:p>
          <a:p>
            <a:pPr lvl="1"/>
            <a:r>
              <a:rPr lang="en-US" sz="2100" dirty="0" smtClean="0">
                <a:solidFill>
                  <a:schemeClr val="bg1"/>
                </a:solidFill>
              </a:rPr>
              <a:t>Mark Anderson, NSWC Dahlgren Division</a:t>
            </a:r>
          </a:p>
          <a:p>
            <a:r>
              <a:rPr lang="en-US" sz="2500" dirty="0" smtClean="0">
                <a:solidFill>
                  <a:schemeClr val="bg1"/>
                </a:solidFill>
              </a:rPr>
              <a:t>Special thanks</a:t>
            </a:r>
          </a:p>
          <a:p>
            <a:pPr lvl="1"/>
            <a:r>
              <a:rPr lang="en-US" sz="2100" dirty="0" smtClean="0">
                <a:solidFill>
                  <a:schemeClr val="bg1"/>
                </a:solidFill>
              </a:rPr>
              <a:t>Peter </a:t>
            </a:r>
            <a:r>
              <a:rPr lang="en-US" sz="2100" dirty="0" smtClean="0">
                <a:solidFill>
                  <a:schemeClr val="bg1"/>
                </a:solidFill>
              </a:rPr>
              <a:t>Jones, L3 Interstate Electronics Corp.</a:t>
            </a:r>
          </a:p>
          <a:p>
            <a:pPr lvl="1"/>
            <a:r>
              <a:rPr lang="en-US" sz="2100" dirty="0" smtClean="0">
                <a:solidFill>
                  <a:schemeClr val="bg1"/>
                </a:solidFill>
              </a:rPr>
              <a:t>NREIP</a:t>
            </a:r>
          </a:p>
          <a:p>
            <a:pPr lvl="1"/>
            <a:r>
              <a:rPr lang="en-US" sz="2100" dirty="0" smtClean="0">
                <a:solidFill>
                  <a:schemeClr val="bg1"/>
                </a:solidFill>
              </a:rPr>
              <a:t>NRL</a:t>
            </a:r>
          </a:p>
          <a:p>
            <a:pPr lvl="1"/>
            <a:endParaRPr lang="en-US" sz="2100" dirty="0">
              <a:solidFill>
                <a:schemeClr val="bg1"/>
              </a:solidFill>
            </a:endParaRPr>
          </a:p>
          <a:p>
            <a:r>
              <a:rPr lang="en-US" sz="2500" dirty="0" smtClean="0">
                <a:solidFill>
                  <a:schemeClr val="bg1"/>
                </a:solidFill>
              </a:rPr>
              <a:t>References</a:t>
            </a:r>
          </a:p>
          <a:p>
            <a:pPr lvl="1"/>
            <a:r>
              <a:rPr lang="en-US" sz="2100" dirty="0">
                <a:solidFill>
                  <a:schemeClr val="bg1"/>
                </a:solidFill>
              </a:rPr>
              <a:t>Smith, P. L., 1984: Equivalent radar reflectivity factors for snow and ice particles. J. Climate Appl. Meteor., 23, 1258-1260, </a:t>
            </a:r>
            <a:r>
              <a:rPr lang="en-US" sz="2100" dirty="0" err="1">
                <a:solidFill>
                  <a:schemeClr val="bg1"/>
                </a:solidFill>
              </a:rPr>
              <a:t>doi</a:t>
            </a:r>
            <a:r>
              <a:rPr lang="en-US" sz="2100" dirty="0">
                <a:solidFill>
                  <a:schemeClr val="bg1"/>
                </a:solidFill>
              </a:rPr>
              <a:t>: 10.1175/1520-0450(1984)023%3C1258:ERRFFS%3E2.0.CO;2.</a:t>
            </a:r>
            <a:endParaRPr lang="en-US" sz="2100" dirty="0" smtClean="0">
              <a:solidFill>
                <a:schemeClr val="bg1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89507" y="0"/>
            <a:ext cx="676499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000" b="1" dirty="0" smtClean="0">
                <a:solidFill>
                  <a:schemeClr val="bg1"/>
                </a:solidFill>
              </a:rPr>
              <a:t>Acknowledgements and References</a:t>
            </a:r>
            <a:endParaRPr lang="en-US" altLang="en-US" sz="3000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</p:spPr>
        <p:txBody>
          <a:bodyPr/>
          <a:lstStyle/>
          <a:p>
            <a:fld id="{CDB89569-61FB-434C-8155-293EB6D9407C}" type="slidenum">
              <a:rPr lang="en-US" sz="2000" smtClean="0"/>
              <a:t>12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729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6610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79982" y="0"/>
            <a:ext cx="518404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000" b="1" dirty="0" smtClean="0">
                <a:solidFill>
                  <a:schemeClr val="bg1"/>
                </a:solidFill>
              </a:rPr>
              <a:t>Vertical Stare Comparisons</a:t>
            </a:r>
            <a:endParaRPr lang="en-US" altLang="en-US" sz="3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180" y="1067771"/>
            <a:ext cx="3251200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2" y="1066800"/>
            <a:ext cx="3252495" cy="24393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61938" y="685800"/>
            <a:ext cx="16201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Narrowband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180" y="3934796"/>
            <a:ext cx="3251200" cy="2438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2" y="3933825"/>
            <a:ext cx="3252495" cy="24393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88960" y="3552825"/>
            <a:ext cx="13660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Wideband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</p:spPr>
        <p:txBody>
          <a:bodyPr/>
          <a:lstStyle/>
          <a:p>
            <a:fld id="{CDB89569-61FB-434C-8155-293EB6D9407C}" type="slidenum">
              <a:rPr lang="en-US" sz="2000" smtClean="0"/>
              <a:t>13</a:t>
            </a:fld>
            <a:endParaRPr lang="en-US" sz="20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5624417" y="3491895"/>
            <a:ext cx="1471767" cy="453477"/>
            <a:chOff x="24488719" y="29532098"/>
            <a:chExt cx="2756212" cy="805654"/>
          </a:xfrm>
          <a:solidFill>
            <a:schemeClr val="bg1"/>
          </a:solidFill>
        </p:grpSpPr>
        <p:sp>
          <p:nvSpPr>
            <p:cNvPr id="16" name="Rectangle 15"/>
            <p:cNvSpPr/>
            <p:nvPr/>
          </p:nvSpPr>
          <p:spPr>
            <a:xfrm>
              <a:off x="24488719" y="29532098"/>
              <a:ext cx="2744647" cy="805654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24679955" y="30113157"/>
              <a:ext cx="304799" cy="0"/>
            </a:xfrm>
            <a:prstGeom prst="line">
              <a:avLst/>
            </a:prstGeom>
            <a:grpFill/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5001851" y="29591067"/>
              <a:ext cx="2243080" cy="43744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Derived Reflectivity</a:t>
              </a:r>
              <a:endParaRPr lang="en-US" sz="1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013007" y="29890324"/>
              <a:ext cx="1945885" cy="43744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MCR Reflectivity</a:t>
              </a:r>
              <a:endParaRPr lang="en-US" sz="1000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24747853" y="29704665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5638800" y="3506171"/>
            <a:ext cx="1463410" cy="3954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51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6610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"/>
          <a:stretch/>
        </p:blipFill>
        <p:spPr>
          <a:xfrm>
            <a:off x="800100" y="748767"/>
            <a:ext cx="7543800" cy="60596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8800" y="1369457"/>
            <a:ext cx="3648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Aircraft </a:t>
            </a:r>
            <a:r>
              <a:rPr lang="en-US" b="1" dirty="0" smtClean="0">
                <a:solidFill>
                  <a:schemeClr val="bg1"/>
                </a:solidFill>
              </a:rPr>
              <a:t>successfully </a:t>
            </a:r>
            <a:r>
              <a:rPr lang="en-US" b="1" dirty="0" smtClean="0">
                <a:solidFill>
                  <a:schemeClr val="bg1"/>
                </a:solidFill>
              </a:rPr>
              <a:t>tracked </a:t>
            </a:r>
            <a:r>
              <a:rPr lang="en-US" b="1" dirty="0" smtClean="0">
                <a:solidFill>
                  <a:schemeClr val="bg1"/>
                </a:solidFill>
              </a:rPr>
              <a:t>by MCR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8400" y="4038600"/>
            <a:ext cx="898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Aircraft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 flipV="1">
            <a:off x="5750784" y="3745640"/>
            <a:ext cx="497616" cy="47762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435584" y="5117068"/>
            <a:ext cx="1280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Cloud Layer</a:t>
            </a:r>
            <a:endParaRPr lang="en-US" dirty="0"/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669808" y="0"/>
            <a:ext cx="580441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000" b="1" dirty="0" smtClean="0">
                <a:solidFill>
                  <a:schemeClr val="bg1"/>
                </a:solidFill>
              </a:rPr>
              <a:t>Aircraft Tracking Comparisons</a:t>
            </a:r>
            <a:endParaRPr lang="en-US" altLang="en-US" sz="3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33600" y="5117068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Clear air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</p:spPr>
        <p:txBody>
          <a:bodyPr/>
          <a:lstStyle/>
          <a:p>
            <a:fld id="{CDB89569-61FB-434C-8155-293EB6D9407C}" type="slidenum">
              <a:rPr lang="en-US" sz="2000" smtClean="0"/>
              <a:t>14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05264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6610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79979" y="0"/>
            <a:ext cx="518404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000" b="1" dirty="0" smtClean="0">
                <a:solidFill>
                  <a:schemeClr val="bg1"/>
                </a:solidFill>
              </a:rPr>
              <a:t>Vertical Stare Comparisons</a:t>
            </a:r>
            <a:endParaRPr lang="en-US" altLang="en-US" sz="3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8"/>
          <a:stretch/>
        </p:blipFill>
        <p:spPr>
          <a:xfrm>
            <a:off x="228600" y="1204913"/>
            <a:ext cx="4200525" cy="41290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4"/>
          <a:stretch/>
        </p:blipFill>
        <p:spPr>
          <a:xfrm>
            <a:off x="4695825" y="1204913"/>
            <a:ext cx="4219575" cy="41290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18800" y="788313"/>
            <a:ext cx="16201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Narrowband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22572" y="788313"/>
            <a:ext cx="13660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Wideband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</p:spPr>
        <p:txBody>
          <a:bodyPr/>
          <a:lstStyle/>
          <a:p>
            <a:fld id="{CDB89569-61FB-434C-8155-293EB6D9407C}" type="slidenum">
              <a:rPr lang="en-US" sz="2000" smtClean="0"/>
              <a:t>15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09365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6610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69798" y="0"/>
            <a:ext cx="580440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000" b="1" dirty="0" smtClean="0">
                <a:solidFill>
                  <a:schemeClr val="bg1"/>
                </a:solidFill>
              </a:rPr>
              <a:t>Aircraft Tracking Comparisons</a:t>
            </a:r>
            <a:endParaRPr lang="en-US" altLang="en-US" sz="3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88960" y="685800"/>
            <a:ext cx="13660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Wideband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</p:spPr>
        <p:txBody>
          <a:bodyPr/>
          <a:lstStyle/>
          <a:p>
            <a:fld id="{CDB89569-61FB-434C-8155-293EB6D9407C}" type="slidenum">
              <a:rPr lang="en-US" sz="2000" smtClean="0"/>
              <a:t>16</a:t>
            </a:fld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316" y="1061778"/>
            <a:ext cx="5479369" cy="503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82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13446" y="0"/>
            <a:ext cx="9144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37"/>
          <a:stretch/>
        </p:blipFill>
        <p:spPr>
          <a:xfrm>
            <a:off x="168839" y="686842"/>
            <a:ext cx="3754249" cy="23584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2474" y="46695"/>
            <a:ext cx="44990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>
                    <a:lumMod val="95000"/>
                  </a:schemeClr>
                </a:solidFill>
              </a:rPr>
              <a:t>The U.S. Navy’s MCR Radar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8" t="10893" r="19911" b="13750"/>
          <a:stretch/>
        </p:blipFill>
        <p:spPr>
          <a:xfrm>
            <a:off x="4695873" y="683130"/>
            <a:ext cx="3641523" cy="2203033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4336112" y="762225"/>
            <a:ext cx="630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12 -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335962" y="1185972"/>
            <a:ext cx="630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10 -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424858" y="1576635"/>
            <a:ext cx="505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8</a:t>
            </a:r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 -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416069" y="1968786"/>
            <a:ext cx="505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6</a:t>
            </a:r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 -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400508" y="2352763"/>
            <a:ext cx="505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4</a:t>
            </a:r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 -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414535" y="2687671"/>
            <a:ext cx="505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2 -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466416" y="2813753"/>
            <a:ext cx="4023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25                20                15               10             5             0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 rot="16200000">
            <a:off x="3709053" y="1615369"/>
            <a:ext cx="11894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</a:rPr>
              <a:t>Height [km]</a:t>
            </a:r>
            <a:endParaRPr lang="en-US" sz="1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95874" y="683130"/>
            <a:ext cx="3641522" cy="2203033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61406" y="686842"/>
            <a:ext cx="3761682" cy="2358488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815128" y="609600"/>
            <a:ext cx="3620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</a:rPr>
              <a:t>The MCR Narrowband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d</a:t>
            </a:r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</a:rPr>
              <a:t>ata provides</a:t>
            </a:r>
          </a:p>
          <a:p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</a:rPr>
              <a:t>a mesoscale overview of the cloud fields</a:t>
            </a:r>
            <a:endParaRPr lang="en-US" sz="1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2958831"/>
            <a:ext cx="2476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Photo Courtesy of Jason </a:t>
            </a:r>
            <a:r>
              <a:rPr lang="en-US" sz="1200" b="1" dirty="0" err="1" smtClean="0">
                <a:solidFill>
                  <a:schemeClr val="bg1"/>
                </a:solidFill>
              </a:rPr>
              <a:t>Nachamkin</a:t>
            </a:r>
            <a:endParaRPr lang="en-US" sz="1200" b="1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399934" y="687612"/>
            <a:ext cx="669412" cy="2322554"/>
            <a:chOff x="8399934" y="1071282"/>
            <a:chExt cx="669412" cy="2322554"/>
          </a:xfrm>
        </p:grpSpPr>
        <p:sp>
          <p:nvSpPr>
            <p:cNvPr id="75" name="TextBox 74"/>
            <p:cNvSpPr txBox="1"/>
            <p:nvPr/>
          </p:nvSpPr>
          <p:spPr>
            <a:xfrm rot="16200000">
              <a:off x="8292723" y="2023624"/>
              <a:ext cx="12762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>
                      <a:lumMod val="95000"/>
                    </a:schemeClr>
                  </a:solidFill>
                </a:rPr>
                <a:t>Reflectivity [</a:t>
              </a:r>
              <a:r>
                <a:rPr lang="en-US" sz="1200" b="1" dirty="0" err="1" smtClean="0">
                  <a:solidFill>
                    <a:schemeClr val="bg1">
                      <a:lumMod val="95000"/>
                    </a:schemeClr>
                  </a:solidFill>
                </a:rPr>
                <a:t>dBZ</a:t>
              </a:r>
              <a:r>
                <a:rPr lang="en-US" sz="1200" b="1" dirty="0" smtClean="0">
                  <a:solidFill>
                    <a:schemeClr val="bg1">
                      <a:lumMod val="95000"/>
                    </a:schemeClr>
                  </a:solidFill>
                </a:rPr>
                <a:t>]</a:t>
              </a:r>
              <a:endParaRPr lang="en-US" sz="12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136" t="10893" r="16067" b="13750"/>
            <a:stretch/>
          </p:blipFill>
          <p:spPr>
            <a:xfrm>
              <a:off x="8447809" y="1071282"/>
              <a:ext cx="95555" cy="2203033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8404416" y="1193921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>
                      <a:lumMod val="95000"/>
                    </a:schemeClr>
                  </a:solidFill>
                </a:rPr>
                <a:t>- 50</a:t>
              </a:r>
              <a:endParaRPr lang="en-US" sz="14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8399934" y="1578568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>
                      <a:lumMod val="95000"/>
                    </a:schemeClr>
                  </a:solidFill>
                </a:rPr>
                <a:t>- 40</a:t>
              </a:r>
              <a:endParaRPr lang="en-US" sz="14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8399934" y="1981200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>
                      <a:lumMod val="95000"/>
                    </a:schemeClr>
                  </a:solidFill>
                </a:rPr>
                <a:t>- 30</a:t>
              </a:r>
              <a:endParaRPr lang="en-US" sz="14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399934" y="2362870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>
                      <a:lumMod val="95000"/>
                    </a:schemeClr>
                  </a:solidFill>
                </a:rPr>
                <a:t>- 20</a:t>
              </a:r>
              <a:endParaRPr lang="en-US" sz="14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404112" y="2749869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>
                      <a:lumMod val="95000"/>
                    </a:schemeClr>
                  </a:solidFill>
                </a:rPr>
                <a:t>- 10</a:t>
              </a:r>
              <a:endParaRPr lang="en-US" sz="14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399934" y="3086059"/>
              <a:ext cx="4507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>
                      <a:lumMod val="95000"/>
                    </a:schemeClr>
                  </a:solidFill>
                </a:rPr>
                <a:t>-   0</a:t>
              </a:r>
              <a:endParaRPr lang="en-US" sz="14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461870" y="1825311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chemeClr val="bg1"/>
                </a:solidFill>
              </a:rPr>
              <a:t>Δ</a:t>
            </a:r>
            <a:r>
              <a:rPr lang="en-US" sz="1400" b="1" dirty="0" smtClean="0">
                <a:solidFill>
                  <a:schemeClr val="bg1"/>
                </a:solidFill>
              </a:rPr>
              <a:t>r = 37m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3708" y="3470934"/>
            <a:ext cx="644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1900 -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9994" y="3967904"/>
            <a:ext cx="644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1850 -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8843" y="4436255"/>
            <a:ext cx="644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1800 -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5129" y="4907583"/>
            <a:ext cx="644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1750 -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6280" y="5404553"/>
            <a:ext cx="644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1700 -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6280" y="5863609"/>
            <a:ext cx="644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1650 -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384417" y="4727309"/>
            <a:ext cx="1091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</a:rPr>
              <a:t>Height [m]</a:t>
            </a:r>
            <a:endParaRPr lang="en-US" sz="1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444258" y="3654930"/>
            <a:ext cx="76200" cy="23205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761791" y="2877540"/>
            <a:ext cx="5000674" cy="481210"/>
          </a:xfrm>
          <a:prstGeom prst="line">
            <a:avLst/>
          </a:prstGeom>
          <a:ln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761791" y="3378675"/>
            <a:ext cx="7682467" cy="28896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7" t="7265" r="10669" b="12554"/>
          <a:stretch/>
        </p:blipFill>
        <p:spPr>
          <a:xfrm>
            <a:off x="8482358" y="3358750"/>
            <a:ext cx="212034" cy="29095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82358" y="3367524"/>
            <a:ext cx="212034" cy="29008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 rot="16200000">
            <a:off x="8370053" y="4771551"/>
            <a:ext cx="1276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</a:rPr>
              <a:t>Reflectivity [</a:t>
            </a:r>
            <a:r>
              <a:rPr lang="en-US" sz="1200" b="1" dirty="0" err="1" smtClean="0">
                <a:solidFill>
                  <a:schemeClr val="bg1">
                    <a:lumMod val="95000"/>
                  </a:schemeClr>
                </a:solidFill>
              </a:rPr>
              <a:t>dBZ</a:t>
            </a:r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</a:rPr>
              <a:t>]</a:t>
            </a:r>
            <a:endParaRPr lang="en-US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544910" y="4391273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- 10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534400" y="4977089"/>
            <a:ext cx="450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- 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 5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534400" y="5568102"/>
            <a:ext cx="450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-   0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535702" y="6090353"/>
            <a:ext cx="465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-  -5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475157" y="6180380"/>
            <a:ext cx="61782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</a:rPr>
              <a:t>150                                         100                                       50                             </a:t>
            </a:r>
            <a:endParaRPr lang="en-US" sz="1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65355" y="6194319"/>
            <a:ext cx="17738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>
                    <a:lumMod val="95000"/>
                  </a:schemeClr>
                </a:solidFill>
              </a:rPr>
              <a:t>Elapsed Time [Sec]</a:t>
            </a:r>
            <a:endParaRPr lang="en-US" sz="1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5" t="7414" r="14879" b="12400"/>
          <a:stretch/>
        </p:blipFill>
        <p:spPr>
          <a:xfrm>
            <a:off x="761792" y="3383457"/>
            <a:ext cx="7682466" cy="2873722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1504658" y="5606170"/>
            <a:ext cx="1258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Developing</a:t>
            </a:r>
          </a:p>
          <a:p>
            <a:pPr algn="ctr"/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Rain Shaft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62465" y="2831821"/>
            <a:ext cx="333535" cy="4571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>
            <a:stCxn id="20" idx="3"/>
          </p:cNvCxnSpPr>
          <p:nvPr/>
        </p:nvCxnSpPr>
        <p:spPr>
          <a:xfrm>
            <a:off x="6096000" y="2854681"/>
            <a:ext cx="2644229" cy="512843"/>
          </a:xfrm>
          <a:prstGeom prst="line">
            <a:avLst/>
          </a:prstGeom>
          <a:ln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535039" y="3795056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- 15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540454" y="3213636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- 20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648860" y="3378675"/>
            <a:ext cx="268567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The MCR 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w</a:t>
            </a:r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ideband 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d</a:t>
            </a:r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ata provides</a:t>
            </a:r>
          </a:p>
          <a:p>
            <a:pPr algn="ctr"/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d</a:t>
            </a:r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etailed cloud structure </a:t>
            </a:r>
          </a:p>
          <a:p>
            <a:pPr algn="ctr"/>
            <a:endParaRPr lang="en-US" sz="14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sz="14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In-bound  linear patterns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or “streaks” reveal individual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raindrop structure</a:t>
            </a:r>
          </a:p>
          <a:p>
            <a:pPr algn="ctr"/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>
            <a:off x="4899102" y="6208724"/>
            <a:ext cx="0" cy="3700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6956502" y="6202983"/>
            <a:ext cx="0" cy="3700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709747" y="6205470"/>
            <a:ext cx="0" cy="3700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6508984" y="3817809"/>
            <a:ext cx="1011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(</a:t>
            </a:r>
            <a:r>
              <a:rPr lang="el-GR" sz="1400" b="1" dirty="0" smtClean="0">
                <a:solidFill>
                  <a:schemeClr val="bg1"/>
                </a:solidFill>
              </a:rPr>
              <a:t>Δ</a:t>
            </a:r>
            <a:r>
              <a:rPr lang="en-US" sz="1400" b="1" dirty="0" smtClean="0">
                <a:solidFill>
                  <a:schemeClr val="bg1"/>
                </a:solidFill>
              </a:rPr>
              <a:t>r = 0.5m)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43" y="751473"/>
            <a:ext cx="768569" cy="637058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r="6802"/>
          <a:stretch/>
        </p:blipFill>
        <p:spPr>
          <a:xfrm>
            <a:off x="2657311" y="2042045"/>
            <a:ext cx="1245025" cy="1003285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128994" y="683130"/>
            <a:ext cx="341054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MCR Radar: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</a:rPr>
              <a:t>   - C-Band dual polarization </a:t>
            </a:r>
            <a:endParaRPr lang="en-US" sz="1200" b="1" dirty="0">
              <a:solidFill>
                <a:schemeClr val="bg1"/>
              </a:solidFill>
            </a:endParaRPr>
          </a:p>
          <a:p>
            <a:r>
              <a:rPr lang="en-US" sz="1200" b="1" dirty="0" smtClean="0">
                <a:solidFill>
                  <a:schemeClr val="bg1"/>
                </a:solidFill>
              </a:rPr>
              <a:t>    - 0.2° Beam Width &amp; 3MW peak power 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</a:rPr>
              <a:t>   - Real-time Satellite &amp; Aircraft tracking</a:t>
            </a:r>
          </a:p>
          <a:p>
            <a:endParaRPr lang="en-US" sz="1200" b="1" dirty="0" smtClean="0">
              <a:solidFill>
                <a:schemeClr val="bg1"/>
              </a:solidFill>
            </a:endParaRPr>
          </a:p>
          <a:p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</a:rPr>
              <a:t>   - </a:t>
            </a:r>
            <a:r>
              <a:rPr lang="en-US" sz="1200" b="1" dirty="0">
                <a:solidFill>
                  <a:schemeClr val="bg1"/>
                </a:solidFill>
              </a:rPr>
              <a:t>T</a:t>
            </a:r>
            <a:r>
              <a:rPr lang="en-US" sz="1200" b="1" dirty="0" smtClean="0">
                <a:solidFill>
                  <a:schemeClr val="bg1"/>
                </a:solidFill>
              </a:rPr>
              <a:t>wo primary wave forms: 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</a:rPr>
              <a:t>          - Narrowband:   37m along-range resolution 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</a:rPr>
              <a:t>                                        Two 75km range windows</a:t>
            </a:r>
          </a:p>
          <a:p>
            <a:endParaRPr lang="en-US" sz="1200" b="1" dirty="0" smtClean="0">
              <a:solidFill>
                <a:schemeClr val="bg1"/>
              </a:solidFill>
            </a:endParaRPr>
          </a:p>
          <a:p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</a:rPr>
              <a:t>          - Wideband:       0.5m range resolution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n-US" sz="1200" b="1" dirty="0" smtClean="0">
                <a:solidFill>
                  <a:schemeClr val="bg1"/>
                </a:solidFill>
              </a:rPr>
              <a:t>                                       Two 400m range windows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3124200" y="1118029"/>
            <a:ext cx="304800" cy="1584360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H="1" flipV="1">
            <a:off x="3238500" y="1070003"/>
            <a:ext cx="190500" cy="1603973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5117356" y="4744032"/>
            <a:ext cx="597644" cy="73895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6044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6610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5" y="918454"/>
            <a:ext cx="8924570" cy="5029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29200" y="1825109"/>
            <a:ext cx="1900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Convective turrets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69808" y="0"/>
            <a:ext cx="580441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000" b="1" dirty="0" smtClean="0">
                <a:solidFill>
                  <a:schemeClr val="bg1"/>
                </a:solidFill>
              </a:rPr>
              <a:t>Aircraft Tracking Comparisons</a:t>
            </a:r>
            <a:endParaRPr lang="en-US" altLang="en-US" sz="3000" b="1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>
            <a:stCxn id="10" idx="2"/>
          </p:cNvCxnSpPr>
          <p:nvPr/>
        </p:nvCxnSpPr>
        <p:spPr>
          <a:xfrm>
            <a:off x="5979268" y="2194441"/>
            <a:ext cx="1183532" cy="100595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</p:spPr>
        <p:txBody>
          <a:bodyPr/>
          <a:lstStyle/>
          <a:p>
            <a:fld id="{CDB89569-61FB-434C-8155-293EB6D9407C}" type="slidenum">
              <a:rPr lang="en-US" sz="2000" smtClean="0"/>
              <a:t>18</a:t>
            </a:fld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80865" y="5020270"/>
            <a:ext cx="36291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Time: 71600 UTC </a:t>
            </a:r>
            <a:r>
              <a:rPr lang="en-US" dirty="0" err="1" smtClean="0">
                <a:solidFill>
                  <a:schemeClr val="bg1"/>
                </a:solidFill>
              </a:rPr>
              <a:t>sfm</a:t>
            </a:r>
            <a:r>
              <a:rPr lang="en-US" dirty="0" smtClean="0">
                <a:solidFill>
                  <a:schemeClr val="bg1"/>
                </a:solidFill>
              </a:rPr>
              <a:t> (19:53:20 UTC)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Altitude: 11.3 km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Temperature: -43.5 </a:t>
            </a:r>
            <a:r>
              <a:rPr lang="en-US" baseline="30000" dirty="0" err="1" smtClean="0">
                <a:solidFill>
                  <a:schemeClr val="bg1"/>
                </a:solidFill>
              </a:rPr>
              <a:t>o</a:t>
            </a:r>
            <a:r>
              <a:rPr lang="en-US" dirty="0" err="1" smtClean="0">
                <a:solidFill>
                  <a:schemeClr val="bg1"/>
                </a:solidFill>
              </a:rPr>
              <a:t>C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1"/>
          <a:stretch/>
        </p:blipFill>
        <p:spPr>
          <a:xfrm>
            <a:off x="399408" y="1009313"/>
            <a:ext cx="3410592" cy="2739587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10" idx="1"/>
          </p:cNvCxnSpPr>
          <p:nvPr/>
        </p:nvCxnSpPr>
        <p:spPr>
          <a:xfrm flipH="1" flipV="1">
            <a:off x="2895600" y="1826954"/>
            <a:ext cx="2133600" cy="182821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0413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6610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534400" cy="5715000"/>
          </a:xfrm>
        </p:spPr>
        <p:txBody>
          <a:bodyPr>
            <a:normAutofit/>
          </a:bodyPr>
          <a:lstStyle/>
          <a:p>
            <a:r>
              <a:rPr lang="en-US" sz="2500" dirty="0" smtClean="0">
                <a:solidFill>
                  <a:schemeClr val="bg1"/>
                </a:solidFill>
              </a:rPr>
              <a:t>Near Cape Canaveral, Florida, from 28 July to 11 August, 2015</a:t>
            </a:r>
          </a:p>
          <a:p>
            <a:r>
              <a:rPr lang="en-US" sz="2500" dirty="0" smtClean="0">
                <a:solidFill>
                  <a:schemeClr val="bg1"/>
                </a:solidFill>
              </a:rPr>
              <a:t>Instrumentation included:</a:t>
            </a:r>
          </a:p>
          <a:p>
            <a:pPr lvl="1"/>
            <a:r>
              <a:rPr lang="en-US" sz="2100" dirty="0" smtClean="0">
                <a:solidFill>
                  <a:schemeClr val="bg1"/>
                </a:solidFill>
              </a:rPr>
              <a:t>North Dakota’s Cessna Citation II Research Aircraft</a:t>
            </a:r>
          </a:p>
          <a:p>
            <a:pPr lvl="1"/>
            <a:r>
              <a:rPr lang="en-US" sz="2100" dirty="0" smtClean="0">
                <a:solidFill>
                  <a:schemeClr val="bg1"/>
                </a:solidFill>
              </a:rPr>
              <a:t>U.S. Navy’s Mid-Course Radar (MCR)</a:t>
            </a:r>
          </a:p>
          <a:p>
            <a:pPr lvl="1"/>
            <a:r>
              <a:rPr lang="en-US" sz="2100" dirty="0" smtClean="0">
                <a:solidFill>
                  <a:schemeClr val="bg1"/>
                </a:solidFill>
              </a:rPr>
              <a:t>Myriad of surface instruments</a:t>
            </a:r>
          </a:p>
          <a:p>
            <a:r>
              <a:rPr lang="en-US" sz="2500" dirty="0" smtClean="0">
                <a:solidFill>
                  <a:schemeClr val="bg1"/>
                </a:solidFill>
              </a:rPr>
              <a:t>Concurrent measurements between MCR and aircraft</a:t>
            </a:r>
          </a:p>
          <a:p>
            <a:pPr lvl="1"/>
            <a:r>
              <a:rPr lang="en-US" sz="2100" dirty="0" smtClean="0">
                <a:solidFill>
                  <a:schemeClr val="bg1"/>
                </a:solidFill>
              </a:rPr>
              <a:t>Cirrus clouds in anvils from Florida thunderstorms</a:t>
            </a:r>
          </a:p>
          <a:p>
            <a:r>
              <a:rPr lang="en-US" sz="2500" dirty="0" smtClean="0">
                <a:solidFill>
                  <a:schemeClr val="bg1"/>
                </a:solidFill>
              </a:rPr>
              <a:t>Goals:</a:t>
            </a:r>
          </a:p>
          <a:p>
            <a:pPr lvl="1"/>
            <a:r>
              <a:rPr lang="en-US" sz="2100" dirty="0" smtClean="0">
                <a:solidFill>
                  <a:schemeClr val="bg1"/>
                </a:solidFill>
              </a:rPr>
              <a:t>Derive vertical profiles of liquid/ice water content from MCR returns for weapons assessment (</a:t>
            </a:r>
            <a:r>
              <a:rPr lang="en-US" sz="2100" dirty="0">
                <a:solidFill>
                  <a:schemeClr val="bg1"/>
                </a:solidFill>
              </a:rPr>
              <a:t>Z</a:t>
            </a:r>
            <a:r>
              <a:rPr lang="en-US" sz="2100" dirty="0" smtClean="0">
                <a:solidFill>
                  <a:schemeClr val="bg1"/>
                </a:solidFill>
              </a:rPr>
              <a:t>-LWC relationship)</a:t>
            </a:r>
          </a:p>
          <a:p>
            <a:pPr lvl="1"/>
            <a:r>
              <a:rPr lang="en-US" sz="2100" dirty="0" smtClean="0">
                <a:solidFill>
                  <a:schemeClr val="bg1"/>
                </a:solidFill>
              </a:rPr>
              <a:t>Apply knowledge gained from land-based data to </a:t>
            </a:r>
            <a:r>
              <a:rPr lang="en-US" sz="2100" dirty="0" err="1" smtClean="0">
                <a:solidFill>
                  <a:schemeClr val="bg1"/>
                </a:solidFill>
              </a:rPr>
              <a:t>shipborne</a:t>
            </a:r>
            <a:r>
              <a:rPr lang="en-US" sz="2100" dirty="0" smtClean="0">
                <a:solidFill>
                  <a:schemeClr val="bg1"/>
                </a:solidFill>
              </a:rPr>
              <a:t> radars in remote areas of the world</a:t>
            </a:r>
          </a:p>
          <a:p>
            <a:pPr lvl="1"/>
            <a:r>
              <a:rPr lang="en-US" sz="2100" dirty="0" smtClean="0">
                <a:solidFill>
                  <a:schemeClr val="bg1"/>
                </a:solidFill>
              </a:rPr>
              <a:t>Improved scientific understanding of cloud systems in both microphysical and dynamical senses to improve inputs in models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19722" y="0"/>
            <a:ext cx="610455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000" b="1" dirty="0" smtClean="0">
                <a:solidFill>
                  <a:schemeClr val="bg1"/>
                </a:solidFill>
              </a:rPr>
              <a:t>The CAPE2015 Field Experiment</a:t>
            </a:r>
            <a:endParaRPr lang="en-US" altLang="en-US" sz="3000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</p:spPr>
        <p:txBody>
          <a:bodyPr/>
          <a:lstStyle/>
          <a:p>
            <a:fld id="{CDB89569-61FB-434C-8155-293EB6D9407C}" type="slidenum">
              <a:rPr lang="en-US" sz="2000" smtClean="0"/>
              <a:t>2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9916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6610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289164" y="0"/>
            <a:ext cx="456567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000" b="1" dirty="0" smtClean="0">
                <a:solidFill>
                  <a:schemeClr val="bg1"/>
                </a:solidFill>
              </a:rPr>
              <a:t>Aircraft Instrumentation</a:t>
            </a:r>
            <a:endParaRPr lang="en-US" altLang="en-US" sz="30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695325"/>
            <a:ext cx="8001000" cy="6011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381000" y="4572000"/>
            <a:ext cx="1295400" cy="12954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219200" y="2590800"/>
            <a:ext cx="1743075" cy="20574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</p:spPr>
        <p:txBody>
          <a:bodyPr/>
          <a:lstStyle/>
          <a:p>
            <a:fld id="{CDB89569-61FB-434C-8155-293EB6D9407C}" type="slidenum">
              <a:rPr lang="en-US" sz="2000" smtClean="0"/>
              <a:t>3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7826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6610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21476" y="685800"/>
            <a:ext cx="4040188" cy="6397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Two-Dimensional Stereographic Probe (2D-S)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21476" y="1325562"/>
            <a:ext cx="4040188" cy="395128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Optical array probe with two lasers oriented perpendicular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128 10-um diode lasers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Cloud particles shadow diodes and image is recorded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Data post-processing reconstructs images and sorts by diameter (29 size bins)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09301" y="685800"/>
            <a:ext cx="4041775" cy="639762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Nevzorov</a:t>
            </a:r>
            <a:r>
              <a:rPr lang="en-US" dirty="0" smtClean="0">
                <a:solidFill>
                  <a:schemeClr val="bg1"/>
                </a:solidFill>
              </a:rPr>
              <a:t> Water Content Probe (</a:t>
            </a:r>
            <a:r>
              <a:rPr lang="en-US" dirty="0" err="1" smtClean="0">
                <a:solidFill>
                  <a:schemeClr val="bg1"/>
                </a:solidFill>
              </a:rPr>
              <a:t>Nevzorov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09301" y="1325562"/>
            <a:ext cx="4041775" cy="395128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Constant-temperature, hot-wire probe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Measures total and liquid water content with cone and wire, respectively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2" b="28802"/>
          <a:stretch/>
        </p:blipFill>
        <p:spPr>
          <a:xfrm>
            <a:off x="124138" y="5093229"/>
            <a:ext cx="1628461" cy="14511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1" t="2846" r="52005" b="84171"/>
          <a:stretch/>
        </p:blipFill>
        <p:spPr>
          <a:xfrm>
            <a:off x="1828800" y="4861692"/>
            <a:ext cx="2695574" cy="19468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4" t="52290" r="57258" b="10043"/>
          <a:stretch/>
        </p:blipFill>
        <p:spPr>
          <a:xfrm>
            <a:off x="6286500" y="3334463"/>
            <a:ext cx="685800" cy="3200394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289164" y="0"/>
            <a:ext cx="456567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000" b="1" dirty="0" smtClean="0">
                <a:solidFill>
                  <a:schemeClr val="bg1"/>
                </a:solidFill>
              </a:rPr>
              <a:t>Aircraft Instrumentation</a:t>
            </a:r>
            <a:endParaRPr lang="en-US" altLang="en-US" sz="3000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</p:spPr>
        <p:txBody>
          <a:bodyPr/>
          <a:lstStyle/>
          <a:p>
            <a:fld id="{CDB89569-61FB-434C-8155-293EB6D9407C}" type="slidenum">
              <a:rPr lang="en-US" sz="2000" smtClean="0"/>
              <a:t>4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7498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6610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Slide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4" t="21542" r="15467" b="39560"/>
          <a:stretch/>
        </p:blipFill>
        <p:spPr bwMode="auto">
          <a:xfrm>
            <a:off x="3318440" y="345140"/>
            <a:ext cx="2625160" cy="227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377329" y="0"/>
            <a:ext cx="438934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 b="1" dirty="0" smtClean="0">
                <a:solidFill>
                  <a:schemeClr val="bg1"/>
                </a:solidFill>
              </a:rPr>
              <a:t>The U.S. Navy MCR Doppler Radar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422780" y="2295805"/>
            <a:ext cx="1257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b="1" dirty="0"/>
              <a:t>15.4m Dish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97"/>
          <a:stretch/>
        </p:blipFill>
        <p:spPr bwMode="auto">
          <a:xfrm>
            <a:off x="236040" y="348090"/>
            <a:ext cx="2654145" cy="2301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4470" y="4211143"/>
            <a:ext cx="376128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Primary Features: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   - C-Band dual polarization radar </a:t>
            </a:r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1400" b="1" dirty="0" smtClean="0">
                <a:solidFill>
                  <a:schemeClr val="bg1"/>
                </a:solidFill>
              </a:rPr>
              <a:t>    - 0.2° Beam Width &amp; 3 MW peak power 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   - Real-time Satellite &amp; Aircraft tracking</a:t>
            </a:r>
          </a:p>
          <a:p>
            <a:endParaRPr lang="en-US" sz="1400" b="1" dirty="0" smtClean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   - </a:t>
            </a:r>
            <a:r>
              <a:rPr lang="en-US" sz="1400" b="1" dirty="0">
                <a:solidFill>
                  <a:schemeClr val="bg1"/>
                </a:solidFill>
              </a:rPr>
              <a:t>T</a:t>
            </a:r>
            <a:r>
              <a:rPr lang="en-US" sz="1400" b="1" dirty="0" smtClean="0">
                <a:solidFill>
                  <a:schemeClr val="bg1"/>
                </a:solidFill>
              </a:rPr>
              <a:t>wo primary wave forms: 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          - Narrowband:   37m range resolution 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                                        Two 75km range windows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          - Wideband:       0.5m range resolution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                                       Two 400m range windows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8583" y="2111139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MCR</a:t>
            </a:r>
            <a:endParaRPr lang="en-US" b="1" dirty="0">
              <a:solidFill>
                <a:srgbClr val="FFC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052873"/>
              </p:ext>
            </p:extLst>
          </p:nvPr>
        </p:nvGraphicFramePr>
        <p:xfrm>
          <a:off x="228600" y="2743200"/>
          <a:ext cx="8762999" cy="1374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623"/>
                <a:gridCol w="514777"/>
                <a:gridCol w="990600"/>
                <a:gridCol w="914400"/>
                <a:gridCol w="685800"/>
                <a:gridCol w="990600"/>
                <a:gridCol w="685800"/>
                <a:gridCol w="685800"/>
                <a:gridCol w="685800"/>
                <a:gridCol w="670963"/>
                <a:gridCol w="776836"/>
              </a:tblGrid>
              <a:tr h="76459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Waveform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PRF (Hz)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Frequency (GHz)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Beam Width</a:t>
                      </a:r>
                    </a:p>
                    <a:p>
                      <a:pPr algn="ctr"/>
                      <a:r>
                        <a:rPr lang="en-US" sz="1400" dirty="0" smtClean="0"/>
                        <a:t>(degrees)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Range Gates  (m)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6db</a:t>
                      </a:r>
                      <a:r>
                        <a:rPr lang="en-US" sz="1400" baseline="0" dirty="0" smtClean="0"/>
                        <a:t> Range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Width </a:t>
                      </a:r>
                    </a:p>
                    <a:p>
                      <a:pPr algn="ctr"/>
                      <a:r>
                        <a:rPr lang="en-US" sz="1400" baseline="0" dirty="0" smtClean="0"/>
                        <a:t>(m)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Band Width (MHz)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Pulse Length</a:t>
                      </a:r>
                    </a:p>
                    <a:p>
                      <a:pPr algn="ctr"/>
                      <a:r>
                        <a:rPr lang="en-US" sz="1400" dirty="0" smtClean="0"/>
                        <a:t>(</a:t>
                      </a:r>
                      <a:r>
                        <a:rPr lang="el-GR" sz="1400" b="1" dirty="0" smtClean="0"/>
                        <a:t>μ</a:t>
                      </a:r>
                      <a:r>
                        <a:rPr lang="en-US" sz="1400" b="1" dirty="0" smtClean="0"/>
                        <a:t>s)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Loop Gain</a:t>
                      </a:r>
                    </a:p>
                    <a:p>
                      <a:pPr algn="ctr"/>
                      <a:r>
                        <a:rPr lang="en-US" sz="1400" dirty="0" smtClean="0"/>
                        <a:t>(dB)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Peak Power</a:t>
                      </a:r>
                    </a:p>
                    <a:p>
                      <a:pPr algn="ctr"/>
                      <a:r>
                        <a:rPr lang="en-US" sz="1400" dirty="0" smtClean="0"/>
                        <a:t>(MW)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Nyquist</a:t>
                      </a:r>
                    </a:p>
                    <a:p>
                      <a:pPr algn="ctr"/>
                      <a:r>
                        <a:rPr lang="en-US" sz="1400" dirty="0" smtClean="0"/>
                        <a:t>Interval</a:t>
                      </a:r>
                    </a:p>
                    <a:p>
                      <a:pPr algn="ctr"/>
                      <a:r>
                        <a:rPr lang="en-US" sz="1400" dirty="0" smtClean="0"/>
                        <a:t>(m/s)</a:t>
                      </a:r>
                      <a:endParaRPr lang="en-US" sz="1400" dirty="0"/>
                    </a:p>
                  </a:txBody>
                  <a:tcPr/>
                </a:tc>
              </a:tr>
              <a:tr h="26403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Narrowband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160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5.5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0.2°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11.25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~ 37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7.45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12.5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271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3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± 2.1</a:t>
                      </a:r>
                      <a:endParaRPr lang="en-US" sz="1400" b="1" dirty="0"/>
                    </a:p>
                  </a:txBody>
                  <a:tcPr/>
                </a:tc>
              </a:tr>
              <a:tr h="26403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Wideband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160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5.65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0.2°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0.146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~ 0.5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500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12.5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271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3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± 2.1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181337" y="1564665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NMIS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30905" y="310460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MCR</a:t>
            </a:r>
            <a:endParaRPr lang="en-US" b="1" dirty="0"/>
          </a:p>
        </p:txBody>
      </p:sp>
      <p:sp>
        <p:nvSpPr>
          <p:cNvPr id="3078" name="Oval 6"/>
          <p:cNvSpPr>
            <a:spLocks noChangeArrowheads="1"/>
          </p:cNvSpPr>
          <p:nvPr/>
        </p:nvSpPr>
        <p:spPr bwMode="auto">
          <a:xfrm>
            <a:off x="4640961" y="3506773"/>
            <a:ext cx="762000" cy="306738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Oval 7"/>
          <p:cNvSpPr>
            <a:spLocks noChangeArrowheads="1"/>
          </p:cNvSpPr>
          <p:nvPr/>
        </p:nvSpPr>
        <p:spPr bwMode="auto">
          <a:xfrm>
            <a:off x="4648200" y="3854825"/>
            <a:ext cx="762000" cy="230532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4" name="Picture 2" descr="ksc_sit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193" y="304800"/>
            <a:ext cx="2681517" cy="234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62170" y="1211301"/>
            <a:ext cx="855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X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MCR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6040" y="338908"/>
            <a:ext cx="2654145" cy="230103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279833" y="339072"/>
            <a:ext cx="2663767" cy="230103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734229" y="1489425"/>
            <a:ext cx="1409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X </a:t>
            </a:r>
          </a:p>
          <a:p>
            <a:pPr algn="ctr"/>
            <a:r>
              <a:rPr lang="en-US" sz="1600" b="1" dirty="0" smtClean="0"/>
              <a:t>Titusville, FL</a:t>
            </a:r>
            <a:endParaRPr lang="en-US" sz="1600" b="1" dirty="0"/>
          </a:p>
        </p:txBody>
      </p:sp>
      <p:sp>
        <p:nvSpPr>
          <p:cNvPr id="11" name="Rectangle 10"/>
          <p:cNvSpPr/>
          <p:nvPr/>
        </p:nvSpPr>
        <p:spPr>
          <a:xfrm>
            <a:off x="6275617" y="306802"/>
            <a:ext cx="2689093" cy="231047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</p:spPr>
        <p:txBody>
          <a:bodyPr/>
          <a:lstStyle/>
          <a:p>
            <a:fld id="{CDB89569-61FB-434C-8155-293EB6D9407C}" type="slidenum">
              <a:rPr lang="en-US" sz="2000" smtClean="0"/>
              <a:t>5</a:t>
            </a:fld>
            <a:endParaRPr lang="en-US" sz="2000" dirty="0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5" t="7414" r="14879" b="12400"/>
          <a:stretch/>
        </p:blipFill>
        <p:spPr>
          <a:xfrm>
            <a:off x="3895757" y="4495800"/>
            <a:ext cx="4791044" cy="179215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3688799" y="4188022"/>
            <a:ext cx="5204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The MCR 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w</a:t>
            </a:r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ideband reflectivity provides detailed cloud structure 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895756" y="4495800"/>
            <a:ext cx="1" cy="1792150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3883615" y="6287950"/>
            <a:ext cx="4803186" cy="0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 rot="16200000">
            <a:off x="3717725" y="5183737"/>
            <a:ext cx="644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300 m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139468" y="6290924"/>
            <a:ext cx="570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200 s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7" t="7265" r="10669" b="12554"/>
          <a:stretch/>
        </p:blipFill>
        <p:spPr>
          <a:xfrm>
            <a:off x="8706921" y="4495800"/>
            <a:ext cx="132279" cy="181515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 rot="16200000">
            <a:off x="7902185" y="5207799"/>
            <a:ext cx="1276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</a:rPr>
              <a:t>Reflectivity [</a:t>
            </a:r>
            <a:r>
              <a:rPr lang="en-US" sz="1200" b="1" dirty="0" err="1" smtClean="0">
                <a:solidFill>
                  <a:schemeClr val="bg1">
                    <a:lumMod val="95000"/>
                  </a:schemeClr>
                </a:solidFill>
              </a:rPr>
              <a:t>dBZ</a:t>
            </a:r>
            <a:r>
              <a:rPr lang="en-US" sz="1200" b="1" dirty="0" smtClean="0">
                <a:solidFill>
                  <a:schemeClr val="bg1">
                    <a:lumMod val="95000"/>
                  </a:schemeClr>
                </a:solidFill>
              </a:rPr>
              <a:t>]</a:t>
            </a:r>
            <a:endParaRPr lang="en-US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686800" y="5073102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- 10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686800" y="4708175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- 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693236" y="5813075"/>
            <a:ext cx="410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-  0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78808" y="6136925"/>
            <a:ext cx="2792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95000"/>
                  </a:schemeClr>
                </a:solidFill>
              </a:rPr>
              <a:t>- </a:t>
            </a:r>
            <a:endParaRPr lang="en-US" sz="1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686800" y="5451125"/>
            <a:ext cx="239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-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682014" y="4352925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- 20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72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6610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281434" y="0"/>
            <a:ext cx="258115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000" b="1" dirty="0" smtClean="0">
                <a:solidFill>
                  <a:schemeClr val="bg1"/>
                </a:solidFill>
              </a:rPr>
              <a:t>Methodology</a:t>
            </a:r>
            <a:endParaRPr lang="en-US" altLang="en-US" sz="30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23" y="940819"/>
            <a:ext cx="3317577" cy="24881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530" y="940805"/>
            <a:ext cx="3317577" cy="2488181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</p:spPr>
        <p:txBody>
          <a:bodyPr/>
          <a:lstStyle/>
          <a:p>
            <a:fld id="{CDB89569-61FB-434C-8155-293EB6D9407C}" type="slidenum">
              <a:rPr lang="en-US" sz="2000" smtClean="0"/>
              <a:t>6</a:t>
            </a:fld>
            <a:endParaRPr lang="en-US" sz="20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952355"/>
            <a:ext cx="3302195" cy="247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99149" y="621268"/>
            <a:ext cx="1001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Option 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88577" y="621268"/>
            <a:ext cx="1001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Option 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267200" y="3823716"/>
            <a:ext cx="4572000" cy="2729484"/>
          </a:xfrm>
        </p:spPr>
        <p:txBody>
          <a:bodyPr>
            <a:normAutofit fontScale="92500" lnSpcReduction="10000"/>
          </a:bodyPr>
          <a:lstStyle/>
          <a:p>
            <a:r>
              <a:rPr lang="en-US" sz="2100" dirty="0" smtClean="0">
                <a:solidFill>
                  <a:schemeClr val="bg1"/>
                </a:solidFill>
              </a:rPr>
              <a:t>Two </a:t>
            </a:r>
            <a:r>
              <a:rPr lang="en-US" sz="2100" dirty="0" smtClean="0">
                <a:solidFill>
                  <a:schemeClr val="bg1"/>
                </a:solidFill>
              </a:rPr>
              <a:t>co-location options</a:t>
            </a:r>
            <a:r>
              <a:rPr lang="en-US" sz="2100" dirty="0" smtClean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en-US" sz="1700" dirty="0" smtClean="0">
                <a:solidFill>
                  <a:schemeClr val="bg1"/>
                </a:solidFill>
              </a:rPr>
              <a:t>MCR operates in vertical stare and wait for aircraft to cross into beam (option 1)</a:t>
            </a:r>
          </a:p>
          <a:p>
            <a:pPr lvl="1"/>
            <a:r>
              <a:rPr lang="en-US" sz="1700" dirty="0" smtClean="0">
                <a:solidFill>
                  <a:schemeClr val="bg1"/>
                </a:solidFill>
              </a:rPr>
              <a:t>Track the aircraft through the sky (option 2)</a:t>
            </a:r>
          </a:p>
          <a:p>
            <a:pPr lvl="2"/>
            <a:r>
              <a:rPr lang="en-US" sz="1300" dirty="0" smtClean="0">
                <a:solidFill>
                  <a:schemeClr val="bg1"/>
                </a:solidFill>
              </a:rPr>
              <a:t>Never been done before</a:t>
            </a:r>
          </a:p>
          <a:p>
            <a:r>
              <a:rPr lang="en-US" sz="2100" dirty="0" smtClean="0">
                <a:solidFill>
                  <a:schemeClr val="bg1"/>
                </a:solidFill>
              </a:rPr>
              <a:t>Use microphysical measurements to get LWC and derive Z, compare Z to MCR, get Z-LWC relationship, then derive LWC from MCR Z</a:t>
            </a:r>
          </a:p>
          <a:p>
            <a:r>
              <a:rPr lang="en-US" sz="2100" dirty="0" smtClean="0">
                <a:solidFill>
                  <a:schemeClr val="bg1"/>
                </a:solidFill>
              </a:rPr>
              <a:t>Only discuss tracking results (option 2)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r="6802"/>
          <a:stretch/>
        </p:blipFill>
        <p:spPr>
          <a:xfrm>
            <a:off x="480064" y="3947529"/>
            <a:ext cx="3429000" cy="2763209"/>
          </a:xfrm>
          <a:prstGeom prst="rect">
            <a:avLst/>
          </a:prstGeom>
        </p:spPr>
      </p:pic>
      <p:pic>
        <p:nvPicPr>
          <p:cNvPr id="1026" name="Picture 2" descr="http://airborneresearch.atmos.und.edu/images/AirCraftInfoCitation.jpg?v=2015-07-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991" y="3581400"/>
            <a:ext cx="2133600" cy="48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7"/>
          <a:stretch/>
        </p:blipFill>
        <p:spPr>
          <a:xfrm>
            <a:off x="4572012" y="940819"/>
            <a:ext cx="3140932" cy="2488092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 flipH="1">
            <a:off x="2568492" y="3581400"/>
            <a:ext cx="708108" cy="236220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2568492" y="3823716"/>
            <a:ext cx="1442203" cy="2119884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057400" y="3581400"/>
            <a:ext cx="512444" cy="2348484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569844" y="3581400"/>
            <a:ext cx="376653" cy="2348484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69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8109"/>
            <a:ext cx="9144000" cy="686610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685800"/>
                <a:ext cx="8229600" cy="57150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500" dirty="0" smtClean="0">
                    <a:solidFill>
                      <a:schemeClr val="bg1"/>
                    </a:solidFill>
                  </a:rPr>
                  <a:t>Derivation of in-situ radar reflectivity</a:t>
                </a:r>
              </a:p>
              <a:p>
                <a:pPr lvl="1"/>
                <a:r>
                  <a:rPr lang="en-US" sz="2100" dirty="0" smtClean="0">
                    <a:solidFill>
                      <a:schemeClr val="bg1"/>
                    </a:solidFill>
                  </a:rPr>
                  <a:t>Total particle volume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sz="21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sz="21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𝐷𝑆</m:t>
                        </m:r>
                      </m:sub>
                    </m:sSub>
                  </m:oMath>
                </a14:m>
                <a:r>
                  <a:rPr lang="en-US" sz="2100" dirty="0" smtClean="0">
                    <a:solidFill>
                      <a:schemeClr val="bg1"/>
                    </a:solidFill>
                  </a:rPr>
                  <a:t> per second from 2D-S bin diameter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sz="21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100" dirty="0" smtClean="0">
                    <a:solidFill>
                      <a:schemeClr val="bg1"/>
                    </a:solidFill>
                  </a:rPr>
                  <a:t> and particle concentration per size bin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21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endParaRPr lang="en-US" sz="2100" dirty="0" smtClean="0">
                  <a:solidFill>
                    <a:schemeClr val="bg1"/>
                  </a:solidFill>
                </a:endParaRP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7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sz="17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sz="17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𝐷𝑆</m:t>
                          </m:r>
                        </m:sub>
                      </m:sSub>
                      <m:r>
                        <a:rPr lang="en-US" sz="17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17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17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17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17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17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6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17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7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17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17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7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17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1700" dirty="0" smtClean="0">
                  <a:solidFill>
                    <a:schemeClr val="bg1"/>
                  </a:solidFill>
                </a:endParaRPr>
              </a:p>
              <a:p>
                <a:pPr lvl="2"/>
                <a:r>
                  <a:rPr lang="en-US" sz="1700" dirty="0" smtClean="0">
                    <a:solidFill>
                      <a:schemeClr val="bg1"/>
                    </a:solidFill>
                  </a:rPr>
                  <a:t>Assumes spherical particles</a:t>
                </a:r>
              </a:p>
              <a:p>
                <a:pPr lvl="1"/>
                <a:r>
                  <a:rPr lang="en-US" sz="2100" dirty="0" smtClean="0">
                    <a:solidFill>
                      <a:schemeClr val="bg1"/>
                    </a:solidFill>
                  </a:rPr>
                  <a:t>Effective total ice particle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1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𝑝𝑎𝑟𝑡</m:t>
                        </m:r>
                      </m:sub>
                    </m:sSub>
                  </m:oMath>
                </a14:m>
                <a:r>
                  <a:rPr lang="en-US" sz="2100" dirty="0" smtClean="0">
                    <a:solidFill>
                      <a:schemeClr val="bg1"/>
                    </a:solidFill>
                  </a:rPr>
                  <a:t> from </a:t>
                </a:r>
                <a:r>
                  <a:rPr lang="en-US" sz="2100" dirty="0" err="1" smtClean="0">
                    <a:solidFill>
                      <a:schemeClr val="bg1"/>
                    </a:solidFill>
                  </a:rPr>
                  <a:t>Nevzorov</a:t>
                </a:r>
                <a:r>
                  <a:rPr lang="en-US" sz="2100" dirty="0" smtClean="0">
                    <a:solidFill>
                      <a:schemeClr val="bg1"/>
                    </a:solidFill>
                  </a:rPr>
                  <a:t> particle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1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𝑁𝑒𝑣</m:t>
                        </m:r>
                      </m:sub>
                    </m:sSub>
                  </m:oMath>
                </a14:m>
                <a:endParaRPr lang="en-US" sz="2100" dirty="0" smtClean="0">
                  <a:solidFill>
                    <a:schemeClr val="bg1"/>
                  </a:solidFill>
                </a:endParaRP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7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en-US" sz="17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𝑝𝑎𝑟𝑡</m:t>
                          </m:r>
                        </m:sub>
                      </m:sSub>
                      <m:r>
                        <a:rPr lang="en-US" sz="17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17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7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7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𝑁𝑒𝑣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7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7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7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17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𝐷𝑆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700" dirty="0">
                  <a:solidFill>
                    <a:schemeClr val="bg1"/>
                  </a:solidFill>
                </a:endParaRPr>
              </a:p>
              <a:p>
                <a:pPr lvl="1"/>
                <a:r>
                  <a:rPr lang="en-US" sz="2100" dirty="0" smtClean="0">
                    <a:solidFill>
                      <a:schemeClr val="bg1"/>
                    </a:solidFill>
                  </a:rPr>
                  <a:t>Effective liquid particle size (LED) per volume of 2D-S size bin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sz="21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100" dirty="0" smtClean="0">
                    <a:solidFill>
                      <a:schemeClr val="bg1"/>
                    </a:solidFill>
                  </a:rPr>
                  <a:t> and density of water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1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1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𝜌</m:t>
                        </m:r>
                      </m:e>
                      <m:sub>
                        <m:r>
                          <a:rPr lang="en-US" sz="21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𝑤</m:t>
                        </m:r>
                      </m:sub>
                    </m:sSub>
                  </m:oMath>
                </a14:m>
                <a:endParaRPr lang="en-US" sz="2100" dirty="0" smtClean="0">
                  <a:solidFill>
                    <a:schemeClr val="bg1"/>
                  </a:solidFill>
                </a:endParaRP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𝐿𝐸𝐷</m:t>
                      </m:r>
                      <m:r>
                        <a:rPr lang="en-US" sz="17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ctrlPr>
                            <a:rPr lang="en-US" sz="17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sz="17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3</m:t>
                          </m:r>
                        </m:deg>
                        <m:e>
                          <m:f>
                            <m:fPr>
                              <m:type m:val="skw"/>
                              <m:ctrlPr>
                                <a:rPr lang="en-US" sz="17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17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6</m:t>
                              </m:r>
                              <m:sSub>
                                <m:sSubPr>
                                  <m:ctrlPr>
                                    <a:rPr lang="en-US" sz="17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17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7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17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𝑝𝑎𝑟𝑡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7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sz="17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7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17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𝑤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1700" dirty="0" smtClean="0">
                  <a:solidFill>
                    <a:schemeClr val="bg1"/>
                  </a:solidFill>
                </a:endParaRPr>
              </a:p>
              <a:p>
                <a:pPr lvl="2"/>
                <a:r>
                  <a:rPr lang="en-US" sz="1700" dirty="0" smtClean="0">
                    <a:solidFill>
                      <a:schemeClr val="bg1"/>
                    </a:solidFill>
                  </a:rPr>
                  <a:t>Assumes mass of ice equals mass of water</a:t>
                </a:r>
              </a:p>
              <a:p>
                <a:pPr lvl="1"/>
                <a:r>
                  <a:rPr lang="en-US" sz="2100" dirty="0" smtClean="0">
                    <a:solidFill>
                      <a:schemeClr val="bg1"/>
                    </a:solidFill>
                  </a:rPr>
                  <a:t>Dielectric factor of ice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1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1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1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𝐾</m:t>
                            </m:r>
                          </m:e>
                        </m:d>
                      </m:e>
                      <m:sub>
                        <m:r>
                          <a:rPr lang="en-US" sz="21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sz="21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en-US" sz="2100" b="0" i="1" smtClean="0">
                        <a:solidFill>
                          <a:schemeClr val="bg1"/>
                        </a:solidFill>
                        <a:latin typeface="Cambria Math"/>
                      </a:rPr>
                      <m:t>=0.208</m:t>
                    </m:r>
                  </m:oMath>
                </a14:m>
                <a:r>
                  <a:rPr lang="en-US" sz="2100" dirty="0">
                    <a:solidFill>
                      <a:schemeClr val="bg1"/>
                    </a:solidFill>
                  </a:rPr>
                  <a:t> </a:t>
                </a:r>
                <a:r>
                  <a:rPr lang="en-US" sz="2100" dirty="0" smtClean="0">
                    <a:solidFill>
                      <a:schemeClr val="bg1"/>
                    </a:solidFill>
                  </a:rPr>
                  <a:t>(Smith, 1984)</a:t>
                </a:r>
              </a:p>
              <a:p>
                <a:r>
                  <a:rPr lang="en-US" sz="2500" dirty="0" smtClean="0">
                    <a:solidFill>
                      <a:schemeClr val="bg1"/>
                    </a:solidFill>
                  </a:rPr>
                  <a:t>Comparison between the MCR and aircraft data sets</a:t>
                </a:r>
              </a:p>
              <a:p>
                <a:pPr lvl="1"/>
                <a:r>
                  <a:rPr lang="en-US" sz="2100" dirty="0" smtClean="0">
                    <a:solidFill>
                      <a:schemeClr val="bg1"/>
                    </a:solidFill>
                  </a:rPr>
                  <a:t>Narrowband and wideband to aircraft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685800"/>
                <a:ext cx="8229600" cy="5715000"/>
              </a:xfrm>
              <a:blipFill rotWithShape="1">
                <a:blip r:embed="rId2"/>
                <a:stretch>
                  <a:fillRect l="-1037" t="-1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281422" y="0"/>
            <a:ext cx="258115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000" b="1" dirty="0" smtClean="0">
                <a:solidFill>
                  <a:schemeClr val="bg1"/>
                </a:solidFill>
              </a:rPr>
              <a:t>Methodology</a:t>
            </a:r>
            <a:endParaRPr lang="en-US" altLang="en-US" sz="3000" b="1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</p:spPr>
        <p:txBody>
          <a:bodyPr/>
          <a:lstStyle/>
          <a:p>
            <a:fld id="{CDB89569-61FB-434C-8155-293EB6D9407C}" type="slidenum">
              <a:rPr lang="en-US" sz="2000" smtClean="0"/>
              <a:t>7</a:t>
            </a:fld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8305800" y="1800225"/>
            <a:ext cx="42672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solidFill>
                  <a:schemeClr val="bg1"/>
                </a:solidFill>
              </a:rPr>
              <a:t>(1)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05800" y="3151257"/>
            <a:ext cx="42672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solidFill>
                  <a:schemeClr val="bg1"/>
                </a:solidFill>
              </a:rPr>
              <a:t>(2)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05800" y="4199007"/>
            <a:ext cx="42672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solidFill>
                  <a:schemeClr val="bg1"/>
                </a:solidFill>
              </a:rPr>
              <a:t>(3)</a:t>
            </a:r>
            <a:endParaRPr lang="en-US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6610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669808" y="0"/>
            <a:ext cx="580441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000" b="1" dirty="0" smtClean="0">
                <a:solidFill>
                  <a:schemeClr val="bg1"/>
                </a:solidFill>
              </a:rPr>
              <a:t>Aircraft Tracking Comparisons</a:t>
            </a:r>
            <a:endParaRPr lang="en-US" altLang="en-US" sz="3000" b="1" dirty="0">
              <a:solidFill>
                <a:schemeClr val="bg1"/>
              </a:solidFill>
            </a:endParaRPr>
          </a:p>
        </p:txBody>
      </p:sp>
      <p:sp>
        <p:nvSpPr>
          <p:cNvPr id="8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</p:spPr>
        <p:txBody>
          <a:bodyPr/>
          <a:lstStyle/>
          <a:p>
            <a:fld id="{CDB89569-61FB-434C-8155-293EB6D9407C}" type="slidenum">
              <a:rPr lang="en-US" sz="2000" smtClean="0"/>
              <a:t>8</a:t>
            </a:fld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5410200" y="22098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Aircraft track with colors representing total water content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976" y="5029200"/>
            <a:ext cx="3021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Melbourne (KMLB) 19.2</a:t>
            </a:r>
            <a:r>
              <a:rPr lang="en-US" b="1" baseline="30000" dirty="0" smtClean="0">
                <a:solidFill>
                  <a:schemeClr val="bg1"/>
                </a:solidFill>
              </a:rPr>
              <a:t>o</a:t>
            </a:r>
            <a:r>
              <a:rPr lang="en-US" b="1" dirty="0" smtClean="0">
                <a:solidFill>
                  <a:schemeClr val="bg1"/>
                </a:solidFill>
              </a:rPr>
              <a:t> scan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477000" y="2856131"/>
            <a:ext cx="571500" cy="49666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3" idx="0"/>
          </p:cNvCxnSpPr>
          <p:nvPr/>
        </p:nvCxnSpPr>
        <p:spPr>
          <a:xfrm flipV="1">
            <a:off x="1669807" y="4459069"/>
            <a:ext cx="539993" cy="570131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Arrow 10"/>
          <p:cNvSpPr/>
          <p:nvPr/>
        </p:nvSpPr>
        <p:spPr>
          <a:xfrm rot="1054613">
            <a:off x="6028267" y="3506089"/>
            <a:ext cx="533400" cy="147847"/>
          </a:xfrm>
          <a:prstGeom prst="rightArrow">
            <a:avLst>
              <a:gd name="adj1" fmla="val 50000"/>
              <a:gd name="adj2" fmla="val 8482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080000">
            <a:off x="5547478" y="3538320"/>
            <a:ext cx="1294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Aircraft motion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rot="12363118">
            <a:off x="5760510" y="4224421"/>
            <a:ext cx="533400" cy="147847"/>
          </a:xfrm>
          <a:prstGeom prst="rightArrow">
            <a:avLst>
              <a:gd name="adj1" fmla="val 50000"/>
              <a:gd name="adj2" fmla="val 8482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86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686610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 t="1740" r="7661" b="2153"/>
          <a:stretch/>
        </p:blipFill>
        <p:spPr>
          <a:xfrm>
            <a:off x="474782" y="609600"/>
            <a:ext cx="8194436" cy="45798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3228" y="1106269"/>
            <a:ext cx="3635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Aircraft track with in-situ derived radar reflectivity </a:t>
            </a:r>
            <a:r>
              <a:rPr lang="en-US" b="1" dirty="0"/>
              <a:t>v</a:t>
            </a:r>
            <a:r>
              <a:rPr lang="en-US" b="1" dirty="0" smtClean="0"/>
              <a:t>alues</a:t>
            </a:r>
            <a:endParaRPr lang="en-US" b="1" dirty="0"/>
          </a:p>
        </p:txBody>
      </p:sp>
      <p:cxnSp>
        <p:nvCxnSpPr>
          <p:cNvPr id="8" name="Straight Arrow Connector 7"/>
          <p:cNvCxnSpPr>
            <a:stCxn id="5" idx="2"/>
          </p:cNvCxnSpPr>
          <p:nvPr/>
        </p:nvCxnSpPr>
        <p:spPr>
          <a:xfrm flipH="1">
            <a:off x="2313963" y="1752600"/>
            <a:ext cx="897251" cy="1371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2"/>
          </p:cNvCxnSpPr>
          <p:nvPr/>
        </p:nvCxnSpPr>
        <p:spPr>
          <a:xfrm>
            <a:off x="3211214" y="1752600"/>
            <a:ext cx="2122786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52400" y="5143500"/>
            <a:ext cx="866921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u="sng" dirty="0" smtClean="0">
                <a:solidFill>
                  <a:schemeClr val="bg1"/>
                </a:solidFill>
              </a:rPr>
              <a:t>Takeaways: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700" b="1" dirty="0" smtClean="0">
                <a:solidFill>
                  <a:schemeClr val="bg1"/>
                </a:solidFill>
              </a:rPr>
              <a:t>First successful demonstration that the MCR radar can track research aircraft in real-time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700" b="1" dirty="0" smtClean="0">
                <a:solidFill>
                  <a:schemeClr val="bg1"/>
                </a:solidFill>
              </a:rPr>
              <a:t>Comparisons of the along-track reflectivity derived from the in-situ cloud microphysics show promising agreement with the radar-derived reflectivity values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700" b="1" dirty="0" smtClean="0">
                <a:solidFill>
                  <a:schemeClr val="bg1"/>
                </a:solidFill>
              </a:rPr>
              <a:t>Such comparisons will allow Z-LWC relationships to be derived for use in remote U.S. Navy Weapon Performance Evaluations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53102" y="381000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MCR-Derived reflectivity while tracking the </a:t>
            </a:r>
            <a:r>
              <a:rPr lang="en-US" b="1" dirty="0"/>
              <a:t>r</a:t>
            </a:r>
            <a:r>
              <a:rPr lang="en-US" b="1" dirty="0" smtClean="0"/>
              <a:t>esearch aircraft</a:t>
            </a:r>
            <a:endParaRPr lang="en-US" b="1" dirty="0"/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669808" y="0"/>
            <a:ext cx="580441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000" b="1" dirty="0" smtClean="0">
                <a:solidFill>
                  <a:schemeClr val="bg1"/>
                </a:solidFill>
              </a:rPr>
              <a:t>Aircraft Tracking Comparisons</a:t>
            </a:r>
            <a:endParaRPr lang="en-US" altLang="en-US" sz="3000" b="1" dirty="0">
              <a:solidFill>
                <a:schemeClr val="bg1"/>
              </a:solidFill>
            </a:endParaRPr>
          </a:p>
        </p:txBody>
      </p:sp>
      <p:cxnSp>
        <p:nvCxnSpPr>
          <p:cNvPr id="27" name="Straight Arrow Connector 26"/>
          <p:cNvCxnSpPr>
            <a:stCxn id="21" idx="0"/>
          </p:cNvCxnSpPr>
          <p:nvPr/>
        </p:nvCxnSpPr>
        <p:spPr>
          <a:xfrm flipH="1" flipV="1">
            <a:off x="6362704" y="3211568"/>
            <a:ext cx="647698" cy="5984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</p:spPr>
        <p:txBody>
          <a:bodyPr/>
          <a:lstStyle/>
          <a:p>
            <a:fld id="{CDB89569-61FB-434C-8155-293EB6D9407C}" type="slidenum">
              <a:rPr lang="en-US" sz="2000" smtClean="0"/>
              <a:t>9</a:t>
            </a:fld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886200" y="4082617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Aircraft within narrowband beam</a:t>
            </a:r>
            <a:endParaRPr lang="en-US" b="1" dirty="0"/>
          </a:p>
        </p:txBody>
      </p:sp>
      <p:cxnSp>
        <p:nvCxnSpPr>
          <p:cNvPr id="28" name="Straight Arrow Connector 27"/>
          <p:cNvCxnSpPr>
            <a:stCxn id="12" idx="0"/>
          </p:cNvCxnSpPr>
          <p:nvPr/>
        </p:nvCxnSpPr>
        <p:spPr>
          <a:xfrm flipH="1" flipV="1">
            <a:off x="4738127" y="2667000"/>
            <a:ext cx="138673" cy="14156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ight Arrow 1"/>
          <p:cNvSpPr/>
          <p:nvPr/>
        </p:nvSpPr>
        <p:spPr>
          <a:xfrm rot="9501889">
            <a:off x="2804060" y="3584434"/>
            <a:ext cx="533400" cy="147847"/>
          </a:xfrm>
          <a:prstGeom prst="rightArrow">
            <a:avLst>
              <a:gd name="adj1" fmla="val 50000"/>
              <a:gd name="adj2" fmla="val 8482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20280000">
            <a:off x="2555918" y="3599999"/>
            <a:ext cx="1294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Aircraft motion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20672610">
            <a:off x="3541789" y="2771847"/>
            <a:ext cx="533400" cy="147847"/>
          </a:xfrm>
          <a:prstGeom prst="rightArrow">
            <a:avLst>
              <a:gd name="adj1" fmla="val 50000"/>
              <a:gd name="adj2" fmla="val 8482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96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1626</TotalTime>
  <Words>1270</Words>
  <Application>Microsoft Office PowerPoint</Application>
  <PresentationFormat>On-screen Show (4:3)</PresentationFormat>
  <Paragraphs>268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Comparisons of Florida Thunderstorm Cirrus Clouds using Concurrent Radar and Aircraft Measurements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Naval Research Laboratory, Monterey 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Comparisons of Florida Thunderstorm Cirrus Clouds using Concurrent Radar and Aircraft Measurements</dc:title>
  <dc:creator>Gapp, Mr. Nicholas, Contractor, Code 7533</dc:creator>
  <cp:lastModifiedBy>Gapp, Mr. Nicholas, Contractor, Code 7533</cp:lastModifiedBy>
  <cp:revision>102</cp:revision>
  <dcterms:created xsi:type="dcterms:W3CDTF">2018-08-02T22:11:30Z</dcterms:created>
  <dcterms:modified xsi:type="dcterms:W3CDTF">2018-08-08T20:31:46Z</dcterms:modified>
</cp:coreProperties>
</file>