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4A9"/>
    <a:srgbClr val="4596CE"/>
    <a:srgbClr val="EA9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2112" y="-42"/>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77814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2946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921713" y="11485883"/>
            <a:ext cx="48388267" cy="2446705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56900" y="11485883"/>
            <a:ext cx="144311373" cy="2446705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63250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54540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7"/>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DA1A1-F1CF-40CB-88D6-E45DB1602B17}"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66077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56903" y="66906140"/>
            <a:ext cx="96349820" cy="18925032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960163" y="66906140"/>
            <a:ext cx="96349820" cy="18925032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DA1A1-F1CF-40CB-88D6-E45DB1602B17}"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151954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8"/>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1"/>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8"/>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1"/>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DA1A1-F1CF-40CB-88D6-E45DB1602B17}" type="datetimeFigureOut">
              <a:rPr lang="en-US" smtClean="0"/>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285961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DA1A1-F1CF-40CB-88D6-E45DB1602B17}" type="datetimeFigureOut">
              <a:rPr lang="en-US" smtClean="0"/>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17590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DA1A1-F1CF-40CB-88D6-E45DB1602B17}" type="datetimeFigureOut">
              <a:rPr lang="en-US" smtClean="0"/>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0931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5"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4"/>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5" y="8036564"/>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DA1A1-F1CF-40CB-88D6-E45DB1602B17}"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82163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1"/>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4"/>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DA1A1-F1CF-40CB-88D6-E45DB1602B17}"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16612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4"/>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4"/>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4CDA1A1-F1CF-40CB-88D6-E45DB1602B17}" type="datetimeFigureOut">
              <a:rPr lang="en-US" smtClean="0"/>
              <a:t>7/5/2018</a:t>
            </a:fld>
            <a:endParaRPr lang="en-US"/>
          </a:p>
        </p:txBody>
      </p:sp>
      <p:sp>
        <p:nvSpPr>
          <p:cNvPr id="5" name="Footer Placeholder 4"/>
          <p:cNvSpPr>
            <a:spLocks noGrp="1"/>
          </p:cNvSpPr>
          <p:nvPr>
            <p:ph type="ftr" sz="quarter" idx="3"/>
          </p:nvPr>
        </p:nvSpPr>
        <p:spPr>
          <a:xfrm>
            <a:off x="17495520" y="35595564"/>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4"/>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1ECAD3D0-F5E1-453D-9970-262A51FACF1B}" type="slidenum">
              <a:rPr lang="en-US" smtClean="0"/>
              <a:t>‹#›</a:t>
            </a:fld>
            <a:endParaRPr lang="en-US"/>
          </a:p>
        </p:txBody>
      </p:sp>
    </p:spTree>
    <p:extLst>
      <p:ext uri="{BB962C8B-B14F-4D97-AF65-F5344CB8AC3E}">
        <p14:creationId xmlns:p14="http://schemas.microsoft.com/office/powerpoint/2010/main" val="399576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anose="020B0604020202020204"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373" y="17468273"/>
            <a:ext cx="10427470" cy="7820602"/>
          </a:xfrm>
          <a:prstGeom prst="rect">
            <a:avLst/>
          </a:prstGeom>
        </p:spPr>
      </p:pic>
      <p:sp>
        <p:nvSpPr>
          <p:cNvPr id="5" name="TextBox 4"/>
          <p:cNvSpPr txBox="1"/>
          <p:nvPr/>
        </p:nvSpPr>
        <p:spPr>
          <a:xfrm>
            <a:off x="1250461" y="685802"/>
            <a:ext cx="48768000" cy="5188455"/>
          </a:xfrm>
          <a:prstGeom prst="roundRect">
            <a:avLst>
              <a:gd name="adj" fmla="val 9727"/>
            </a:avLst>
          </a:prstGeom>
          <a:solidFill>
            <a:schemeClr val="bg1"/>
          </a:solidFill>
          <a:ln>
            <a:noFill/>
          </a:ln>
        </p:spPr>
        <p:txBody>
          <a:bodyPr wrap="square" lIns="91429" tIns="45715" rIns="91429" bIns="45715" rtlCol="0">
            <a:spAutoFit/>
          </a:bodyPr>
          <a:lstStyle/>
          <a:p>
            <a:pPr algn="ctr"/>
            <a:r>
              <a:rPr lang="en-US" sz="8200" b="1" dirty="0" smtClean="0"/>
              <a:t>Concurrent Radar and Aircraft Reflectivity Comparisons of Florida Thunderstorm Cirrus Clouds</a:t>
            </a:r>
            <a:endParaRPr lang="en-US" sz="2000" dirty="0" smtClean="0"/>
          </a:p>
          <a:p>
            <a:pPr algn="ctr"/>
            <a:r>
              <a:rPr lang="en-US" sz="5400" dirty="0" smtClean="0"/>
              <a:t>Nicholas J. </a:t>
            </a:r>
            <a:r>
              <a:rPr lang="en-US" sz="5400" dirty="0" err="1"/>
              <a:t>Gapp</a:t>
            </a:r>
            <a:r>
              <a:rPr lang="en-US" sz="5400" dirty="0"/>
              <a:t> (</a:t>
            </a:r>
            <a:r>
              <a:rPr lang="en-US" sz="5400" dirty="0" smtClean="0"/>
              <a:t>nicholas.james.gapp@und.edu)</a:t>
            </a:r>
            <a:r>
              <a:rPr lang="en-US" sz="5400" baseline="30000" dirty="0" smtClean="0"/>
              <a:t>1</a:t>
            </a:r>
            <a:r>
              <a:rPr lang="en-US" sz="5400" dirty="0" smtClean="0"/>
              <a:t>, Paul R. Harasti</a:t>
            </a:r>
            <a:r>
              <a:rPr lang="en-US" sz="5400" baseline="30000" dirty="0" smtClean="0"/>
              <a:t>2</a:t>
            </a:r>
            <a:r>
              <a:rPr lang="en-US" sz="5400" dirty="0" smtClean="0"/>
              <a:t>, David J. Delene</a:t>
            </a:r>
            <a:r>
              <a:rPr lang="en-US" sz="5400" baseline="30000" dirty="0" smtClean="0"/>
              <a:t>1</a:t>
            </a:r>
            <a:r>
              <a:rPr lang="en-US" sz="5400" dirty="0" smtClean="0"/>
              <a:t>, Jerome Schmidt</a:t>
            </a:r>
            <a:r>
              <a:rPr lang="en-US" sz="5400" baseline="30000" dirty="0" smtClean="0"/>
              <a:t>2</a:t>
            </a:r>
            <a:r>
              <a:rPr lang="en-US" sz="5400" dirty="0" smtClean="0"/>
              <a:t>, and Joshua Hoover</a:t>
            </a:r>
            <a:r>
              <a:rPr lang="en-US" sz="5400" baseline="30000" dirty="0" smtClean="0"/>
              <a:t>3</a:t>
            </a:r>
          </a:p>
          <a:p>
            <a:pPr algn="ctr"/>
            <a:endParaRPr lang="en-US" sz="2000" baseline="30000" dirty="0" smtClean="0"/>
          </a:p>
          <a:p>
            <a:pPr algn="ctr"/>
            <a:endParaRPr lang="en-US" sz="2000" baseline="30000" dirty="0"/>
          </a:p>
          <a:p>
            <a:pPr algn="ctr"/>
            <a:r>
              <a:rPr lang="en-US" sz="5000" baseline="30000" dirty="0" smtClean="0"/>
              <a:t>1</a:t>
            </a:r>
            <a:r>
              <a:rPr lang="en-US" sz="5000" dirty="0" smtClean="0"/>
              <a:t> University </a:t>
            </a:r>
            <a:r>
              <a:rPr lang="en-US" sz="5000" dirty="0"/>
              <a:t>of North Dakota, Grand Forks, </a:t>
            </a:r>
            <a:r>
              <a:rPr lang="en-US" sz="5000" dirty="0" smtClean="0"/>
              <a:t>North Dakota, United States of America</a:t>
            </a:r>
          </a:p>
          <a:p>
            <a:pPr algn="ctr"/>
            <a:r>
              <a:rPr lang="en-US" sz="5000" baseline="30000" dirty="0" smtClean="0"/>
              <a:t>2</a:t>
            </a:r>
            <a:r>
              <a:rPr lang="en-US" sz="5000" dirty="0" smtClean="0"/>
              <a:t> Naval Research Laboratory, Marine Meteorology Division, Monterey, California, United States of America</a:t>
            </a:r>
          </a:p>
          <a:p>
            <a:pPr algn="ctr"/>
            <a:r>
              <a:rPr lang="en-US" sz="5000" baseline="30000" dirty="0" smtClean="0"/>
              <a:t>3</a:t>
            </a:r>
            <a:r>
              <a:rPr lang="en-US" sz="5000" dirty="0" smtClean="0"/>
              <a:t> Naval Surface Warfare Center Dahlgren Division, Dahlgren, Virginia, United States of America</a:t>
            </a:r>
            <a:endParaRPr lang="en-US" sz="5000" dirty="0"/>
          </a:p>
        </p:txBody>
      </p:sp>
      <p:sp>
        <p:nvSpPr>
          <p:cNvPr id="9" name="TextBox 8"/>
          <p:cNvSpPr txBox="1"/>
          <p:nvPr/>
        </p:nvSpPr>
        <p:spPr>
          <a:xfrm>
            <a:off x="1218377" y="6666547"/>
            <a:ext cx="15447264" cy="953453"/>
          </a:xfrm>
          <a:prstGeom prst="roundRect">
            <a:avLst/>
          </a:prstGeom>
          <a:solidFill>
            <a:srgbClr val="EA9846"/>
          </a:solidFill>
          <a:ln>
            <a:solidFill>
              <a:schemeClr val="tx1"/>
            </a:solidFill>
          </a:ln>
        </p:spPr>
        <p:txBody>
          <a:bodyPr wrap="square" rtlCol="0">
            <a:spAutoFit/>
          </a:bodyPr>
          <a:lstStyle/>
          <a:p>
            <a:pPr algn="ctr"/>
            <a:r>
              <a:rPr lang="en-US" sz="5000" dirty="0"/>
              <a:t>Introduction</a:t>
            </a:r>
          </a:p>
        </p:txBody>
      </p:sp>
      <p:sp>
        <p:nvSpPr>
          <p:cNvPr id="10" name="TextBox 9"/>
          <p:cNvSpPr txBox="1"/>
          <p:nvPr/>
        </p:nvSpPr>
        <p:spPr>
          <a:xfrm>
            <a:off x="995137" y="7946290"/>
            <a:ext cx="15888652" cy="6247864"/>
          </a:xfrm>
          <a:prstGeom prst="rect">
            <a:avLst/>
          </a:prstGeom>
          <a:solidFill>
            <a:schemeClr val="bg1"/>
          </a:solidFill>
        </p:spPr>
        <p:txBody>
          <a:bodyPr wrap="square" lIns="274320" rIns="274320" rtlCol="0">
            <a:spAutoFit/>
          </a:bodyPr>
          <a:lstStyle/>
          <a:p>
            <a:pPr algn="just"/>
            <a:r>
              <a:rPr lang="en-US" sz="4000" spc="-100" dirty="0" smtClean="0"/>
              <a:t>The North Dakota Citation Research Aircraft conducted measurements of cirrus cloud particles produced by Florida thunderstorms in 2015 (CAPE2015 field project). Cloud sampling instruments included the Two-Dimensional Stereographic particle imaging probe (2D-S) and the </a:t>
            </a:r>
            <a:r>
              <a:rPr lang="en-US" sz="4000" spc="-100" dirty="0" err="1" smtClean="0"/>
              <a:t>Nevzorov</a:t>
            </a:r>
            <a:r>
              <a:rPr lang="en-US" sz="4000" spc="-100" dirty="0" smtClean="0"/>
              <a:t> Water </a:t>
            </a:r>
            <a:r>
              <a:rPr lang="en-US" sz="4000" spc="-100" dirty="0"/>
              <a:t>C</a:t>
            </a:r>
            <a:r>
              <a:rPr lang="en-US" sz="4000" spc="-100" dirty="0" smtClean="0"/>
              <a:t>ontent </a:t>
            </a:r>
            <a:r>
              <a:rPr lang="en-US" sz="4000" spc="-100" dirty="0"/>
              <a:t>P</a:t>
            </a:r>
            <a:r>
              <a:rPr lang="en-US" sz="4000" spc="-100" dirty="0" smtClean="0"/>
              <a:t>robe (Nevzorov). Concurrent with the aircraft measurements, remote sensing observations were made by the United States Navy’s Mid-Course Radar (MCR).  The CAPE2015 field project observed pure ice particles between an altitude of 29,000 </a:t>
            </a:r>
            <a:r>
              <a:rPr lang="en-US" sz="4000" spc="-100" dirty="0" err="1" smtClean="0"/>
              <a:t>ft</a:t>
            </a:r>
            <a:r>
              <a:rPr lang="en-US" sz="4000" spc="-100" dirty="0" smtClean="0"/>
              <a:t> and 40,000 </a:t>
            </a:r>
            <a:r>
              <a:rPr lang="en-US" sz="4000" spc="-100" dirty="0" err="1" smtClean="0"/>
              <a:t>ft</a:t>
            </a:r>
            <a:r>
              <a:rPr lang="en-US" sz="4000" spc="-100" dirty="0" smtClean="0"/>
              <a:t> during eight research flights.  Comparison between derived radar reflectivity from in-situ probe data and observed MCR data using both the narrowband (NB) and wideband (WB) beams is explored.</a:t>
            </a:r>
            <a:endParaRPr lang="en-US" sz="3900" spc="-100" dirty="0"/>
          </a:p>
        </p:txBody>
      </p:sp>
      <p:sp>
        <p:nvSpPr>
          <p:cNvPr id="12" name="TextBox 11"/>
          <p:cNvSpPr txBox="1"/>
          <p:nvPr/>
        </p:nvSpPr>
        <p:spPr>
          <a:xfrm>
            <a:off x="1151728" y="14362747"/>
            <a:ext cx="15447264" cy="953453"/>
          </a:xfrm>
          <a:prstGeom prst="roundRect">
            <a:avLst/>
          </a:prstGeom>
          <a:solidFill>
            <a:srgbClr val="EA9846"/>
          </a:solidFill>
          <a:ln>
            <a:solidFill>
              <a:schemeClr val="tx1"/>
            </a:solidFill>
          </a:ln>
        </p:spPr>
        <p:txBody>
          <a:bodyPr wrap="square" rtlCol="0">
            <a:spAutoFit/>
          </a:bodyPr>
          <a:lstStyle/>
          <a:p>
            <a:pPr algn="ctr"/>
            <a:r>
              <a:rPr lang="en-US" sz="5000" dirty="0"/>
              <a:t>Methodology</a:t>
            </a:r>
          </a:p>
        </p:txBody>
      </p:sp>
      <mc:AlternateContent xmlns:mc="http://schemas.openxmlformats.org/markup-compatibility/2006" xmlns:a14="http://schemas.microsoft.com/office/drawing/2010/main">
        <mc:Choice Requires="a14">
          <p:sp>
            <p:nvSpPr>
              <p:cNvPr id="13" name="TextBox 12"/>
              <p:cNvSpPr txBox="1"/>
              <p:nvPr/>
            </p:nvSpPr>
            <p:spPr>
              <a:xfrm>
                <a:off x="1075874" y="15418544"/>
                <a:ext cx="15727178" cy="14960570"/>
              </a:xfrm>
              <a:prstGeom prst="rect">
                <a:avLst/>
              </a:prstGeom>
              <a:solidFill>
                <a:schemeClr val="bg1"/>
              </a:solidFill>
            </p:spPr>
            <p:txBody>
              <a:bodyPr wrap="square" lIns="274320" rIns="274320" rtlCol="0">
                <a:spAutoFit/>
              </a:bodyPr>
              <a:lstStyle/>
              <a:p>
                <a:pPr algn="just">
                  <a:buSzPct val="125000"/>
                </a:pPr>
                <a:r>
                  <a:rPr lang="en-US" sz="4000" spc="-100" dirty="0" smtClean="0"/>
                  <a:t>Ice </a:t>
                </a:r>
                <a:r>
                  <a:rPr lang="en-US" sz="4000" spc="-100" dirty="0"/>
                  <a:t>water content and </a:t>
                </a:r>
                <a:r>
                  <a:rPr lang="en-US" sz="4000" spc="-100" dirty="0" smtClean="0"/>
                  <a:t>radar reflectivity </a:t>
                </a:r>
                <a:r>
                  <a:rPr lang="en-US" sz="4000" spc="-100" dirty="0"/>
                  <a:t>are derived assuming spherical ice particles from measurements taken by the </a:t>
                </a:r>
                <a:r>
                  <a:rPr lang="en-US" sz="4000" spc="-100" dirty="0" smtClean="0"/>
                  <a:t>2D-S </a:t>
                </a:r>
                <a:r>
                  <a:rPr lang="en-US" sz="4000" spc="-100" dirty="0"/>
                  <a:t>and </a:t>
                </a:r>
                <a:r>
                  <a:rPr lang="en-US" sz="4000" spc="-100" dirty="0" err="1" smtClean="0"/>
                  <a:t>Nevzorov</a:t>
                </a:r>
                <a:r>
                  <a:rPr lang="en-US" sz="4000" spc="-100" dirty="0" smtClean="0"/>
                  <a:t>.  The MCR is a C-band</a:t>
                </a:r>
                <a:r>
                  <a:rPr lang="en-US" sz="4000" spc="-100" dirty="0"/>
                  <a:t>, dual-polarization </a:t>
                </a:r>
                <a:r>
                  <a:rPr lang="en-US" sz="4000" spc="-100" dirty="0" smtClean="0"/>
                  <a:t>Doppler radar </a:t>
                </a:r>
                <a:r>
                  <a:rPr lang="en-US" sz="4000" spc="-100" dirty="0"/>
                  <a:t>that </a:t>
                </a:r>
                <a:r>
                  <a:rPr lang="en-US" sz="4000" spc="-100" dirty="0" smtClean="0"/>
                  <a:t>alternates </a:t>
                </a:r>
                <a:r>
                  <a:rPr lang="en-US" sz="4000" spc="-100" dirty="0"/>
                  <a:t>transmissions between two wave forms with </a:t>
                </a:r>
                <a:r>
                  <a:rPr lang="en-US" sz="4000" spc="-100" dirty="0" smtClean="0"/>
                  <a:t>range resolutions of either 37 </a:t>
                </a:r>
                <a:r>
                  <a:rPr lang="en-US" sz="4000" spc="-100" dirty="0"/>
                  <a:t>m or 0.546 m (Schmidt et al. 2012</a:t>
                </a:r>
                <a:r>
                  <a:rPr lang="en-US" sz="4000" spc="-100" dirty="0" smtClean="0"/>
                  <a:t>).  The aircraft position is downlinked in real-time to the MCR which enables the aircraft to be located and followed by the beams of the MCR, thus ensuring concurrent measurements. A dielectric factor of ice of </a:t>
                </a:r>
                <a14:m>
                  <m:oMath xmlns:m="http://schemas.openxmlformats.org/officeDocument/2006/math">
                    <m:sSubSup>
                      <m:sSubSupPr>
                        <m:ctrlPr>
                          <a:rPr lang="en-US" sz="4000" i="1" spc="-100" smtClean="0">
                            <a:latin typeface="Cambria Math"/>
                          </a:rPr>
                        </m:ctrlPr>
                      </m:sSubSupPr>
                      <m:e>
                        <m:d>
                          <m:dPr>
                            <m:begChr m:val="|"/>
                            <m:endChr m:val="|"/>
                            <m:ctrlPr>
                              <a:rPr lang="en-US" sz="4000" i="1" spc="-100" smtClean="0">
                                <a:latin typeface="Cambria Math"/>
                              </a:rPr>
                            </m:ctrlPr>
                          </m:dPr>
                          <m:e>
                            <m:r>
                              <a:rPr lang="en-US" sz="4000" b="0" i="1" spc="-100" smtClean="0">
                                <a:latin typeface="Cambria Math" panose="02040503050406030204" pitchFamily="18" charset="0"/>
                              </a:rPr>
                              <m:t>𝐾</m:t>
                            </m:r>
                          </m:e>
                        </m:d>
                      </m:e>
                      <m:sub>
                        <m:r>
                          <a:rPr lang="en-US" sz="4000" b="0" i="1" spc="-100" smtClean="0">
                            <a:latin typeface="Cambria Math" panose="02040503050406030204" pitchFamily="18" charset="0"/>
                          </a:rPr>
                          <m:t>𝑖</m:t>
                        </m:r>
                      </m:sub>
                      <m:sup>
                        <m:r>
                          <a:rPr lang="en-US" sz="4000" b="0" i="1" spc="-100" smtClean="0">
                            <a:latin typeface="Cambria Math" panose="02040503050406030204" pitchFamily="18" charset="0"/>
                          </a:rPr>
                          <m:t>2</m:t>
                        </m:r>
                      </m:sup>
                    </m:sSubSup>
                    <m:r>
                      <a:rPr lang="en-US" sz="4000" b="0" i="1" spc="-100" smtClean="0">
                        <a:latin typeface="Cambria Math" panose="02040503050406030204" pitchFamily="18" charset="0"/>
                      </a:rPr>
                      <m:t>=0.208</m:t>
                    </m:r>
                  </m:oMath>
                </a14:m>
                <a:r>
                  <a:rPr lang="en-US" sz="4000" spc="-100" dirty="0" smtClean="0"/>
                  <a:t> is used to derive equivalent radar reflectivity (Smith 1984). Total particle density is calculated by</a:t>
                </a:r>
                <a:endParaRPr lang="en-US" sz="4000" strike="sngStrike" spc="-100" dirty="0" smtClean="0"/>
              </a:p>
              <a:p>
                <a:pPr algn="ctr">
                  <a:buSzPct val="125000"/>
                </a:pPr>
                <a14:m>
                  <m:oMathPara xmlns:m="http://schemas.openxmlformats.org/officeDocument/2006/math">
                    <m:oMathParaPr>
                      <m:jc m:val="centerGroup"/>
                    </m:oMathParaPr>
                    <m:oMath xmlns:m="http://schemas.openxmlformats.org/officeDocument/2006/math">
                      <m:sSub>
                        <m:sSubPr>
                          <m:ctrlPr>
                            <a:rPr lang="en-US" sz="4000" b="0" i="1" spc="-100" smtClean="0">
                              <a:latin typeface="Cambria Math"/>
                            </a:rPr>
                          </m:ctrlPr>
                        </m:sSubPr>
                        <m:e>
                          <m:r>
                            <a:rPr lang="en-US" sz="4000" b="0" i="1" spc="-100" smtClean="0">
                              <a:latin typeface="Cambria Math"/>
                            </a:rPr>
                            <m:t>𝜌</m:t>
                          </m:r>
                        </m:e>
                        <m:sub>
                          <m:r>
                            <a:rPr lang="en-US" sz="4000" b="0" i="1" spc="-100" smtClean="0">
                              <a:latin typeface="Cambria Math"/>
                            </a:rPr>
                            <m:t>𝑝𝑎𝑟𝑡</m:t>
                          </m:r>
                        </m:sub>
                      </m:sSub>
                      <m:r>
                        <a:rPr lang="en-US" sz="4000" b="0" i="1" spc="-100" smtClean="0">
                          <a:latin typeface="Cambria Math"/>
                        </a:rPr>
                        <m:t>=</m:t>
                      </m:r>
                      <m:f>
                        <m:fPr>
                          <m:type m:val="lin"/>
                          <m:ctrlPr>
                            <a:rPr lang="en-US" sz="4000" b="0" i="1" spc="-100" smtClean="0">
                              <a:latin typeface="Cambria Math"/>
                            </a:rPr>
                          </m:ctrlPr>
                        </m:fPr>
                        <m:num>
                          <m:sSub>
                            <m:sSubPr>
                              <m:ctrlPr>
                                <a:rPr lang="en-US" sz="4000" b="0" i="1" spc="-100" smtClean="0">
                                  <a:latin typeface="Cambria Math"/>
                                </a:rPr>
                              </m:ctrlPr>
                            </m:sSubPr>
                            <m:e>
                              <m:r>
                                <a:rPr lang="en-US" sz="4000" b="0" i="1" spc="-100" smtClean="0">
                                  <a:latin typeface="Cambria Math"/>
                                </a:rPr>
                                <m:t>𝑚</m:t>
                              </m:r>
                            </m:e>
                            <m:sub>
                              <m:r>
                                <a:rPr lang="en-US" sz="4000" b="0" i="1" spc="-100" smtClean="0">
                                  <a:latin typeface="Cambria Math"/>
                                </a:rPr>
                                <m:t>𝑁𝑒𝑣</m:t>
                              </m:r>
                            </m:sub>
                          </m:sSub>
                        </m:num>
                        <m:den>
                          <m:sSub>
                            <m:sSubPr>
                              <m:ctrlPr>
                                <a:rPr lang="en-US" sz="4000" b="0" i="1" spc="-100" smtClean="0">
                                  <a:latin typeface="Cambria Math"/>
                                </a:rPr>
                              </m:ctrlPr>
                            </m:sSubPr>
                            <m:e>
                              <m:r>
                                <a:rPr lang="en-US" sz="4000" b="0" i="1" spc="-100" smtClean="0">
                                  <a:latin typeface="Cambria Math"/>
                                </a:rPr>
                                <m:t>𝑉</m:t>
                              </m:r>
                            </m:e>
                            <m:sub>
                              <m:r>
                                <a:rPr lang="en-US" sz="4000" b="0" i="1" spc="-100" smtClean="0">
                                  <a:latin typeface="Cambria Math"/>
                                </a:rPr>
                                <m:t>2</m:t>
                              </m:r>
                              <m:r>
                                <a:rPr lang="en-US" sz="4000" b="0" i="1" spc="-100" smtClean="0">
                                  <a:latin typeface="Cambria Math"/>
                                </a:rPr>
                                <m:t>𝐷𝑆</m:t>
                              </m:r>
                            </m:sub>
                          </m:sSub>
                        </m:den>
                      </m:f>
                      <m:r>
                        <a:rPr lang="en-US" sz="4000" b="0" i="1" spc="-100" smtClean="0">
                          <a:latin typeface="Cambria Math"/>
                        </a:rPr>
                        <m:t>,</m:t>
                      </m:r>
                    </m:oMath>
                  </m:oMathPara>
                </a14:m>
                <a:endParaRPr lang="en-US" sz="4000" spc="-100" dirty="0"/>
              </a:p>
              <a:p>
                <a:pPr algn="just">
                  <a:buSzPct val="125000"/>
                </a:pPr>
                <a:r>
                  <a:rPr lang="en-US" sz="4000" dirty="0">
                    <a:ea typeface="Times New Roman"/>
                  </a:rPr>
                  <a:t>w</a:t>
                </a:r>
                <a:r>
                  <a:rPr lang="en-US" sz="4000" dirty="0" smtClean="0">
                    <a:ea typeface="Times New Roman"/>
                  </a:rPr>
                  <a:t>here </a:t>
                </a:r>
                <a14:m>
                  <m:oMath xmlns:m="http://schemas.openxmlformats.org/officeDocument/2006/math">
                    <m:sSub>
                      <m:sSubPr>
                        <m:ctrlPr>
                          <a:rPr lang="en-US" sz="4000" i="1" smtClean="0">
                            <a:latin typeface="Cambria Math"/>
                          </a:rPr>
                        </m:ctrlPr>
                      </m:sSubPr>
                      <m:e>
                        <m:r>
                          <a:rPr lang="en-US" sz="4000" b="0" i="1" smtClean="0">
                            <a:latin typeface="Cambria Math"/>
                          </a:rPr>
                          <m:t>𝑚</m:t>
                        </m:r>
                      </m:e>
                      <m:sub>
                        <m:r>
                          <a:rPr lang="en-US" sz="4000" b="0" i="1" smtClean="0">
                            <a:latin typeface="Cambria Math"/>
                          </a:rPr>
                          <m:t>𝑁𝑒𝑣</m:t>
                        </m:r>
                      </m:sub>
                    </m:sSub>
                  </m:oMath>
                </a14:m>
                <a:r>
                  <a:rPr lang="en-US" sz="4000" dirty="0" smtClean="0">
                    <a:ea typeface="Times New Roman"/>
                  </a:rPr>
                  <a:t> is the mass from the Nevzorov and </a:t>
                </a:r>
                <a14:m>
                  <m:oMath xmlns:m="http://schemas.openxmlformats.org/officeDocument/2006/math">
                    <m:sSub>
                      <m:sSubPr>
                        <m:ctrlPr>
                          <a:rPr lang="en-US" sz="4000" i="1" smtClean="0">
                            <a:latin typeface="Cambria Math"/>
                          </a:rPr>
                        </m:ctrlPr>
                      </m:sSubPr>
                      <m:e>
                        <m:r>
                          <a:rPr lang="en-US" sz="4000" b="0" i="1" smtClean="0">
                            <a:latin typeface="Cambria Math"/>
                          </a:rPr>
                          <m:t>𝑉</m:t>
                        </m:r>
                      </m:e>
                      <m:sub>
                        <m:r>
                          <a:rPr lang="en-US" sz="4000" b="0" i="1" smtClean="0">
                            <a:latin typeface="Cambria Math"/>
                          </a:rPr>
                          <m:t>2</m:t>
                        </m:r>
                        <m:r>
                          <a:rPr lang="en-US" sz="4000" b="0" i="1" smtClean="0">
                            <a:latin typeface="Cambria Math"/>
                          </a:rPr>
                          <m:t>𝐷𝑆</m:t>
                        </m:r>
                      </m:sub>
                    </m:sSub>
                  </m:oMath>
                </a14:m>
                <a:r>
                  <a:rPr lang="en-US" sz="4000" dirty="0" smtClean="0">
                    <a:ea typeface="Times New Roman"/>
                  </a:rPr>
                  <a:t> is the total particle volume defined by</a:t>
                </a:r>
              </a:p>
              <a:p>
                <a:pPr algn="ctr">
                  <a:buSzPct val="125000"/>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𝑉</m:t>
                          </m:r>
                        </m:e>
                        <m:sub>
                          <m:r>
                            <a:rPr lang="en-US" sz="4000" b="0" i="1" smtClean="0">
                              <a:latin typeface="Cambria Math"/>
                            </a:rPr>
                            <m:t>2</m:t>
                          </m:r>
                          <m:r>
                            <a:rPr lang="en-US" sz="4000" b="0" i="1" smtClean="0">
                              <a:latin typeface="Cambria Math"/>
                            </a:rPr>
                            <m:t>𝐷𝑆</m:t>
                          </m:r>
                        </m:sub>
                      </m:sSub>
                      <m:r>
                        <a:rPr lang="en-US" sz="4000" b="0" i="1" smtClean="0">
                          <a:latin typeface="Cambria Math"/>
                        </a:rPr>
                        <m:t>=</m:t>
                      </m:r>
                      <m:nary>
                        <m:naryPr>
                          <m:chr m:val="∑"/>
                          <m:limLoc m:val="subSup"/>
                          <m:supHide m:val="on"/>
                          <m:ctrlPr>
                            <a:rPr lang="en-US" sz="4000" b="0" i="1" smtClean="0">
                              <a:latin typeface="Cambria Math"/>
                            </a:rPr>
                          </m:ctrlPr>
                        </m:naryPr>
                        <m:sub>
                          <m:r>
                            <m:rPr>
                              <m:brk m:alnAt="7"/>
                            </m:rPr>
                            <a:rPr lang="en-US" sz="4000" b="0" i="1" smtClean="0">
                              <a:latin typeface="Cambria Math"/>
                            </a:rPr>
                            <m:t>𝑛</m:t>
                          </m:r>
                        </m:sub>
                        <m:sup/>
                        <m:e>
                          <m:f>
                            <m:fPr>
                              <m:ctrlPr>
                                <a:rPr lang="en-US" sz="4000" b="0" i="1" smtClean="0">
                                  <a:latin typeface="Cambria Math"/>
                                </a:rPr>
                              </m:ctrlPr>
                            </m:fPr>
                            <m:num>
                              <m:r>
                                <a:rPr lang="en-US" sz="4000" b="0" i="1" smtClean="0">
                                  <a:latin typeface="Cambria Math"/>
                                </a:rPr>
                                <m:t>𝜋</m:t>
                              </m:r>
                            </m:num>
                            <m:den>
                              <m:r>
                                <a:rPr lang="en-US" sz="4000" b="0" i="1" smtClean="0">
                                  <a:latin typeface="Cambria Math"/>
                                </a:rPr>
                                <m:t>6</m:t>
                              </m:r>
                            </m:den>
                          </m:f>
                          <m:sSup>
                            <m:sSupPr>
                              <m:ctrlPr>
                                <a:rPr lang="en-US" sz="4000" b="0" i="1" smtClean="0">
                                  <a:latin typeface="Cambria Math"/>
                                </a:rPr>
                              </m:ctrlPr>
                            </m:sSupPr>
                            <m:e>
                              <m:sSub>
                                <m:sSubPr>
                                  <m:ctrlPr>
                                    <a:rPr lang="en-US" sz="4000" b="0" i="1" smtClean="0">
                                      <a:latin typeface="Cambria Math"/>
                                    </a:rPr>
                                  </m:ctrlPr>
                                </m:sSubPr>
                                <m:e>
                                  <m:r>
                                    <a:rPr lang="en-US" sz="4000" b="0" i="1" smtClean="0">
                                      <a:latin typeface="Cambria Math"/>
                                    </a:rPr>
                                    <m:t>𝐷</m:t>
                                  </m:r>
                                </m:e>
                                <m:sub>
                                  <m:r>
                                    <a:rPr lang="en-US" sz="4000" b="0" i="1" smtClean="0">
                                      <a:latin typeface="Cambria Math"/>
                                    </a:rPr>
                                    <m:t>𝑛</m:t>
                                  </m:r>
                                </m:sub>
                              </m:sSub>
                            </m:e>
                            <m:sup>
                              <m:r>
                                <a:rPr lang="en-US" sz="4000" b="0" i="1" smtClean="0">
                                  <a:latin typeface="Cambria Math"/>
                                </a:rPr>
                                <m:t>3</m:t>
                              </m:r>
                            </m:sup>
                          </m:sSup>
                          <m:r>
                            <a:rPr lang="en-US" sz="4000" b="0" i="1" smtClean="0">
                              <a:latin typeface="Cambria Math"/>
                            </a:rPr>
                            <m:t>,</m:t>
                          </m:r>
                        </m:e>
                      </m:nary>
                    </m:oMath>
                  </m:oMathPara>
                </a14:m>
                <a:endParaRPr lang="en-US" sz="4000" dirty="0">
                  <a:ea typeface="Times New Roman"/>
                </a:endParaRPr>
              </a:p>
              <a:p>
                <a:pPr algn="just">
                  <a:buSzPct val="125000"/>
                </a:pPr>
                <a:r>
                  <a:rPr lang="en-US" sz="4000" dirty="0" smtClean="0">
                    <a:ea typeface="Times New Roman"/>
                  </a:rPr>
                  <a:t>where </a:t>
                </a:r>
                <a:r>
                  <a:rPr lang="en-US" sz="4000" i="1" dirty="0" smtClean="0">
                    <a:ea typeface="Times New Roman"/>
                  </a:rPr>
                  <a:t>n</a:t>
                </a:r>
                <a:r>
                  <a:rPr lang="en-US" sz="4000" dirty="0" smtClean="0">
                    <a:ea typeface="Times New Roman"/>
                  </a:rPr>
                  <a:t> is the number of 2D-S size bins and </a:t>
                </a:r>
                <a:r>
                  <a:rPr lang="en-US" sz="4000" i="1" dirty="0" smtClean="0">
                    <a:ea typeface="Times New Roman"/>
                  </a:rPr>
                  <a:t>D</a:t>
                </a:r>
                <a:r>
                  <a:rPr lang="en-US" sz="4000" dirty="0" smtClean="0">
                    <a:ea typeface="Times New Roman"/>
                  </a:rPr>
                  <a:t> is the diameter of the  2D-S size bin.  The mass of ice and volume of water, assuming mass of ice is equal to mass of water, are calculated per 2D-S size bin and used to calculate liquid-equivalent diameter (LED) of the melted particles </a:t>
                </a:r>
                <a:r>
                  <a:rPr lang="en-US" sz="4000" dirty="0">
                    <a:ea typeface="Times New Roman"/>
                  </a:rPr>
                  <a:t>p</a:t>
                </a:r>
                <a:r>
                  <a:rPr lang="en-US" sz="4000" dirty="0" smtClean="0">
                    <a:ea typeface="Times New Roman"/>
                  </a:rPr>
                  <a:t>er 2D-S size bin by</a:t>
                </a:r>
              </a:p>
              <a:p>
                <a:pPr algn="just">
                  <a:buSzPct val="125000"/>
                </a:pPr>
                <a14:m>
                  <m:oMathPara xmlns:m="http://schemas.openxmlformats.org/officeDocument/2006/math">
                    <m:oMathParaPr>
                      <m:jc m:val="centerGroup"/>
                    </m:oMathParaPr>
                    <m:oMath xmlns:m="http://schemas.openxmlformats.org/officeDocument/2006/math">
                      <m:r>
                        <a:rPr lang="en-US" sz="4000" b="0" i="1" smtClean="0">
                          <a:latin typeface="Cambria Math"/>
                        </a:rPr>
                        <m:t>𝐿𝐸𝐷</m:t>
                      </m:r>
                      <m:r>
                        <a:rPr lang="en-US" sz="4000" b="0" i="1" smtClean="0">
                          <a:latin typeface="Cambria Math"/>
                        </a:rPr>
                        <m:t>=</m:t>
                      </m:r>
                      <m:nary>
                        <m:naryPr>
                          <m:chr m:val="∑"/>
                          <m:limLoc m:val="subSup"/>
                          <m:supHide m:val="on"/>
                          <m:ctrlPr>
                            <a:rPr lang="en-US" sz="4000" i="1" smtClean="0">
                              <a:latin typeface="Cambria Math"/>
                            </a:rPr>
                          </m:ctrlPr>
                        </m:naryPr>
                        <m:sub>
                          <m:r>
                            <m:rPr>
                              <m:brk m:alnAt="7"/>
                            </m:rPr>
                            <a:rPr lang="en-US" sz="4000" b="0" i="1" smtClean="0">
                              <a:latin typeface="Cambria Math"/>
                            </a:rPr>
                            <m:t>𝑛</m:t>
                          </m:r>
                        </m:sub>
                        <m:sup/>
                        <m:e>
                          <m:rad>
                            <m:radPr>
                              <m:ctrlPr>
                                <a:rPr lang="en-US" sz="4000" i="1" smtClean="0">
                                  <a:latin typeface="Cambria Math"/>
                                </a:rPr>
                              </m:ctrlPr>
                            </m:radPr>
                            <m:deg>
                              <m:r>
                                <a:rPr lang="en-US" sz="4000" i="1" smtClean="0">
                                  <a:latin typeface="Cambria Math"/>
                                </a:rPr>
                                <m:t>3</m:t>
                              </m:r>
                            </m:deg>
                            <m:e>
                              <m:f>
                                <m:fPr>
                                  <m:type m:val="skw"/>
                                  <m:ctrlPr>
                                    <a:rPr lang="en-US" sz="4000" i="1" smtClean="0">
                                      <a:latin typeface="Cambria Math"/>
                                    </a:rPr>
                                  </m:ctrlPr>
                                </m:fPr>
                                <m:num>
                                  <m:r>
                                    <a:rPr lang="en-US" sz="4000" b="0" i="1" smtClean="0">
                                      <a:latin typeface="Cambria Math"/>
                                    </a:rPr>
                                    <m:t>6</m:t>
                                  </m:r>
                                  <m:sSub>
                                    <m:sSubPr>
                                      <m:ctrlPr>
                                        <a:rPr lang="en-US" sz="4000" b="0" i="1" smtClean="0">
                                          <a:latin typeface="Cambria Math"/>
                                        </a:rPr>
                                      </m:ctrlPr>
                                    </m:sSubPr>
                                    <m:e>
                                      <m:r>
                                        <a:rPr lang="en-US" sz="4000" b="0" i="1" smtClean="0">
                                          <a:latin typeface="Cambria Math"/>
                                        </a:rPr>
                                        <m:t>𝑉</m:t>
                                      </m:r>
                                    </m:e>
                                    <m:sub>
                                      <m:r>
                                        <a:rPr lang="en-US" sz="4000" b="0" i="1" smtClean="0">
                                          <a:latin typeface="Cambria Math"/>
                                        </a:rPr>
                                        <m:t>𝑛</m:t>
                                      </m:r>
                                    </m:sub>
                                  </m:sSub>
                                  <m:sSub>
                                    <m:sSubPr>
                                      <m:ctrlPr>
                                        <a:rPr lang="en-US" sz="4000" b="0" i="1" smtClean="0">
                                          <a:latin typeface="Cambria Math"/>
                                        </a:rPr>
                                      </m:ctrlPr>
                                    </m:sSubPr>
                                    <m:e>
                                      <m:r>
                                        <a:rPr lang="en-US" sz="4000" b="0" i="1" smtClean="0">
                                          <a:latin typeface="Cambria Math"/>
                                        </a:rPr>
                                        <m:t>𝜌</m:t>
                                      </m:r>
                                    </m:e>
                                    <m:sub>
                                      <m:r>
                                        <a:rPr lang="en-US" sz="4000" b="0" i="1" smtClean="0">
                                          <a:latin typeface="Cambria Math"/>
                                        </a:rPr>
                                        <m:t>𝑖</m:t>
                                      </m:r>
                                    </m:sub>
                                  </m:sSub>
                                </m:num>
                                <m:den>
                                  <m:r>
                                    <a:rPr lang="en-US" sz="4000" b="0" i="1" smtClean="0">
                                      <a:latin typeface="Cambria Math"/>
                                    </a:rPr>
                                    <m:t>𝜋</m:t>
                                  </m:r>
                                  <m:sSub>
                                    <m:sSubPr>
                                      <m:ctrlPr>
                                        <a:rPr lang="en-US" sz="4000" b="0" i="1" smtClean="0">
                                          <a:latin typeface="Cambria Math"/>
                                        </a:rPr>
                                      </m:ctrlPr>
                                    </m:sSubPr>
                                    <m:e>
                                      <m:r>
                                        <a:rPr lang="en-US" sz="4000" b="0" i="1" smtClean="0">
                                          <a:latin typeface="Cambria Math"/>
                                        </a:rPr>
                                        <m:t>𝜌</m:t>
                                      </m:r>
                                    </m:e>
                                    <m:sub>
                                      <m:r>
                                        <a:rPr lang="en-US" sz="4000" b="0" i="1" smtClean="0">
                                          <a:latin typeface="Cambria Math"/>
                                        </a:rPr>
                                        <m:t>𝑤</m:t>
                                      </m:r>
                                    </m:sub>
                                  </m:sSub>
                                </m:den>
                              </m:f>
                            </m:e>
                          </m:rad>
                        </m:e>
                      </m:nary>
                      <m:r>
                        <a:rPr lang="en-US" sz="4000" b="0" i="1" smtClean="0">
                          <a:latin typeface="Cambria Math"/>
                        </a:rPr>
                        <m:t>,</m:t>
                      </m:r>
                    </m:oMath>
                  </m:oMathPara>
                </a14:m>
                <a:endParaRPr lang="en-US" sz="4000" dirty="0">
                  <a:ea typeface="Times New Roman"/>
                </a:endParaRPr>
              </a:p>
              <a:p>
                <a:pPr algn="just">
                  <a:buSzPct val="125000"/>
                </a:pPr>
                <a:r>
                  <a:rPr lang="en-US" sz="4000" dirty="0">
                    <a:ea typeface="Times New Roman"/>
                  </a:rPr>
                  <a:t>w</a:t>
                </a:r>
                <a:r>
                  <a:rPr lang="en-US" sz="4000" dirty="0" smtClean="0">
                    <a:ea typeface="Times New Roman"/>
                  </a:rPr>
                  <a:t>here </a:t>
                </a:r>
                <a14:m>
                  <m:oMath xmlns:m="http://schemas.openxmlformats.org/officeDocument/2006/math">
                    <m:sSub>
                      <m:sSubPr>
                        <m:ctrlPr>
                          <a:rPr lang="en-US" sz="4000" i="1" smtClean="0">
                            <a:latin typeface="Cambria Math"/>
                          </a:rPr>
                        </m:ctrlPr>
                      </m:sSubPr>
                      <m:e>
                        <m:r>
                          <a:rPr lang="en-US" sz="4000" b="0" i="1" smtClean="0">
                            <a:latin typeface="Cambria Math"/>
                          </a:rPr>
                          <m:t>𝑉</m:t>
                        </m:r>
                      </m:e>
                      <m:sub>
                        <m:r>
                          <a:rPr lang="en-US" sz="4000" b="0" i="1" smtClean="0">
                            <a:latin typeface="Cambria Math"/>
                          </a:rPr>
                          <m:t>𝑛</m:t>
                        </m:r>
                      </m:sub>
                    </m:sSub>
                  </m:oMath>
                </a14:m>
                <a:r>
                  <a:rPr lang="en-US" sz="4000" dirty="0" smtClean="0">
                    <a:ea typeface="Times New Roman"/>
                  </a:rPr>
                  <a:t> is the volume of the 2D-S size bin and </a:t>
                </a:r>
                <a14:m>
                  <m:oMath xmlns:m="http://schemas.openxmlformats.org/officeDocument/2006/math">
                    <m:sSub>
                      <m:sSubPr>
                        <m:ctrlPr>
                          <a:rPr lang="en-US" sz="4000" i="1" smtClean="0">
                            <a:latin typeface="Cambria Math"/>
                          </a:rPr>
                        </m:ctrlPr>
                      </m:sSubPr>
                      <m:e>
                        <m:r>
                          <a:rPr lang="en-US" sz="4000" b="0" i="1" smtClean="0">
                            <a:latin typeface="Cambria Math"/>
                          </a:rPr>
                          <m:t>𝜌</m:t>
                        </m:r>
                      </m:e>
                      <m:sub>
                        <m:r>
                          <a:rPr lang="en-US" sz="4000" b="0" i="1" smtClean="0">
                            <a:latin typeface="Cambria Math"/>
                          </a:rPr>
                          <m:t>𝑖</m:t>
                        </m:r>
                      </m:sub>
                    </m:sSub>
                  </m:oMath>
                </a14:m>
                <a:r>
                  <a:rPr lang="en-US" sz="4000" dirty="0" smtClean="0">
                    <a:ea typeface="Times New Roman"/>
                  </a:rPr>
                  <a:t> and </a:t>
                </a:r>
                <a14:m>
                  <m:oMath xmlns:m="http://schemas.openxmlformats.org/officeDocument/2006/math">
                    <m:sSub>
                      <m:sSubPr>
                        <m:ctrlPr>
                          <a:rPr lang="en-US" sz="4000" i="1" smtClean="0">
                            <a:latin typeface="Cambria Math"/>
                          </a:rPr>
                        </m:ctrlPr>
                      </m:sSubPr>
                      <m:e>
                        <m:r>
                          <a:rPr lang="en-US" sz="4000" b="0" i="1" smtClean="0">
                            <a:latin typeface="Cambria Math"/>
                          </a:rPr>
                          <m:t>𝜌</m:t>
                        </m:r>
                      </m:e>
                      <m:sub>
                        <m:r>
                          <a:rPr lang="en-US" sz="4000" b="0" i="1" smtClean="0">
                            <a:latin typeface="Cambria Math"/>
                          </a:rPr>
                          <m:t>𝑤</m:t>
                        </m:r>
                      </m:sub>
                    </m:sSub>
                  </m:oMath>
                </a14:m>
                <a:r>
                  <a:rPr lang="en-US" sz="4000" dirty="0" smtClean="0">
                    <a:ea typeface="Times New Roman"/>
                  </a:rPr>
                  <a:t> are the densities of ice and water</a:t>
                </a:r>
                <a:r>
                  <a:rPr lang="en-US" sz="4000" dirty="0">
                    <a:ea typeface="Times New Roman"/>
                  </a:rPr>
                  <a:t>, respectively. </a:t>
                </a:r>
                <a:r>
                  <a:rPr lang="en-US" sz="4000" dirty="0" smtClean="0">
                    <a:ea typeface="Times New Roman"/>
                  </a:rPr>
                  <a:t> Radar </a:t>
                </a:r>
                <a:r>
                  <a:rPr lang="en-US" sz="4000" dirty="0">
                    <a:ea typeface="Times New Roman"/>
                  </a:rPr>
                  <a:t>reflectivity and equivalent radar reflectivity factor per 2D-S size bin are then </a:t>
                </a:r>
                <a:r>
                  <a:rPr lang="en-US" sz="4000" dirty="0" smtClean="0">
                    <a:ea typeface="Times New Roman"/>
                  </a:rPr>
                  <a:t>calculated.</a:t>
                </a:r>
                <a:endParaRPr lang="en-US" sz="4000" strike="sngStrike" dirty="0" smtClean="0">
                  <a:ea typeface="Times New Roman"/>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75874" y="15418544"/>
                <a:ext cx="15727178" cy="14960570"/>
              </a:xfrm>
              <a:prstGeom prst="rect">
                <a:avLst/>
              </a:prstGeom>
              <a:blipFill rotWithShape="1">
                <a:blip r:embed="rId3"/>
                <a:stretch>
                  <a:fillRect l="-194" t="-733" r="-233" b="-774"/>
                </a:stretch>
              </a:blipFill>
            </p:spPr>
            <p:txBody>
              <a:bodyPr/>
              <a:lstStyle/>
              <a:p>
                <a:r>
                  <a:rPr lang="en-US">
                    <a:noFill/>
                  </a:rPr>
                  <a:t> </a:t>
                </a:r>
              </a:p>
            </p:txBody>
          </p:sp>
        </mc:Fallback>
      </mc:AlternateContent>
      <p:sp>
        <p:nvSpPr>
          <p:cNvPr id="20" name="TextBox 19"/>
          <p:cNvSpPr txBox="1"/>
          <p:nvPr/>
        </p:nvSpPr>
        <p:spPr>
          <a:xfrm>
            <a:off x="1218377" y="30440959"/>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a:t>Aircraft Measurements</a:t>
            </a:r>
          </a:p>
        </p:txBody>
      </p:sp>
      <p:sp>
        <p:nvSpPr>
          <p:cNvPr id="25" name="TextBox 24"/>
          <p:cNvSpPr txBox="1"/>
          <p:nvPr/>
        </p:nvSpPr>
        <p:spPr>
          <a:xfrm>
            <a:off x="17844982" y="6666559"/>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a:t>Radar Measurements</a:t>
            </a:r>
          </a:p>
        </p:txBody>
      </p:sp>
      <p:sp>
        <p:nvSpPr>
          <p:cNvPr id="27" name="TextBox 26"/>
          <p:cNvSpPr txBox="1"/>
          <p:nvPr/>
        </p:nvSpPr>
        <p:spPr>
          <a:xfrm>
            <a:off x="27584399" y="16992600"/>
            <a:ext cx="5894583" cy="9510286"/>
          </a:xfrm>
          <a:prstGeom prst="rect">
            <a:avLst/>
          </a:prstGeom>
          <a:solidFill>
            <a:schemeClr val="bg1"/>
          </a:solidFill>
        </p:spPr>
        <p:txBody>
          <a:bodyPr wrap="square" lIns="274320" tIns="45715" rIns="274320" bIns="45715" rtlCol="0">
            <a:spAutoFit/>
          </a:bodyPr>
          <a:lstStyle/>
          <a:p>
            <a:pPr algn="just"/>
            <a:r>
              <a:rPr lang="en-US" sz="3400" dirty="0" smtClean="0"/>
              <a:t>A vertical stare  </a:t>
            </a:r>
            <a:r>
              <a:rPr lang="en-US" sz="3400" dirty="0"/>
              <a:t>from the MCR (above) </a:t>
            </a:r>
            <a:r>
              <a:rPr lang="en-US" sz="3400" dirty="0" smtClean="0"/>
              <a:t>showing the height-corrected overlay of narrowband and wideband  reflectivity values </a:t>
            </a:r>
            <a:r>
              <a:rPr lang="en-US" sz="3400" dirty="0"/>
              <a:t>(shading, values in </a:t>
            </a:r>
            <a:r>
              <a:rPr lang="en-US" sz="3400" dirty="0" err="1"/>
              <a:t>dBZ</a:t>
            </a:r>
            <a:r>
              <a:rPr lang="en-US" sz="3400" dirty="0"/>
              <a:t>) </a:t>
            </a:r>
            <a:r>
              <a:rPr lang="en-US" sz="3400" dirty="0" smtClean="0"/>
              <a:t>from 63462-63605 </a:t>
            </a:r>
            <a:r>
              <a:rPr lang="en-US" sz="3400" dirty="0" err="1" smtClean="0"/>
              <a:t>sfm</a:t>
            </a:r>
            <a:r>
              <a:rPr lang="en-US" sz="3400" dirty="0" smtClean="0"/>
              <a:t>. </a:t>
            </a:r>
            <a:r>
              <a:rPr lang="en-US" sz="3400" dirty="0" smtClean="0"/>
              <a:t>The maximum in </a:t>
            </a:r>
            <a:r>
              <a:rPr lang="en-US" sz="3400" dirty="0"/>
              <a:t>the MCR </a:t>
            </a:r>
            <a:r>
              <a:rPr lang="en-US" sz="3400" dirty="0" smtClean="0"/>
              <a:t>reflectivity between 63525-63545 </a:t>
            </a:r>
            <a:r>
              <a:rPr lang="en-US" sz="3400" dirty="0" err="1" smtClean="0"/>
              <a:t>sfm</a:t>
            </a:r>
            <a:r>
              <a:rPr lang="en-US" sz="3400" dirty="0" smtClean="0"/>
              <a:t> </a:t>
            </a:r>
            <a:r>
              <a:rPr lang="en-US" sz="3400" dirty="0"/>
              <a:t>is the aircraft as it passes over the MCR</a:t>
            </a:r>
            <a:r>
              <a:rPr lang="en-US" sz="3400" dirty="0" smtClean="0"/>
              <a:t>. The red box highlights the reflectivity values from the wideband beam, and the wideband reflectivity data is shown at left.  The red line across the wideband reflectivity data is the height-corrected track of the aircraft.</a:t>
            </a:r>
            <a:endParaRPr lang="en-US" sz="3400" dirty="0"/>
          </a:p>
        </p:txBody>
      </p:sp>
      <p:sp>
        <p:nvSpPr>
          <p:cNvPr id="29" name="TextBox 28"/>
          <p:cNvSpPr txBox="1"/>
          <p:nvPr/>
        </p:nvSpPr>
        <p:spPr>
          <a:xfrm>
            <a:off x="1151727" y="33136116"/>
            <a:ext cx="12983487" cy="4278084"/>
          </a:xfrm>
          <a:prstGeom prst="rect">
            <a:avLst/>
          </a:prstGeom>
          <a:solidFill>
            <a:schemeClr val="bg1"/>
          </a:solidFill>
        </p:spPr>
        <p:txBody>
          <a:bodyPr wrap="square" lIns="274320" tIns="45715" rIns="274320" bIns="45715" rtlCol="0">
            <a:spAutoFit/>
          </a:bodyPr>
          <a:lstStyle/>
          <a:p>
            <a:pPr algn="just"/>
            <a:r>
              <a:rPr lang="en-US" sz="3400" dirty="0" smtClean="0">
                <a:ea typeface="Times New Roman"/>
              </a:rPr>
              <a:t>The cloud physics instruments </a:t>
            </a:r>
            <a:r>
              <a:rPr lang="en-US" sz="3400" dirty="0">
                <a:ea typeface="Times New Roman"/>
              </a:rPr>
              <a:t>onboard the Citation Research Aircraft are shown </a:t>
            </a:r>
            <a:r>
              <a:rPr lang="en-US" sz="3400" dirty="0" smtClean="0">
                <a:ea typeface="Times New Roman"/>
              </a:rPr>
              <a:t>to the right. </a:t>
            </a:r>
            <a:r>
              <a:rPr lang="en-US" sz="3400" dirty="0">
                <a:ea typeface="Times New Roman"/>
              </a:rPr>
              <a:t>The </a:t>
            </a:r>
            <a:r>
              <a:rPr lang="en-US" sz="3400" dirty="0" smtClean="0">
                <a:ea typeface="Times New Roman"/>
              </a:rPr>
              <a:t>Two-Dimensional Stereographic probe (2D-S, top right) provides two-dimensional images </a:t>
            </a:r>
            <a:r>
              <a:rPr lang="en-US" sz="3400" dirty="0">
                <a:ea typeface="Times New Roman"/>
              </a:rPr>
              <a:t>of </a:t>
            </a:r>
            <a:r>
              <a:rPr lang="en-US" sz="3400" dirty="0" smtClean="0">
                <a:ea typeface="Times New Roman"/>
              </a:rPr>
              <a:t>particles (above) using 128 10-um diode lasers with one laser oriented horizontally </a:t>
            </a:r>
            <a:r>
              <a:rPr lang="en-US" sz="3400" dirty="0">
                <a:ea typeface="Times New Roman"/>
              </a:rPr>
              <a:t>and </a:t>
            </a:r>
            <a:r>
              <a:rPr lang="en-US" sz="3400" dirty="0" smtClean="0">
                <a:ea typeface="Times New Roman"/>
              </a:rPr>
              <a:t>one oriented vertically. The </a:t>
            </a:r>
            <a:r>
              <a:rPr lang="en-US" sz="3400" dirty="0">
                <a:ea typeface="Times New Roman"/>
              </a:rPr>
              <a:t>Nevzorov </a:t>
            </a:r>
            <a:r>
              <a:rPr lang="en-US" sz="3400" dirty="0" smtClean="0">
                <a:ea typeface="Times New Roman"/>
              </a:rPr>
              <a:t>Probe (bottom right) </a:t>
            </a:r>
            <a:r>
              <a:rPr lang="en-US" sz="3400" dirty="0">
                <a:ea typeface="Times New Roman"/>
              </a:rPr>
              <a:t>measures total and liquid water using hot wire sensors and </a:t>
            </a:r>
            <a:r>
              <a:rPr lang="en-US" sz="3400" dirty="0" smtClean="0">
                <a:ea typeface="Times New Roman"/>
              </a:rPr>
              <a:t>provides total </a:t>
            </a:r>
            <a:r>
              <a:rPr lang="en-US" sz="3400" dirty="0">
                <a:ea typeface="Times New Roman"/>
              </a:rPr>
              <a:t>particle mass after processing using routines </a:t>
            </a:r>
            <a:r>
              <a:rPr lang="en-US" sz="3400" dirty="0" smtClean="0">
                <a:ea typeface="Times New Roman"/>
              </a:rPr>
              <a:t>from the Airborne </a:t>
            </a:r>
            <a:r>
              <a:rPr lang="en-US" sz="3400" dirty="0">
                <a:ea typeface="Times New Roman"/>
              </a:rPr>
              <a:t>Data Processing and </a:t>
            </a:r>
            <a:r>
              <a:rPr lang="en-US" sz="3400" dirty="0" smtClean="0">
                <a:ea typeface="Times New Roman"/>
              </a:rPr>
              <a:t>Analysis software package (Delene 2011).</a:t>
            </a:r>
            <a:endParaRPr lang="en-US" sz="3400" dirty="0"/>
          </a:p>
        </p:txBody>
      </p:sp>
      <p:sp>
        <p:nvSpPr>
          <p:cNvPr id="32" name="TextBox 31"/>
          <p:cNvSpPr txBox="1"/>
          <p:nvPr/>
        </p:nvSpPr>
        <p:spPr>
          <a:xfrm>
            <a:off x="17876089" y="26593800"/>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smtClean="0"/>
              <a:t>Radar Analysis</a:t>
            </a:r>
            <a:endParaRPr lang="en-US" sz="5000" dirty="0"/>
          </a:p>
        </p:txBody>
      </p:sp>
      <p:sp>
        <p:nvSpPr>
          <p:cNvPr id="37" name="TextBox 36"/>
          <p:cNvSpPr txBox="1"/>
          <p:nvPr/>
        </p:nvSpPr>
        <p:spPr>
          <a:xfrm>
            <a:off x="34682911" y="25850195"/>
            <a:ext cx="15300752" cy="4401205"/>
          </a:xfrm>
          <a:prstGeom prst="rect">
            <a:avLst/>
          </a:prstGeom>
          <a:solidFill>
            <a:schemeClr val="bg1"/>
          </a:solidFill>
        </p:spPr>
        <p:txBody>
          <a:bodyPr wrap="square" lIns="274320" rIns="274320" rtlCol="0">
            <a:spAutoFit/>
          </a:bodyPr>
          <a:lstStyle/>
          <a:p>
            <a:pPr marL="571500" indent="-571500" algn="just">
              <a:buFont typeface="Arial" panose="020B0604020202020204" pitchFamily="34" charset="0"/>
              <a:buChar char="•"/>
            </a:pPr>
            <a:r>
              <a:rPr lang="en-US" sz="4000" dirty="0" smtClean="0"/>
              <a:t>The MCR and aircraft data agree with each other.</a:t>
            </a:r>
          </a:p>
          <a:p>
            <a:pPr marL="571500" indent="-571500" algn="just">
              <a:buFont typeface="Arial" panose="020B0604020202020204" pitchFamily="34" charset="0"/>
              <a:buChar char="•"/>
            </a:pPr>
            <a:r>
              <a:rPr lang="en-US" sz="4000" dirty="0" smtClean="0"/>
              <a:t>Aircraft data is highly variable.  Determine a reasonable out-of-cloud threshold to apply to the aircraft data to reduce measurement variability.</a:t>
            </a:r>
          </a:p>
          <a:p>
            <a:pPr marL="571500" indent="-571500" algn="just">
              <a:buFont typeface="Arial" panose="020B0604020202020204" pitchFamily="34" charset="0"/>
              <a:buChar char="•"/>
            </a:pPr>
            <a:r>
              <a:rPr lang="en-US" sz="4000" dirty="0"/>
              <a:t>Incorporate area ratio of cloud particles into reflectivity calculation</a:t>
            </a:r>
            <a:r>
              <a:rPr lang="en-US" sz="4000" dirty="0" smtClean="0"/>
              <a:t>.</a:t>
            </a:r>
          </a:p>
          <a:p>
            <a:pPr marL="571500" indent="-571500" algn="just">
              <a:buFont typeface="Arial" panose="020B0604020202020204" pitchFamily="34" charset="0"/>
              <a:buChar char="•"/>
            </a:pPr>
            <a:r>
              <a:rPr lang="en-US" sz="4000" dirty="0" smtClean="0"/>
              <a:t>Obtain a precise radar reflectivity/liquid water content relationship for the radar.</a:t>
            </a:r>
            <a:endParaRPr lang="en-US" sz="4000" dirty="0"/>
          </a:p>
        </p:txBody>
      </p:sp>
      <p:sp>
        <p:nvSpPr>
          <p:cNvPr id="43" name="TextBox 42"/>
          <p:cNvSpPr txBox="1"/>
          <p:nvPr/>
        </p:nvSpPr>
        <p:spPr>
          <a:xfrm>
            <a:off x="34655301" y="31707177"/>
            <a:ext cx="15428879" cy="5478423"/>
          </a:xfrm>
          <a:prstGeom prst="rect">
            <a:avLst/>
          </a:prstGeom>
          <a:solidFill>
            <a:schemeClr val="bg1"/>
          </a:solidFill>
        </p:spPr>
        <p:txBody>
          <a:bodyPr wrap="square" lIns="274320" rIns="274320" rtlCol="0">
            <a:spAutoFit/>
          </a:bodyPr>
          <a:lstStyle/>
          <a:p>
            <a:pPr marL="457200" indent="-457200" algn="just">
              <a:buFont typeface="Arial" panose="020B0604020202020204" pitchFamily="34" charset="0"/>
              <a:buChar char="•"/>
            </a:pPr>
            <a:r>
              <a:rPr lang="en-US" sz="3500" dirty="0" err="1" smtClean="0"/>
              <a:t>Delene</a:t>
            </a:r>
            <a:r>
              <a:rPr lang="en-US" sz="3500" dirty="0"/>
              <a:t>, D. J., 2011: Airborne data processing and analysis software package. Earth Sci. Inform., 4, 29–44, </a:t>
            </a:r>
            <a:r>
              <a:rPr lang="en-US" sz="3500" dirty="0" smtClean="0"/>
              <a:t>doi:10.1007/s12145-010-0061-4</a:t>
            </a:r>
          </a:p>
          <a:p>
            <a:pPr marL="457200" indent="-457200" algn="just">
              <a:buFont typeface="Arial" panose="020B0604020202020204" pitchFamily="34" charset="0"/>
              <a:buChar char="•"/>
            </a:pPr>
            <a:r>
              <a:rPr lang="en-US" sz="3500" dirty="0" smtClean="0"/>
              <a:t>Schmidt</a:t>
            </a:r>
            <a:r>
              <a:rPr lang="en-US" sz="3500" dirty="0"/>
              <a:t>, J. M., and Coauthors, 2012: Radar observations of individual rain drops in the free atmosphere. PNAS, </a:t>
            </a:r>
            <a:r>
              <a:rPr lang="en-US" sz="3500" b="1" dirty="0"/>
              <a:t>109</a:t>
            </a:r>
            <a:r>
              <a:rPr lang="en-US" sz="3500" dirty="0"/>
              <a:t>, 9293-9298, </a:t>
            </a:r>
            <a:r>
              <a:rPr lang="en-US" sz="3500" dirty="0" err="1"/>
              <a:t>doi</a:t>
            </a:r>
            <a:r>
              <a:rPr lang="en-US" sz="3500" dirty="0"/>
              <a:t>: </a:t>
            </a:r>
            <a:r>
              <a:rPr lang="en-US" sz="3500" dirty="0" smtClean="0"/>
              <a:t>10.1073/pnas.1117776109.</a:t>
            </a:r>
          </a:p>
          <a:p>
            <a:pPr marL="457200" indent="-457200" algn="just">
              <a:buFont typeface="Arial" panose="020B0604020202020204" pitchFamily="34" charset="0"/>
              <a:buChar char="•"/>
            </a:pPr>
            <a:r>
              <a:rPr lang="en-US" sz="3500" dirty="0" smtClean="0"/>
              <a:t>Smith, P. L., 1984: Equivalent radar reflectivity factors for snow and ice particles. </a:t>
            </a:r>
            <a:r>
              <a:rPr lang="en-US" sz="3500" i="1" dirty="0" smtClean="0"/>
              <a:t>J. Climate Appl. Meteor.</a:t>
            </a:r>
            <a:r>
              <a:rPr lang="en-US" sz="3500" dirty="0" smtClean="0"/>
              <a:t>, </a:t>
            </a:r>
            <a:r>
              <a:rPr lang="en-US" sz="3500" b="1" dirty="0" smtClean="0"/>
              <a:t>23</a:t>
            </a:r>
            <a:r>
              <a:rPr lang="en-US" sz="3500" dirty="0" smtClean="0"/>
              <a:t>, 1258-1260, </a:t>
            </a:r>
            <a:r>
              <a:rPr lang="en-US" sz="3500" dirty="0" err="1" smtClean="0"/>
              <a:t>doi</a:t>
            </a:r>
            <a:r>
              <a:rPr lang="en-US" sz="3500" dirty="0" smtClean="0"/>
              <a:t>: 10.1175/1520-0450(1984)023%3C1258:ERRFFS%3E2.0.CO;2.</a:t>
            </a:r>
          </a:p>
          <a:p>
            <a:pPr algn="just"/>
            <a:endParaRPr lang="en-US" sz="3500" dirty="0"/>
          </a:p>
          <a:p>
            <a:pPr algn="just"/>
            <a:r>
              <a:rPr lang="en-US" sz="3500" dirty="0" smtClean="0"/>
              <a:t>This research is supported by the Naval Surface Warfare Center grant to analyze the CAPE2015 field project data.</a:t>
            </a:r>
            <a:endParaRPr lang="en-US" sz="3500" dirty="0"/>
          </a:p>
        </p:txBody>
      </p:sp>
      <p:sp>
        <p:nvSpPr>
          <p:cNvPr id="35" name="TextBox 34"/>
          <p:cNvSpPr txBox="1"/>
          <p:nvPr/>
        </p:nvSpPr>
        <p:spPr>
          <a:xfrm>
            <a:off x="34561180" y="6651908"/>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smtClean="0"/>
              <a:t>Statistical Radar Reflectivity Analysis</a:t>
            </a:r>
            <a:endParaRPr lang="en-US" sz="5000" dirty="0"/>
          </a:p>
        </p:txBody>
      </p:sp>
      <p:sp>
        <p:nvSpPr>
          <p:cNvPr id="45" name="TextBox 44"/>
          <p:cNvSpPr txBox="1"/>
          <p:nvPr/>
        </p:nvSpPr>
        <p:spPr>
          <a:xfrm>
            <a:off x="34636916" y="24725959"/>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smtClean="0"/>
              <a:t>Conclusions and Future Work</a:t>
            </a:r>
            <a:endParaRPr lang="en-US" sz="5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2622" y="28931264"/>
            <a:ext cx="10667378" cy="800053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593" y="2800771"/>
            <a:ext cx="7048283" cy="337142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141" t="2847" r="5152" b="93877"/>
          <a:stretch/>
        </p:blipFill>
        <p:spPr>
          <a:xfrm>
            <a:off x="1218377" y="31851600"/>
            <a:ext cx="12497623" cy="1138692"/>
          </a:xfrm>
          <a:prstGeom prst="rect">
            <a:avLst/>
          </a:prstGeom>
        </p:spPr>
      </p:pic>
      <p:grpSp>
        <p:nvGrpSpPr>
          <p:cNvPr id="14" name="Group 13"/>
          <p:cNvGrpSpPr/>
          <p:nvPr/>
        </p:nvGrpSpPr>
        <p:grpSpPr>
          <a:xfrm>
            <a:off x="19973733" y="30223869"/>
            <a:ext cx="2744647" cy="805655"/>
            <a:chOff x="24488719" y="29532102"/>
            <a:chExt cx="2744647" cy="805655"/>
          </a:xfrm>
        </p:grpSpPr>
        <p:sp>
          <p:nvSpPr>
            <p:cNvPr id="22" name="Oval 21"/>
            <p:cNvSpPr/>
            <p:nvPr/>
          </p:nvSpPr>
          <p:spPr>
            <a:xfrm>
              <a:off x="24717319" y="29655957"/>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4641119" y="30113157"/>
              <a:ext cx="304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022120" y="29532102"/>
              <a:ext cx="2211246" cy="400110"/>
            </a:xfrm>
            <a:prstGeom prst="rect">
              <a:avLst/>
            </a:prstGeom>
            <a:noFill/>
          </p:spPr>
          <p:txBody>
            <a:bodyPr wrap="none" rtlCol="0">
              <a:spAutoFit/>
            </a:bodyPr>
            <a:lstStyle/>
            <a:p>
              <a:r>
                <a:rPr lang="en-US" sz="2000" dirty="0" smtClean="0"/>
                <a:t>Derived Reflectivity</a:t>
              </a:r>
              <a:endParaRPr lang="en-US" sz="2000" dirty="0"/>
            </a:p>
          </p:txBody>
        </p:sp>
        <p:sp>
          <p:nvSpPr>
            <p:cNvPr id="44" name="TextBox 43"/>
            <p:cNvSpPr txBox="1"/>
            <p:nvPr/>
          </p:nvSpPr>
          <p:spPr>
            <a:xfrm>
              <a:off x="25022119" y="29913102"/>
              <a:ext cx="1896353" cy="400110"/>
            </a:xfrm>
            <a:prstGeom prst="rect">
              <a:avLst/>
            </a:prstGeom>
            <a:noFill/>
          </p:spPr>
          <p:txBody>
            <a:bodyPr wrap="none" rtlCol="0">
              <a:spAutoFit/>
            </a:bodyPr>
            <a:lstStyle/>
            <a:p>
              <a:r>
                <a:rPr lang="en-US" sz="2000" dirty="0" smtClean="0"/>
                <a:t>MCR Reflectivity</a:t>
              </a:r>
              <a:endParaRPr lang="en-US" sz="2000" dirty="0"/>
            </a:p>
          </p:txBody>
        </p:sp>
        <p:sp>
          <p:nvSpPr>
            <p:cNvPr id="41" name="Rectangle 40"/>
            <p:cNvSpPr/>
            <p:nvPr/>
          </p:nvSpPr>
          <p:spPr>
            <a:xfrm>
              <a:off x="24488719" y="29532102"/>
              <a:ext cx="2744647" cy="8056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19354799" y="28117800"/>
            <a:ext cx="8545507" cy="1384995"/>
          </a:xfrm>
          <a:prstGeom prst="rect">
            <a:avLst/>
          </a:prstGeom>
          <a:solidFill>
            <a:schemeClr val="bg1"/>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MCR Wideband Reflectivity and Derived 2D-S Radar Reflectivity</a:t>
            </a:r>
          </a:p>
          <a:p>
            <a:pPr algn="ctr"/>
            <a:r>
              <a:rPr lang="en-US" sz="2800" b="1" dirty="0" smtClean="0">
                <a:latin typeface="Arial" panose="020B0604020202020204" pitchFamily="34" charset="0"/>
                <a:cs typeface="Arial" panose="020B0604020202020204" pitchFamily="34" charset="0"/>
              </a:rPr>
              <a:t>8 August 2015 17:37:42-17:40:05 UTC</a:t>
            </a:r>
          </a:p>
        </p:txBody>
      </p:sp>
      <p:sp>
        <p:nvSpPr>
          <p:cNvPr id="48" name="TextBox 47"/>
          <p:cNvSpPr txBox="1"/>
          <p:nvPr/>
        </p:nvSpPr>
        <p:spPr>
          <a:xfrm>
            <a:off x="34655301" y="30569562"/>
            <a:ext cx="15447264" cy="953441"/>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smtClean="0"/>
              <a:t>References and Acknowledgements</a:t>
            </a:r>
            <a:endParaRPr lang="en-US" sz="5000" dirty="0"/>
          </a:p>
        </p:txBody>
      </p:sp>
      <p:sp>
        <p:nvSpPr>
          <p:cNvPr id="34" name="TextBox 33"/>
          <p:cNvSpPr txBox="1"/>
          <p:nvPr/>
        </p:nvSpPr>
        <p:spPr>
          <a:xfrm>
            <a:off x="27900307" y="27864518"/>
            <a:ext cx="5578675" cy="10033506"/>
          </a:xfrm>
          <a:prstGeom prst="rect">
            <a:avLst/>
          </a:prstGeom>
          <a:solidFill>
            <a:schemeClr val="bg1"/>
          </a:solidFill>
        </p:spPr>
        <p:txBody>
          <a:bodyPr wrap="square" lIns="274320" tIns="45715" rIns="274320" bIns="45715" rtlCol="0">
            <a:spAutoFit/>
          </a:bodyPr>
          <a:lstStyle/>
          <a:p>
            <a:pPr algn="just"/>
            <a:r>
              <a:rPr lang="en-US" sz="3400" dirty="0" smtClean="0"/>
              <a:t>A comparison </a:t>
            </a:r>
            <a:r>
              <a:rPr lang="en-US" sz="3400" dirty="0"/>
              <a:t>between </a:t>
            </a:r>
            <a:r>
              <a:rPr lang="en-US" sz="3400" dirty="0" smtClean="0"/>
              <a:t>the derived aircraft radar </a:t>
            </a:r>
            <a:r>
              <a:rPr lang="en-US" sz="3400" dirty="0"/>
              <a:t>reflectivity </a:t>
            </a:r>
            <a:r>
              <a:rPr lang="en-US" sz="3400" dirty="0" smtClean="0"/>
              <a:t>and </a:t>
            </a:r>
            <a:r>
              <a:rPr lang="en-US" sz="3400" dirty="0"/>
              <a:t>the </a:t>
            </a:r>
            <a:r>
              <a:rPr lang="en-US" sz="3400" dirty="0" smtClean="0"/>
              <a:t>measured MCR reflectivity is </a:t>
            </a:r>
            <a:r>
              <a:rPr lang="en-US" sz="3400" dirty="0" smtClean="0"/>
              <a:t>shown from 63462-63605 </a:t>
            </a:r>
            <a:r>
              <a:rPr lang="en-US" sz="3400" dirty="0" err="1" smtClean="0"/>
              <a:t>sfm</a:t>
            </a:r>
            <a:r>
              <a:rPr lang="en-US" sz="3400" dirty="0" smtClean="0"/>
              <a:t>.  </a:t>
            </a:r>
            <a:r>
              <a:rPr lang="en-US" sz="3400" dirty="0" smtClean="0"/>
              <a:t>The </a:t>
            </a:r>
            <a:r>
              <a:rPr lang="en-US" sz="3400" dirty="0"/>
              <a:t>MCR </a:t>
            </a:r>
            <a:r>
              <a:rPr lang="en-US" sz="3400" dirty="0" smtClean="0"/>
              <a:t>reflectivity is averaged over </a:t>
            </a:r>
            <a:r>
              <a:rPr lang="en-US" sz="3400" dirty="0"/>
              <a:t>a 1</a:t>
            </a:r>
            <a:r>
              <a:rPr lang="en-US" sz="3400" dirty="0" smtClean="0"/>
              <a:t>0 </a:t>
            </a:r>
            <a:r>
              <a:rPr lang="en-US" sz="3400" dirty="0"/>
              <a:t>m column surrounding the </a:t>
            </a:r>
            <a:r>
              <a:rPr lang="en-US" sz="3400" dirty="0" smtClean="0"/>
              <a:t> mean altitude of the aircraft. </a:t>
            </a:r>
            <a:r>
              <a:rPr lang="en-US" sz="3400" dirty="0"/>
              <a:t>The spike in MCR </a:t>
            </a:r>
            <a:r>
              <a:rPr lang="en-US" sz="3400" dirty="0" smtClean="0"/>
              <a:t>reflectivity (about 63545 </a:t>
            </a:r>
            <a:r>
              <a:rPr lang="en-US" sz="3400" dirty="0" err="1" smtClean="0"/>
              <a:t>sfm</a:t>
            </a:r>
            <a:r>
              <a:rPr lang="en-US" sz="3400" dirty="0" smtClean="0"/>
              <a:t>) </a:t>
            </a:r>
            <a:r>
              <a:rPr lang="en-US" sz="3400" dirty="0"/>
              <a:t>is </a:t>
            </a:r>
            <a:r>
              <a:rPr lang="en-US" sz="3400" dirty="0" smtClean="0"/>
              <a:t>due to contamination of the signal by the aircraft. </a:t>
            </a:r>
            <a:r>
              <a:rPr lang="en-US" sz="3400" dirty="0" smtClean="0"/>
              <a:t>The spatial separation between the aircraft and the MCR increases with increasing distance from either side of the spike in MCR reflectivity.</a:t>
            </a:r>
            <a:endParaRPr lang="en-US" sz="3400" dirty="0"/>
          </a:p>
        </p:txBody>
      </p:sp>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t="11162" b="28802"/>
          <a:stretch/>
        </p:blipFill>
        <p:spPr>
          <a:xfrm>
            <a:off x="13947219" y="31546800"/>
            <a:ext cx="2495868" cy="2224117"/>
          </a:xfrm>
          <a:prstGeom prst="rect">
            <a:avLst/>
          </a:prstGeom>
        </p:spPr>
      </p:pic>
      <p:pic>
        <p:nvPicPr>
          <p:cNvPr id="50" name="Picture 49"/>
          <p:cNvPicPr>
            <a:picLocks noChangeAspect="1"/>
          </p:cNvPicPr>
          <p:nvPr/>
        </p:nvPicPr>
        <p:blipFill rotWithShape="1">
          <a:blip r:embed="rId8">
            <a:extLst>
              <a:ext uri="{28A0092B-C50C-407E-A947-70E740481C1C}">
                <a14:useLocalDpi xmlns:a14="http://schemas.microsoft.com/office/drawing/2010/main" val="0"/>
              </a:ext>
            </a:extLst>
          </a:blip>
          <a:srcRect l="36714" t="52290" r="57258" b="10043"/>
          <a:stretch/>
        </p:blipFill>
        <p:spPr>
          <a:xfrm>
            <a:off x="14830414" y="33913011"/>
            <a:ext cx="729477" cy="3404219"/>
          </a:xfrm>
          <a:prstGeom prst="rect">
            <a:avLst/>
          </a:prstGeom>
        </p:spPr>
      </p:pic>
      <p:sp>
        <p:nvSpPr>
          <p:cNvPr id="33" name="TextBox 32"/>
          <p:cNvSpPr txBox="1"/>
          <p:nvPr/>
        </p:nvSpPr>
        <p:spPr>
          <a:xfrm>
            <a:off x="15910306" y="20878800"/>
            <a:ext cx="755335" cy="707886"/>
          </a:xfrm>
          <a:prstGeom prst="rect">
            <a:avLst/>
          </a:prstGeom>
          <a:noFill/>
        </p:spPr>
        <p:txBody>
          <a:bodyPr wrap="none" rtlCol="0">
            <a:spAutoFit/>
          </a:bodyPr>
          <a:lstStyle/>
          <a:p>
            <a:r>
              <a:rPr lang="en-US" sz="4000" dirty="0" smtClean="0"/>
              <a:t>(1)</a:t>
            </a:r>
            <a:endParaRPr lang="en-US" sz="4000" dirty="0"/>
          </a:p>
        </p:txBody>
      </p:sp>
      <p:sp>
        <p:nvSpPr>
          <p:cNvPr id="52" name="TextBox 51"/>
          <p:cNvSpPr txBox="1"/>
          <p:nvPr/>
        </p:nvSpPr>
        <p:spPr>
          <a:xfrm>
            <a:off x="15910306" y="23088600"/>
            <a:ext cx="755335" cy="707886"/>
          </a:xfrm>
          <a:prstGeom prst="rect">
            <a:avLst/>
          </a:prstGeom>
          <a:noFill/>
        </p:spPr>
        <p:txBody>
          <a:bodyPr wrap="none" rtlCol="0">
            <a:spAutoFit/>
          </a:bodyPr>
          <a:lstStyle/>
          <a:p>
            <a:r>
              <a:rPr lang="en-US" sz="4000" dirty="0" smtClean="0"/>
              <a:t>(2)</a:t>
            </a:r>
            <a:endParaRPr lang="en-US" sz="4000" dirty="0"/>
          </a:p>
        </p:txBody>
      </p:sp>
      <p:sp>
        <p:nvSpPr>
          <p:cNvPr id="53" name="TextBox 52"/>
          <p:cNvSpPr txBox="1"/>
          <p:nvPr/>
        </p:nvSpPr>
        <p:spPr>
          <a:xfrm>
            <a:off x="15910305" y="27355800"/>
            <a:ext cx="755335" cy="707886"/>
          </a:xfrm>
          <a:prstGeom prst="rect">
            <a:avLst/>
          </a:prstGeom>
          <a:noFill/>
        </p:spPr>
        <p:txBody>
          <a:bodyPr wrap="none" rtlCol="0">
            <a:spAutoFit/>
          </a:bodyPr>
          <a:lstStyle/>
          <a:p>
            <a:r>
              <a:rPr lang="en-US" sz="4000" dirty="0" smtClean="0"/>
              <a:t>(3)</a:t>
            </a:r>
            <a:endParaRPr lang="en-US" sz="4000" dirty="0"/>
          </a:p>
        </p:txBody>
      </p:sp>
      <p:sp>
        <p:nvSpPr>
          <p:cNvPr id="18" name="TextBox 17"/>
          <p:cNvSpPr txBox="1"/>
          <p:nvPr/>
        </p:nvSpPr>
        <p:spPr>
          <a:xfrm>
            <a:off x="17962621" y="28803600"/>
            <a:ext cx="2011111" cy="584775"/>
          </a:xfrm>
          <a:prstGeom prst="rect">
            <a:avLst/>
          </a:prstGeom>
          <a:solidFill>
            <a:schemeClr val="bg1"/>
          </a:solidFill>
        </p:spPr>
        <p:txBody>
          <a:bodyPr wrap="square" rtlCol="0">
            <a:spAutoFit/>
          </a:bodyPr>
          <a:lstStyle/>
          <a:p>
            <a:endParaRPr lang="en-US" sz="1600" dirty="0" smtClean="0"/>
          </a:p>
          <a:p>
            <a:endParaRPr lang="en-US" sz="1600" dirty="0"/>
          </a:p>
        </p:txBody>
      </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15874" y="7848600"/>
            <a:ext cx="17902873" cy="8979408"/>
          </a:xfrm>
          <a:prstGeom prst="rect">
            <a:avLst/>
          </a:prstGeom>
        </p:spPr>
      </p:pic>
      <p:sp>
        <p:nvSpPr>
          <p:cNvPr id="39" name="Rectangle 38"/>
          <p:cNvSpPr/>
          <p:nvPr/>
        </p:nvSpPr>
        <p:spPr>
          <a:xfrm>
            <a:off x="18968176" y="12002284"/>
            <a:ext cx="13493024" cy="2286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237659" y="18583072"/>
            <a:ext cx="6898941" cy="56016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8968176" y="12221360"/>
            <a:ext cx="269483" cy="63617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61181" y="8049768"/>
            <a:ext cx="9239258" cy="8485631"/>
          </a:xfrm>
          <a:prstGeom prst="rect">
            <a:avLst/>
          </a:prstGeom>
        </p:spPr>
      </p:pic>
      <p:pic>
        <p:nvPicPr>
          <p:cNvPr id="70" name="Picture 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61035" y="16053977"/>
            <a:ext cx="9235764" cy="8482423"/>
          </a:xfrm>
          <a:prstGeom prst="rect">
            <a:avLst/>
          </a:prstGeom>
        </p:spPr>
      </p:pic>
      <p:sp>
        <p:nvSpPr>
          <p:cNvPr id="73" name="TextBox 72"/>
          <p:cNvSpPr txBox="1"/>
          <p:nvPr/>
        </p:nvSpPr>
        <p:spPr>
          <a:xfrm>
            <a:off x="43542285" y="8931096"/>
            <a:ext cx="5895474" cy="6370975"/>
          </a:xfrm>
          <a:prstGeom prst="rect">
            <a:avLst/>
          </a:prstGeom>
          <a:noFill/>
        </p:spPr>
        <p:txBody>
          <a:bodyPr wrap="square" rtlCol="0">
            <a:spAutoFit/>
          </a:bodyPr>
          <a:lstStyle/>
          <a:p>
            <a:pPr algn="just"/>
            <a:r>
              <a:rPr lang="en-US" sz="3400" dirty="0" smtClean="0"/>
              <a:t>The probability density function of the wideband reflectivity values (top) compared to the probability density function of the derived aircraft radar reflectivity values (bottom</a:t>
            </a:r>
            <a:r>
              <a:rPr lang="en-US" sz="3400" dirty="0" smtClean="0"/>
              <a:t>) from 17:37:42-17:40:05 UTC.  </a:t>
            </a:r>
            <a:r>
              <a:rPr lang="en-US" sz="3400" dirty="0" smtClean="0"/>
              <a:t>Good agreement exists between the MCR and derived aircraft radar reflectivity, but there is more variability in derived radar reflectivity data.</a:t>
            </a:r>
            <a:endParaRPr lang="en-US" sz="3400" dirty="0"/>
          </a:p>
        </p:txBody>
      </p:sp>
      <p:cxnSp>
        <p:nvCxnSpPr>
          <p:cNvPr id="57" name="Straight Connector 56"/>
          <p:cNvCxnSpPr/>
          <p:nvPr/>
        </p:nvCxnSpPr>
        <p:spPr>
          <a:xfrm flipH="1">
            <a:off x="26136600" y="12221360"/>
            <a:ext cx="6324601" cy="63617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204400" y="17109700"/>
            <a:ext cx="5972954" cy="6370975"/>
          </a:xfrm>
          <a:prstGeom prst="rect">
            <a:avLst/>
          </a:prstGeom>
          <a:noFill/>
        </p:spPr>
        <p:txBody>
          <a:bodyPr wrap="square" rtlCol="0">
            <a:spAutoFit/>
          </a:bodyPr>
          <a:lstStyle/>
          <a:p>
            <a:pPr algn="just"/>
            <a:r>
              <a:rPr lang="en-US" sz="3400" dirty="0"/>
              <a:t>The probability </a:t>
            </a:r>
            <a:r>
              <a:rPr lang="en-US" sz="3400" dirty="0" smtClean="0"/>
              <a:t>density function </a:t>
            </a:r>
            <a:r>
              <a:rPr lang="en-US" sz="3400" dirty="0"/>
              <a:t>of the </a:t>
            </a:r>
            <a:r>
              <a:rPr lang="en-US" sz="3400" dirty="0" smtClean="0"/>
              <a:t>narrowband reflectivity </a:t>
            </a:r>
            <a:r>
              <a:rPr lang="en-US" sz="3400" dirty="0"/>
              <a:t>values (top) compared to the probability </a:t>
            </a:r>
            <a:r>
              <a:rPr lang="en-US" sz="3400" dirty="0" smtClean="0"/>
              <a:t>density function </a:t>
            </a:r>
            <a:r>
              <a:rPr lang="en-US" sz="3400" dirty="0"/>
              <a:t>of the derived aircraft radar reflectivity values (bottom</a:t>
            </a:r>
            <a:r>
              <a:rPr lang="en-US" sz="3400" dirty="0"/>
              <a:t>) from 17:37:42-17:40:05 UTC.. </a:t>
            </a:r>
            <a:r>
              <a:rPr lang="en-US" sz="3400" dirty="0"/>
              <a:t>Good agreement exists between the MCR and derived aircraft radar reflectivity, but there is more variability in derived </a:t>
            </a:r>
            <a:r>
              <a:rPr lang="en-US" sz="3400" dirty="0" smtClean="0"/>
              <a:t>radar reflectivity data.</a:t>
            </a:r>
            <a:endParaRPr lang="en-US" sz="3400" dirty="0"/>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72199" y="3341497"/>
            <a:ext cx="4878185" cy="2532760"/>
          </a:xfrm>
          <a:prstGeom prst="rect">
            <a:avLst/>
          </a:prstGeom>
        </p:spPr>
      </p:pic>
    </p:spTree>
    <p:extLst>
      <p:ext uri="{BB962C8B-B14F-4D97-AF65-F5344CB8AC3E}">
        <p14:creationId xmlns:p14="http://schemas.microsoft.com/office/powerpoint/2010/main" val="384434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1084</Words>
  <Application>Microsoft Office PowerPoint</Application>
  <PresentationFormat>Custom</PresentationFormat>
  <Paragraphs>44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Gapp</dc:creator>
  <cp:lastModifiedBy>Gapp, Mr. Nicholas, Contractor, Code 7533</cp:lastModifiedBy>
  <cp:revision>192</cp:revision>
  <dcterms:created xsi:type="dcterms:W3CDTF">2017-06-28T16:28:21Z</dcterms:created>
  <dcterms:modified xsi:type="dcterms:W3CDTF">2018-07-05T17:13:35Z</dcterms:modified>
</cp:coreProperties>
</file>