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9" r:id="rId1"/>
  </p:sldMasterIdLst>
  <p:notesMasterIdLst>
    <p:notesMasterId r:id="rId70"/>
  </p:notesMasterIdLst>
  <p:handoutMasterIdLst>
    <p:handoutMasterId r:id="rId71"/>
  </p:handoutMasterIdLst>
  <p:sldIdLst>
    <p:sldId id="479" r:id="rId2"/>
    <p:sldId id="405" r:id="rId3"/>
    <p:sldId id="411" r:id="rId4"/>
    <p:sldId id="406" r:id="rId5"/>
    <p:sldId id="409" r:id="rId6"/>
    <p:sldId id="422" r:id="rId7"/>
    <p:sldId id="431" r:id="rId8"/>
    <p:sldId id="433" r:id="rId9"/>
    <p:sldId id="428" r:id="rId10"/>
    <p:sldId id="316" r:id="rId11"/>
    <p:sldId id="434" r:id="rId12"/>
    <p:sldId id="471" r:id="rId13"/>
    <p:sldId id="436" r:id="rId14"/>
    <p:sldId id="369" r:id="rId15"/>
    <p:sldId id="355" r:id="rId16"/>
    <p:sldId id="413" r:id="rId17"/>
    <p:sldId id="468" r:id="rId18"/>
    <p:sldId id="414" r:id="rId19"/>
    <p:sldId id="448" r:id="rId20"/>
    <p:sldId id="375" r:id="rId21"/>
    <p:sldId id="321" r:id="rId22"/>
    <p:sldId id="430" r:id="rId23"/>
    <p:sldId id="395" r:id="rId24"/>
    <p:sldId id="348" r:id="rId25"/>
    <p:sldId id="473" r:id="rId26"/>
    <p:sldId id="376" r:id="rId27"/>
    <p:sldId id="476" r:id="rId28"/>
    <p:sldId id="467" r:id="rId29"/>
    <p:sldId id="276" r:id="rId30"/>
    <p:sldId id="288" r:id="rId31"/>
    <p:sldId id="311" r:id="rId32"/>
    <p:sldId id="461" r:id="rId33"/>
    <p:sldId id="450" r:id="rId34"/>
    <p:sldId id="445" r:id="rId35"/>
    <p:sldId id="465" r:id="rId36"/>
    <p:sldId id="459" r:id="rId37"/>
    <p:sldId id="477" r:id="rId38"/>
    <p:sldId id="482" r:id="rId39"/>
    <p:sldId id="462" r:id="rId40"/>
    <p:sldId id="481" r:id="rId41"/>
    <p:sldId id="449" r:id="rId42"/>
    <p:sldId id="378" r:id="rId43"/>
    <p:sldId id="379" r:id="rId44"/>
    <p:sldId id="444" r:id="rId45"/>
    <p:sldId id="469" r:id="rId46"/>
    <p:sldId id="452" r:id="rId47"/>
    <p:sldId id="472" r:id="rId48"/>
    <p:sldId id="447" r:id="rId49"/>
    <p:sldId id="466" r:id="rId50"/>
    <p:sldId id="432" r:id="rId51"/>
    <p:sldId id="480" r:id="rId52"/>
    <p:sldId id="391" r:id="rId53"/>
    <p:sldId id="317" r:id="rId54"/>
    <p:sldId id="457" r:id="rId55"/>
    <p:sldId id="441" r:id="rId56"/>
    <p:sldId id="399" r:id="rId57"/>
    <p:sldId id="400" r:id="rId58"/>
    <p:sldId id="401" r:id="rId59"/>
    <p:sldId id="382" r:id="rId60"/>
    <p:sldId id="458" r:id="rId61"/>
    <p:sldId id="483" r:id="rId62"/>
    <p:sldId id="485" r:id="rId63"/>
    <p:sldId id="486" r:id="rId64"/>
    <p:sldId id="487" r:id="rId65"/>
    <p:sldId id="488" r:id="rId66"/>
    <p:sldId id="454" r:id="rId67"/>
    <p:sldId id="455" r:id="rId68"/>
    <p:sldId id="456" r:id="rId69"/>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D44EC0-6301-42CE-8E6D-AF7255CAA10A}">
          <p14:sldIdLst>
            <p14:sldId id="479"/>
            <p14:sldId id="405"/>
            <p14:sldId id="411"/>
            <p14:sldId id="406"/>
            <p14:sldId id="409"/>
            <p14:sldId id="422"/>
            <p14:sldId id="431"/>
            <p14:sldId id="433"/>
            <p14:sldId id="428"/>
            <p14:sldId id="316"/>
            <p14:sldId id="434"/>
            <p14:sldId id="471"/>
            <p14:sldId id="436"/>
            <p14:sldId id="369"/>
            <p14:sldId id="355"/>
            <p14:sldId id="413"/>
            <p14:sldId id="468"/>
            <p14:sldId id="414"/>
            <p14:sldId id="448"/>
            <p14:sldId id="375"/>
            <p14:sldId id="321"/>
            <p14:sldId id="430"/>
            <p14:sldId id="395"/>
            <p14:sldId id="348"/>
            <p14:sldId id="473"/>
            <p14:sldId id="376"/>
            <p14:sldId id="476"/>
            <p14:sldId id="467"/>
            <p14:sldId id="276"/>
            <p14:sldId id="288"/>
            <p14:sldId id="311"/>
            <p14:sldId id="461"/>
            <p14:sldId id="450"/>
            <p14:sldId id="445"/>
            <p14:sldId id="465"/>
            <p14:sldId id="459"/>
            <p14:sldId id="477"/>
            <p14:sldId id="482"/>
            <p14:sldId id="462"/>
            <p14:sldId id="481"/>
            <p14:sldId id="449"/>
            <p14:sldId id="378"/>
            <p14:sldId id="379"/>
            <p14:sldId id="444"/>
            <p14:sldId id="469"/>
            <p14:sldId id="452"/>
            <p14:sldId id="472"/>
            <p14:sldId id="447"/>
            <p14:sldId id="466"/>
          </p14:sldIdLst>
        </p14:section>
        <p14:section name="extra" id="{9D5BA506-F147-4AB7-97C3-E8655F484117}">
          <p14:sldIdLst>
            <p14:sldId id="432"/>
            <p14:sldId id="480"/>
            <p14:sldId id="391"/>
            <p14:sldId id="317"/>
            <p14:sldId id="457"/>
            <p14:sldId id="441"/>
            <p14:sldId id="399"/>
            <p14:sldId id="400"/>
            <p14:sldId id="401"/>
            <p14:sldId id="382"/>
            <p14:sldId id="458"/>
            <p14:sldId id="483"/>
            <p14:sldId id="485"/>
            <p14:sldId id="486"/>
            <p14:sldId id="487"/>
            <p14:sldId id="488"/>
            <p14:sldId id="454"/>
            <p14:sldId id="455"/>
            <p14:sldId id="4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7A7A"/>
    <a:srgbClr val="1A3361"/>
    <a:srgbClr val="375622"/>
    <a:srgbClr val="08A5EF"/>
    <a:srgbClr val="C00000"/>
    <a:srgbClr val="4D671B"/>
    <a:srgbClr val="0000FF"/>
    <a:srgbClr val="CBCBCB"/>
    <a:srgbClr val="0C0359"/>
    <a:srgbClr val="FAFD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1" autoAdjust="0"/>
    <p:restoredTop sz="81739" autoAdjust="0"/>
  </p:normalViewPr>
  <p:slideViewPr>
    <p:cSldViewPr snapToGrid="0">
      <p:cViewPr varScale="1">
        <p:scale>
          <a:sx n="71" d="100"/>
          <a:sy n="71" d="100"/>
        </p:scale>
        <p:origin x="1886" y="43"/>
      </p:cViewPr>
      <p:guideLst/>
    </p:cSldViewPr>
  </p:slideViewPr>
  <p:notesTextViewPr>
    <p:cViewPr>
      <p:scale>
        <a:sx n="3" d="2"/>
        <a:sy n="3" d="2"/>
      </p:scale>
      <p:origin x="0" y="0"/>
    </p:cViewPr>
  </p:notesTextViewPr>
  <p:sorterViewPr>
    <p:cViewPr varScale="1">
      <p:scale>
        <a:sx n="100" d="100"/>
        <a:sy n="100" d="100"/>
      </p:scale>
      <p:origin x="0" y="-104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kne\Desktop\POLCAST_DBZ_ZDR_CAL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ekne\Desktop\Thesis\NDAWN_Year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ekne\Desktop\Thesis\NDAWN_Year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ekness\Desktop\POLCAST_DBZ_ZDR_CALC_170523ORIGINAL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ekne\Desktop\Thesis\TITAN\Titan_data\Single_Rati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ekne\Desktop\Thesis\TITAN\Titan_data\Single_Rati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ekne\Desktop\Thesis\TITAN\Titan_data\Single_Rati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ekne\Desktop\POLCAST_DBZ_ZDR_CALC_1707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ekne\Desktop\Thesis\NDAWN_Year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ekne\Desktop\Thesis\NDAWN_Year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ekne\Desktop\Thesis\NDAWN_Year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sng" strike="noStrike" kern="1200" spc="0" baseline="0">
                <a:solidFill>
                  <a:schemeClr val="tx1"/>
                </a:solidFill>
                <a:latin typeface="+mn-lt"/>
                <a:ea typeface="+mn-ea"/>
                <a:cs typeface="+mn-cs"/>
              </a:defRPr>
            </a:pPr>
            <a:r>
              <a:rPr lang="en-US" sz="2000" b="1" u="sng">
                <a:solidFill>
                  <a:schemeClr val="tx1"/>
                </a:solidFill>
              </a:rPr>
              <a:t>July 20, 2010: Seed Case</a:t>
            </a:r>
          </a:p>
        </c:rich>
      </c:tx>
      <c:layout>
        <c:manualLayout>
          <c:xMode val="edge"/>
          <c:yMode val="edge"/>
          <c:x val="0.30283592599705522"/>
          <c:y val="0"/>
        </c:manualLayout>
      </c:layout>
      <c:overlay val="0"/>
      <c:spPr>
        <a:noFill/>
        <a:ln>
          <a:noFill/>
        </a:ln>
        <a:effectLst/>
      </c:spPr>
      <c:txPr>
        <a:bodyPr rot="0" spcFirstLastPara="1" vertOverflow="ellipsis" vert="horz" wrap="square" anchor="ctr" anchorCtr="1"/>
        <a:lstStyle/>
        <a:p>
          <a:pPr>
            <a:defRPr sz="2000" b="1" i="0" u="sng"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473973818625368"/>
          <c:y val="0.1315406162464986"/>
          <c:w val="0.7853956777640958"/>
          <c:h val="0.48518923151190185"/>
        </c:manualLayout>
      </c:layout>
      <c:lineChart>
        <c:grouping val="stacked"/>
        <c:varyColors val="0"/>
        <c:ser>
          <c:idx val="2"/>
          <c:order val="0"/>
          <c:tx>
            <c:strRef>
              <c:f>POLCAST3!$F$118:$F$119</c:f>
              <c:strCache>
                <c:ptCount val="2"/>
                <c:pt idx="0">
                  <c:v>Rain Rate</c:v>
                </c:pt>
                <c:pt idx="1">
                  <c:v>mm hr-1</c:v>
                </c:pt>
              </c:strCache>
            </c:strRef>
          </c:tx>
          <c:spPr>
            <a:ln w="31750" cap="rnd">
              <a:solidFill>
                <a:srgbClr val="C00000"/>
              </a:solidFill>
              <a:round/>
            </a:ln>
            <a:effectLst/>
          </c:spPr>
          <c:marker>
            <c:symbol val="none"/>
          </c:marker>
          <c:cat>
            <c:numRef>
              <c:f>POLCAST3!$B$120:$B$129</c:f>
              <c:numCache>
                <c:formatCode>hh:mm:ss</c:formatCode>
                <c:ptCount val="10"/>
                <c:pt idx="0">
                  <c:v>0.93611111111111101</c:v>
                </c:pt>
                <c:pt idx="1">
                  <c:v>0.93819444444444444</c:v>
                </c:pt>
                <c:pt idx="2">
                  <c:v>0.94027777777777777</c:v>
                </c:pt>
                <c:pt idx="3">
                  <c:v>0.94236111111111109</c:v>
                </c:pt>
                <c:pt idx="4">
                  <c:v>0.94444444444444453</c:v>
                </c:pt>
                <c:pt idx="5">
                  <c:v>0.94791666666666663</c:v>
                </c:pt>
                <c:pt idx="6">
                  <c:v>0.95208333333333339</c:v>
                </c:pt>
                <c:pt idx="7">
                  <c:v>0.9555555555555556</c:v>
                </c:pt>
                <c:pt idx="8">
                  <c:v>0.87916666666666665</c:v>
                </c:pt>
                <c:pt idx="9">
                  <c:v>0.88263888888888886</c:v>
                </c:pt>
              </c:numCache>
            </c:numRef>
          </c:cat>
          <c:val>
            <c:numRef>
              <c:f>POLCAST3!$F$120:$F$129</c:f>
              <c:numCache>
                <c:formatCode>0.000</c:formatCode>
                <c:ptCount val="10"/>
                <c:pt idx="0">
                  <c:v>6.0485055483061795E-2</c:v>
                </c:pt>
                <c:pt idx="1">
                  <c:v>6.1681011169957785E-2</c:v>
                </c:pt>
                <c:pt idx="2">
                  <c:v>0.15211018251704175</c:v>
                </c:pt>
                <c:pt idx="3">
                  <c:v>0.17114922147163092</c:v>
                </c:pt>
                <c:pt idx="4">
                  <c:v>0.12374636116441601</c:v>
                </c:pt>
                <c:pt idx="5">
                  <c:v>0.10968607215391671</c:v>
                </c:pt>
                <c:pt idx="6">
                  <c:v>5.5023512425163963E-2</c:v>
                </c:pt>
                <c:pt idx="7">
                  <c:v>1.5664386471066879E-2</c:v>
                </c:pt>
                <c:pt idx="8">
                  <c:v>0</c:v>
                </c:pt>
                <c:pt idx="9">
                  <c:v>0</c:v>
                </c:pt>
              </c:numCache>
            </c:numRef>
          </c:val>
          <c:smooth val="0"/>
          <c:extLst>
            <c:ext xmlns:c16="http://schemas.microsoft.com/office/drawing/2014/chart" uri="{C3380CC4-5D6E-409C-BE32-E72D297353CC}">
              <c16:uniqueId val="{00000000-2DB6-46F3-9D1A-353703B623CE}"/>
            </c:ext>
          </c:extLst>
        </c:ser>
        <c:dLbls>
          <c:showLegendKey val="0"/>
          <c:showVal val="0"/>
          <c:showCatName val="0"/>
          <c:showSerName val="0"/>
          <c:showPercent val="0"/>
          <c:showBubbleSize val="0"/>
        </c:dLbls>
        <c:smooth val="0"/>
        <c:axId val="175868352"/>
        <c:axId val="183093392"/>
      </c:lineChart>
      <c:catAx>
        <c:axId val="1758683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Time (UTC)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hh:mm:ss"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3093392"/>
        <c:crosses val="autoZero"/>
        <c:auto val="1"/>
        <c:lblAlgn val="ctr"/>
        <c:lblOffset val="100"/>
        <c:noMultiLvlLbl val="0"/>
      </c:catAx>
      <c:valAx>
        <c:axId val="183093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Rain Rate mm/hr</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5868352"/>
        <c:crosses val="autoZero"/>
        <c:crossBetween val="between"/>
      </c:valAx>
      <c:spPr>
        <a:noFill/>
        <a:ln>
          <a:solidFill>
            <a:schemeClr val="tx1"/>
          </a:solidFill>
        </a:ln>
        <a:effectLst/>
      </c:spPr>
    </c:plotArea>
    <c:plotVisOnly val="1"/>
    <c:dispBlanksAs val="zero"/>
    <c:showDLblsOverMax val="0"/>
  </c:chart>
  <c:spPr>
    <a:no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en-US" sz="3600">
                <a:solidFill>
                  <a:schemeClr val="tx1"/>
                </a:solidFill>
              </a:rPr>
              <a:t>Forest River</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0"/>
          <c:tx>
            <c:strRef>
              <c:f>Sheet1!$V$2</c:f>
              <c:strCache>
                <c:ptCount val="1"/>
                <c:pt idx="0">
                  <c:v>Total June</c:v>
                </c:pt>
              </c:strCache>
            </c:strRef>
          </c:tx>
          <c:spPr>
            <a:solidFill>
              <a:srgbClr val="375622"/>
            </a:solidFill>
            <a:ln>
              <a:noFill/>
            </a:ln>
            <a:effectLst/>
          </c:spPr>
          <c:invertIfNegative val="0"/>
          <c:cat>
            <c:numRef>
              <c:f>Sheet1!$U$3:$U$27</c:f>
              <c:numCache>
                <c:formatCode>General</c:formatCode>
                <c:ptCount val="2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numCache>
            </c:numRef>
          </c:cat>
          <c:val>
            <c:numRef>
              <c:f>Sheet1!$V$3:$V$27</c:f>
              <c:numCache>
                <c:formatCode>General</c:formatCode>
                <c:ptCount val="25"/>
                <c:pt idx="0">
                  <c:v>3.2</c:v>
                </c:pt>
                <c:pt idx="1">
                  <c:v>4.8099999999999996</c:v>
                </c:pt>
                <c:pt idx="2">
                  <c:v>5.44</c:v>
                </c:pt>
                <c:pt idx="3">
                  <c:v>1.56</c:v>
                </c:pt>
                <c:pt idx="4">
                  <c:v>1.44</c:v>
                </c:pt>
                <c:pt idx="5">
                  <c:v>2.33</c:v>
                </c:pt>
                <c:pt idx="6">
                  <c:v>4.43</c:v>
                </c:pt>
                <c:pt idx="7">
                  <c:v>3.45</c:v>
                </c:pt>
                <c:pt idx="8">
                  <c:v>5.47</c:v>
                </c:pt>
                <c:pt idx="9">
                  <c:v>2.39</c:v>
                </c:pt>
                <c:pt idx="10">
                  <c:v>5.01</c:v>
                </c:pt>
                <c:pt idx="11">
                  <c:v>2.68</c:v>
                </c:pt>
                <c:pt idx="12">
                  <c:v>0.61</c:v>
                </c:pt>
                <c:pt idx="13">
                  <c:v>6.37</c:v>
                </c:pt>
                <c:pt idx="14">
                  <c:v>0.7</c:v>
                </c:pt>
                <c:pt idx="15">
                  <c:v>4.17</c:v>
                </c:pt>
                <c:pt idx="16">
                  <c:v>3.61</c:v>
                </c:pt>
                <c:pt idx="17">
                  <c:v>4.6500000000000004</c:v>
                </c:pt>
                <c:pt idx="18">
                  <c:v>3.52</c:v>
                </c:pt>
                <c:pt idx="19">
                  <c:v>3.81</c:v>
                </c:pt>
                <c:pt idx="20">
                  <c:v>1.37</c:v>
                </c:pt>
                <c:pt idx="21">
                  <c:v>3.34</c:v>
                </c:pt>
                <c:pt idx="22">
                  <c:v>5.29</c:v>
                </c:pt>
                <c:pt idx="23">
                  <c:v>4.5999999999999996</c:v>
                </c:pt>
                <c:pt idx="24">
                  <c:v>6.96</c:v>
                </c:pt>
              </c:numCache>
            </c:numRef>
          </c:val>
          <c:extLst>
            <c:ext xmlns:c16="http://schemas.microsoft.com/office/drawing/2014/chart" uri="{C3380CC4-5D6E-409C-BE32-E72D297353CC}">
              <c16:uniqueId val="{00000000-7961-46D1-9B79-2D3C7E5603A2}"/>
            </c:ext>
          </c:extLst>
        </c:ser>
        <c:ser>
          <c:idx val="2"/>
          <c:order val="1"/>
          <c:tx>
            <c:strRef>
              <c:f>Sheet1!$W$2</c:f>
              <c:strCache>
                <c:ptCount val="1"/>
                <c:pt idx="0">
                  <c:v>Total July</c:v>
                </c:pt>
              </c:strCache>
            </c:strRef>
          </c:tx>
          <c:spPr>
            <a:solidFill>
              <a:srgbClr val="1A3361"/>
            </a:solidFill>
            <a:ln>
              <a:noFill/>
            </a:ln>
            <a:effectLst/>
          </c:spPr>
          <c:invertIfNegative val="0"/>
          <c:cat>
            <c:numRef>
              <c:f>Sheet1!$U$3:$U$27</c:f>
              <c:numCache>
                <c:formatCode>General</c:formatCode>
                <c:ptCount val="2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numCache>
            </c:numRef>
          </c:cat>
          <c:val>
            <c:numRef>
              <c:f>Sheet1!$W$3:$W$27</c:f>
              <c:numCache>
                <c:formatCode>General</c:formatCode>
                <c:ptCount val="25"/>
                <c:pt idx="0">
                  <c:v>0.97</c:v>
                </c:pt>
                <c:pt idx="1">
                  <c:v>5.97</c:v>
                </c:pt>
                <c:pt idx="2">
                  <c:v>2.2999999999999998</c:v>
                </c:pt>
                <c:pt idx="3">
                  <c:v>4.91</c:v>
                </c:pt>
                <c:pt idx="4">
                  <c:v>3.43</c:v>
                </c:pt>
                <c:pt idx="5">
                  <c:v>9.5</c:v>
                </c:pt>
                <c:pt idx="6">
                  <c:v>1.38</c:v>
                </c:pt>
                <c:pt idx="7">
                  <c:v>1.89</c:v>
                </c:pt>
                <c:pt idx="8">
                  <c:v>1.34</c:v>
                </c:pt>
                <c:pt idx="9">
                  <c:v>3.83</c:v>
                </c:pt>
                <c:pt idx="10">
                  <c:v>3.11</c:v>
                </c:pt>
                <c:pt idx="11">
                  <c:v>2.11</c:v>
                </c:pt>
                <c:pt idx="12">
                  <c:v>2.1800000000000002</c:v>
                </c:pt>
                <c:pt idx="13">
                  <c:v>1.4</c:v>
                </c:pt>
                <c:pt idx="14">
                  <c:v>1.81</c:v>
                </c:pt>
                <c:pt idx="15">
                  <c:v>4.34</c:v>
                </c:pt>
                <c:pt idx="16">
                  <c:v>2.77</c:v>
                </c:pt>
                <c:pt idx="17">
                  <c:v>1.61</c:v>
                </c:pt>
                <c:pt idx="18">
                  <c:v>3.38</c:v>
                </c:pt>
                <c:pt idx="19">
                  <c:v>3.83</c:v>
                </c:pt>
                <c:pt idx="20">
                  <c:v>2.92</c:v>
                </c:pt>
                <c:pt idx="21">
                  <c:v>2.79</c:v>
                </c:pt>
                <c:pt idx="22">
                  <c:v>1.59</c:v>
                </c:pt>
                <c:pt idx="23">
                  <c:v>4.7</c:v>
                </c:pt>
                <c:pt idx="24">
                  <c:v>5.99</c:v>
                </c:pt>
              </c:numCache>
            </c:numRef>
          </c:val>
          <c:extLst>
            <c:ext xmlns:c16="http://schemas.microsoft.com/office/drawing/2014/chart" uri="{C3380CC4-5D6E-409C-BE32-E72D297353CC}">
              <c16:uniqueId val="{00000001-7961-46D1-9B79-2D3C7E5603A2}"/>
            </c:ext>
          </c:extLst>
        </c:ser>
        <c:ser>
          <c:idx val="3"/>
          <c:order val="2"/>
          <c:tx>
            <c:strRef>
              <c:f>Sheet1!$X$2</c:f>
              <c:strCache>
                <c:ptCount val="1"/>
                <c:pt idx="0">
                  <c:v>TOTAL</c:v>
                </c:pt>
              </c:strCache>
            </c:strRef>
          </c:tx>
          <c:spPr>
            <a:solidFill>
              <a:srgbClr val="7A7A7A"/>
            </a:solidFill>
            <a:ln>
              <a:noFill/>
            </a:ln>
            <a:effectLst/>
          </c:spPr>
          <c:invertIfNegative val="0"/>
          <c:cat>
            <c:numRef>
              <c:f>Sheet1!$U$3:$U$27</c:f>
              <c:numCache>
                <c:formatCode>General</c:formatCode>
                <c:ptCount val="2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numCache>
            </c:numRef>
          </c:cat>
          <c:val>
            <c:numRef>
              <c:f>Sheet1!$X$3:$X$27</c:f>
              <c:numCache>
                <c:formatCode>General</c:formatCode>
                <c:ptCount val="25"/>
                <c:pt idx="0">
                  <c:v>4.17</c:v>
                </c:pt>
                <c:pt idx="1">
                  <c:v>10.78</c:v>
                </c:pt>
                <c:pt idx="2">
                  <c:v>7.74</c:v>
                </c:pt>
                <c:pt idx="3">
                  <c:v>6.4700000000000006</c:v>
                </c:pt>
                <c:pt idx="4">
                  <c:v>4.87</c:v>
                </c:pt>
                <c:pt idx="5">
                  <c:v>11.83</c:v>
                </c:pt>
                <c:pt idx="6">
                  <c:v>5.81</c:v>
                </c:pt>
                <c:pt idx="7">
                  <c:v>5.34</c:v>
                </c:pt>
                <c:pt idx="8">
                  <c:v>6.81</c:v>
                </c:pt>
                <c:pt idx="9">
                  <c:v>6.2200000000000006</c:v>
                </c:pt>
                <c:pt idx="10">
                  <c:v>8.1199999999999992</c:v>
                </c:pt>
                <c:pt idx="11">
                  <c:v>4.79</c:v>
                </c:pt>
                <c:pt idx="12">
                  <c:v>2.79</c:v>
                </c:pt>
                <c:pt idx="13">
                  <c:v>7.77</c:v>
                </c:pt>
                <c:pt idx="14">
                  <c:v>2.5099999999999998</c:v>
                </c:pt>
                <c:pt idx="15">
                  <c:v>8.51</c:v>
                </c:pt>
                <c:pt idx="16">
                  <c:v>6.38</c:v>
                </c:pt>
                <c:pt idx="17">
                  <c:v>6.2600000000000007</c:v>
                </c:pt>
                <c:pt idx="18">
                  <c:v>6.9</c:v>
                </c:pt>
                <c:pt idx="19">
                  <c:v>7.6400000000000006</c:v>
                </c:pt>
                <c:pt idx="20">
                  <c:v>4.29</c:v>
                </c:pt>
                <c:pt idx="21">
                  <c:v>6.13</c:v>
                </c:pt>
                <c:pt idx="22">
                  <c:v>6.88</c:v>
                </c:pt>
                <c:pt idx="23">
                  <c:v>9.3000000000000007</c:v>
                </c:pt>
                <c:pt idx="24">
                  <c:v>12.95</c:v>
                </c:pt>
              </c:numCache>
            </c:numRef>
          </c:val>
          <c:extLst>
            <c:ext xmlns:c16="http://schemas.microsoft.com/office/drawing/2014/chart" uri="{C3380CC4-5D6E-409C-BE32-E72D297353CC}">
              <c16:uniqueId val="{00000002-7961-46D1-9B79-2D3C7E5603A2}"/>
            </c:ext>
          </c:extLst>
        </c:ser>
        <c:dLbls>
          <c:showLegendKey val="0"/>
          <c:showVal val="0"/>
          <c:showCatName val="0"/>
          <c:showSerName val="0"/>
          <c:showPercent val="0"/>
          <c:showBubbleSize val="0"/>
        </c:dLbls>
        <c:gapWidth val="219"/>
        <c:overlap val="-27"/>
        <c:axId val="205900720"/>
        <c:axId val="205901280"/>
      </c:barChart>
      <c:catAx>
        <c:axId val="2059007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05901280"/>
        <c:crosses val="autoZero"/>
        <c:auto val="1"/>
        <c:lblAlgn val="ctr"/>
        <c:lblOffset val="100"/>
        <c:noMultiLvlLbl val="0"/>
      </c:catAx>
      <c:valAx>
        <c:axId val="20590128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90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en-US" sz="3600">
                <a:solidFill>
                  <a:schemeClr val="tx1"/>
                </a:solidFill>
              </a:rPr>
              <a:t>St. Thomas</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0"/>
          <c:tx>
            <c:strRef>
              <c:f>Sheet1!$AA$2</c:f>
              <c:strCache>
                <c:ptCount val="1"/>
                <c:pt idx="0">
                  <c:v>Total June</c:v>
                </c:pt>
              </c:strCache>
            </c:strRef>
          </c:tx>
          <c:spPr>
            <a:solidFill>
              <a:srgbClr val="1A3361"/>
            </a:solidFill>
            <a:ln>
              <a:noFill/>
            </a:ln>
            <a:effectLst/>
          </c:spPr>
          <c:invertIfNegative val="0"/>
          <c:cat>
            <c:numRef>
              <c:f>Sheet1!$Z$3:$Z$25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Sheet1!$AA$3:$AA$25</c:f>
              <c:numCache>
                <c:formatCode>General</c:formatCode>
                <c:ptCount val="23"/>
                <c:pt idx="0">
                  <c:v>2.5099999999999998</c:v>
                </c:pt>
                <c:pt idx="1">
                  <c:v>1.08</c:v>
                </c:pt>
                <c:pt idx="2">
                  <c:v>1.32</c:v>
                </c:pt>
                <c:pt idx="3">
                  <c:v>1.36</c:v>
                </c:pt>
                <c:pt idx="4">
                  <c:v>1.43</c:v>
                </c:pt>
                <c:pt idx="5">
                  <c:v>2.97</c:v>
                </c:pt>
                <c:pt idx="6">
                  <c:v>5.27</c:v>
                </c:pt>
                <c:pt idx="7">
                  <c:v>2.25</c:v>
                </c:pt>
                <c:pt idx="8">
                  <c:v>5.21</c:v>
                </c:pt>
                <c:pt idx="9">
                  <c:v>2.85</c:v>
                </c:pt>
                <c:pt idx="10">
                  <c:v>0.8</c:v>
                </c:pt>
                <c:pt idx="11">
                  <c:v>5.15</c:v>
                </c:pt>
                <c:pt idx="12">
                  <c:v>0.64</c:v>
                </c:pt>
                <c:pt idx="13">
                  <c:v>6.53</c:v>
                </c:pt>
                <c:pt idx="14">
                  <c:v>4.99</c:v>
                </c:pt>
                <c:pt idx="15">
                  <c:v>3.87</c:v>
                </c:pt>
                <c:pt idx="16">
                  <c:v>3.33</c:v>
                </c:pt>
                <c:pt idx="17">
                  <c:v>3.91</c:v>
                </c:pt>
                <c:pt idx="18">
                  <c:v>1.26</c:v>
                </c:pt>
                <c:pt idx="19">
                  <c:v>1.88</c:v>
                </c:pt>
                <c:pt idx="20">
                  <c:v>7.34</c:v>
                </c:pt>
                <c:pt idx="21">
                  <c:v>2.52</c:v>
                </c:pt>
                <c:pt idx="22">
                  <c:v>3.81</c:v>
                </c:pt>
              </c:numCache>
            </c:numRef>
          </c:val>
          <c:extLst>
            <c:ext xmlns:c16="http://schemas.microsoft.com/office/drawing/2014/chart" uri="{C3380CC4-5D6E-409C-BE32-E72D297353CC}">
              <c16:uniqueId val="{00000000-D39F-41EE-B3EE-B6BB3143B305}"/>
            </c:ext>
          </c:extLst>
        </c:ser>
        <c:ser>
          <c:idx val="2"/>
          <c:order val="1"/>
          <c:tx>
            <c:strRef>
              <c:f>Sheet1!$AB$2</c:f>
              <c:strCache>
                <c:ptCount val="1"/>
                <c:pt idx="0">
                  <c:v>Total July</c:v>
                </c:pt>
              </c:strCache>
            </c:strRef>
          </c:tx>
          <c:spPr>
            <a:solidFill>
              <a:schemeClr val="accent1">
                <a:lumMod val="50000"/>
              </a:schemeClr>
            </a:solidFill>
            <a:ln>
              <a:noFill/>
            </a:ln>
            <a:effectLst/>
          </c:spPr>
          <c:invertIfNegative val="0"/>
          <c:cat>
            <c:numRef>
              <c:f>Sheet1!$Z$3:$Z$25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Sheet1!$AB$3:$AB$25</c:f>
              <c:numCache>
                <c:formatCode>General</c:formatCode>
                <c:ptCount val="23"/>
                <c:pt idx="0">
                  <c:v>2.85</c:v>
                </c:pt>
                <c:pt idx="1">
                  <c:v>2.77</c:v>
                </c:pt>
                <c:pt idx="2">
                  <c:v>3.1</c:v>
                </c:pt>
                <c:pt idx="3">
                  <c:v>5.77</c:v>
                </c:pt>
                <c:pt idx="4">
                  <c:v>1.62</c:v>
                </c:pt>
                <c:pt idx="5">
                  <c:v>1.22</c:v>
                </c:pt>
                <c:pt idx="6">
                  <c:v>1.22</c:v>
                </c:pt>
                <c:pt idx="7">
                  <c:v>6.53</c:v>
                </c:pt>
                <c:pt idx="8">
                  <c:v>1.76</c:v>
                </c:pt>
                <c:pt idx="9">
                  <c:v>1.05</c:v>
                </c:pt>
                <c:pt idx="10">
                  <c:v>3.46</c:v>
                </c:pt>
                <c:pt idx="11">
                  <c:v>2.5299999999999998</c:v>
                </c:pt>
                <c:pt idx="12">
                  <c:v>1.34</c:v>
                </c:pt>
                <c:pt idx="13">
                  <c:v>7.33</c:v>
                </c:pt>
                <c:pt idx="14">
                  <c:v>2.5499999999999998</c:v>
                </c:pt>
                <c:pt idx="15">
                  <c:v>1.3</c:v>
                </c:pt>
                <c:pt idx="16">
                  <c:v>3.54</c:v>
                </c:pt>
                <c:pt idx="17">
                  <c:v>4.26</c:v>
                </c:pt>
                <c:pt idx="18">
                  <c:v>2.95</c:v>
                </c:pt>
                <c:pt idx="19">
                  <c:v>1.74</c:v>
                </c:pt>
                <c:pt idx="20">
                  <c:v>2.19</c:v>
                </c:pt>
                <c:pt idx="21">
                  <c:v>5.17</c:v>
                </c:pt>
                <c:pt idx="22">
                  <c:v>5.78</c:v>
                </c:pt>
              </c:numCache>
            </c:numRef>
          </c:val>
          <c:extLst>
            <c:ext xmlns:c16="http://schemas.microsoft.com/office/drawing/2014/chart" uri="{C3380CC4-5D6E-409C-BE32-E72D297353CC}">
              <c16:uniqueId val="{00000001-D39F-41EE-B3EE-B6BB3143B305}"/>
            </c:ext>
          </c:extLst>
        </c:ser>
        <c:ser>
          <c:idx val="3"/>
          <c:order val="2"/>
          <c:tx>
            <c:strRef>
              <c:f>Sheet1!$AC$2</c:f>
              <c:strCache>
                <c:ptCount val="1"/>
                <c:pt idx="0">
                  <c:v>TOTAL</c:v>
                </c:pt>
              </c:strCache>
            </c:strRef>
          </c:tx>
          <c:spPr>
            <a:solidFill>
              <a:srgbClr val="7A7A7A"/>
            </a:solidFill>
            <a:ln>
              <a:noFill/>
            </a:ln>
            <a:effectLst/>
          </c:spPr>
          <c:invertIfNegative val="0"/>
          <c:cat>
            <c:numRef>
              <c:f>Sheet1!$Z$3:$Z$25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Sheet1!$AC$3:$AC$25</c:f>
              <c:numCache>
                <c:formatCode>General</c:formatCode>
                <c:ptCount val="23"/>
                <c:pt idx="0">
                  <c:v>5.3599999999999994</c:v>
                </c:pt>
                <c:pt idx="1">
                  <c:v>3.85</c:v>
                </c:pt>
                <c:pt idx="2">
                  <c:v>4.42</c:v>
                </c:pt>
                <c:pt idx="3">
                  <c:v>7.13</c:v>
                </c:pt>
                <c:pt idx="4">
                  <c:v>3.05</c:v>
                </c:pt>
                <c:pt idx="5">
                  <c:v>4.1900000000000004</c:v>
                </c:pt>
                <c:pt idx="6">
                  <c:v>6.4899999999999993</c:v>
                </c:pt>
                <c:pt idx="7">
                  <c:v>8.7800000000000011</c:v>
                </c:pt>
                <c:pt idx="8">
                  <c:v>6.97</c:v>
                </c:pt>
                <c:pt idx="9">
                  <c:v>3.9000000000000004</c:v>
                </c:pt>
                <c:pt idx="10">
                  <c:v>4.26</c:v>
                </c:pt>
                <c:pt idx="11">
                  <c:v>7.68</c:v>
                </c:pt>
                <c:pt idx="12">
                  <c:v>1.98</c:v>
                </c:pt>
                <c:pt idx="13">
                  <c:v>13.86</c:v>
                </c:pt>
                <c:pt idx="14">
                  <c:v>7.54</c:v>
                </c:pt>
                <c:pt idx="15">
                  <c:v>5.17</c:v>
                </c:pt>
                <c:pt idx="16">
                  <c:v>6.87</c:v>
                </c:pt>
                <c:pt idx="17">
                  <c:v>8.17</c:v>
                </c:pt>
                <c:pt idx="18">
                  <c:v>4.21</c:v>
                </c:pt>
                <c:pt idx="19">
                  <c:v>3.62</c:v>
                </c:pt>
                <c:pt idx="20">
                  <c:v>9.5299999999999994</c:v>
                </c:pt>
                <c:pt idx="21">
                  <c:v>7.6899999999999995</c:v>
                </c:pt>
                <c:pt idx="22">
                  <c:v>9.59</c:v>
                </c:pt>
              </c:numCache>
            </c:numRef>
          </c:val>
          <c:extLst>
            <c:ext xmlns:c16="http://schemas.microsoft.com/office/drawing/2014/chart" uri="{C3380CC4-5D6E-409C-BE32-E72D297353CC}">
              <c16:uniqueId val="{00000002-D39F-41EE-B3EE-B6BB3143B305}"/>
            </c:ext>
          </c:extLst>
        </c:ser>
        <c:dLbls>
          <c:showLegendKey val="0"/>
          <c:showVal val="0"/>
          <c:showCatName val="0"/>
          <c:showSerName val="0"/>
          <c:showPercent val="0"/>
          <c:showBubbleSize val="0"/>
        </c:dLbls>
        <c:gapWidth val="219"/>
        <c:overlap val="-27"/>
        <c:axId val="207520112"/>
        <c:axId val="207520672"/>
      </c:barChart>
      <c:catAx>
        <c:axId val="20752011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7520672"/>
        <c:crosses val="autoZero"/>
        <c:auto val="1"/>
        <c:lblAlgn val="ctr"/>
        <c:lblOffset val="100"/>
        <c:noMultiLvlLbl val="0"/>
      </c:catAx>
      <c:valAx>
        <c:axId val="20752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Rain</a:t>
                </a:r>
                <a:r>
                  <a:rPr lang="en-US" sz="2000" baseline="0" dirty="0">
                    <a:solidFill>
                      <a:schemeClr val="tx1"/>
                    </a:solidFill>
                  </a:rPr>
                  <a:t> Amount (in)</a:t>
                </a:r>
                <a:endParaRPr lang="en-US" sz="2000" dirty="0">
                  <a:solidFill>
                    <a:schemeClr val="tx1"/>
                  </a:solidFill>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752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sng" strike="noStrike" kern="1200" spc="0" baseline="0">
                <a:solidFill>
                  <a:schemeClr val="tx1">
                    <a:lumMod val="95000"/>
                    <a:lumOff val="5000"/>
                  </a:schemeClr>
                </a:solidFill>
                <a:latin typeface="+mn-lt"/>
                <a:ea typeface="+mn-ea"/>
                <a:cs typeface="+mn-cs"/>
              </a:defRPr>
            </a:pPr>
            <a:r>
              <a:rPr lang="en-US" sz="2000" b="1" u="sng" dirty="0">
                <a:solidFill>
                  <a:schemeClr val="tx1">
                    <a:lumMod val="95000"/>
                    <a:lumOff val="5000"/>
                  </a:schemeClr>
                </a:solidFill>
              </a:rPr>
              <a:t>July 26,</a:t>
            </a:r>
            <a:r>
              <a:rPr lang="en-US" sz="2000" b="1" u="sng" baseline="0" dirty="0">
                <a:solidFill>
                  <a:schemeClr val="tx1">
                    <a:lumMod val="95000"/>
                    <a:lumOff val="5000"/>
                  </a:schemeClr>
                </a:solidFill>
              </a:rPr>
              <a:t> 2012: Non-Seed Case</a:t>
            </a:r>
            <a:endParaRPr lang="en-US" sz="2000" b="1" u="sng" dirty="0">
              <a:solidFill>
                <a:schemeClr val="tx1">
                  <a:lumMod val="95000"/>
                  <a:lumOff val="5000"/>
                </a:schemeClr>
              </a:solidFill>
            </a:endParaRPr>
          </a:p>
        </c:rich>
      </c:tx>
      <c:overlay val="0"/>
      <c:spPr>
        <a:noFill/>
        <a:ln>
          <a:noFill/>
        </a:ln>
        <a:effectLst/>
      </c:spPr>
      <c:txPr>
        <a:bodyPr rot="0" spcFirstLastPara="1" vertOverflow="ellipsis" vert="horz" wrap="square" anchor="ctr" anchorCtr="1"/>
        <a:lstStyle/>
        <a:p>
          <a:pPr>
            <a:defRPr sz="2000" b="1" i="0" u="sng" strike="noStrike" kern="1200" spc="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14023608637903182"/>
          <c:y val="0.16738824629886134"/>
          <c:w val="0.78898439295753564"/>
          <c:h val="0.4789742944001727"/>
        </c:manualLayout>
      </c:layout>
      <c:lineChart>
        <c:grouping val="stacked"/>
        <c:varyColors val="0"/>
        <c:ser>
          <c:idx val="0"/>
          <c:order val="0"/>
          <c:spPr>
            <a:ln w="31750" cap="rnd">
              <a:solidFill>
                <a:srgbClr val="0000FF"/>
              </a:solidFill>
              <a:round/>
            </a:ln>
            <a:effectLst/>
          </c:spPr>
          <c:marker>
            <c:symbol val="none"/>
          </c:marker>
          <c:cat>
            <c:numRef>
              <c:f>POLCAST4!$B$212:$B$218</c:f>
              <c:numCache>
                <c:formatCode>hh:mm:ss</c:formatCode>
                <c:ptCount val="7"/>
                <c:pt idx="0">
                  <c:v>0.84652777777777777</c:v>
                </c:pt>
                <c:pt idx="1">
                  <c:v>0.84861111111111109</c:v>
                </c:pt>
                <c:pt idx="2">
                  <c:v>0.85069444444444453</c:v>
                </c:pt>
                <c:pt idx="3">
                  <c:v>0.8534722222222223</c:v>
                </c:pt>
                <c:pt idx="4">
                  <c:v>0.86041666666666661</c:v>
                </c:pt>
                <c:pt idx="5">
                  <c:v>0.86736111111111114</c:v>
                </c:pt>
                <c:pt idx="6" formatCode="h:mm">
                  <c:v>0.87430555555555556</c:v>
                </c:pt>
              </c:numCache>
            </c:numRef>
          </c:cat>
          <c:val>
            <c:numRef>
              <c:f>POLCAST4!$E$212:$E$218</c:f>
              <c:numCache>
                <c:formatCode>General</c:formatCode>
                <c:ptCount val="7"/>
                <c:pt idx="0">
                  <c:v>5.437378679577165E-2</c:v>
                </c:pt>
                <c:pt idx="1">
                  <c:v>7.4048550919603884E-2</c:v>
                </c:pt>
                <c:pt idx="2">
                  <c:v>3.4213626008788536E-2</c:v>
                </c:pt>
                <c:pt idx="3">
                  <c:v>1.4576840088292275E-2</c:v>
                </c:pt>
              </c:numCache>
            </c:numRef>
          </c:val>
          <c:smooth val="0"/>
          <c:extLst>
            <c:ext xmlns:c16="http://schemas.microsoft.com/office/drawing/2014/chart" uri="{C3380CC4-5D6E-409C-BE32-E72D297353CC}">
              <c16:uniqueId val="{00000000-9EC7-438C-A9D7-181D8EF0F39C}"/>
            </c:ext>
          </c:extLst>
        </c:ser>
        <c:dLbls>
          <c:showLegendKey val="0"/>
          <c:showVal val="0"/>
          <c:showCatName val="0"/>
          <c:showSerName val="0"/>
          <c:showPercent val="0"/>
          <c:showBubbleSize val="0"/>
        </c:dLbls>
        <c:smooth val="0"/>
        <c:axId val="183095632"/>
        <c:axId val="183096192"/>
      </c:lineChart>
      <c:catAx>
        <c:axId val="18309563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95000"/>
                        <a:lumOff val="5000"/>
                      </a:schemeClr>
                    </a:solidFill>
                    <a:latin typeface="+mn-lt"/>
                    <a:ea typeface="+mn-ea"/>
                    <a:cs typeface="+mn-cs"/>
                  </a:defRPr>
                </a:pPr>
                <a:r>
                  <a:rPr lang="en-US" sz="1600" b="1" dirty="0">
                    <a:solidFill>
                      <a:schemeClr val="tx1">
                        <a:lumMod val="95000"/>
                        <a:lumOff val="5000"/>
                      </a:schemeClr>
                    </a:solidFill>
                  </a:rPr>
                  <a:t>Time (UTC)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95000"/>
                      <a:lumOff val="5000"/>
                    </a:schemeClr>
                  </a:solidFill>
                  <a:latin typeface="+mn-lt"/>
                  <a:ea typeface="+mn-ea"/>
                  <a:cs typeface="+mn-cs"/>
                </a:defRPr>
              </a:pPr>
              <a:endParaRPr lang="en-US"/>
            </a:p>
          </c:txPr>
        </c:title>
        <c:numFmt formatCode="hh:mm:ss" sourceLinked="1"/>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183096192"/>
        <c:crosses val="autoZero"/>
        <c:auto val="1"/>
        <c:lblAlgn val="ctr"/>
        <c:lblOffset val="100"/>
        <c:noMultiLvlLbl val="0"/>
      </c:catAx>
      <c:valAx>
        <c:axId val="183096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95000"/>
                        <a:lumOff val="5000"/>
                      </a:schemeClr>
                    </a:solidFill>
                    <a:latin typeface="+mn-lt"/>
                    <a:ea typeface="+mn-ea"/>
                    <a:cs typeface="+mn-cs"/>
                  </a:defRPr>
                </a:pPr>
                <a:r>
                  <a:rPr lang="en-US" sz="1600" b="1" dirty="0">
                    <a:solidFill>
                      <a:schemeClr val="tx1">
                        <a:lumMod val="95000"/>
                        <a:lumOff val="5000"/>
                      </a:schemeClr>
                    </a:solidFill>
                  </a:rPr>
                  <a:t>Rain Rate mm/</a:t>
                </a:r>
                <a:r>
                  <a:rPr lang="en-US" sz="1600" b="1" dirty="0" err="1">
                    <a:solidFill>
                      <a:schemeClr val="tx1">
                        <a:lumMod val="95000"/>
                        <a:lumOff val="5000"/>
                      </a:schemeClr>
                    </a:solidFill>
                  </a:rPr>
                  <a:t>hr</a:t>
                </a:r>
                <a:endParaRPr lang="en-US" sz="1600" b="1" dirty="0">
                  <a:solidFill>
                    <a:schemeClr val="tx1">
                      <a:lumMod val="95000"/>
                      <a:lumOff val="5000"/>
                    </a:schemeClr>
                  </a:solidFill>
                </a:endParaRPr>
              </a:p>
            </c:rich>
          </c:tx>
          <c:layout>
            <c:manualLayout>
              <c:xMode val="edge"/>
              <c:yMode val="edge"/>
              <c:x val="1.2376851316011054E-2"/>
              <c:y val="0.1491119066035869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95000"/>
                      <a:lumOff val="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183095632"/>
        <c:crosses val="autoZero"/>
        <c:crossBetween val="between"/>
      </c:valAx>
      <c:spPr>
        <a:noFill/>
        <a:ln>
          <a:solidFill>
            <a:schemeClr val="tx1"/>
          </a:solidFill>
        </a:ln>
        <a:effectLst/>
      </c:spPr>
    </c:plotArea>
    <c:plotVisOnly val="1"/>
    <c:dispBlanksAs val="zero"/>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solidFill>
                  <a:schemeClr val="tx1"/>
                </a:solidFill>
              </a:rPr>
              <a:t>Mean Cloud Base Pressure Altitude</a:t>
            </a:r>
          </a:p>
        </c:rich>
      </c:tx>
      <c:layout>
        <c:manualLayout>
          <c:xMode val="edge"/>
          <c:yMode val="edge"/>
          <c:x val="0.19630394553648212"/>
          <c:y val="1.825769281417464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218445668486522"/>
          <c:y val="0.33511380147134934"/>
          <c:w val="0.78220046135291388"/>
          <c:h val="0.30187349769406824"/>
        </c:manualLayout>
      </c:layout>
      <c:bar3DChart>
        <c:barDir val="col"/>
        <c:grouping val="clustered"/>
        <c:varyColors val="0"/>
        <c:ser>
          <c:idx val="0"/>
          <c:order val="0"/>
          <c:tx>
            <c:strRef>
              <c:f>Sheet4!$F$2</c:f>
              <c:strCache>
                <c:ptCount val="1"/>
                <c:pt idx="0">
                  <c:v>Value</c:v>
                </c:pt>
              </c:strCache>
            </c:strRef>
          </c:tx>
          <c:spPr>
            <a:solidFill>
              <a:schemeClr val="accent1"/>
            </a:solidFill>
            <a:ln>
              <a:noFill/>
            </a:ln>
            <a:effectLst/>
            <a:sp3d/>
          </c:spPr>
          <c:invertIfNegative val="0"/>
          <c:cat>
            <c:numRef>
              <c:f>Sheet4!$E$3:$E$19</c:f>
              <c:numCache>
                <c:formatCode>m/d/yyyy</c:formatCode>
                <c:ptCount val="17"/>
                <c:pt idx="0">
                  <c:v>39612</c:v>
                </c:pt>
                <c:pt idx="1">
                  <c:v>39613</c:v>
                </c:pt>
                <c:pt idx="2">
                  <c:v>39618</c:v>
                </c:pt>
                <c:pt idx="3">
                  <c:v>39625</c:v>
                </c:pt>
                <c:pt idx="4">
                  <c:v>39636</c:v>
                </c:pt>
                <c:pt idx="5">
                  <c:v>39638</c:v>
                </c:pt>
                <c:pt idx="6">
                  <c:v>40355</c:v>
                </c:pt>
                <c:pt idx="7">
                  <c:v>40355</c:v>
                </c:pt>
                <c:pt idx="8">
                  <c:v>40356</c:v>
                </c:pt>
                <c:pt idx="9">
                  <c:v>40367</c:v>
                </c:pt>
                <c:pt idx="10">
                  <c:v>40372</c:v>
                </c:pt>
                <c:pt idx="11">
                  <c:v>41098</c:v>
                </c:pt>
                <c:pt idx="12">
                  <c:v>41099</c:v>
                </c:pt>
                <c:pt idx="13">
                  <c:v>41102</c:v>
                </c:pt>
                <c:pt idx="14">
                  <c:v>41115</c:v>
                </c:pt>
                <c:pt idx="15">
                  <c:v>41116</c:v>
                </c:pt>
                <c:pt idx="16">
                  <c:v>41116</c:v>
                </c:pt>
              </c:numCache>
            </c:numRef>
          </c:cat>
          <c:val>
            <c:numRef>
              <c:f>Sheet4!$F$3:$F$19</c:f>
              <c:numCache>
                <c:formatCode>General</c:formatCode>
                <c:ptCount val="17"/>
                <c:pt idx="0">
                  <c:v>1667.1686999999999</c:v>
                </c:pt>
                <c:pt idx="1">
                  <c:v>2314.1370999999999</c:v>
                </c:pt>
                <c:pt idx="2">
                  <c:v>2216.1570999999999</c:v>
                </c:pt>
                <c:pt idx="3">
                  <c:v>1866.6795999999999</c:v>
                </c:pt>
                <c:pt idx="4">
                  <c:v>1928.1083000000001</c:v>
                </c:pt>
                <c:pt idx="5">
                  <c:v>2140.2478000000001</c:v>
                </c:pt>
                <c:pt idx="6">
                  <c:v>1359.5297</c:v>
                </c:pt>
                <c:pt idx="7">
                  <c:v>998.41369999999995</c:v>
                </c:pt>
                <c:pt idx="8">
                  <c:v>1860.0410999999999</c:v>
                </c:pt>
                <c:pt idx="9">
                  <c:v>1627.4238</c:v>
                </c:pt>
                <c:pt idx="10">
                  <c:v>1301.6467</c:v>
                </c:pt>
                <c:pt idx="11">
                  <c:v>1244.3574000000001</c:v>
                </c:pt>
                <c:pt idx="12">
                  <c:v>1929.8030000000001</c:v>
                </c:pt>
                <c:pt idx="13">
                  <c:v>1393.8933999999999</c:v>
                </c:pt>
                <c:pt idx="14">
                  <c:v>1672.5920000000001</c:v>
                </c:pt>
                <c:pt idx="15">
                  <c:v>1051.9227000000001</c:v>
                </c:pt>
                <c:pt idx="16">
                  <c:v>1075.7865999999999</c:v>
                </c:pt>
              </c:numCache>
            </c:numRef>
          </c:val>
          <c:extLst>
            <c:ext xmlns:c16="http://schemas.microsoft.com/office/drawing/2014/chart" uri="{C3380CC4-5D6E-409C-BE32-E72D297353CC}">
              <c16:uniqueId val="{00000000-0CA6-4C05-92FF-2612CBE1AA42}"/>
            </c:ext>
          </c:extLst>
        </c:ser>
        <c:dLbls>
          <c:showLegendKey val="0"/>
          <c:showVal val="0"/>
          <c:showCatName val="0"/>
          <c:showSerName val="0"/>
          <c:showPercent val="0"/>
          <c:showBubbleSize val="0"/>
        </c:dLbls>
        <c:gapWidth val="150"/>
        <c:shape val="box"/>
        <c:axId val="183647760"/>
        <c:axId val="183648320"/>
        <c:axId val="0"/>
      </c:bar3DChart>
      <c:catAx>
        <c:axId val="183647760"/>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Date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m/d/yyyy"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3648320"/>
        <c:crosses val="autoZero"/>
        <c:auto val="0"/>
        <c:lblAlgn val="ctr"/>
        <c:lblOffset val="100"/>
        <c:noMultiLvlLbl val="0"/>
      </c:catAx>
      <c:valAx>
        <c:axId val="183648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Pressure Altitude (m)</a:t>
                </a:r>
              </a:p>
            </c:rich>
          </c:tx>
          <c:layout>
            <c:manualLayout>
              <c:xMode val="edge"/>
              <c:yMode val="edge"/>
              <c:x val="8.3839214604744625E-2"/>
              <c:y val="6.2465641041368758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3647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Mean Cloud Base CCN </a:t>
            </a:r>
          </a:p>
        </c:rich>
      </c:tx>
      <c:layout>
        <c:manualLayout>
          <c:xMode val="edge"/>
          <c:yMode val="edge"/>
          <c:x val="0.37038919392120762"/>
          <c:y val="7.4756364886405646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numRef>
              <c:f>Sheet4!$H$3:$H$19</c:f>
              <c:numCache>
                <c:formatCode>m/d/yyyy</c:formatCode>
                <c:ptCount val="17"/>
                <c:pt idx="0">
                  <c:v>39612</c:v>
                </c:pt>
                <c:pt idx="1">
                  <c:v>39613</c:v>
                </c:pt>
                <c:pt idx="2">
                  <c:v>39618</c:v>
                </c:pt>
                <c:pt idx="3">
                  <c:v>39625</c:v>
                </c:pt>
                <c:pt idx="4">
                  <c:v>39636</c:v>
                </c:pt>
                <c:pt idx="5">
                  <c:v>39638</c:v>
                </c:pt>
                <c:pt idx="6">
                  <c:v>40355</c:v>
                </c:pt>
                <c:pt idx="7">
                  <c:v>40355</c:v>
                </c:pt>
                <c:pt idx="8">
                  <c:v>40356</c:v>
                </c:pt>
                <c:pt idx="9">
                  <c:v>40367</c:v>
                </c:pt>
                <c:pt idx="10">
                  <c:v>40372</c:v>
                </c:pt>
                <c:pt idx="11">
                  <c:v>41098</c:v>
                </c:pt>
                <c:pt idx="12">
                  <c:v>41099</c:v>
                </c:pt>
                <c:pt idx="13">
                  <c:v>41102</c:v>
                </c:pt>
                <c:pt idx="14">
                  <c:v>41115</c:v>
                </c:pt>
                <c:pt idx="15">
                  <c:v>41116</c:v>
                </c:pt>
                <c:pt idx="16">
                  <c:v>41116</c:v>
                </c:pt>
              </c:numCache>
            </c:numRef>
          </c:cat>
          <c:val>
            <c:numRef>
              <c:f>Sheet4!$I$3:$I$19</c:f>
              <c:numCache>
                <c:formatCode>General</c:formatCode>
                <c:ptCount val="17"/>
                <c:pt idx="0">
                  <c:v>331.74639999999999</c:v>
                </c:pt>
                <c:pt idx="1">
                  <c:v>1541.6231</c:v>
                </c:pt>
                <c:pt idx="2">
                  <c:v>1205.4485999999999</c:v>
                </c:pt>
                <c:pt idx="3">
                  <c:v>1499.0391</c:v>
                </c:pt>
                <c:pt idx="4">
                  <c:v>784.87170000000003</c:v>
                </c:pt>
                <c:pt idx="5">
                  <c:v>975.43899999999996</c:v>
                </c:pt>
                <c:pt idx="6">
                  <c:v>1408.1766</c:v>
                </c:pt>
                <c:pt idx="7">
                  <c:v>1588.673</c:v>
                </c:pt>
                <c:pt idx="8">
                  <c:v>1156.0427</c:v>
                </c:pt>
                <c:pt idx="9">
                  <c:v>1054.1357</c:v>
                </c:pt>
                <c:pt idx="10">
                  <c:v>1506.5165999999999</c:v>
                </c:pt>
                <c:pt idx="11">
                  <c:v>3003.4508999999998</c:v>
                </c:pt>
                <c:pt idx="12">
                  <c:v>1052.9889000000001</c:v>
                </c:pt>
                <c:pt idx="13">
                  <c:v>1503.8073999999999</c:v>
                </c:pt>
                <c:pt idx="14">
                  <c:v>1676.2705000000001</c:v>
                </c:pt>
                <c:pt idx="15">
                  <c:v>1190.5454</c:v>
                </c:pt>
                <c:pt idx="16">
                  <c:v>1072.8186000000001</c:v>
                </c:pt>
              </c:numCache>
            </c:numRef>
          </c:val>
          <c:extLst>
            <c:ext xmlns:c16="http://schemas.microsoft.com/office/drawing/2014/chart" uri="{C3380CC4-5D6E-409C-BE32-E72D297353CC}">
              <c16:uniqueId val="{00000000-672A-4C39-99AC-80CBA1F8A8D7}"/>
            </c:ext>
          </c:extLst>
        </c:ser>
        <c:dLbls>
          <c:showLegendKey val="0"/>
          <c:showVal val="0"/>
          <c:showCatName val="0"/>
          <c:showSerName val="0"/>
          <c:showPercent val="0"/>
          <c:showBubbleSize val="0"/>
        </c:dLbls>
        <c:gapWidth val="150"/>
        <c:shape val="box"/>
        <c:axId val="205274368"/>
        <c:axId val="205274928"/>
        <c:axId val="0"/>
      </c:bar3DChart>
      <c:catAx>
        <c:axId val="20527436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Date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m/d/yyyy"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5274928"/>
        <c:crosses val="autoZero"/>
        <c:auto val="0"/>
        <c:lblAlgn val="ctr"/>
        <c:lblOffset val="100"/>
        <c:noMultiLvlLbl val="0"/>
      </c:catAx>
      <c:valAx>
        <c:axId val="205274928"/>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Cloud Condensation Nuclei Concentration (#/cm^3)</a:t>
                </a:r>
              </a:p>
            </c:rich>
          </c:tx>
          <c:layout>
            <c:manualLayout>
              <c:xMode val="edge"/>
              <c:yMode val="edge"/>
              <c:x val="4.0510715765224511E-2"/>
              <c:y val="0.1361127985251216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05274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Mean Cloud Base Temperature</a:t>
            </a:r>
          </a:p>
        </c:rich>
      </c:tx>
      <c:layout>
        <c:manualLayout>
          <c:xMode val="edge"/>
          <c:yMode val="edge"/>
          <c:x val="0.22920077326034727"/>
          <c:y val="2.255336000667721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numRef>
              <c:f>Sheet4!$A$3:$A$19</c:f>
              <c:numCache>
                <c:formatCode>m/d/yyyy</c:formatCode>
                <c:ptCount val="17"/>
                <c:pt idx="0">
                  <c:v>39612</c:v>
                </c:pt>
                <c:pt idx="1">
                  <c:v>39613</c:v>
                </c:pt>
                <c:pt idx="2">
                  <c:v>39618</c:v>
                </c:pt>
                <c:pt idx="3">
                  <c:v>39625</c:v>
                </c:pt>
                <c:pt idx="4">
                  <c:v>39636</c:v>
                </c:pt>
                <c:pt idx="5">
                  <c:v>39638</c:v>
                </c:pt>
                <c:pt idx="6">
                  <c:v>40355</c:v>
                </c:pt>
                <c:pt idx="7">
                  <c:v>40355</c:v>
                </c:pt>
                <c:pt idx="8">
                  <c:v>40356</c:v>
                </c:pt>
                <c:pt idx="9">
                  <c:v>40367</c:v>
                </c:pt>
                <c:pt idx="10">
                  <c:v>40372</c:v>
                </c:pt>
                <c:pt idx="11">
                  <c:v>41098</c:v>
                </c:pt>
                <c:pt idx="12">
                  <c:v>41099</c:v>
                </c:pt>
                <c:pt idx="13">
                  <c:v>41102</c:v>
                </c:pt>
                <c:pt idx="14">
                  <c:v>41115</c:v>
                </c:pt>
                <c:pt idx="15">
                  <c:v>41116</c:v>
                </c:pt>
                <c:pt idx="16">
                  <c:v>41116</c:v>
                </c:pt>
              </c:numCache>
            </c:numRef>
          </c:cat>
          <c:val>
            <c:numRef>
              <c:f>Sheet4!$B$3:$B$19</c:f>
              <c:numCache>
                <c:formatCode>General</c:formatCode>
                <c:ptCount val="17"/>
                <c:pt idx="0">
                  <c:v>5.4362000000000004</c:v>
                </c:pt>
                <c:pt idx="1">
                  <c:v>4.8779000000000003</c:v>
                </c:pt>
                <c:pt idx="2">
                  <c:v>7.1673</c:v>
                </c:pt>
                <c:pt idx="3">
                  <c:v>12.3195</c:v>
                </c:pt>
                <c:pt idx="4">
                  <c:v>12.608599999999999</c:v>
                </c:pt>
                <c:pt idx="5">
                  <c:v>6.9915000000000003</c:v>
                </c:pt>
                <c:pt idx="6">
                  <c:v>19.617999999999999</c:v>
                </c:pt>
                <c:pt idx="7">
                  <c:v>20.062899999999999</c:v>
                </c:pt>
                <c:pt idx="8">
                  <c:v>7.9968000000000004</c:v>
                </c:pt>
                <c:pt idx="9">
                  <c:v>11.1191</c:v>
                </c:pt>
                <c:pt idx="10">
                  <c:v>17.771999999999998</c:v>
                </c:pt>
                <c:pt idx="11">
                  <c:v>5.1508000000000003</c:v>
                </c:pt>
                <c:pt idx="12">
                  <c:v>14.079499999999999</c:v>
                </c:pt>
                <c:pt idx="13">
                  <c:v>20.1083</c:v>
                </c:pt>
                <c:pt idx="14">
                  <c:v>15.551299999999999</c:v>
                </c:pt>
                <c:pt idx="15">
                  <c:v>16.181899999999999</c:v>
                </c:pt>
                <c:pt idx="16">
                  <c:v>14.8744</c:v>
                </c:pt>
              </c:numCache>
            </c:numRef>
          </c:val>
          <c:extLst>
            <c:ext xmlns:c16="http://schemas.microsoft.com/office/drawing/2014/chart" uri="{C3380CC4-5D6E-409C-BE32-E72D297353CC}">
              <c16:uniqueId val="{00000000-D52F-4431-A10E-C8CEF35F69FD}"/>
            </c:ext>
          </c:extLst>
        </c:ser>
        <c:dLbls>
          <c:showLegendKey val="0"/>
          <c:showVal val="0"/>
          <c:showCatName val="0"/>
          <c:showSerName val="0"/>
          <c:showPercent val="0"/>
          <c:showBubbleSize val="0"/>
        </c:dLbls>
        <c:gapWidth val="150"/>
        <c:shape val="box"/>
        <c:axId val="205277168"/>
        <c:axId val="205277728"/>
        <c:axId val="0"/>
      </c:bar3DChart>
      <c:catAx>
        <c:axId val="20527716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Date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m/d/yyyy"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5277728"/>
        <c:crosses val="autoZero"/>
        <c:auto val="0"/>
        <c:lblAlgn val="ctr"/>
        <c:lblOffset val="100"/>
        <c:noMultiLvlLbl val="0"/>
      </c:catAx>
      <c:valAx>
        <c:axId val="205277728"/>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Temperature (C)</a:t>
                </a:r>
              </a:p>
            </c:rich>
          </c:tx>
          <c:layout>
            <c:manualLayout>
              <c:xMode val="edge"/>
              <c:yMode val="edge"/>
              <c:x val="6.9104202664142536E-2"/>
              <c:y val="0.1323883944339186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05277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75273578023204E-2"/>
          <c:y val="7.1275890513685797E-2"/>
          <c:w val="0.8805844157659205"/>
          <c:h val="0.8432142113881389"/>
        </c:manualLayout>
      </c:layout>
      <c:scatterChart>
        <c:scatterStyle val="smoothMarker"/>
        <c:varyColors val="0"/>
        <c:ser>
          <c:idx val="0"/>
          <c:order val="0"/>
          <c:tx>
            <c:strRef>
              <c:f>'for plot'!$A$4</c:f>
              <c:strCache>
                <c:ptCount val="1"/>
                <c:pt idx="0">
                  <c:v>Seed</c:v>
                </c:pt>
              </c:strCache>
            </c:strRef>
          </c:tx>
          <c:spPr>
            <a:ln w="28575" cap="rnd">
              <a:solidFill>
                <a:schemeClr val="accent1">
                  <a:lumMod val="50000"/>
                </a:schemeClr>
              </a:solidFill>
              <a:prstDash val="lgDash"/>
              <a:round/>
            </a:ln>
            <a:effectLst/>
          </c:spPr>
          <c:marker>
            <c:symbol val="circle"/>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plot'!$C$4:$H$4</c:f>
              <c:numCache>
                <c:formatCode>0.000</c:formatCode>
                <c:ptCount val="6"/>
                <c:pt idx="0">
                  <c:v>4.4115246897344203E-2</c:v>
                </c:pt>
                <c:pt idx="1">
                  <c:v>6.0564059408201497E-2</c:v>
                </c:pt>
                <c:pt idx="2">
                  <c:v>5.3780851645219598E-2</c:v>
                </c:pt>
                <c:pt idx="3">
                  <c:v>3.4013246254556699E-2</c:v>
                </c:pt>
                <c:pt idx="4">
                  <c:v>0.12914049829177199</c:v>
                </c:pt>
                <c:pt idx="5">
                  <c:v>6.0485055483061802E-2</c:v>
                </c:pt>
              </c:numCache>
            </c:numRef>
          </c:yVal>
          <c:smooth val="1"/>
          <c:extLst>
            <c:ext xmlns:c16="http://schemas.microsoft.com/office/drawing/2014/chart" uri="{C3380CC4-5D6E-409C-BE32-E72D297353CC}">
              <c16:uniqueId val="{00000000-C746-4698-B786-50318A69FBAE}"/>
            </c:ext>
          </c:extLst>
        </c:ser>
        <c:ser>
          <c:idx val="1"/>
          <c:order val="1"/>
          <c:tx>
            <c:strRef>
              <c:f>'for plot'!$A$5</c:f>
              <c:strCache>
                <c:ptCount val="1"/>
                <c:pt idx="0">
                  <c:v>Seed</c:v>
                </c:pt>
              </c:strCache>
            </c:strRef>
          </c:tx>
          <c:spPr>
            <a:ln w="28575" cap="rnd">
              <a:solidFill>
                <a:schemeClr val="accent1">
                  <a:lumMod val="50000"/>
                </a:schemeClr>
              </a:solidFill>
              <a:prstDash val="lgDash"/>
              <a:round/>
            </a:ln>
            <a:effectLst/>
          </c:spPr>
          <c:marker>
            <c:symbol val="circle"/>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plot'!$C$5:$H$5</c:f>
              <c:numCache>
                <c:formatCode>0.000</c:formatCode>
                <c:ptCount val="6"/>
                <c:pt idx="0">
                  <c:v>7.3128442156472601E-2</c:v>
                </c:pt>
                <c:pt idx="1">
                  <c:v>7.7274300528718795E-2</c:v>
                </c:pt>
                <c:pt idx="2">
                  <c:v>7.7274300528718795E-2</c:v>
                </c:pt>
                <c:pt idx="3">
                  <c:v>7.7274300528718795E-2</c:v>
                </c:pt>
                <c:pt idx="4">
                  <c:v>7.7274300528718795E-2</c:v>
                </c:pt>
                <c:pt idx="5">
                  <c:v>7.7274300528718795E-2</c:v>
                </c:pt>
              </c:numCache>
            </c:numRef>
          </c:yVal>
          <c:smooth val="1"/>
          <c:extLst>
            <c:ext xmlns:c16="http://schemas.microsoft.com/office/drawing/2014/chart" uri="{C3380CC4-5D6E-409C-BE32-E72D297353CC}">
              <c16:uniqueId val="{00000001-C746-4698-B786-50318A69FBAE}"/>
            </c:ext>
          </c:extLst>
        </c:ser>
        <c:ser>
          <c:idx val="2"/>
          <c:order val="2"/>
          <c:tx>
            <c:strRef>
              <c:f>'for plot'!$A$6</c:f>
              <c:strCache>
                <c:ptCount val="1"/>
                <c:pt idx="0">
                  <c:v>Seed</c:v>
                </c:pt>
              </c:strCache>
            </c:strRef>
          </c:tx>
          <c:spPr>
            <a:ln w="28575" cap="rnd">
              <a:solidFill>
                <a:schemeClr val="accent1">
                  <a:lumMod val="50000"/>
                </a:schemeClr>
              </a:solidFill>
              <a:prstDash val="lgDash"/>
              <a:round/>
            </a:ln>
            <a:effectLst/>
          </c:spPr>
          <c:marker>
            <c:symbol val="circle"/>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plot'!$C$6:$H$6</c:f>
              <c:numCache>
                <c:formatCode>0.000</c:formatCode>
                <c:ptCount val="6"/>
                <c:pt idx="0">
                  <c:v>0.38116405339811199</c:v>
                </c:pt>
                <c:pt idx="1">
                  <c:v>0.43407954890523998</c:v>
                </c:pt>
                <c:pt idx="2">
                  <c:v>0.383417712377008</c:v>
                </c:pt>
                <c:pt idx="3">
                  <c:v>0.27218785720217298</c:v>
                </c:pt>
                <c:pt idx="4">
                  <c:v>6.0674838297430797E-2</c:v>
                </c:pt>
                <c:pt idx="5">
                  <c:v>6.0674838297430797E-2</c:v>
                </c:pt>
              </c:numCache>
            </c:numRef>
          </c:yVal>
          <c:smooth val="1"/>
          <c:extLst>
            <c:ext xmlns:c16="http://schemas.microsoft.com/office/drawing/2014/chart" uri="{C3380CC4-5D6E-409C-BE32-E72D297353CC}">
              <c16:uniqueId val="{00000002-C746-4698-B786-50318A69FBAE}"/>
            </c:ext>
          </c:extLst>
        </c:ser>
        <c:ser>
          <c:idx val="3"/>
          <c:order val="3"/>
          <c:tx>
            <c:strRef>
              <c:f>'for plot'!$A$7</c:f>
              <c:strCache>
                <c:ptCount val="1"/>
                <c:pt idx="0">
                  <c:v>Seed</c:v>
                </c:pt>
              </c:strCache>
            </c:strRef>
          </c:tx>
          <c:spPr>
            <a:ln w="28575" cap="rnd">
              <a:solidFill>
                <a:schemeClr val="accent1">
                  <a:lumMod val="50000"/>
                </a:schemeClr>
              </a:solidFill>
              <a:prstDash val="lgDash"/>
              <a:round/>
            </a:ln>
            <a:effectLst/>
          </c:spPr>
          <c:marker>
            <c:symbol val="circle"/>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plot'!$C$7:$H$7</c:f>
              <c:numCache>
                <c:formatCode>0.000</c:formatCode>
                <c:ptCount val="6"/>
                <c:pt idx="0">
                  <c:v>0.236311478861739</c:v>
                </c:pt>
                <c:pt idx="1">
                  <c:v>0.42797788283189903</c:v>
                </c:pt>
                <c:pt idx="2">
                  <c:v>0.62146359592384204</c:v>
                </c:pt>
                <c:pt idx="3">
                  <c:v>1.35302388897568</c:v>
                </c:pt>
                <c:pt idx="4">
                  <c:v>1.14290103913896</c:v>
                </c:pt>
                <c:pt idx="5">
                  <c:v>0.90452101777639105</c:v>
                </c:pt>
              </c:numCache>
            </c:numRef>
          </c:yVal>
          <c:smooth val="1"/>
          <c:extLst>
            <c:ext xmlns:c16="http://schemas.microsoft.com/office/drawing/2014/chart" uri="{C3380CC4-5D6E-409C-BE32-E72D297353CC}">
              <c16:uniqueId val="{00000003-C746-4698-B786-50318A69FBAE}"/>
            </c:ext>
          </c:extLst>
        </c:ser>
        <c:ser>
          <c:idx val="4"/>
          <c:order val="4"/>
          <c:tx>
            <c:strRef>
              <c:f>'for plot'!$A$8</c:f>
              <c:strCache>
                <c:ptCount val="1"/>
                <c:pt idx="0">
                  <c:v>Seed</c:v>
                </c:pt>
              </c:strCache>
            </c:strRef>
          </c:tx>
          <c:spPr>
            <a:ln w="28575" cap="rnd">
              <a:solidFill>
                <a:schemeClr val="accent6">
                  <a:lumMod val="75000"/>
                </a:schemeClr>
              </a:solidFill>
              <a:prstDash val="lgDash"/>
              <a:round/>
            </a:ln>
            <a:effectLst/>
          </c:spPr>
          <c:marker>
            <c:symbol val="circle"/>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plot'!$C$8:$H$8</c:f>
              <c:numCache>
                <c:formatCode>0.000</c:formatCode>
                <c:ptCount val="6"/>
                <c:pt idx="0">
                  <c:v>7.9515674653903107E-2</c:v>
                </c:pt>
                <c:pt idx="1">
                  <c:v>0.12488690073188299</c:v>
                </c:pt>
                <c:pt idx="2">
                  <c:v>0.116899471882107</c:v>
                </c:pt>
                <c:pt idx="3">
                  <c:v>7.3964024254890806E-2</c:v>
                </c:pt>
                <c:pt idx="4">
                  <c:v>4.0546826409096903E-2</c:v>
                </c:pt>
                <c:pt idx="5">
                  <c:v>4.0546826409096903E-2</c:v>
                </c:pt>
              </c:numCache>
            </c:numRef>
          </c:yVal>
          <c:smooth val="1"/>
          <c:extLst>
            <c:ext xmlns:c16="http://schemas.microsoft.com/office/drawing/2014/chart" uri="{C3380CC4-5D6E-409C-BE32-E72D297353CC}">
              <c16:uniqueId val="{00000004-C746-4698-B786-50318A69FBAE}"/>
            </c:ext>
          </c:extLst>
        </c:ser>
        <c:ser>
          <c:idx val="5"/>
          <c:order val="5"/>
          <c:tx>
            <c:strRef>
              <c:f>'for plot'!$A$9</c:f>
              <c:strCache>
                <c:ptCount val="1"/>
                <c:pt idx="0">
                  <c:v>Seed</c:v>
                </c:pt>
              </c:strCache>
            </c:strRef>
          </c:tx>
          <c:spPr>
            <a:ln w="28575" cap="rnd">
              <a:solidFill>
                <a:schemeClr val="accent6">
                  <a:lumMod val="75000"/>
                </a:schemeClr>
              </a:solidFill>
              <a:prstDash val="lgDash"/>
              <a:round/>
            </a:ln>
            <a:effectLst/>
          </c:spPr>
          <c:marker>
            <c:symbol val="circle"/>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plot'!$C$9:$H$9</c:f>
              <c:numCache>
                <c:formatCode>0.000</c:formatCode>
                <c:ptCount val="6"/>
                <c:pt idx="0">
                  <c:v>0.80866851106332505</c:v>
                </c:pt>
                <c:pt idx="1">
                  <c:v>1.0506159788879901</c:v>
                </c:pt>
                <c:pt idx="2">
                  <c:v>0.237238679663101</c:v>
                </c:pt>
                <c:pt idx="3">
                  <c:v>0.13000528525281799</c:v>
                </c:pt>
                <c:pt idx="4">
                  <c:v>0.13000528525281799</c:v>
                </c:pt>
                <c:pt idx="5">
                  <c:v>0.13000528525281799</c:v>
                </c:pt>
              </c:numCache>
            </c:numRef>
          </c:yVal>
          <c:smooth val="1"/>
          <c:extLst>
            <c:ext xmlns:c16="http://schemas.microsoft.com/office/drawing/2014/chart" uri="{C3380CC4-5D6E-409C-BE32-E72D297353CC}">
              <c16:uniqueId val="{00000005-C746-4698-B786-50318A69FBAE}"/>
            </c:ext>
          </c:extLst>
        </c:ser>
        <c:ser>
          <c:idx val="6"/>
          <c:order val="6"/>
          <c:tx>
            <c:strRef>
              <c:f>'for plot'!$A$10</c:f>
              <c:strCache>
                <c:ptCount val="1"/>
                <c:pt idx="0">
                  <c:v>Seed</c:v>
                </c:pt>
              </c:strCache>
            </c:strRef>
          </c:tx>
          <c:spPr>
            <a:ln w="28575" cap="rnd">
              <a:solidFill>
                <a:schemeClr val="accent6">
                  <a:lumMod val="75000"/>
                </a:schemeClr>
              </a:solidFill>
              <a:prstDash val="lgDash"/>
              <a:round/>
            </a:ln>
            <a:effectLst/>
          </c:spPr>
          <c:marker>
            <c:symbol val="circle"/>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plot'!$C$10:$H$10</c:f>
              <c:numCache>
                <c:formatCode>0.000</c:formatCode>
                <c:ptCount val="6"/>
                <c:pt idx="0">
                  <c:v>0.63999580270073897</c:v>
                </c:pt>
                <c:pt idx="1">
                  <c:v>1.42897524970265</c:v>
                </c:pt>
                <c:pt idx="2">
                  <c:v>1.42897524970265</c:v>
                </c:pt>
                <c:pt idx="3">
                  <c:v>1.42897524970265</c:v>
                </c:pt>
                <c:pt idx="4">
                  <c:v>1.42897524970265</c:v>
                </c:pt>
                <c:pt idx="5">
                  <c:v>1.42897524970265</c:v>
                </c:pt>
              </c:numCache>
            </c:numRef>
          </c:yVal>
          <c:smooth val="1"/>
          <c:extLst>
            <c:ext xmlns:c16="http://schemas.microsoft.com/office/drawing/2014/chart" uri="{C3380CC4-5D6E-409C-BE32-E72D297353CC}">
              <c16:uniqueId val="{00000006-C746-4698-B786-50318A69FBAE}"/>
            </c:ext>
          </c:extLst>
        </c:ser>
        <c:ser>
          <c:idx val="7"/>
          <c:order val="7"/>
          <c:tx>
            <c:strRef>
              <c:f>'for plot'!$A$11</c:f>
              <c:strCache>
                <c:ptCount val="1"/>
                <c:pt idx="0">
                  <c:v>Seed</c:v>
                </c:pt>
              </c:strCache>
            </c:strRef>
          </c:tx>
          <c:spPr>
            <a:ln w="28575" cap="rnd">
              <a:solidFill>
                <a:schemeClr val="accent6">
                  <a:lumMod val="75000"/>
                </a:schemeClr>
              </a:solidFill>
              <a:prstDash val="lgDash"/>
              <a:round/>
            </a:ln>
            <a:effectLst/>
          </c:spPr>
          <c:marker>
            <c:symbol val="circle"/>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plot'!$C$11:$H$11</c:f>
              <c:numCache>
                <c:formatCode>0.000</c:formatCode>
                <c:ptCount val="6"/>
                <c:pt idx="0">
                  <c:v>4.2895663471074597E-2</c:v>
                </c:pt>
                <c:pt idx="1">
                  <c:v>6.6445321923543493E-2</c:v>
                </c:pt>
                <c:pt idx="2">
                  <c:v>0.11354338480413199</c:v>
                </c:pt>
                <c:pt idx="3">
                  <c:v>0.23910400954213201</c:v>
                </c:pt>
                <c:pt idx="4">
                  <c:v>0.25949274020049001</c:v>
                </c:pt>
                <c:pt idx="5">
                  <c:v>0.25949274020049001</c:v>
                </c:pt>
              </c:numCache>
            </c:numRef>
          </c:yVal>
          <c:smooth val="1"/>
          <c:extLst>
            <c:ext xmlns:c16="http://schemas.microsoft.com/office/drawing/2014/chart" uri="{C3380CC4-5D6E-409C-BE32-E72D297353CC}">
              <c16:uniqueId val="{00000007-C746-4698-B786-50318A69FBAE}"/>
            </c:ext>
          </c:extLst>
        </c:ser>
        <c:ser>
          <c:idx val="8"/>
          <c:order val="8"/>
          <c:tx>
            <c:strRef>
              <c:f>'for plot'!$A$12</c:f>
              <c:strCache>
                <c:ptCount val="1"/>
                <c:pt idx="0">
                  <c:v>Seed</c:v>
                </c:pt>
              </c:strCache>
            </c:strRef>
          </c:tx>
          <c:spPr>
            <a:ln w="28575" cap="rnd">
              <a:solidFill>
                <a:schemeClr val="accent6">
                  <a:lumMod val="75000"/>
                </a:schemeClr>
              </a:solidFill>
              <a:prstDash val="lgDash"/>
              <a:round/>
            </a:ln>
            <a:effectLst/>
          </c:spPr>
          <c:marker>
            <c:symbol val="circle"/>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plot'!$C$12:$H$12</c:f>
              <c:numCache>
                <c:formatCode>0.000</c:formatCode>
                <c:ptCount val="6"/>
                <c:pt idx="0">
                  <c:v>0.29145822174025798</c:v>
                </c:pt>
                <c:pt idx="1">
                  <c:v>0.19568252557562699</c:v>
                </c:pt>
                <c:pt idx="2">
                  <c:v>5.8307738498315803E-2</c:v>
                </c:pt>
                <c:pt idx="3">
                  <c:v>5.8307738498315803E-2</c:v>
                </c:pt>
                <c:pt idx="4">
                  <c:v>3.9985951704324001E-2</c:v>
                </c:pt>
                <c:pt idx="5">
                  <c:v>5.9971412454297199E-2</c:v>
                </c:pt>
              </c:numCache>
            </c:numRef>
          </c:yVal>
          <c:smooth val="1"/>
          <c:extLst>
            <c:ext xmlns:c16="http://schemas.microsoft.com/office/drawing/2014/chart" uri="{C3380CC4-5D6E-409C-BE32-E72D297353CC}">
              <c16:uniqueId val="{00000008-C746-4698-B786-50318A69FBAE}"/>
            </c:ext>
          </c:extLst>
        </c:ser>
        <c:ser>
          <c:idx val="9"/>
          <c:order val="9"/>
          <c:tx>
            <c:strRef>
              <c:f>'for plot'!$A$13</c:f>
              <c:strCache>
                <c:ptCount val="1"/>
                <c:pt idx="0">
                  <c:v>Seed</c:v>
                </c:pt>
              </c:strCache>
            </c:strRef>
          </c:tx>
          <c:spPr>
            <a:ln w="28575" cap="rnd">
              <a:solidFill>
                <a:srgbClr val="C00000"/>
              </a:solidFill>
              <a:prstDash val="lgDash"/>
              <a:round/>
            </a:ln>
            <a:effectLst/>
          </c:spPr>
          <c:marker>
            <c:symbol val="circle"/>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plot'!$C$13:$H$13</c:f>
              <c:numCache>
                <c:formatCode>0.000</c:formatCode>
                <c:ptCount val="6"/>
                <c:pt idx="0">
                  <c:v>0.46333545299366902</c:v>
                </c:pt>
                <c:pt idx="1">
                  <c:v>0.61542577973187695</c:v>
                </c:pt>
                <c:pt idx="2">
                  <c:v>0.96167072576715296</c:v>
                </c:pt>
                <c:pt idx="3">
                  <c:v>0.95380917215526395</c:v>
                </c:pt>
                <c:pt idx="4">
                  <c:v>0.559340405238406</c:v>
                </c:pt>
                <c:pt idx="5">
                  <c:v>0.22615069438697899</c:v>
                </c:pt>
              </c:numCache>
            </c:numRef>
          </c:yVal>
          <c:smooth val="1"/>
          <c:extLst>
            <c:ext xmlns:c16="http://schemas.microsoft.com/office/drawing/2014/chart" uri="{C3380CC4-5D6E-409C-BE32-E72D297353CC}">
              <c16:uniqueId val="{00000009-C746-4698-B786-50318A69FBAE}"/>
            </c:ext>
          </c:extLst>
        </c:ser>
        <c:ser>
          <c:idx val="10"/>
          <c:order val="10"/>
          <c:tx>
            <c:strRef>
              <c:f>'for plot'!$A$14</c:f>
              <c:strCache>
                <c:ptCount val="1"/>
                <c:pt idx="0">
                  <c:v>Seed</c:v>
                </c:pt>
              </c:strCache>
            </c:strRef>
          </c:tx>
          <c:spPr>
            <a:ln w="28575" cap="rnd">
              <a:solidFill>
                <a:srgbClr val="C00000"/>
              </a:solidFill>
              <a:prstDash val="lgDash"/>
              <a:round/>
            </a:ln>
            <a:effectLst/>
          </c:spPr>
          <c:marker>
            <c:symbol val="circle"/>
            <c:size val="9"/>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plot'!$C$14:$H$14</c:f>
              <c:numCache>
                <c:formatCode>0.000</c:formatCode>
                <c:ptCount val="6"/>
                <c:pt idx="0">
                  <c:v>0.35725629662438002</c:v>
                </c:pt>
                <c:pt idx="1">
                  <c:v>0.20509602188839099</c:v>
                </c:pt>
                <c:pt idx="2">
                  <c:v>0.19064738373542101</c:v>
                </c:pt>
                <c:pt idx="3">
                  <c:v>0.11782913112653499</c:v>
                </c:pt>
                <c:pt idx="4">
                  <c:v>6.4769868722702906E-2</c:v>
                </c:pt>
                <c:pt idx="5">
                  <c:v>6.4769868722702906E-2</c:v>
                </c:pt>
              </c:numCache>
            </c:numRef>
          </c:yVal>
          <c:smooth val="1"/>
          <c:extLst>
            <c:ext xmlns:c16="http://schemas.microsoft.com/office/drawing/2014/chart" uri="{C3380CC4-5D6E-409C-BE32-E72D297353CC}">
              <c16:uniqueId val="{0000000A-C746-4698-B786-50318A69FBAE}"/>
            </c:ext>
          </c:extLst>
        </c:ser>
        <c:ser>
          <c:idx val="11"/>
          <c:order val="11"/>
          <c:tx>
            <c:strRef>
              <c:f>'for plot'!$A$15</c:f>
              <c:strCache>
                <c:ptCount val="1"/>
                <c:pt idx="0">
                  <c:v>Seed</c:v>
                </c:pt>
              </c:strCache>
            </c:strRef>
          </c:tx>
          <c:spPr>
            <a:ln w="28575" cap="rnd">
              <a:solidFill>
                <a:srgbClr val="C00000"/>
              </a:solidFill>
              <a:prstDash val="lgDash"/>
              <a:round/>
            </a:ln>
            <a:effectLst/>
          </c:spPr>
          <c:marker>
            <c:symbol val="circle"/>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plot'!$C$15:$H$15</c:f>
              <c:numCache>
                <c:formatCode>0.000</c:formatCode>
                <c:ptCount val="6"/>
                <c:pt idx="0">
                  <c:v>0.92467831483656804</c:v>
                </c:pt>
                <c:pt idx="1">
                  <c:v>0.95494492394533803</c:v>
                </c:pt>
                <c:pt idx="2">
                  <c:v>0.66876037455862003</c:v>
                </c:pt>
                <c:pt idx="3">
                  <c:v>0.41007855398662801</c:v>
                </c:pt>
                <c:pt idx="4">
                  <c:v>0.20345894695078401</c:v>
                </c:pt>
                <c:pt idx="5">
                  <c:v>8.0830585966533502E-2</c:v>
                </c:pt>
              </c:numCache>
            </c:numRef>
          </c:yVal>
          <c:smooth val="1"/>
          <c:extLst>
            <c:ext xmlns:c16="http://schemas.microsoft.com/office/drawing/2014/chart" uri="{C3380CC4-5D6E-409C-BE32-E72D297353CC}">
              <c16:uniqueId val="{0000000B-C746-4698-B786-50318A69FBAE}"/>
            </c:ext>
          </c:extLst>
        </c:ser>
        <c:ser>
          <c:idx val="12"/>
          <c:order val="12"/>
          <c:tx>
            <c:strRef>
              <c:f>'for plot'!$A$16</c:f>
              <c:strCache>
                <c:ptCount val="1"/>
                <c:pt idx="0">
                  <c:v>Seed</c:v>
                </c:pt>
              </c:strCache>
            </c:strRef>
          </c:tx>
          <c:spPr>
            <a:ln w="28575" cap="rnd">
              <a:solidFill>
                <a:srgbClr val="C00000"/>
              </a:solidFill>
              <a:prstDash val="lgDash"/>
              <a:round/>
            </a:ln>
            <a:effectLst/>
          </c:spPr>
          <c:marker>
            <c:symbol val="circle"/>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plot'!$C$16:$H$16</c:f>
              <c:numCache>
                <c:formatCode>0.000</c:formatCode>
                <c:ptCount val="6"/>
                <c:pt idx="0">
                  <c:v>0.26010666738310501</c:v>
                </c:pt>
                <c:pt idx="1">
                  <c:v>1.00129311522551</c:v>
                </c:pt>
                <c:pt idx="2">
                  <c:v>1.0142333321883901</c:v>
                </c:pt>
                <c:pt idx="3">
                  <c:v>0.29213936518561601</c:v>
                </c:pt>
                <c:pt idx="4">
                  <c:v>0.29213936518561601</c:v>
                </c:pt>
                <c:pt idx="5">
                  <c:v>0.29213936518561601</c:v>
                </c:pt>
              </c:numCache>
            </c:numRef>
          </c:yVal>
          <c:smooth val="1"/>
          <c:extLst>
            <c:ext xmlns:c16="http://schemas.microsoft.com/office/drawing/2014/chart" uri="{C3380CC4-5D6E-409C-BE32-E72D297353CC}">
              <c16:uniqueId val="{0000000C-C746-4698-B786-50318A69FBAE}"/>
            </c:ext>
          </c:extLst>
        </c:ser>
        <c:ser>
          <c:idx val="13"/>
          <c:order val="13"/>
          <c:tx>
            <c:strRef>
              <c:f>'for plot'!$A$17</c:f>
              <c:strCache>
                <c:ptCount val="1"/>
                <c:pt idx="0">
                  <c:v>Seed</c:v>
                </c:pt>
              </c:strCache>
            </c:strRef>
          </c:tx>
          <c:spPr>
            <a:ln w="28575" cap="rnd">
              <a:solidFill>
                <a:srgbClr val="C00000"/>
              </a:solidFill>
              <a:prstDash val="lgDash"/>
              <a:round/>
            </a:ln>
            <a:effectLst/>
          </c:spPr>
          <c:marker>
            <c:symbol val="circle"/>
            <c:size val="9"/>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plot'!$C$17:$H$17</c:f>
              <c:numCache>
                <c:formatCode>0.000</c:formatCode>
                <c:ptCount val="6"/>
                <c:pt idx="0">
                  <c:v>9.4279331637840594E-2</c:v>
                </c:pt>
                <c:pt idx="1">
                  <c:v>0.21299628862754699</c:v>
                </c:pt>
                <c:pt idx="2">
                  <c:v>0.28055562437602</c:v>
                </c:pt>
                <c:pt idx="3">
                  <c:v>0.110747578442161</c:v>
                </c:pt>
                <c:pt idx="4">
                  <c:v>0.11865293047917699</c:v>
                </c:pt>
                <c:pt idx="5">
                  <c:v>0.29024886647734399</c:v>
                </c:pt>
              </c:numCache>
            </c:numRef>
          </c:yVal>
          <c:smooth val="1"/>
          <c:extLst>
            <c:ext xmlns:c16="http://schemas.microsoft.com/office/drawing/2014/chart" uri="{C3380CC4-5D6E-409C-BE32-E72D297353CC}">
              <c16:uniqueId val="{0000000D-C746-4698-B786-50318A69FBAE}"/>
            </c:ext>
          </c:extLst>
        </c:ser>
        <c:ser>
          <c:idx val="14"/>
          <c:order val="14"/>
          <c:tx>
            <c:strRef>
              <c:f>'for plot'!$A$18</c:f>
              <c:strCache>
                <c:ptCount val="1"/>
                <c:pt idx="0">
                  <c:v>Seed</c:v>
                </c:pt>
              </c:strCache>
            </c:strRef>
          </c:tx>
          <c:spPr>
            <a:ln w="28575" cap="rnd">
              <a:solidFill>
                <a:srgbClr val="C00000"/>
              </a:solidFill>
              <a:prstDash val="lgDash"/>
              <a:round/>
            </a:ln>
            <a:effectLst/>
          </c:spPr>
          <c:marker>
            <c:symbol val="circle"/>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plot'!$C$18:$H$18</c:f>
              <c:numCache>
                <c:formatCode>0.000</c:formatCode>
                <c:ptCount val="6"/>
                <c:pt idx="0">
                  <c:v>0.17436133519375599</c:v>
                </c:pt>
                <c:pt idx="1">
                  <c:v>0.478759573169103</c:v>
                </c:pt>
                <c:pt idx="2">
                  <c:v>0.467597670151432</c:v>
                </c:pt>
                <c:pt idx="3">
                  <c:v>0.60713232027084096</c:v>
                </c:pt>
                <c:pt idx="4">
                  <c:v>0.47861207034826803</c:v>
                </c:pt>
                <c:pt idx="5">
                  <c:v>0.31083680555758098</c:v>
                </c:pt>
              </c:numCache>
            </c:numRef>
          </c:yVal>
          <c:smooth val="1"/>
          <c:extLst>
            <c:ext xmlns:c16="http://schemas.microsoft.com/office/drawing/2014/chart" uri="{C3380CC4-5D6E-409C-BE32-E72D297353CC}">
              <c16:uniqueId val="{0000000E-C746-4698-B786-50318A69FBAE}"/>
            </c:ext>
          </c:extLst>
        </c:ser>
        <c:ser>
          <c:idx val="15"/>
          <c:order val="15"/>
          <c:tx>
            <c:strRef>
              <c:f>'for plot'!$A$19</c:f>
              <c:strCache>
                <c:ptCount val="1"/>
                <c:pt idx="0">
                  <c:v>Seed</c:v>
                </c:pt>
              </c:strCache>
            </c:strRef>
          </c:tx>
          <c:spPr>
            <a:ln w="28575" cap="rnd">
              <a:solidFill>
                <a:srgbClr val="C00000"/>
              </a:solidFill>
              <a:prstDash val="lgDash"/>
              <a:round/>
            </a:ln>
            <a:effectLst/>
          </c:spPr>
          <c:marker>
            <c:symbol val="circle"/>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plot'!$C$19:$H$19</c:f>
              <c:numCache>
                <c:formatCode>0.000</c:formatCode>
                <c:ptCount val="6"/>
                <c:pt idx="0">
                  <c:v>0.17903960200442801</c:v>
                </c:pt>
                <c:pt idx="1">
                  <c:v>0.199131880369149</c:v>
                </c:pt>
                <c:pt idx="2">
                  <c:v>0.30913735355604</c:v>
                </c:pt>
                <c:pt idx="3">
                  <c:v>5.1918430204911097E-2</c:v>
                </c:pt>
                <c:pt idx="4">
                  <c:v>3.1896051134420601E-2</c:v>
                </c:pt>
                <c:pt idx="5">
                  <c:v>3.1896051134420601E-2</c:v>
                </c:pt>
              </c:numCache>
            </c:numRef>
          </c:yVal>
          <c:smooth val="1"/>
          <c:extLst>
            <c:ext xmlns:c16="http://schemas.microsoft.com/office/drawing/2014/chart" uri="{C3380CC4-5D6E-409C-BE32-E72D297353CC}">
              <c16:uniqueId val="{0000000F-C746-4698-B786-50318A69FBAE}"/>
            </c:ext>
          </c:extLst>
        </c:ser>
        <c:ser>
          <c:idx val="16"/>
          <c:order val="16"/>
          <c:tx>
            <c:strRef>
              <c:f>'for plot'!$A$20</c:f>
              <c:strCache>
                <c:ptCount val="1"/>
                <c:pt idx="0">
                  <c:v>Seed</c:v>
                </c:pt>
              </c:strCache>
            </c:strRef>
          </c:tx>
          <c:spPr>
            <a:ln w="28575" cap="rnd">
              <a:solidFill>
                <a:srgbClr val="C00000"/>
              </a:solidFill>
              <a:prstDash val="lgDash"/>
              <a:round/>
            </a:ln>
            <a:effectLst/>
          </c:spPr>
          <c:marker>
            <c:symbol val="circle"/>
            <c:size val="9"/>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plot'!$C$20:$H$20</c:f>
              <c:numCache>
                <c:formatCode>0.000</c:formatCode>
                <c:ptCount val="6"/>
                <c:pt idx="0">
                  <c:v>8.91282604471373E-2</c:v>
                </c:pt>
                <c:pt idx="1">
                  <c:v>7.9286473868788995E-2</c:v>
                </c:pt>
                <c:pt idx="2">
                  <c:v>2.8542722819310501E-2</c:v>
                </c:pt>
                <c:pt idx="3">
                  <c:v>2.8542722819310501E-2</c:v>
                </c:pt>
                <c:pt idx="4">
                  <c:v>2.8542722819310501E-2</c:v>
                </c:pt>
                <c:pt idx="5">
                  <c:v>2.8542722819310501E-2</c:v>
                </c:pt>
              </c:numCache>
            </c:numRef>
          </c:yVal>
          <c:smooth val="1"/>
          <c:extLst>
            <c:ext xmlns:c16="http://schemas.microsoft.com/office/drawing/2014/chart" uri="{C3380CC4-5D6E-409C-BE32-E72D297353CC}">
              <c16:uniqueId val="{00000010-C746-4698-B786-50318A69FBAE}"/>
            </c:ext>
          </c:extLst>
        </c:ser>
        <c:ser>
          <c:idx val="17"/>
          <c:order val="17"/>
          <c:tx>
            <c:strRef>
              <c:f>'for plot'!$A$21</c:f>
              <c:strCache>
                <c:ptCount val="1"/>
                <c:pt idx="0">
                  <c:v>NonSeed</c:v>
                </c:pt>
              </c:strCache>
            </c:strRef>
          </c:tx>
          <c:spPr>
            <a:ln w="28575" cap="rnd">
              <a:solidFill>
                <a:schemeClr val="accent1">
                  <a:lumMod val="50000"/>
                </a:schemeClr>
              </a:solidFill>
              <a:round/>
            </a:ln>
            <a:effectLst/>
          </c:spPr>
          <c:marker>
            <c:symbol val="star"/>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plot'!$C$21:$H$21</c:f>
              <c:numCache>
                <c:formatCode>0.000</c:formatCode>
                <c:ptCount val="6"/>
                <c:pt idx="0">
                  <c:v>7.3964024254890806E-2</c:v>
                </c:pt>
                <c:pt idx="1">
                  <c:v>0.13989630588708599</c:v>
                </c:pt>
                <c:pt idx="2">
                  <c:v>0.61811208623731395</c:v>
                </c:pt>
                <c:pt idx="3">
                  <c:v>0.31838243782603798</c:v>
                </c:pt>
                <c:pt idx="4">
                  <c:v>0.31838243782603798</c:v>
                </c:pt>
                <c:pt idx="5">
                  <c:v>0.31838243782603798</c:v>
                </c:pt>
              </c:numCache>
            </c:numRef>
          </c:yVal>
          <c:smooth val="1"/>
          <c:extLst>
            <c:ext xmlns:c16="http://schemas.microsoft.com/office/drawing/2014/chart" uri="{C3380CC4-5D6E-409C-BE32-E72D297353CC}">
              <c16:uniqueId val="{00000011-C746-4698-B786-50318A69FBAE}"/>
            </c:ext>
          </c:extLst>
        </c:ser>
        <c:ser>
          <c:idx val="18"/>
          <c:order val="18"/>
          <c:tx>
            <c:strRef>
              <c:f>'for plot'!$A$22</c:f>
              <c:strCache>
                <c:ptCount val="1"/>
                <c:pt idx="0">
                  <c:v>NonSeed</c:v>
                </c:pt>
              </c:strCache>
            </c:strRef>
          </c:tx>
          <c:spPr>
            <a:ln w="28575" cap="rnd">
              <a:solidFill>
                <a:schemeClr val="accent1">
                  <a:lumMod val="50000"/>
                </a:schemeClr>
              </a:solidFill>
              <a:round/>
            </a:ln>
            <a:effectLst/>
          </c:spPr>
          <c:marker>
            <c:symbol val="star"/>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plot'!$C$22:$H$22</c:f>
              <c:numCache>
                <c:formatCode>0.000</c:formatCode>
                <c:ptCount val="6"/>
                <c:pt idx="0">
                  <c:v>0.274764745502668</c:v>
                </c:pt>
                <c:pt idx="1">
                  <c:v>0.230282177956735</c:v>
                </c:pt>
                <c:pt idx="2">
                  <c:v>0.12003610250697801</c:v>
                </c:pt>
                <c:pt idx="3">
                  <c:v>0.26038104172584098</c:v>
                </c:pt>
                <c:pt idx="4">
                  <c:v>0.37146114192810198</c:v>
                </c:pt>
                <c:pt idx="5">
                  <c:v>0.32593250553882003</c:v>
                </c:pt>
              </c:numCache>
            </c:numRef>
          </c:yVal>
          <c:smooth val="1"/>
          <c:extLst>
            <c:ext xmlns:c16="http://schemas.microsoft.com/office/drawing/2014/chart" uri="{C3380CC4-5D6E-409C-BE32-E72D297353CC}">
              <c16:uniqueId val="{00000012-C746-4698-B786-50318A69FBAE}"/>
            </c:ext>
          </c:extLst>
        </c:ser>
        <c:ser>
          <c:idx val="19"/>
          <c:order val="19"/>
          <c:tx>
            <c:strRef>
              <c:f>'for plot'!$A$23</c:f>
              <c:strCache>
                <c:ptCount val="1"/>
                <c:pt idx="0">
                  <c:v>NonSeed</c:v>
                </c:pt>
              </c:strCache>
            </c:strRef>
          </c:tx>
          <c:spPr>
            <a:ln w="28575" cap="rnd">
              <a:solidFill>
                <a:schemeClr val="accent1">
                  <a:lumMod val="50000"/>
                </a:schemeClr>
              </a:solidFill>
              <a:round/>
            </a:ln>
            <a:effectLst/>
          </c:spPr>
          <c:marker>
            <c:symbol val="star"/>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plot'!$C$23:$H$23</c:f>
              <c:numCache>
                <c:formatCode>0.000</c:formatCode>
                <c:ptCount val="6"/>
                <c:pt idx="0">
                  <c:v>8.2478729205133605E-2</c:v>
                </c:pt>
                <c:pt idx="1">
                  <c:v>0.204917975295558</c:v>
                </c:pt>
                <c:pt idx="2">
                  <c:v>0.114767843633717</c:v>
                </c:pt>
                <c:pt idx="3">
                  <c:v>6.3721851988226594E-2</c:v>
                </c:pt>
                <c:pt idx="4">
                  <c:v>0.15695087080444201</c:v>
                </c:pt>
                <c:pt idx="5">
                  <c:v>0.28797254161993202</c:v>
                </c:pt>
              </c:numCache>
            </c:numRef>
          </c:yVal>
          <c:smooth val="1"/>
          <c:extLst>
            <c:ext xmlns:c16="http://schemas.microsoft.com/office/drawing/2014/chart" uri="{C3380CC4-5D6E-409C-BE32-E72D297353CC}">
              <c16:uniqueId val="{00000013-C746-4698-B786-50318A69FBAE}"/>
            </c:ext>
          </c:extLst>
        </c:ser>
        <c:ser>
          <c:idx val="20"/>
          <c:order val="20"/>
          <c:tx>
            <c:strRef>
              <c:f>'for plot'!$A$24</c:f>
              <c:strCache>
                <c:ptCount val="1"/>
                <c:pt idx="0">
                  <c:v>NonSeed</c:v>
                </c:pt>
              </c:strCache>
            </c:strRef>
          </c:tx>
          <c:spPr>
            <a:ln w="28575" cap="rnd">
              <a:solidFill>
                <a:schemeClr val="accent1">
                  <a:lumMod val="50000"/>
                </a:schemeClr>
              </a:solidFill>
              <a:round/>
            </a:ln>
            <a:effectLst/>
          </c:spPr>
          <c:marker>
            <c:symbol val="star"/>
            <c:size val="9"/>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plot'!$C$24:$H$24</c:f>
              <c:numCache>
                <c:formatCode>0.000</c:formatCode>
                <c:ptCount val="6"/>
                <c:pt idx="0">
                  <c:v>0.37193382140069597</c:v>
                </c:pt>
                <c:pt idx="1">
                  <c:v>0.47757100781030598</c:v>
                </c:pt>
                <c:pt idx="2">
                  <c:v>0.26195717753151199</c:v>
                </c:pt>
                <c:pt idx="3">
                  <c:v>0.51493720592438597</c:v>
                </c:pt>
                <c:pt idx="4">
                  <c:v>0.25579290124291099</c:v>
                </c:pt>
                <c:pt idx="5">
                  <c:v>5.0380947473553303E-2</c:v>
                </c:pt>
              </c:numCache>
            </c:numRef>
          </c:yVal>
          <c:smooth val="1"/>
          <c:extLst>
            <c:ext xmlns:c16="http://schemas.microsoft.com/office/drawing/2014/chart" uri="{C3380CC4-5D6E-409C-BE32-E72D297353CC}">
              <c16:uniqueId val="{00000014-C746-4698-B786-50318A69FBAE}"/>
            </c:ext>
          </c:extLst>
        </c:ser>
        <c:ser>
          <c:idx val="21"/>
          <c:order val="21"/>
          <c:tx>
            <c:strRef>
              <c:f>'for plot'!$A$25</c:f>
              <c:strCache>
                <c:ptCount val="1"/>
                <c:pt idx="0">
                  <c:v>NonSeed</c:v>
                </c:pt>
              </c:strCache>
            </c:strRef>
          </c:tx>
          <c:spPr>
            <a:ln w="28575" cap="rnd">
              <a:solidFill>
                <a:schemeClr val="accent1">
                  <a:lumMod val="50000"/>
                </a:schemeClr>
              </a:solidFill>
              <a:round/>
            </a:ln>
            <a:effectLst/>
          </c:spPr>
          <c:marker>
            <c:symbol val="star"/>
            <c:size val="7"/>
            <c:spPr>
              <a:solidFill>
                <a:schemeClr val="accent1">
                  <a:lumMod val="50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plot'!$C$25:$H$25</c:f>
              <c:numCache>
                <c:formatCode>0.000</c:formatCode>
                <c:ptCount val="6"/>
                <c:pt idx="0">
                  <c:v>4.9354424015877897E-2</c:v>
                </c:pt>
                <c:pt idx="1">
                  <c:v>0.49309348278675902</c:v>
                </c:pt>
                <c:pt idx="2">
                  <c:v>0.21847729049974399</c:v>
                </c:pt>
                <c:pt idx="3">
                  <c:v>0.12954790564344601</c:v>
                </c:pt>
                <c:pt idx="4">
                  <c:v>6.4118352534214093E-2</c:v>
                </c:pt>
                <c:pt idx="5">
                  <c:v>6.4118352534214093E-2</c:v>
                </c:pt>
              </c:numCache>
            </c:numRef>
          </c:yVal>
          <c:smooth val="1"/>
          <c:extLst>
            <c:ext xmlns:c16="http://schemas.microsoft.com/office/drawing/2014/chart" uri="{C3380CC4-5D6E-409C-BE32-E72D297353CC}">
              <c16:uniqueId val="{00000015-C746-4698-B786-50318A69FBAE}"/>
            </c:ext>
          </c:extLst>
        </c:ser>
        <c:ser>
          <c:idx val="22"/>
          <c:order val="22"/>
          <c:tx>
            <c:strRef>
              <c:f>'for plot'!$A$26</c:f>
              <c:strCache>
                <c:ptCount val="1"/>
                <c:pt idx="0">
                  <c:v>NonSeed</c:v>
                </c:pt>
              </c:strCache>
            </c:strRef>
          </c:tx>
          <c:spPr>
            <a:ln w="28575" cap="rnd">
              <a:solidFill>
                <a:schemeClr val="accent6">
                  <a:lumMod val="75000"/>
                </a:schemeClr>
              </a:solidFill>
              <a:round/>
            </a:ln>
            <a:effectLst/>
          </c:spPr>
          <c:marker>
            <c:symbol val="star"/>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plot'!$C$26:$H$26</c:f>
              <c:numCache>
                <c:formatCode>0.000</c:formatCode>
                <c:ptCount val="6"/>
                <c:pt idx="0">
                  <c:v>0.4041732111477</c:v>
                </c:pt>
                <c:pt idx="1">
                  <c:v>0.31947523554417401</c:v>
                </c:pt>
                <c:pt idx="2">
                  <c:v>9.6075311711315906E-2</c:v>
                </c:pt>
                <c:pt idx="3">
                  <c:v>9.6075311711315906E-2</c:v>
                </c:pt>
                <c:pt idx="4">
                  <c:v>9.6075311711315906E-2</c:v>
                </c:pt>
                <c:pt idx="5">
                  <c:v>9.6075311711315906E-2</c:v>
                </c:pt>
              </c:numCache>
            </c:numRef>
          </c:yVal>
          <c:smooth val="1"/>
          <c:extLst>
            <c:ext xmlns:c16="http://schemas.microsoft.com/office/drawing/2014/chart" uri="{C3380CC4-5D6E-409C-BE32-E72D297353CC}">
              <c16:uniqueId val="{00000016-C746-4698-B786-50318A69FBAE}"/>
            </c:ext>
          </c:extLst>
        </c:ser>
        <c:ser>
          <c:idx val="23"/>
          <c:order val="23"/>
          <c:tx>
            <c:strRef>
              <c:f>'for plot'!$A$27</c:f>
              <c:strCache>
                <c:ptCount val="1"/>
                <c:pt idx="0">
                  <c:v>NonSeed</c:v>
                </c:pt>
              </c:strCache>
            </c:strRef>
          </c:tx>
          <c:spPr>
            <a:ln w="28575" cap="rnd">
              <a:solidFill>
                <a:schemeClr val="accent6">
                  <a:lumMod val="75000"/>
                </a:schemeClr>
              </a:solidFill>
              <a:round/>
            </a:ln>
            <a:effectLst/>
          </c:spPr>
          <c:marker>
            <c:symbol val="star"/>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plot'!$C$27:$H$27</c:f>
              <c:numCache>
                <c:formatCode>0.000</c:formatCode>
                <c:ptCount val="6"/>
                <c:pt idx="0">
                  <c:v>4.7424834769624398E-2</c:v>
                </c:pt>
                <c:pt idx="1">
                  <c:v>4.9807453923354103E-2</c:v>
                </c:pt>
                <c:pt idx="2">
                  <c:v>3.5233371725010301E-2</c:v>
                </c:pt>
                <c:pt idx="3">
                  <c:v>3.22997457507758E-2</c:v>
                </c:pt>
                <c:pt idx="4">
                  <c:v>3.22997457507758E-2</c:v>
                </c:pt>
                <c:pt idx="5">
                  <c:v>3.22997457507758E-2</c:v>
                </c:pt>
              </c:numCache>
            </c:numRef>
          </c:yVal>
          <c:smooth val="1"/>
          <c:extLst>
            <c:ext xmlns:c16="http://schemas.microsoft.com/office/drawing/2014/chart" uri="{C3380CC4-5D6E-409C-BE32-E72D297353CC}">
              <c16:uniqueId val="{00000017-C746-4698-B786-50318A69FBAE}"/>
            </c:ext>
          </c:extLst>
        </c:ser>
        <c:ser>
          <c:idx val="24"/>
          <c:order val="24"/>
          <c:tx>
            <c:strRef>
              <c:f>'for plot'!$A$28</c:f>
              <c:strCache>
                <c:ptCount val="1"/>
                <c:pt idx="0">
                  <c:v>NonSeed</c:v>
                </c:pt>
              </c:strCache>
            </c:strRef>
          </c:tx>
          <c:spPr>
            <a:ln w="28575" cap="rnd">
              <a:solidFill>
                <a:schemeClr val="accent6">
                  <a:lumMod val="75000"/>
                </a:schemeClr>
              </a:solidFill>
              <a:round/>
            </a:ln>
            <a:effectLst/>
          </c:spPr>
          <c:marker>
            <c:symbol val="star"/>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plot'!$C$28:$H$28</c:f>
              <c:numCache>
                <c:formatCode>0.000</c:formatCode>
                <c:ptCount val="6"/>
                <c:pt idx="0">
                  <c:v>8.33880591287504E-2</c:v>
                </c:pt>
                <c:pt idx="1">
                  <c:v>3.7007522585806397E-2</c:v>
                </c:pt>
                <c:pt idx="2">
                  <c:v>3.7007522585806397E-2</c:v>
                </c:pt>
                <c:pt idx="3">
                  <c:v>3.7007522585806397E-2</c:v>
                </c:pt>
                <c:pt idx="4">
                  <c:v>3.7007522585806397E-2</c:v>
                </c:pt>
                <c:pt idx="5">
                  <c:v>3.7007522585806397E-2</c:v>
                </c:pt>
              </c:numCache>
            </c:numRef>
          </c:yVal>
          <c:smooth val="1"/>
          <c:extLst>
            <c:ext xmlns:c16="http://schemas.microsoft.com/office/drawing/2014/chart" uri="{C3380CC4-5D6E-409C-BE32-E72D297353CC}">
              <c16:uniqueId val="{00000018-C746-4698-B786-50318A69FBAE}"/>
            </c:ext>
          </c:extLst>
        </c:ser>
        <c:ser>
          <c:idx val="25"/>
          <c:order val="25"/>
          <c:tx>
            <c:strRef>
              <c:f>'for plot'!$A$29</c:f>
              <c:strCache>
                <c:ptCount val="1"/>
                <c:pt idx="0">
                  <c:v>NonSeed</c:v>
                </c:pt>
              </c:strCache>
            </c:strRef>
          </c:tx>
          <c:spPr>
            <a:ln w="28575" cap="rnd">
              <a:solidFill>
                <a:schemeClr val="accent6">
                  <a:lumMod val="75000"/>
                </a:schemeClr>
              </a:solidFill>
              <a:round/>
            </a:ln>
            <a:effectLst/>
          </c:spPr>
          <c:marker>
            <c:symbol val="star"/>
            <c:size val="9"/>
            <c:spPr>
              <a:solidFill>
                <a:schemeClr val="accent6">
                  <a:lumMod val="75000"/>
                </a:schemeClr>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plot'!$C$29:$H$29</c:f>
              <c:numCache>
                <c:formatCode>0.000</c:formatCode>
                <c:ptCount val="6"/>
                <c:pt idx="0">
                  <c:v>2.7208794956943502E-2</c:v>
                </c:pt>
                <c:pt idx="1">
                  <c:v>0.10481503738398899</c:v>
                </c:pt>
                <c:pt idx="2">
                  <c:v>6.02556010777833E-2</c:v>
                </c:pt>
                <c:pt idx="3">
                  <c:v>2.11770650397691E-2</c:v>
                </c:pt>
                <c:pt idx="4">
                  <c:v>2.11770650397691E-2</c:v>
                </c:pt>
                <c:pt idx="5">
                  <c:v>2.11770650397691E-2</c:v>
                </c:pt>
              </c:numCache>
            </c:numRef>
          </c:yVal>
          <c:smooth val="1"/>
          <c:extLst>
            <c:ext xmlns:c16="http://schemas.microsoft.com/office/drawing/2014/chart" uri="{C3380CC4-5D6E-409C-BE32-E72D297353CC}">
              <c16:uniqueId val="{00000019-C746-4698-B786-50318A69FBAE}"/>
            </c:ext>
          </c:extLst>
        </c:ser>
        <c:ser>
          <c:idx val="26"/>
          <c:order val="26"/>
          <c:tx>
            <c:strRef>
              <c:f>'for plot'!$A$30</c:f>
              <c:strCache>
                <c:ptCount val="1"/>
                <c:pt idx="0">
                  <c:v>NonSeed</c:v>
                </c:pt>
              </c:strCache>
            </c:strRef>
          </c:tx>
          <c:spPr>
            <a:ln w="28575" cap="rnd">
              <a:solidFill>
                <a:srgbClr val="C00000"/>
              </a:solidFill>
              <a:round/>
            </a:ln>
            <a:effectLst/>
          </c:spPr>
          <c:marker>
            <c:symbol val="star"/>
            <c:size val="7"/>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plot'!$C$30:$H$30</c:f>
              <c:numCache>
                <c:formatCode>0.000</c:formatCode>
                <c:ptCount val="6"/>
                <c:pt idx="0">
                  <c:v>6.9558352467844198E-2</c:v>
                </c:pt>
                <c:pt idx="1">
                  <c:v>3.5789606786032803E-2</c:v>
                </c:pt>
                <c:pt idx="2">
                  <c:v>3.5789606786032803E-2</c:v>
                </c:pt>
                <c:pt idx="3">
                  <c:v>3.5789606786032803E-2</c:v>
                </c:pt>
                <c:pt idx="4">
                  <c:v>3.5789606786032803E-2</c:v>
                </c:pt>
                <c:pt idx="5">
                  <c:v>3.5789606786032803E-2</c:v>
                </c:pt>
              </c:numCache>
            </c:numRef>
          </c:yVal>
          <c:smooth val="1"/>
          <c:extLst>
            <c:ext xmlns:c16="http://schemas.microsoft.com/office/drawing/2014/chart" uri="{C3380CC4-5D6E-409C-BE32-E72D297353CC}">
              <c16:uniqueId val="{0000001A-C746-4698-B786-50318A69FBAE}"/>
            </c:ext>
          </c:extLst>
        </c:ser>
        <c:ser>
          <c:idx val="27"/>
          <c:order val="27"/>
          <c:tx>
            <c:strRef>
              <c:f>'for plot'!$A$31</c:f>
              <c:strCache>
                <c:ptCount val="1"/>
                <c:pt idx="0">
                  <c:v>NonSeed</c:v>
                </c:pt>
              </c:strCache>
            </c:strRef>
          </c:tx>
          <c:spPr>
            <a:ln w="28575" cap="rnd">
              <a:solidFill>
                <a:srgbClr val="C00000"/>
              </a:solidFill>
              <a:round/>
            </a:ln>
            <a:effectLst/>
          </c:spPr>
          <c:marker>
            <c:symbol val="star"/>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plot'!$C$31:$H$31</c:f>
              <c:numCache>
                <c:formatCode>0.000</c:formatCode>
                <c:ptCount val="6"/>
                <c:pt idx="0">
                  <c:v>0.13780518198355299</c:v>
                </c:pt>
                <c:pt idx="1">
                  <c:v>0.68013409877421704</c:v>
                </c:pt>
                <c:pt idx="2">
                  <c:v>0.68013409877421704</c:v>
                </c:pt>
                <c:pt idx="3">
                  <c:v>0.68013409877421704</c:v>
                </c:pt>
                <c:pt idx="4">
                  <c:v>0.68013409877421704</c:v>
                </c:pt>
                <c:pt idx="5">
                  <c:v>0.68013409877421704</c:v>
                </c:pt>
              </c:numCache>
            </c:numRef>
          </c:yVal>
          <c:smooth val="1"/>
          <c:extLst>
            <c:ext xmlns:c16="http://schemas.microsoft.com/office/drawing/2014/chart" uri="{C3380CC4-5D6E-409C-BE32-E72D297353CC}">
              <c16:uniqueId val="{0000001B-C746-4698-B786-50318A69FBAE}"/>
            </c:ext>
          </c:extLst>
        </c:ser>
        <c:ser>
          <c:idx val="28"/>
          <c:order val="28"/>
          <c:tx>
            <c:strRef>
              <c:f>'for plot'!$A$32</c:f>
              <c:strCache>
                <c:ptCount val="1"/>
                <c:pt idx="0">
                  <c:v>NonSeed</c:v>
                </c:pt>
              </c:strCache>
            </c:strRef>
          </c:tx>
          <c:spPr>
            <a:ln w="28575" cap="rnd">
              <a:solidFill>
                <a:srgbClr val="C00000"/>
              </a:solidFill>
              <a:round/>
            </a:ln>
            <a:effectLst/>
          </c:spPr>
          <c:marker>
            <c:symbol val="star"/>
            <c:size val="9"/>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plot'!$C$32:$H$32</c:f>
              <c:numCache>
                <c:formatCode>0.000</c:formatCode>
                <c:ptCount val="6"/>
                <c:pt idx="0">
                  <c:v>2.56566000242568E-2</c:v>
                </c:pt>
                <c:pt idx="1">
                  <c:v>2.56566000242568E-2</c:v>
                </c:pt>
                <c:pt idx="2">
                  <c:v>2.56566000242568E-2</c:v>
                </c:pt>
                <c:pt idx="3">
                  <c:v>2.56566000242568E-2</c:v>
                </c:pt>
                <c:pt idx="4">
                  <c:v>2.56566000242568E-2</c:v>
                </c:pt>
                <c:pt idx="5">
                  <c:v>2.56566000242568E-2</c:v>
                </c:pt>
              </c:numCache>
            </c:numRef>
          </c:yVal>
          <c:smooth val="1"/>
          <c:extLst>
            <c:ext xmlns:c16="http://schemas.microsoft.com/office/drawing/2014/chart" uri="{C3380CC4-5D6E-409C-BE32-E72D297353CC}">
              <c16:uniqueId val="{0000001C-C746-4698-B786-50318A69FBAE}"/>
            </c:ext>
          </c:extLst>
        </c:ser>
        <c:ser>
          <c:idx val="29"/>
          <c:order val="29"/>
          <c:tx>
            <c:strRef>
              <c:f>'for plot'!$A$33</c:f>
              <c:strCache>
                <c:ptCount val="1"/>
                <c:pt idx="0">
                  <c:v>NonSeed</c:v>
                </c:pt>
              </c:strCache>
            </c:strRef>
          </c:tx>
          <c:spPr>
            <a:ln w="28575" cap="rnd">
              <a:solidFill>
                <a:srgbClr val="C00000"/>
              </a:solidFill>
              <a:round/>
            </a:ln>
            <a:effectLst/>
          </c:spPr>
          <c:marker>
            <c:symbol val="x"/>
            <c:size val="7"/>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plot'!$C$33:$H$33</c:f>
              <c:numCache>
                <c:formatCode>0.000</c:formatCode>
                <c:ptCount val="6"/>
                <c:pt idx="0">
                  <c:v>9.8565042451648099E-2</c:v>
                </c:pt>
                <c:pt idx="1">
                  <c:v>0.18500876370781599</c:v>
                </c:pt>
                <c:pt idx="2">
                  <c:v>0.115324131384075</c:v>
                </c:pt>
                <c:pt idx="3">
                  <c:v>5.4336537575153401E-2</c:v>
                </c:pt>
                <c:pt idx="4">
                  <c:v>5.4336537575153401E-2</c:v>
                </c:pt>
                <c:pt idx="5">
                  <c:v>5.4336537575153401E-2</c:v>
                </c:pt>
              </c:numCache>
            </c:numRef>
          </c:yVal>
          <c:smooth val="1"/>
          <c:extLst>
            <c:ext xmlns:c16="http://schemas.microsoft.com/office/drawing/2014/chart" uri="{C3380CC4-5D6E-409C-BE32-E72D297353CC}">
              <c16:uniqueId val="{0000001D-C746-4698-B786-50318A69FBAE}"/>
            </c:ext>
          </c:extLst>
        </c:ser>
        <c:ser>
          <c:idx val="30"/>
          <c:order val="30"/>
          <c:tx>
            <c:strRef>
              <c:f>'for plot'!$A$34</c:f>
              <c:strCache>
                <c:ptCount val="1"/>
                <c:pt idx="0">
                  <c:v>NonSeed</c:v>
                </c:pt>
              </c:strCache>
            </c:strRef>
          </c:tx>
          <c:spPr>
            <a:ln w="28575" cap="rnd">
              <a:solidFill>
                <a:srgbClr val="C00000"/>
              </a:solidFill>
              <a:round/>
            </a:ln>
            <a:effectLst/>
          </c:spPr>
          <c:marker>
            <c:symbol val="square"/>
            <c:size val="7"/>
            <c:spPr>
              <a:solidFill>
                <a:srgbClr val="C00000"/>
              </a:solidFill>
              <a:ln w="9525">
                <a:solidFill>
                  <a:srgbClr val="C00000"/>
                </a:solidFill>
              </a:ln>
              <a:effectLst/>
            </c:spPr>
          </c:marker>
          <c:dPt>
            <c:idx val="1"/>
            <c:marker>
              <c:symbol val="square"/>
              <c:size val="9"/>
              <c:spPr>
                <a:solidFill>
                  <a:srgbClr val="C00000"/>
                </a:solidFill>
                <a:ln w="9525">
                  <a:solidFill>
                    <a:srgbClr val="C00000"/>
                  </a:solidFill>
                </a:ln>
                <a:effectLst/>
              </c:spPr>
            </c:marker>
            <c:bubble3D val="0"/>
            <c:extLst>
              <c:ext xmlns:c16="http://schemas.microsoft.com/office/drawing/2014/chart" uri="{C3380CC4-5D6E-409C-BE32-E72D297353CC}">
                <c16:uniqueId val="{0000001E-C746-4698-B786-50318A69FBAE}"/>
              </c:ext>
            </c:extLst>
          </c:dPt>
          <c:xVal>
            <c:numRef>
              <c:f>'for plot'!$C$3:$H$3</c:f>
              <c:numCache>
                <c:formatCode>General</c:formatCode>
                <c:ptCount val="6"/>
                <c:pt idx="0">
                  <c:v>10</c:v>
                </c:pt>
                <c:pt idx="1">
                  <c:v>20</c:v>
                </c:pt>
                <c:pt idx="2">
                  <c:v>30</c:v>
                </c:pt>
                <c:pt idx="3">
                  <c:v>40</c:v>
                </c:pt>
                <c:pt idx="4">
                  <c:v>50</c:v>
                </c:pt>
                <c:pt idx="5">
                  <c:v>60</c:v>
                </c:pt>
              </c:numCache>
            </c:numRef>
          </c:xVal>
          <c:yVal>
            <c:numRef>
              <c:f>'for plot'!$C$34:$H$34</c:f>
              <c:numCache>
                <c:formatCode>0.000</c:formatCode>
                <c:ptCount val="6"/>
                <c:pt idx="0">
                  <c:v>6.7626587194892398</c:v>
                </c:pt>
                <c:pt idx="1">
                  <c:v>0.48490217288374798</c:v>
                </c:pt>
                <c:pt idx="2">
                  <c:v>9.7806548860950304E-2</c:v>
                </c:pt>
                <c:pt idx="3">
                  <c:v>7.4257028325613497E-2</c:v>
                </c:pt>
                <c:pt idx="4">
                  <c:v>5.3263045428449098E-2</c:v>
                </c:pt>
                <c:pt idx="5">
                  <c:v>3.2835373514703899E-2</c:v>
                </c:pt>
              </c:numCache>
            </c:numRef>
          </c:yVal>
          <c:smooth val="1"/>
          <c:extLst>
            <c:ext xmlns:c16="http://schemas.microsoft.com/office/drawing/2014/chart" uri="{C3380CC4-5D6E-409C-BE32-E72D297353CC}">
              <c16:uniqueId val="{0000001F-C746-4698-B786-50318A69FBAE}"/>
            </c:ext>
          </c:extLst>
        </c:ser>
        <c:ser>
          <c:idx val="31"/>
          <c:order val="31"/>
          <c:tx>
            <c:strRef>
              <c:f>'for plot'!$A$35</c:f>
              <c:strCache>
                <c:ptCount val="1"/>
                <c:pt idx="0">
                  <c:v>NonSeed</c:v>
                </c:pt>
              </c:strCache>
            </c:strRef>
          </c:tx>
          <c:spPr>
            <a:ln w="28575" cap="rnd">
              <a:solidFill>
                <a:srgbClr val="C00000"/>
              </a:solidFill>
              <a:round/>
            </a:ln>
            <a:effectLst/>
          </c:spPr>
          <c:marker>
            <c:symbol val="star"/>
            <c:size val="9"/>
            <c:spPr>
              <a:solidFill>
                <a:srgbClr val="C00000"/>
              </a:solidFill>
              <a:ln w="9525">
                <a:no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plot'!$C$35:$H$35</c:f>
              <c:numCache>
                <c:formatCode>0.000</c:formatCode>
                <c:ptCount val="6"/>
                <c:pt idx="0">
                  <c:v>2.2370479560123599E-2</c:v>
                </c:pt>
                <c:pt idx="1">
                  <c:v>2.2370479560123599E-2</c:v>
                </c:pt>
                <c:pt idx="2">
                  <c:v>2.2370479560123599E-2</c:v>
                </c:pt>
                <c:pt idx="3">
                  <c:v>2.2370479560123599E-2</c:v>
                </c:pt>
                <c:pt idx="4">
                  <c:v>2.2370479560123599E-2</c:v>
                </c:pt>
                <c:pt idx="5">
                  <c:v>2.2370479560123599E-2</c:v>
                </c:pt>
              </c:numCache>
            </c:numRef>
          </c:yVal>
          <c:smooth val="1"/>
          <c:extLst>
            <c:ext xmlns:c16="http://schemas.microsoft.com/office/drawing/2014/chart" uri="{C3380CC4-5D6E-409C-BE32-E72D297353CC}">
              <c16:uniqueId val="{00000020-C746-4698-B786-50318A69FBAE}"/>
            </c:ext>
          </c:extLst>
        </c:ser>
        <c:ser>
          <c:idx val="32"/>
          <c:order val="32"/>
          <c:tx>
            <c:strRef>
              <c:f>'for plot'!$A$36</c:f>
              <c:strCache>
                <c:ptCount val="1"/>
                <c:pt idx="0">
                  <c:v>NonSeed</c:v>
                </c:pt>
              </c:strCache>
            </c:strRef>
          </c:tx>
          <c:spPr>
            <a:ln w="28575" cap="rnd">
              <a:solidFill>
                <a:srgbClr val="C00000"/>
              </a:solidFill>
              <a:round/>
            </a:ln>
            <a:effectLst/>
          </c:spPr>
          <c:marker>
            <c:symbol val="x"/>
            <c:size val="9"/>
            <c:spPr>
              <a:solidFill>
                <a:srgbClr val="C00000"/>
              </a:solidFill>
              <a:ln w="9525">
                <a:solidFill>
                  <a:srgbClr val="C00000"/>
                </a:solidFill>
              </a:ln>
              <a:effectLst/>
            </c:spPr>
          </c:marker>
          <c:xVal>
            <c:numRef>
              <c:f>'for plot'!$C$3:$H$3</c:f>
              <c:numCache>
                <c:formatCode>General</c:formatCode>
                <c:ptCount val="6"/>
                <c:pt idx="0">
                  <c:v>10</c:v>
                </c:pt>
                <c:pt idx="1">
                  <c:v>20</c:v>
                </c:pt>
                <c:pt idx="2">
                  <c:v>30</c:v>
                </c:pt>
                <c:pt idx="3">
                  <c:v>40</c:v>
                </c:pt>
                <c:pt idx="4">
                  <c:v>50</c:v>
                </c:pt>
                <c:pt idx="5">
                  <c:v>60</c:v>
                </c:pt>
              </c:numCache>
            </c:numRef>
          </c:xVal>
          <c:yVal>
            <c:numRef>
              <c:f>'for plot'!$C$36:$H$36</c:f>
              <c:numCache>
                <c:formatCode>0.000</c:formatCode>
                <c:ptCount val="6"/>
                <c:pt idx="0">
                  <c:v>0.110573965592902</c:v>
                </c:pt>
                <c:pt idx="1">
                  <c:v>3.6071008718430803E-2</c:v>
                </c:pt>
                <c:pt idx="2">
                  <c:v>3.6071008718430803E-2</c:v>
                </c:pt>
                <c:pt idx="3">
                  <c:v>3.6071008718430803E-2</c:v>
                </c:pt>
                <c:pt idx="4">
                  <c:v>3.6071008718430803E-2</c:v>
                </c:pt>
                <c:pt idx="5">
                  <c:v>3.6071008718430803E-2</c:v>
                </c:pt>
              </c:numCache>
            </c:numRef>
          </c:yVal>
          <c:smooth val="1"/>
          <c:extLst>
            <c:ext xmlns:c16="http://schemas.microsoft.com/office/drawing/2014/chart" uri="{C3380CC4-5D6E-409C-BE32-E72D297353CC}">
              <c16:uniqueId val="{00000021-C746-4698-B786-50318A69FBAE}"/>
            </c:ext>
          </c:extLst>
        </c:ser>
        <c:dLbls>
          <c:showLegendKey val="0"/>
          <c:showVal val="0"/>
          <c:showCatName val="0"/>
          <c:showSerName val="0"/>
          <c:showPercent val="0"/>
          <c:showBubbleSize val="0"/>
        </c:dLbls>
        <c:axId val="206937344"/>
        <c:axId val="206937904"/>
      </c:scatterChart>
      <c:valAx>
        <c:axId val="206937344"/>
        <c:scaling>
          <c:orientation val="minMax"/>
          <c:max val="60"/>
          <c:min val="1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206937904"/>
        <c:crosses val="autoZero"/>
        <c:crossBetween val="midCat"/>
        <c:majorUnit val="10"/>
      </c:valAx>
      <c:valAx>
        <c:axId val="206937904"/>
        <c:scaling>
          <c:orientation val="minMax"/>
          <c:max val="1.6"/>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20693734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3200">
                <a:solidFill>
                  <a:schemeClr val="tx1"/>
                </a:solidFill>
              </a:rPr>
              <a:t>Cavalier</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0"/>
          <c:tx>
            <c:strRef>
              <c:f>Sheet1!$AF$2</c:f>
              <c:strCache>
                <c:ptCount val="1"/>
                <c:pt idx="0">
                  <c:v>Total June</c:v>
                </c:pt>
              </c:strCache>
            </c:strRef>
          </c:tx>
          <c:spPr>
            <a:solidFill>
              <a:srgbClr val="375622"/>
            </a:solidFill>
            <a:ln>
              <a:noFill/>
            </a:ln>
            <a:effectLst/>
          </c:spPr>
          <c:invertIfNegative val="0"/>
          <c:cat>
            <c:numRef>
              <c:f>Sheet1!$AE$3:$AE$25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Sheet1!$AF$3:$AF$25</c:f>
              <c:numCache>
                <c:formatCode>General</c:formatCode>
                <c:ptCount val="23"/>
                <c:pt idx="0">
                  <c:v>2.91</c:v>
                </c:pt>
                <c:pt idx="1">
                  <c:v>1.33</c:v>
                </c:pt>
                <c:pt idx="2">
                  <c:v>2.42</c:v>
                </c:pt>
                <c:pt idx="3">
                  <c:v>1.71</c:v>
                </c:pt>
                <c:pt idx="4">
                  <c:v>1.48</c:v>
                </c:pt>
                <c:pt idx="5">
                  <c:v>2.89</c:v>
                </c:pt>
                <c:pt idx="6">
                  <c:v>4.78</c:v>
                </c:pt>
                <c:pt idx="7">
                  <c:v>3.06</c:v>
                </c:pt>
                <c:pt idx="8">
                  <c:v>7.9</c:v>
                </c:pt>
                <c:pt idx="9">
                  <c:v>3.63</c:v>
                </c:pt>
                <c:pt idx="10">
                  <c:v>0.88</c:v>
                </c:pt>
                <c:pt idx="11">
                  <c:v>9.25</c:v>
                </c:pt>
                <c:pt idx="12">
                  <c:v>0.88</c:v>
                </c:pt>
                <c:pt idx="13">
                  <c:v>5.44</c:v>
                </c:pt>
                <c:pt idx="14">
                  <c:v>4.7</c:v>
                </c:pt>
                <c:pt idx="15">
                  <c:v>3.66</c:v>
                </c:pt>
                <c:pt idx="16">
                  <c:v>3.69</c:v>
                </c:pt>
                <c:pt idx="17">
                  <c:v>4.21</c:v>
                </c:pt>
                <c:pt idx="18">
                  <c:v>2.2000000000000002</c:v>
                </c:pt>
                <c:pt idx="19">
                  <c:v>3.55</c:v>
                </c:pt>
                <c:pt idx="20">
                  <c:v>5.67</c:v>
                </c:pt>
                <c:pt idx="21">
                  <c:v>3.48</c:v>
                </c:pt>
                <c:pt idx="22">
                  <c:v>4.24</c:v>
                </c:pt>
              </c:numCache>
            </c:numRef>
          </c:val>
          <c:extLst>
            <c:ext xmlns:c16="http://schemas.microsoft.com/office/drawing/2014/chart" uri="{C3380CC4-5D6E-409C-BE32-E72D297353CC}">
              <c16:uniqueId val="{00000000-D92F-4E5E-9623-B29E20594950}"/>
            </c:ext>
          </c:extLst>
        </c:ser>
        <c:ser>
          <c:idx val="2"/>
          <c:order val="1"/>
          <c:tx>
            <c:strRef>
              <c:f>Sheet1!$AG$2</c:f>
              <c:strCache>
                <c:ptCount val="1"/>
                <c:pt idx="0">
                  <c:v>Total July</c:v>
                </c:pt>
              </c:strCache>
            </c:strRef>
          </c:tx>
          <c:spPr>
            <a:solidFill>
              <a:srgbClr val="1A3361"/>
            </a:solidFill>
            <a:ln>
              <a:noFill/>
            </a:ln>
            <a:effectLst/>
          </c:spPr>
          <c:invertIfNegative val="0"/>
          <c:cat>
            <c:numRef>
              <c:f>Sheet1!$AE$3:$AE$25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Sheet1!$AG$3:$AG$25</c:f>
              <c:numCache>
                <c:formatCode>General</c:formatCode>
                <c:ptCount val="23"/>
                <c:pt idx="0">
                  <c:v>1.08</c:v>
                </c:pt>
                <c:pt idx="1">
                  <c:v>5.55</c:v>
                </c:pt>
                <c:pt idx="2">
                  <c:v>3.03</c:v>
                </c:pt>
                <c:pt idx="3">
                  <c:v>7.77</c:v>
                </c:pt>
                <c:pt idx="4">
                  <c:v>1.21</c:v>
                </c:pt>
                <c:pt idx="5">
                  <c:v>3.02</c:v>
                </c:pt>
                <c:pt idx="6">
                  <c:v>1.68</c:v>
                </c:pt>
                <c:pt idx="7">
                  <c:v>4.7699999999999996</c:v>
                </c:pt>
                <c:pt idx="8">
                  <c:v>1.08</c:v>
                </c:pt>
                <c:pt idx="9">
                  <c:v>1.2</c:v>
                </c:pt>
                <c:pt idx="10">
                  <c:v>2.42</c:v>
                </c:pt>
                <c:pt idx="11">
                  <c:v>1.4</c:v>
                </c:pt>
                <c:pt idx="12">
                  <c:v>2.4900000000000002</c:v>
                </c:pt>
                <c:pt idx="13">
                  <c:v>6.51</c:v>
                </c:pt>
                <c:pt idx="14">
                  <c:v>2.57</c:v>
                </c:pt>
                <c:pt idx="15">
                  <c:v>1.43</c:v>
                </c:pt>
                <c:pt idx="16">
                  <c:v>3.14</c:v>
                </c:pt>
                <c:pt idx="17">
                  <c:v>2.82</c:v>
                </c:pt>
                <c:pt idx="18">
                  <c:v>4.1500000000000004</c:v>
                </c:pt>
                <c:pt idx="19">
                  <c:v>2.0299999999999998</c:v>
                </c:pt>
                <c:pt idx="20">
                  <c:v>3.1</c:v>
                </c:pt>
                <c:pt idx="21">
                  <c:v>5.32</c:v>
                </c:pt>
                <c:pt idx="22">
                  <c:v>7.44</c:v>
                </c:pt>
              </c:numCache>
            </c:numRef>
          </c:val>
          <c:extLst>
            <c:ext xmlns:c16="http://schemas.microsoft.com/office/drawing/2014/chart" uri="{C3380CC4-5D6E-409C-BE32-E72D297353CC}">
              <c16:uniqueId val="{00000001-D92F-4E5E-9623-B29E20594950}"/>
            </c:ext>
          </c:extLst>
        </c:ser>
        <c:ser>
          <c:idx val="3"/>
          <c:order val="2"/>
          <c:tx>
            <c:strRef>
              <c:f>Sheet1!$AH$2</c:f>
              <c:strCache>
                <c:ptCount val="1"/>
                <c:pt idx="0">
                  <c:v>TOTAL</c:v>
                </c:pt>
              </c:strCache>
            </c:strRef>
          </c:tx>
          <c:spPr>
            <a:solidFill>
              <a:srgbClr val="7A7A7A"/>
            </a:solidFill>
            <a:ln>
              <a:noFill/>
            </a:ln>
            <a:effectLst/>
          </c:spPr>
          <c:invertIfNegative val="0"/>
          <c:cat>
            <c:numRef>
              <c:f>Sheet1!$AE$3:$AE$25</c:f>
              <c:numCache>
                <c:formatCode>General</c:formatCod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Sheet1!$AH$3:$AH$25</c:f>
              <c:numCache>
                <c:formatCode>General</c:formatCode>
                <c:ptCount val="23"/>
                <c:pt idx="0">
                  <c:v>3.99</c:v>
                </c:pt>
                <c:pt idx="1">
                  <c:v>6.88</c:v>
                </c:pt>
                <c:pt idx="2">
                  <c:v>5.4499999999999993</c:v>
                </c:pt>
                <c:pt idx="3">
                  <c:v>9.48</c:v>
                </c:pt>
                <c:pt idx="4">
                  <c:v>2.69</c:v>
                </c:pt>
                <c:pt idx="5">
                  <c:v>5.91</c:v>
                </c:pt>
                <c:pt idx="6">
                  <c:v>6.46</c:v>
                </c:pt>
                <c:pt idx="7">
                  <c:v>7.83</c:v>
                </c:pt>
                <c:pt idx="8">
                  <c:v>8.98</c:v>
                </c:pt>
                <c:pt idx="9">
                  <c:v>4.83</c:v>
                </c:pt>
                <c:pt idx="10">
                  <c:v>3.3</c:v>
                </c:pt>
                <c:pt idx="11">
                  <c:v>10.65</c:v>
                </c:pt>
                <c:pt idx="12">
                  <c:v>3.37</c:v>
                </c:pt>
                <c:pt idx="13">
                  <c:v>11.95</c:v>
                </c:pt>
                <c:pt idx="14">
                  <c:v>7.27</c:v>
                </c:pt>
                <c:pt idx="15">
                  <c:v>5.09</c:v>
                </c:pt>
                <c:pt idx="16">
                  <c:v>6.83</c:v>
                </c:pt>
                <c:pt idx="17">
                  <c:v>7.0299999999999994</c:v>
                </c:pt>
                <c:pt idx="18">
                  <c:v>6.3500000000000005</c:v>
                </c:pt>
                <c:pt idx="19">
                  <c:v>5.58</c:v>
                </c:pt>
                <c:pt idx="20">
                  <c:v>8.77</c:v>
                </c:pt>
                <c:pt idx="21">
                  <c:v>8.8000000000000007</c:v>
                </c:pt>
                <c:pt idx="22">
                  <c:v>11.68</c:v>
                </c:pt>
              </c:numCache>
            </c:numRef>
          </c:val>
          <c:extLst>
            <c:ext xmlns:c16="http://schemas.microsoft.com/office/drawing/2014/chart" uri="{C3380CC4-5D6E-409C-BE32-E72D297353CC}">
              <c16:uniqueId val="{00000002-D92F-4E5E-9623-B29E20594950}"/>
            </c:ext>
          </c:extLst>
        </c:ser>
        <c:dLbls>
          <c:showLegendKey val="0"/>
          <c:showVal val="0"/>
          <c:showCatName val="0"/>
          <c:showSerName val="0"/>
          <c:showPercent val="0"/>
          <c:showBubbleSize val="0"/>
        </c:dLbls>
        <c:gapWidth val="219"/>
        <c:overlap val="-27"/>
        <c:axId val="207274800"/>
        <c:axId val="207292416"/>
      </c:barChart>
      <c:catAx>
        <c:axId val="20727480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07292416"/>
        <c:crosses val="autoZero"/>
        <c:auto val="1"/>
        <c:lblAlgn val="ctr"/>
        <c:lblOffset val="100"/>
        <c:noMultiLvlLbl val="0"/>
      </c:catAx>
      <c:valAx>
        <c:axId val="207292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Rain Amount (in)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727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en-US" sz="3600">
                <a:solidFill>
                  <a:schemeClr val="tx1"/>
                </a:solidFill>
              </a:rPr>
              <a:t>Eldred </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Sheet1!$G$2</c:f>
              <c:strCache>
                <c:ptCount val="1"/>
                <c:pt idx="0">
                  <c:v>Total June</c:v>
                </c:pt>
              </c:strCache>
            </c:strRef>
          </c:tx>
          <c:spPr>
            <a:solidFill>
              <a:srgbClr val="375622"/>
            </a:solidFill>
            <a:ln>
              <a:noFill/>
            </a:ln>
            <a:effectLst/>
          </c:spPr>
          <c:invertIfNegative val="0"/>
          <c:cat>
            <c:strRef>
              <c:f>Sheet1!$F$2:$F$24</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extLst/>
            </c:strRef>
          </c:cat>
          <c:val>
            <c:numRef>
              <c:f>Sheet1!$G$3:$G$24</c:f>
              <c:numCache>
                <c:formatCode>General</c:formatCode>
                <c:ptCount val="21"/>
                <c:pt idx="0">
                  <c:v>1.49</c:v>
                </c:pt>
                <c:pt idx="1">
                  <c:v>4.79</c:v>
                </c:pt>
                <c:pt idx="2">
                  <c:v>4.3499999999999996</c:v>
                </c:pt>
                <c:pt idx="3">
                  <c:v>2.19</c:v>
                </c:pt>
                <c:pt idx="4">
                  <c:v>5.23</c:v>
                </c:pt>
                <c:pt idx="5">
                  <c:v>1.48</c:v>
                </c:pt>
                <c:pt idx="6">
                  <c:v>5.69</c:v>
                </c:pt>
                <c:pt idx="7">
                  <c:v>3.5</c:v>
                </c:pt>
                <c:pt idx="8">
                  <c:v>1.34</c:v>
                </c:pt>
                <c:pt idx="9">
                  <c:v>6.18</c:v>
                </c:pt>
                <c:pt idx="10">
                  <c:v>0.44</c:v>
                </c:pt>
                <c:pt idx="11">
                  <c:v>4.41</c:v>
                </c:pt>
                <c:pt idx="12">
                  <c:v>2.71</c:v>
                </c:pt>
                <c:pt idx="13">
                  <c:v>6.92</c:v>
                </c:pt>
                <c:pt idx="14">
                  <c:v>2.82</c:v>
                </c:pt>
                <c:pt idx="15">
                  <c:v>2.68</c:v>
                </c:pt>
                <c:pt idx="16">
                  <c:v>2.91</c:v>
                </c:pt>
                <c:pt idx="17">
                  <c:v>3.2</c:v>
                </c:pt>
                <c:pt idx="18">
                  <c:v>6.79</c:v>
                </c:pt>
                <c:pt idx="19">
                  <c:v>2.67</c:v>
                </c:pt>
                <c:pt idx="20">
                  <c:v>2.31</c:v>
                </c:pt>
              </c:numCache>
              <c:extLst/>
            </c:numRef>
          </c:val>
          <c:extLst>
            <c:ext xmlns:c16="http://schemas.microsoft.com/office/drawing/2014/chart" uri="{C3380CC4-5D6E-409C-BE32-E72D297353CC}">
              <c16:uniqueId val="{00000000-41ED-4794-8A6B-97CA6317B40F}"/>
            </c:ext>
          </c:extLst>
        </c:ser>
        <c:ser>
          <c:idx val="2"/>
          <c:order val="2"/>
          <c:tx>
            <c:strRef>
              <c:f>Sheet1!$H$2</c:f>
              <c:strCache>
                <c:ptCount val="1"/>
                <c:pt idx="0">
                  <c:v>Total July</c:v>
                </c:pt>
              </c:strCache>
            </c:strRef>
          </c:tx>
          <c:spPr>
            <a:solidFill>
              <a:srgbClr val="1A3361"/>
            </a:solidFill>
            <a:ln>
              <a:noFill/>
            </a:ln>
            <a:effectLst/>
          </c:spPr>
          <c:invertIfNegative val="0"/>
          <c:cat>
            <c:strRef>
              <c:f>Sheet1!$F$2:$F$24</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extLst/>
            </c:strRef>
          </c:cat>
          <c:val>
            <c:numRef>
              <c:f>Sheet1!$H$3:$H$24</c:f>
              <c:numCache>
                <c:formatCode>General</c:formatCode>
                <c:ptCount val="21"/>
                <c:pt idx="0">
                  <c:v>4.78</c:v>
                </c:pt>
                <c:pt idx="1">
                  <c:v>4.66</c:v>
                </c:pt>
                <c:pt idx="2">
                  <c:v>1.7</c:v>
                </c:pt>
                <c:pt idx="3">
                  <c:v>3.23</c:v>
                </c:pt>
                <c:pt idx="4">
                  <c:v>3.7</c:v>
                </c:pt>
                <c:pt idx="5">
                  <c:v>4.71</c:v>
                </c:pt>
                <c:pt idx="6">
                  <c:v>11.36</c:v>
                </c:pt>
                <c:pt idx="7">
                  <c:v>2.62</c:v>
                </c:pt>
                <c:pt idx="8">
                  <c:v>2.92</c:v>
                </c:pt>
                <c:pt idx="9">
                  <c:v>1.25</c:v>
                </c:pt>
                <c:pt idx="10">
                  <c:v>0.63</c:v>
                </c:pt>
                <c:pt idx="11">
                  <c:v>1.3</c:v>
                </c:pt>
                <c:pt idx="12">
                  <c:v>2.62</c:v>
                </c:pt>
                <c:pt idx="13">
                  <c:v>1.1200000000000001</c:v>
                </c:pt>
                <c:pt idx="14">
                  <c:v>1.53</c:v>
                </c:pt>
                <c:pt idx="15">
                  <c:v>3.11</c:v>
                </c:pt>
                <c:pt idx="16">
                  <c:v>3.69</c:v>
                </c:pt>
                <c:pt idx="17">
                  <c:v>3.6</c:v>
                </c:pt>
                <c:pt idx="18">
                  <c:v>1.85</c:v>
                </c:pt>
                <c:pt idx="19">
                  <c:v>2.12</c:v>
                </c:pt>
                <c:pt idx="20">
                  <c:v>6.08</c:v>
                </c:pt>
              </c:numCache>
              <c:extLst/>
            </c:numRef>
          </c:val>
          <c:extLst>
            <c:ext xmlns:c16="http://schemas.microsoft.com/office/drawing/2014/chart" uri="{C3380CC4-5D6E-409C-BE32-E72D297353CC}">
              <c16:uniqueId val="{00000001-41ED-4794-8A6B-97CA6317B40F}"/>
            </c:ext>
          </c:extLst>
        </c:ser>
        <c:ser>
          <c:idx val="3"/>
          <c:order val="3"/>
          <c:tx>
            <c:strRef>
              <c:f>Sheet1!$I$2</c:f>
              <c:strCache>
                <c:ptCount val="1"/>
                <c:pt idx="0">
                  <c:v>TOTAL</c:v>
                </c:pt>
              </c:strCache>
            </c:strRef>
          </c:tx>
          <c:spPr>
            <a:solidFill>
              <a:srgbClr val="7A7A7A"/>
            </a:solidFill>
            <a:ln>
              <a:noFill/>
            </a:ln>
            <a:effectLst/>
          </c:spPr>
          <c:invertIfNegative val="0"/>
          <c:cat>
            <c:strRef>
              <c:f>Sheet1!$F$2:$F$24</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extLst/>
            </c:strRef>
          </c:cat>
          <c:val>
            <c:numRef>
              <c:f>Sheet1!$I$3:$I$24</c:f>
              <c:numCache>
                <c:formatCode>General</c:formatCode>
                <c:ptCount val="21"/>
                <c:pt idx="0">
                  <c:v>6.2700000000000005</c:v>
                </c:pt>
                <c:pt idx="1">
                  <c:v>9.4499999999999993</c:v>
                </c:pt>
                <c:pt idx="2">
                  <c:v>6.05</c:v>
                </c:pt>
                <c:pt idx="3">
                  <c:v>5.42</c:v>
                </c:pt>
                <c:pt idx="4">
                  <c:v>8.93</c:v>
                </c:pt>
                <c:pt idx="5">
                  <c:v>6.1899999999999995</c:v>
                </c:pt>
                <c:pt idx="6">
                  <c:v>17.05</c:v>
                </c:pt>
                <c:pt idx="7">
                  <c:v>6.12</c:v>
                </c:pt>
                <c:pt idx="8">
                  <c:v>4.26</c:v>
                </c:pt>
                <c:pt idx="9">
                  <c:v>7.43</c:v>
                </c:pt>
                <c:pt idx="10">
                  <c:v>1.07</c:v>
                </c:pt>
                <c:pt idx="11">
                  <c:v>5.71</c:v>
                </c:pt>
                <c:pt idx="12">
                  <c:v>5.33</c:v>
                </c:pt>
                <c:pt idx="13">
                  <c:v>8.0399999999999991</c:v>
                </c:pt>
                <c:pt idx="14">
                  <c:v>4.3499999999999996</c:v>
                </c:pt>
                <c:pt idx="15">
                  <c:v>5.79</c:v>
                </c:pt>
                <c:pt idx="16">
                  <c:v>6.6</c:v>
                </c:pt>
                <c:pt idx="17">
                  <c:v>6.8000000000000007</c:v>
                </c:pt>
                <c:pt idx="18">
                  <c:v>8.64</c:v>
                </c:pt>
                <c:pt idx="19">
                  <c:v>4.79</c:v>
                </c:pt>
                <c:pt idx="20">
                  <c:v>8.39</c:v>
                </c:pt>
              </c:numCache>
              <c:extLst/>
            </c:numRef>
          </c:val>
          <c:extLst>
            <c:ext xmlns:c16="http://schemas.microsoft.com/office/drawing/2014/chart" uri="{C3380CC4-5D6E-409C-BE32-E72D297353CC}">
              <c16:uniqueId val="{00000002-41ED-4794-8A6B-97CA6317B40F}"/>
            </c:ext>
          </c:extLst>
        </c:ser>
        <c:dLbls>
          <c:showLegendKey val="0"/>
          <c:showVal val="0"/>
          <c:showCatName val="0"/>
          <c:showSerName val="0"/>
          <c:showPercent val="0"/>
          <c:showBubbleSize val="0"/>
        </c:dLbls>
        <c:gapWidth val="219"/>
        <c:overlap val="-27"/>
        <c:axId val="207294656"/>
        <c:axId val="207295216"/>
        <c:extLst>
          <c:ext xmlns:c15="http://schemas.microsoft.com/office/drawing/2012/chart" uri="{02D57815-91ED-43cb-92C2-25804820EDAC}">
            <c15:filteredBarSeries>
              <c15:ser>
                <c:idx val="0"/>
                <c:order val="0"/>
                <c:tx>
                  <c:strRef>
                    <c:extLst>
                      <c:ext uri="{02D57815-91ED-43cb-92C2-25804820EDAC}">
                        <c15:formulaRef>
                          <c15:sqref>Sheet1!$F$2</c15:sqref>
                        </c15:formulaRef>
                      </c:ext>
                    </c:extLst>
                    <c:strCache>
                      <c:ptCount val="1"/>
                      <c:pt idx="0">
                        <c:v>Date</c:v>
                      </c:pt>
                    </c:strCache>
                  </c:strRef>
                </c:tx>
                <c:spPr>
                  <a:solidFill>
                    <a:schemeClr val="accent1"/>
                  </a:solidFill>
                  <a:ln>
                    <a:noFill/>
                  </a:ln>
                  <a:effectLst/>
                </c:spPr>
                <c:invertIfNegative val="0"/>
                <c:cat>
                  <c:strRef>
                    <c:extLst>
                      <c:ext uri="{02D57815-91ED-43cb-92C2-25804820EDAC}">
                        <c15:formulaRef>
                          <c15:sqref>Sheet1!$F$2:$F$24</c15:sqref>
                        </c15:formulaRef>
                      </c:ext>
                    </c:extLst>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strRef>
                </c:cat>
                <c:val>
                  <c:numRef>
                    <c:extLst>
                      <c:ext uri="{02D57815-91ED-43cb-92C2-25804820EDAC}">
                        <c15:formulaRef>
                          <c15:sqref>Sheet1!$F$3:$F$24</c15:sqref>
                        </c15:formulaRef>
                      </c:ext>
                    </c:extLst>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val>
                <c:extLst>
                  <c:ext xmlns:c16="http://schemas.microsoft.com/office/drawing/2014/chart" uri="{C3380CC4-5D6E-409C-BE32-E72D297353CC}">
                    <c16:uniqueId val="{00000003-41ED-4794-8A6B-97CA6317B40F}"/>
                  </c:ext>
                </c:extLst>
              </c15:ser>
            </c15:filteredBarSeries>
          </c:ext>
        </c:extLst>
      </c:barChart>
      <c:catAx>
        <c:axId val="2072946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7295216"/>
        <c:crosses val="autoZero"/>
        <c:auto val="1"/>
        <c:lblAlgn val="ctr"/>
        <c:lblOffset val="100"/>
        <c:noMultiLvlLbl val="0"/>
      </c:catAx>
      <c:valAx>
        <c:axId val="207295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Rain Amount (in)</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7294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r>
              <a:rPr lang="en-US" sz="3600">
                <a:solidFill>
                  <a:schemeClr val="tx1"/>
                </a:solidFill>
              </a:rPr>
              <a:t>Mayville</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949138238283216E-2"/>
          <c:y val="0.17171296296296298"/>
          <c:w val="0.90496742071659886"/>
          <c:h val="0.61498432487605714"/>
        </c:manualLayout>
      </c:layout>
      <c:barChart>
        <c:barDir val="col"/>
        <c:grouping val="clustered"/>
        <c:varyColors val="0"/>
        <c:ser>
          <c:idx val="1"/>
          <c:order val="0"/>
          <c:tx>
            <c:strRef>
              <c:f>Sheet1!$Q$2</c:f>
              <c:strCache>
                <c:ptCount val="1"/>
                <c:pt idx="0">
                  <c:v>Total June</c:v>
                </c:pt>
              </c:strCache>
            </c:strRef>
          </c:tx>
          <c:spPr>
            <a:solidFill>
              <a:srgbClr val="375622"/>
            </a:solidFill>
            <a:ln>
              <a:noFill/>
            </a:ln>
            <a:effectLst/>
          </c:spPr>
          <c:invertIfNegative val="0"/>
          <c:cat>
            <c:numRef>
              <c:f>Sheet1!$P$3:$P$24</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Sheet1!$Q$3:$Q$24</c:f>
              <c:numCache>
                <c:formatCode>General</c:formatCode>
                <c:ptCount val="22"/>
                <c:pt idx="0">
                  <c:v>1.26</c:v>
                </c:pt>
                <c:pt idx="1">
                  <c:v>2.5099999999999998</c:v>
                </c:pt>
                <c:pt idx="2">
                  <c:v>4.2300000000000004</c:v>
                </c:pt>
                <c:pt idx="3">
                  <c:v>4.5</c:v>
                </c:pt>
                <c:pt idx="4">
                  <c:v>2.0699999999999998</c:v>
                </c:pt>
                <c:pt idx="5">
                  <c:v>6.86</c:v>
                </c:pt>
                <c:pt idx="6">
                  <c:v>1.51</c:v>
                </c:pt>
                <c:pt idx="7">
                  <c:v>3.06</c:v>
                </c:pt>
                <c:pt idx="8">
                  <c:v>6.54</c:v>
                </c:pt>
                <c:pt idx="9">
                  <c:v>1.87</c:v>
                </c:pt>
                <c:pt idx="10">
                  <c:v>6.54</c:v>
                </c:pt>
                <c:pt idx="11">
                  <c:v>1.41</c:v>
                </c:pt>
                <c:pt idx="12">
                  <c:v>3.77</c:v>
                </c:pt>
                <c:pt idx="13">
                  <c:v>3.82</c:v>
                </c:pt>
                <c:pt idx="14">
                  <c:v>2.08</c:v>
                </c:pt>
                <c:pt idx="15">
                  <c:v>2.39</c:v>
                </c:pt>
                <c:pt idx="16">
                  <c:v>3.81</c:v>
                </c:pt>
                <c:pt idx="17">
                  <c:v>3.1</c:v>
                </c:pt>
                <c:pt idx="18">
                  <c:v>4.8099999999999996</c:v>
                </c:pt>
                <c:pt idx="19">
                  <c:v>6.7</c:v>
                </c:pt>
                <c:pt idx="20">
                  <c:v>4.08</c:v>
                </c:pt>
                <c:pt idx="21">
                  <c:v>1.57</c:v>
                </c:pt>
              </c:numCache>
            </c:numRef>
          </c:val>
          <c:extLst>
            <c:ext xmlns:c16="http://schemas.microsoft.com/office/drawing/2014/chart" uri="{C3380CC4-5D6E-409C-BE32-E72D297353CC}">
              <c16:uniqueId val="{00000000-F937-4BB8-925D-6F67191945D1}"/>
            </c:ext>
          </c:extLst>
        </c:ser>
        <c:ser>
          <c:idx val="2"/>
          <c:order val="1"/>
          <c:tx>
            <c:strRef>
              <c:f>Sheet1!$R$2</c:f>
              <c:strCache>
                <c:ptCount val="1"/>
                <c:pt idx="0">
                  <c:v>Total July</c:v>
                </c:pt>
              </c:strCache>
            </c:strRef>
          </c:tx>
          <c:spPr>
            <a:solidFill>
              <a:srgbClr val="1A3361"/>
            </a:solidFill>
            <a:ln>
              <a:noFill/>
            </a:ln>
            <a:effectLst/>
          </c:spPr>
          <c:invertIfNegative val="0"/>
          <c:cat>
            <c:numRef>
              <c:f>Sheet1!$P$3:$P$24</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Sheet1!$R$3:$R$24</c:f>
              <c:numCache>
                <c:formatCode>General</c:formatCode>
                <c:ptCount val="22"/>
                <c:pt idx="0">
                  <c:v>5.26</c:v>
                </c:pt>
                <c:pt idx="1">
                  <c:v>5.49</c:v>
                </c:pt>
                <c:pt idx="2">
                  <c:v>3.7</c:v>
                </c:pt>
                <c:pt idx="3">
                  <c:v>1.05</c:v>
                </c:pt>
                <c:pt idx="4">
                  <c:v>2.56</c:v>
                </c:pt>
                <c:pt idx="5">
                  <c:v>2.12</c:v>
                </c:pt>
                <c:pt idx="6">
                  <c:v>4.2</c:v>
                </c:pt>
                <c:pt idx="7">
                  <c:v>8.64</c:v>
                </c:pt>
                <c:pt idx="8">
                  <c:v>2.62</c:v>
                </c:pt>
                <c:pt idx="9">
                  <c:v>3.48</c:v>
                </c:pt>
                <c:pt idx="10">
                  <c:v>2.42</c:v>
                </c:pt>
                <c:pt idx="11">
                  <c:v>1.1299999999999999</c:v>
                </c:pt>
                <c:pt idx="12">
                  <c:v>1.65</c:v>
                </c:pt>
                <c:pt idx="13">
                  <c:v>4.72</c:v>
                </c:pt>
                <c:pt idx="14">
                  <c:v>1.37</c:v>
                </c:pt>
                <c:pt idx="15">
                  <c:v>2.61</c:v>
                </c:pt>
                <c:pt idx="16">
                  <c:v>2.7</c:v>
                </c:pt>
                <c:pt idx="17">
                  <c:v>0.71</c:v>
                </c:pt>
                <c:pt idx="18">
                  <c:v>0.59</c:v>
                </c:pt>
                <c:pt idx="19">
                  <c:v>1.62</c:v>
                </c:pt>
                <c:pt idx="20">
                  <c:v>3.74</c:v>
                </c:pt>
                <c:pt idx="21">
                  <c:v>4.68</c:v>
                </c:pt>
              </c:numCache>
            </c:numRef>
          </c:val>
          <c:extLst>
            <c:ext xmlns:c16="http://schemas.microsoft.com/office/drawing/2014/chart" uri="{C3380CC4-5D6E-409C-BE32-E72D297353CC}">
              <c16:uniqueId val="{00000001-F937-4BB8-925D-6F67191945D1}"/>
            </c:ext>
          </c:extLst>
        </c:ser>
        <c:ser>
          <c:idx val="3"/>
          <c:order val="2"/>
          <c:tx>
            <c:strRef>
              <c:f>Sheet1!$S$2</c:f>
              <c:strCache>
                <c:ptCount val="1"/>
                <c:pt idx="0">
                  <c:v>TOTAL</c:v>
                </c:pt>
              </c:strCache>
            </c:strRef>
          </c:tx>
          <c:spPr>
            <a:solidFill>
              <a:srgbClr val="7A7A7A"/>
            </a:solidFill>
            <a:ln>
              <a:noFill/>
            </a:ln>
            <a:effectLst/>
          </c:spPr>
          <c:invertIfNegative val="0"/>
          <c:cat>
            <c:numRef>
              <c:f>Sheet1!$P$3:$P$24</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Sheet1!$S$3:$S$24</c:f>
              <c:numCache>
                <c:formatCode>General</c:formatCode>
                <c:ptCount val="22"/>
                <c:pt idx="0">
                  <c:v>6.52</c:v>
                </c:pt>
                <c:pt idx="1">
                  <c:v>8</c:v>
                </c:pt>
                <c:pt idx="2">
                  <c:v>7.9300000000000006</c:v>
                </c:pt>
                <c:pt idx="3">
                  <c:v>5.55</c:v>
                </c:pt>
                <c:pt idx="4">
                  <c:v>4.63</c:v>
                </c:pt>
                <c:pt idx="5">
                  <c:v>8.98</c:v>
                </c:pt>
                <c:pt idx="6">
                  <c:v>5.71</c:v>
                </c:pt>
                <c:pt idx="7">
                  <c:v>11.700000000000001</c:v>
                </c:pt>
                <c:pt idx="8">
                  <c:v>9.16</c:v>
                </c:pt>
                <c:pt idx="9">
                  <c:v>5.35</c:v>
                </c:pt>
                <c:pt idx="10">
                  <c:v>8.9600000000000009</c:v>
                </c:pt>
                <c:pt idx="11">
                  <c:v>2.54</c:v>
                </c:pt>
                <c:pt idx="12">
                  <c:v>5.42</c:v>
                </c:pt>
                <c:pt idx="13">
                  <c:v>8.5399999999999991</c:v>
                </c:pt>
                <c:pt idx="14">
                  <c:v>3.45</c:v>
                </c:pt>
                <c:pt idx="15">
                  <c:v>5</c:v>
                </c:pt>
                <c:pt idx="16">
                  <c:v>6.51</c:v>
                </c:pt>
                <c:pt idx="17">
                  <c:v>3.81</c:v>
                </c:pt>
                <c:pt idx="18">
                  <c:v>5.3999999999999995</c:v>
                </c:pt>
                <c:pt idx="19">
                  <c:v>8.32</c:v>
                </c:pt>
                <c:pt idx="20">
                  <c:v>7.82</c:v>
                </c:pt>
                <c:pt idx="21">
                  <c:v>6.25</c:v>
                </c:pt>
              </c:numCache>
            </c:numRef>
          </c:val>
          <c:extLst>
            <c:ext xmlns:c16="http://schemas.microsoft.com/office/drawing/2014/chart" uri="{C3380CC4-5D6E-409C-BE32-E72D297353CC}">
              <c16:uniqueId val="{00000002-F937-4BB8-925D-6F67191945D1}"/>
            </c:ext>
          </c:extLst>
        </c:ser>
        <c:dLbls>
          <c:showLegendKey val="0"/>
          <c:showVal val="0"/>
          <c:showCatName val="0"/>
          <c:showSerName val="0"/>
          <c:showPercent val="0"/>
          <c:showBubbleSize val="0"/>
        </c:dLbls>
        <c:gapWidth val="219"/>
        <c:overlap val="-27"/>
        <c:axId val="205899040"/>
        <c:axId val="205899600"/>
      </c:barChart>
      <c:catAx>
        <c:axId val="20589904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899600"/>
        <c:crosses val="autoZero"/>
        <c:auto val="1"/>
        <c:lblAlgn val="ctr"/>
        <c:lblOffset val="100"/>
        <c:noMultiLvlLbl val="0"/>
      </c:catAx>
      <c:valAx>
        <c:axId val="205899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dirty="0">
                    <a:solidFill>
                      <a:schemeClr val="tx1"/>
                    </a:solidFill>
                  </a:rPr>
                  <a:t>Rain Amount (in)</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899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77" tIns="46589" rIns="93177" bIns="46589" rtlCol="0"/>
          <a:lstStyle>
            <a:lvl1pPr algn="r">
              <a:defRPr sz="1200"/>
            </a:lvl1pPr>
          </a:lstStyle>
          <a:p>
            <a:fld id="{031A9916-0A0D-46D9-935F-7802A95EBFC1}" type="datetimeFigureOut">
              <a:rPr lang="en-US" smtClean="0"/>
              <a:t>7/17/2017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0722905-C795-4EAD-B702-CF27E34520A4}" type="slidenum">
              <a:rPr lang="en-US" smtClean="0"/>
              <a:t>‹#›</a:t>
            </a:fld>
            <a:endParaRPr lang="en-US"/>
          </a:p>
        </p:txBody>
      </p:sp>
    </p:spTree>
    <p:extLst>
      <p:ext uri="{BB962C8B-B14F-4D97-AF65-F5344CB8AC3E}">
        <p14:creationId xmlns:p14="http://schemas.microsoft.com/office/powerpoint/2010/main" val="4093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22ABD6F0-9812-425C-8B29-B9C2CE0F69BB}" type="datetimeFigureOut">
              <a:rPr lang="en-US" smtClean="0"/>
              <a:t>7/17/2017</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E097E74-1F8F-44C7-9CA7-424172C6DA2C}" type="slidenum">
              <a:rPr lang="en-US" smtClean="0"/>
              <a:t>‹#›</a:t>
            </a:fld>
            <a:endParaRPr lang="en-US"/>
          </a:p>
        </p:txBody>
      </p:sp>
    </p:spTree>
    <p:extLst>
      <p:ext uri="{BB962C8B-B14F-4D97-AF65-F5344CB8AC3E}">
        <p14:creationId xmlns:p14="http://schemas.microsoft.com/office/powerpoint/2010/main" val="2339864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45 million acres of land in the state with 90 % (40 million acres) used for farming and ranching. </a:t>
            </a:r>
          </a:p>
        </p:txBody>
      </p:sp>
      <p:sp>
        <p:nvSpPr>
          <p:cNvPr id="4" name="Slide Number Placeholder 3"/>
          <p:cNvSpPr>
            <a:spLocks noGrp="1"/>
          </p:cNvSpPr>
          <p:nvPr>
            <p:ph type="sldNum" sz="quarter" idx="10"/>
          </p:nvPr>
        </p:nvSpPr>
        <p:spPr/>
        <p:txBody>
          <a:bodyPr/>
          <a:lstStyle/>
          <a:p>
            <a:fld id="{1E097E74-1F8F-44C7-9CA7-424172C6DA2C}" type="slidenum">
              <a:rPr lang="en-US" smtClean="0"/>
              <a:t>2</a:t>
            </a:fld>
            <a:endParaRPr lang="en-US"/>
          </a:p>
        </p:txBody>
      </p:sp>
    </p:spTree>
    <p:extLst>
      <p:ext uri="{BB962C8B-B14F-4D97-AF65-F5344CB8AC3E}">
        <p14:creationId xmlns:p14="http://schemas.microsoft.com/office/powerpoint/2010/main" val="795993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Requirement to be called a Case: An updraft of 500 </a:t>
            </a:r>
            <a:r>
              <a:rPr lang="en-US" dirty="0" err="1"/>
              <a:t>ft</a:t>
            </a:r>
            <a:r>
              <a:rPr lang="en-US" dirty="0"/>
              <a:t>/min     rain free base     cloud base temperature between 4 and 20 C    evidence of growth in the early stage in development</a:t>
            </a:r>
          </a:p>
        </p:txBody>
      </p:sp>
      <p:sp>
        <p:nvSpPr>
          <p:cNvPr id="4" name="Slide Number Placeholder 3"/>
          <p:cNvSpPr>
            <a:spLocks noGrp="1"/>
          </p:cNvSpPr>
          <p:nvPr>
            <p:ph type="sldNum" sz="quarter" idx="10"/>
          </p:nvPr>
        </p:nvSpPr>
        <p:spPr/>
        <p:txBody>
          <a:bodyPr/>
          <a:lstStyle/>
          <a:p>
            <a:fld id="{1E097E74-1F8F-44C7-9CA7-424172C6DA2C}" type="slidenum">
              <a:rPr lang="en-US" smtClean="0"/>
              <a:t>17</a:t>
            </a:fld>
            <a:endParaRPr lang="en-US"/>
          </a:p>
        </p:txBody>
      </p:sp>
    </p:spTree>
    <p:extLst>
      <p:ext uri="{BB962C8B-B14F-4D97-AF65-F5344CB8AC3E}">
        <p14:creationId xmlns:p14="http://schemas.microsoft.com/office/powerpoint/2010/main" val="36280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18</a:t>
            </a:fld>
            <a:endParaRPr lang="en-US"/>
          </a:p>
        </p:txBody>
      </p:sp>
    </p:spTree>
    <p:extLst>
      <p:ext uri="{BB962C8B-B14F-4D97-AF65-F5344CB8AC3E}">
        <p14:creationId xmlns:p14="http://schemas.microsoft.com/office/powerpoint/2010/main" val="387635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defTabSz="931774">
              <a:defRPr/>
            </a:pPr>
            <a:r>
              <a:rPr lang="en-US" dirty="0"/>
              <a:t>Pressure Transducer not shown. -  measures static and dynamic pressure – static is fluid at rest and dynamic is fluid in motion</a:t>
            </a:r>
          </a:p>
          <a:p>
            <a:pPr defTabSz="931774">
              <a:defRPr/>
            </a:pPr>
            <a:r>
              <a:rPr lang="en-US" dirty="0"/>
              <a:t>CCNC Uncertainty</a:t>
            </a:r>
            <a:r>
              <a:rPr lang="en-US" baseline="0" dirty="0"/>
              <a:t> :   </a:t>
            </a:r>
            <a:r>
              <a:rPr lang="en-US" dirty="0"/>
              <a:t>Able to measure the concentration of aerosols that activate at supersaturation between 0.3 and 1.6%.</a:t>
            </a:r>
            <a:endParaRPr lang="en-US" dirty="0">
              <a:effectLst/>
            </a:endParaRPr>
          </a:p>
          <a:p>
            <a:endParaRPr lang="en-US" baseline="0" dirty="0"/>
          </a:p>
          <a:p>
            <a:pPr defTabSz="931774">
              <a:defRPr/>
            </a:pPr>
            <a:r>
              <a:rPr lang="en-US" baseline="0" dirty="0"/>
              <a:t>TAT Uncertainty: </a:t>
            </a:r>
            <a:r>
              <a:rPr lang="en-US" dirty="0"/>
              <a:t>Able to measure total temperature. Combination of all</a:t>
            </a:r>
            <a:r>
              <a:rPr lang="en-US" baseline="0" dirty="0"/>
              <a:t> of the sources of uncertainty = </a:t>
            </a:r>
            <a:r>
              <a:rPr lang="en-US" dirty="0"/>
              <a:t>1.0466 degree C</a:t>
            </a:r>
            <a:endParaRPr lang="en-US" dirty="0">
              <a:effectLst/>
            </a:endParaRPr>
          </a:p>
          <a:p>
            <a:endParaRPr lang="en-US" baseline="0" dirty="0"/>
          </a:p>
          <a:p>
            <a:pPr defTabSz="931774">
              <a:defRPr/>
            </a:pPr>
            <a:r>
              <a:rPr lang="en-US" baseline="0" dirty="0"/>
              <a:t>Flare racks : holds 24 flares</a:t>
            </a:r>
          </a:p>
          <a:p>
            <a:pPr defTabSz="931774">
              <a:defRPr/>
            </a:pPr>
            <a:endParaRPr lang="en-US" baseline="0" dirty="0"/>
          </a:p>
          <a:p>
            <a:r>
              <a:rPr lang="en-US" baseline="0" dirty="0"/>
              <a:t>AIMMS Uncertainty: </a:t>
            </a:r>
            <a:r>
              <a:rPr lang="en-US" b="1" dirty="0"/>
              <a:t>Able to measure 3-dimensional winds</a:t>
            </a:r>
            <a:r>
              <a:rPr lang="en-US" dirty="0"/>
              <a:t>. Horizontal North and East Components:0.50 m/s (1.0 knot) @ 150 knot TAS </a:t>
            </a:r>
          </a:p>
          <a:p>
            <a:r>
              <a:rPr lang="en-US" dirty="0"/>
              <a:t>Vertical: 0.75 m/s (1.5 knot) @ 150 knot TAS</a:t>
            </a:r>
          </a:p>
          <a:p>
            <a:r>
              <a:rPr lang="en-US" b="1" dirty="0"/>
              <a:t>Temperature,</a:t>
            </a:r>
            <a:r>
              <a:rPr lang="en-US" b="1" baseline="0" dirty="0"/>
              <a:t> </a:t>
            </a:r>
            <a:r>
              <a:rPr lang="en-US" dirty="0"/>
              <a:t>Accuracy: 0.30 C</a:t>
            </a:r>
            <a:r>
              <a:rPr lang="en-US" baseline="0" dirty="0"/>
              <a:t>, </a:t>
            </a:r>
            <a:r>
              <a:rPr lang="en-US" dirty="0"/>
              <a:t>Resolution: 0.01 C,</a:t>
            </a:r>
            <a:r>
              <a:rPr lang="en-US" baseline="0" dirty="0"/>
              <a:t> </a:t>
            </a:r>
            <a:r>
              <a:rPr lang="en-US" b="1" dirty="0"/>
              <a:t>Relative </a:t>
            </a:r>
            <a:r>
              <a:rPr lang="en-US" b="1" dirty="0" err="1"/>
              <a:t>Humidity</a:t>
            </a:r>
            <a:r>
              <a:rPr lang="en-US" b="1" baseline="0" dirty="0" err="1"/>
              <a:t>:</a:t>
            </a:r>
            <a:r>
              <a:rPr lang="en-US" dirty="0" err="1"/>
              <a:t>Accuracy</a:t>
            </a:r>
            <a:r>
              <a:rPr lang="en-US" dirty="0"/>
              <a:t>: 2.0%RH,</a:t>
            </a:r>
            <a:r>
              <a:rPr lang="en-US" baseline="0" dirty="0"/>
              <a:t> </a:t>
            </a:r>
            <a:r>
              <a:rPr lang="en-US" dirty="0"/>
              <a:t>Resolution: 0.1%RH,</a:t>
            </a:r>
            <a:r>
              <a:rPr lang="en-US" baseline="0" dirty="0"/>
              <a:t> </a:t>
            </a:r>
            <a:r>
              <a:rPr lang="en-US" dirty="0"/>
              <a:t>Broadcast / Log Update Rate: 1 - 10 </a:t>
            </a:r>
            <a:r>
              <a:rPr lang="en-US" dirty="0" err="1"/>
              <a:t>Hz,Log</a:t>
            </a:r>
            <a:r>
              <a:rPr lang="en-US" dirty="0"/>
              <a:t> Capacity: 45000 Records (12.5 hours @ 1 Hz)</a:t>
            </a:r>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19</a:t>
            </a:fld>
            <a:endParaRPr lang="en-US"/>
          </a:p>
        </p:txBody>
      </p:sp>
    </p:spTree>
    <p:extLst>
      <p:ext uri="{BB962C8B-B14F-4D97-AF65-F5344CB8AC3E}">
        <p14:creationId xmlns:p14="http://schemas.microsoft.com/office/powerpoint/2010/main" val="343848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none" strike="noStrike" kern="1200" dirty="0">
                <a:solidFill>
                  <a:schemeClr val="tx1"/>
                </a:solidFill>
                <a:effectLst/>
                <a:latin typeface="+mn-lt"/>
                <a:ea typeface="+mn-ea"/>
                <a:cs typeface="+mn-cs"/>
              </a:rPr>
              <a:t>Percent</a:t>
            </a:r>
            <a:r>
              <a:rPr lang="en-US" sz="1200" b="1" i="0" u="none" strike="noStrike" kern="1200" baseline="0" dirty="0">
                <a:solidFill>
                  <a:schemeClr val="tx1"/>
                </a:solidFill>
                <a:effectLst/>
                <a:latin typeface="+mn-lt"/>
                <a:ea typeface="+mn-ea"/>
                <a:cs typeface="+mn-cs"/>
              </a:rPr>
              <a:t> Accuracy</a:t>
            </a:r>
            <a:endParaRPr lang="en-US" sz="1200" b="0" i="0" u="none" strike="noStrike" kern="1200" dirty="0">
              <a:solidFill>
                <a:schemeClr val="tx1"/>
              </a:solidFill>
              <a:effectLst/>
              <a:latin typeface="+mn-lt"/>
              <a:ea typeface="+mn-ea"/>
              <a:cs typeface="+mn-cs"/>
            </a:endParaRPr>
          </a:p>
          <a:p>
            <a:pPr rtl="0" eaLnBrk="1" fontAlgn="b" latinLnBrk="0" hangingPunct="1"/>
            <a:r>
              <a:rPr lang="en-US" sz="1200" b="0" i="0" u="none" strike="noStrike" kern="1200" dirty="0">
                <a:solidFill>
                  <a:schemeClr val="tx1"/>
                </a:solidFill>
                <a:effectLst/>
                <a:latin typeface="+mn-lt"/>
                <a:ea typeface="+mn-ea"/>
                <a:cs typeface="+mn-cs"/>
              </a:rPr>
              <a:t>Temp7.8 %</a:t>
            </a:r>
          </a:p>
          <a:p>
            <a:pPr rtl="0" eaLnBrk="1" fontAlgn="ctr" latinLnBrk="0" hangingPunct="1"/>
            <a:r>
              <a:rPr lang="en-US" sz="1200" b="0" i="0" u="none" strike="noStrike" kern="1200" dirty="0">
                <a:solidFill>
                  <a:schemeClr val="tx1"/>
                </a:solidFill>
                <a:effectLst/>
                <a:latin typeface="+mn-lt"/>
                <a:ea typeface="+mn-ea"/>
                <a:cs typeface="+mn-cs"/>
              </a:rPr>
              <a:t>Alt 7.3 %</a:t>
            </a:r>
          </a:p>
          <a:p>
            <a:pPr rtl="0" eaLnBrk="1" fontAlgn="ctr" latinLnBrk="0" hangingPunct="1"/>
            <a:r>
              <a:rPr lang="en-US" sz="1200" b="0" i="0" u="none" strike="noStrike" kern="1200" dirty="0">
                <a:solidFill>
                  <a:schemeClr val="tx1"/>
                </a:solidFill>
                <a:effectLst/>
                <a:latin typeface="+mn-lt"/>
                <a:ea typeface="+mn-ea"/>
                <a:cs typeface="+mn-cs"/>
              </a:rPr>
              <a:t>CCNC 8.3 % </a:t>
            </a:r>
          </a:p>
          <a:p>
            <a:r>
              <a:rPr lang="en-US" dirty="0"/>
              <a:t>CCN in the accumulation mode are most efficient in starting collision and coalescence process – in natural clouds – little larger for seeding – to add the larger particles in accumulation or coarse mode that are not natural</a:t>
            </a:r>
          </a:p>
          <a:p>
            <a:r>
              <a:rPr lang="en-US" dirty="0"/>
              <a:t>Cloud base – where condensation exceeds evaporation</a:t>
            </a:r>
          </a:p>
        </p:txBody>
      </p:sp>
      <p:sp>
        <p:nvSpPr>
          <p:cNvPr id="4" name="Slide Number Placeholder 3"/>
          <p:cNvSpPr>
            <a:spLocks noGrp="1"/>
          </p:cNvSpPr>
          <p:nvPr>
            <p:ph type="sldNum" sz="quarter" idx="10"/>
          </p:nvPr>
        </p:nvSpPr>
        <p:spPr/>
        <p:txBody>
          <a:bodyPr/>
          <a:lstStyle/>
          <a:p>
            <a:fld id="{1E097E74-1F8F-44C7-9CA7-424172C6DA2C}" type="slidenum">
              <a:rPr lang="en-US" smtClean="0"/>
              <a:t>21</a:t>
            </a:fld>
            <a:endParaRPr lang="en-US"/>
          </a:p>
        </p:txBody>
      </p:sp>
    </p:spTree>
    <p:extLst>
      <p:ext uri="{BB962C8B-B14F-4D97-AF65-F5344CB8AC3E}">
        <p14:creationId xmlns:p14="http://schemas.microsoft.com/office/powerpoint/2010/main" val="387213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Talk about the tests and what data was used in each of them.  Discuss how I chose what cases to keep and what ones did not match the requirements (from 44 cases to 37 for environmental factors to 33 for radar analysis).  Why and how the tests were done and why were they chosen.  The Mann-</a:t>
            </a:r>
            <a:r>
              <a:rPr lang="en-US" dirty="0" err="1"/>
              <a:t>whitney</a:t>
            </a:r>
            <a:r>
              <a:rPr lang="en-US" dirty="0"/>
              <a:t> test was chosen because of it being a non-parametric test -  the distribution of the data is not Gaussian and will not influence the results.  The Mann-</a:t>
            </a:r>
            <a:r>
              <a:rPr lang="en-US" dirty="0" err="1"/>
              <a:t>whitney</a:t>
            </a:r>
            <a:r>
              <a:rPr lang="en-US" dirty="0"/>
              <a:t> test compares means of measurements that come from the same population and to test whether they are equal or not.  </a:t>
            </a:r>
          </a:p>
        </p:txBody>
      </p:sp>
      <p:sp>
        <p:nvSpPr>
          <p:cNvPr id="4" name="Slide Number Placeholder 3"/>
          <p:cNvSpPr>
            <a:spLocks noGrp="1"/>
          </p:cNvSpPr>
          <p:nvPr>
            <p:ph type="sldNum" sz="quarter" idx="10"/>
          </p:nvPr>
        </p:nvSpPr>
        <p:spPr/>
        <p:txBody>
          <a:bodyPr/>
          <a:lstStyle/>
          <a:p>
            <a:fld id="{1E097E74-1F8F-44C7-9CA7-424172C6DA2C}" type="slidenum">
              <a:rPr lang="en-US" smtClean="0"/>
              <a:t>22</a:t>
            </a:fld>
            <a:endParaRPr lang="en-US"/>
          </a:p>
        </p:txBody>
      </p:sp>
    </p:spTree>
    <p:extLst>
      <p:ext uri="{BB962C8B-B14F-4D97-AF65-F5344CB8AC3E}">
        <p14:creationId xmlns:p14="http://schemas.microsoft.com/office/powerpoint/2010/main" val="153027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a:t>Calculated </a:t>
            </a:r>
            <a:r>
              <a:rPr lang="en-US" dirty="0"/>
              <a:t>at 95</a:t>
            </a:r>
            <a:r>
              <a:rPr lang="en-US" baseline="0" dirty="0"/>
              <a:t> % confidence</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24</a:t>
            </a:fld>
            <a:endParaRPr lang="en-US"/>
          </a:p>
        </p:txBody>
      </p:sp>
    </p:spTree>
    <p:extLst>
      <p:ext uri="{BB962C8B-B14F-4D97-AF65-F5344CB8AC3E}">
        <p14:creationId xmlns:p14="http://schemas.microsoft.com/office/powerpoint/2010/main" val="330062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defTabSz="931774">
              <a:defRPr/>
            </a:pPr>
            <a:r>
              <a:rPr lang="en-US" dirty="0"/>
              <a:t>Confirmed that the environmental factors are randomly distributed by using the Mann-Whitney Test. Calculating using the equations from the </a:t>
            </a:r>
            <a:r>
              <a:rPr lang="en-US" dirty="0" err="1"/>
              <a:t>mann-whitney</a:t>
            </a:r>
            <a:r>
              <a:rPr lang="en-US" dirty="0"/>
              <a:t> test from prior slides</a:t>
            </a:r>
          </a:p>
          <a:p>
            <a:r>
              <a:rPr lang="en-US" dirty="0"/>
              <a:t>With the p values – it can be assumed there is little difference between the seed and non-seed cases – the null hypothesis that the samples are from the same population can be accepted.  </a:t>
            </a:r>
          </a:p>
        </p:txBody>
      </p:sp>
      <p:sp>
        <p:nvSpPr>
          <p:cNvPr id="4" name="Slide Number Placeholder 3"/>
          <p:cNvSpPr>
            <a:spLocks noGrp="1"/>
          </p:cNvSpPr>
          <p:nvPr>
            <p:ph type="sldNum" sz="quarter" idx="10"/>
          </p:nvPr>
        </p:nvSpPr>
        <p:spPr/>
        <p:txBody>
          <a:bodyPr/>
          <a:lstStyle/>
          <a:p>
            <a:fld id="{1E097E74-1F8F-44C7-9CA7-424172C6DA2C}" type="slidenum">
              <a:rPr lang="en-US" smtClean="0"/>
              <a:t>26</a:t>
            </a:fld>
            <a:endParaRPr lang="en-US"/>
          </a:p>
        </p:txBody>
      </p:sp>
    </p:spTree>
    <p:extLst>
      <p:ext uri="{BB962C8B-B14F-4D97-AF65-F5344CB8AC3E}">
        <p14:creationId xmlns:p14="http://schemas.microsoft.com/office/powerpoint/2010/main" val="196767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Talk about the tests and what data was used in each of them.  Discuss how I chose what cases to keep and what ones did not match the requirements (from 44 cases to 37 for environmental factors to 33 for radar analysis).  Why and how the tests were done and why were they chosen.  </a:t>
            </a:r>
          </a:p>
        </p:txBody>
      </p:sp>
      <p:sp>
        <p:nvSpPr>
          <p:cNvPr id="4" name="Slide Number Placeholder 3"/>
          <p:cNvSpPr>
            <a:spLocks noGrp="1"/>
          </p:cNvSpPr>
          <p:nvPr>
            <p:ph type="sldNum" sz="quarter" idx="10"/>
          </p:nvPr>
        </p:nvSpPr>
        <p:spPr/>
        <p:txBody>
          <a:bodyPr/>
          <a:lstStyle/>
          <a:p>
            <a:fld id="{1E097E74-1F8F-44C7-9CA7-424172C6DA2C}" type="slidenum">
              <a:rPr lang="en-US" smtClean="0"/>
              <a:t>27</a:t>
            </a:fld>
            <a:endParaRPr lang="en-US"/>
          </a:p>
        </p:txBody>
      </p:sp>
    </p:spTree>
    <p:extLst>
      <p:ext uri="{BB962C8B-B14F-4D97-AF65-F5344CB8AC3E}">
        <p14:creationId xmlns:p14="http://schemas.microsoft.com/office/powerpoint/2010/main" val="386445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clouds would not appear</a:t>
            </a:r>
            <a:r>
              <a:rPr lang="en-US" baseline="0" dirty="0"/>
              <a:t> to be seen on radar due to the precipitation size particles not being large enough to create a return</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29</a:t>
            </a:fld>
            <a:endParaRPr lang="en-US"/>
          </a:p>
        </p:txBody>
      </p:sp>
    </p:spTree>
    <p:extLst>
      <p:ext uri="{BB962C8B-B14F-4D97-AF65-F5344CB8AC3E}">
        <p14:creationId xmlns:p14="http://schemas.microsoft.com/office/powerpoint/2010/main" val="1390346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31</a:t>
            </a:fld>
            <a:endParaRPr lang="en-US"/>
          </a:p>
        </p:txBody>
      </p:sp>
    </p:spTree>
    <p:extLst>
      <p:ext uri="{BB962C8B-B14F-4D97-AF65-F5344CB8AC3E}">
        <p14:creationId xmlns:p14="http://schemas.microsoft.com/office/powerpoint/2010/main" val="92156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There is a good portion  (&gt; 50 %) of crops produced in North Dakota  - therefore to keep up the production enough rain is needed to have healthy and abundant yields. </a:t>
            </a:r>
          </a:p>
        </p:txBody>
      </p:sp>
      <p:sp>
        <p:nvSpPr>
          <p:cNvPr id="4" name="Slide Number Placeholder 3"/>
          <p:cNvSpPr>
            <a:spLocks noGrp="1"/>
          </p:cNvSpPr>
          <p:nvPr>
            <p:ph type="sldNum" sz="quarter" idx="10"/>
          </p:nvPr>
        </p:nvSpPr>
        <p:spPr/>
        <p:txBody>
          <a:bodyPr/>
          <a:lstStyle/>
          <a:p>
            <a:fld id="{1E097E74-1F8F-44C7-9CA7-424172C6DA2C}" type="slidenum">
              <a:rPr lang="en-US" smtClean="0"/>
              <a:t>3</a:t>
            </a:fld>
            <a:endParaRPr lang="en-US"/>
          </a:p>
        </p:txBody>
      </p:sp>
    </p:spTree>
    <p:extLst>
      <p:ext uri="{BB962C8B-B14F-4D97-AF65-F5344CB8AC3E}">
        <p14:creationId xmlns:p14="http://schemas.microsoft.com/office/powerpoint/2010/main" val="566488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Why was the</a:t>
            </a:r>
            <a:r>
              <a:rPr lang="en-US" baseline="0" dirty="0"/>
              <a:t> Single ratio test done? </a:t>
            </a:r>
          </a:p>
          <a:p>
            <a:r>
              <a:rPr lang="en-US" baseline="0" dirty="0"/>
              <a:t>What is the benefit of the double ratio test</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32</a:t>
            </a:fld>
            <a:endParaRPr lang="en-US"/>
          </a:p>
        </p:txBody>
      </p:sp>
    </p:spTree>
    <p:extLst>
      <p:ext uri="{BB962C8B-B14F-4D97-AF65-F5344CB8AC3E}">
        <p14:creationId xmlns:p14="http://schemas.microsoft.com/office/powerpoint/2010/main" val="118886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34</a:t>
            </a:fld>
            <a:endParaRPr lang="en-US"/>
          </a:p>
        </p:txBody>
      </p:sp>
    </p:spTree>
    <p:extLst>
      <p:ext uri="{BB962C8B-B14F-4D97-AF65-F5344CB8AC3E}">
        <p14:creationId xmlns:p14="http://schemas.microsoft.com/office/powerpoint/2010/main" val="2131604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All</a:t>
            </a:r>
            <a:r>
              <a:rPr lang="en-US" baseline="0" dirty="0"/>
              <a:t> of the single ratios are greater than 1 showing an increase in the seeded cases for rain amount at each time period</a:t>
            </a:r>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35</a:t>
            </a:fld>
            <a:endParaRPr lang="en-US"/>
          </a:p>
        </p:txBody>
      </p:sp>
    </p:spTree>
    <p:extLst>
      <p:ext uri="{BB962C8B-B14F-4D97-AF65-F5344CB8AC3E}">
        <p14:creationId xmlns:p14="http://schemas.microsoft.com/office/powerpoint/2010/main" val="198207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37</a:t>
            </a:fld>
            <a:endParaRPr lang="en-US"/>
          </a:p>
        </p:txBody>
      </p:sp>
    </p:spTree>
    <p:extLst>
      <p:ext uri="{BB962C8B-B14F-4D97-AF65-F5344CB8AC3E}">
        <p14:creationId xmlns:p14="http://schemas.microsoft.com/office/powerpoint/2010/main" val="300566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38</a:t>
            </a:fld>
            <a:endParaRPr lang="en-US"/>
          </a:p>
        </p:txBody>
      </p:sp>
    </p:spTree>
    <p:extLst>
      <p:ext uri="{BB962C8B-B14F-4D97-AF65-F5344CB8AC3E}">
        <p14:creationId xmlns:p14="http://schemas.microsoft.com/office/powerpoint/2010/main" val="235584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What equations/program was used to create the data sets?  How does the bootstrapping work to create data -  what did I calculate:</a:t>
            </a:r>
          </a:p>
          <a:p>
            <a:pPr defTabSz="931774">
              <a:defRPr/>
            </a:pPr>
            <a:r>
              <a:rPr lang="en-US" dirty="0"/>
              <a:t>Double Ratios for (30-60)/(10-20), Single ratio (max, average), </a:t>
            </a:r>
            <a:r>
              <a:rPr lang="en-US" dirty="0" err="1"/>
              <a:t>stdev</a:t>
            </a:r>
            <a:r>
              <a:rPr lang="en-US" dirty="0"/>
              <a:t>, mean, total</a:t>
            </a:r>
          </a:p>
          <a:p>
            <a:r>
              <a:rPr lang="en-US" dirty="0"/>
              <a:t>From</a:t>
            </a:r>
            <a:r>
              <a:rPr lang="en-US" baseline="0" dirty="0"/>
              <a:t> original – lost 1 seed and 3 non-seed cases due to not producing enough of an echo to be tracked longer than 1 scan after seeding.</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39</a:t>
            </a:fld>
            <a:endParaRPr lang="en-US"/>
          </a:p>
        </p:txBody>
      </p:sp>
    </p:spTree>
    <p:extLst>
      <p:ext uri="{BB962C8B-B14F-4D97-AF65-F5344CB8AC3E}">
        <p14:creationId xmlns:p14="http://schemas.microsoft.com/office/powerpoint/2010/main" val="81862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40</a:t>
            </a:fld>
            <a:endParaRPr lang="en-US"/>
          </a:p>
        </p:txBody>
      </p:sp>
    </p:spTree>
    <p:extLst>
      <p:ext uri="{BB962C8B-B14F-4D97-AF65-F5344CB8AC3E}">
        <p14:creationId xmlns:p14="http://schemas.microsoft.com/office/powerpoint/2010/main" val="339529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41</a:t>
            </a:fld>
            <a:endParaRPr lang="en-US"/>
          </a:p>
        </p:txBody>
      </p:sp>
    </p:spTree>
    <p:extLst>
      <p:ext uri="{BB962C8B-B14F-4D97-AF65-F5344CB8AC3E}">
        <p14:creationId xmlns:p14="http://schemas.microsoft.com/office/powerpoint/2010/main" val="243727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9668696" y="3914528"/>
            <a:ext cx="7412924" cy="205881"/>
          </a:xfrm>
          <a:prstGeom prst="rect">
            <a:avLst/>
          </a:prstGeom>
          <a:noFill/>
          <a:ln cap="flat">
            <a:noFill/>
          </a:ln>
        </p:spPr>
        <p:txBody>
          <a:bodyPr vert="horz" wrap="square" lIns="0" tIns="0" rIns="0" bIns="0" anchor="b" anchorCtr="0" compatLnSpc="1">
            <a:noAutofit/>
          </a:bodyPr>
          <a:lstStyle/>
          <a:p>
            <a:pPr algn="r" defTabSz="868296" hangingPunct="0">
              <a:defRPr sz="1800" b="0" i="0" u="none" strike="noStrike" kern="0" cap="none" spc="0" baseline="0">
                <a:solidFill>
                  <a:srgbClr val="000000"/>
                </a:solidFill>
                <a:uFillTx/>
              </a:defRPr>
            </a:pPr>
            <a:fld id="{6D6EE046-E852-449D-9A63-56E3BE3F230E}" type="slidenum">
              <a:rPr lang="en-US" sz="1300" kern="0">
                <a:solidFill>
                  <a:srgbClr val="000000"/>
                </a:solidFill>
                <a:latin typeface="Liberation Serif" pitchFamily="18"/>
                <a:ea typeface="Segoe UI" pitchFamily="2"/>
                <a:cs typeface="Tahoma" pitchFamily="2"/>
              </a:rPr>
              <a:pPr algn="r" defTabSz="868296" hangingPunct="0">
                <a:defRPr sz="1800" b="0" i="0" u="none" strike="noStrike" kern="0" cap="none" spc="0" baseline="0">
                  <a:solidFill>
                    <a:srgbClr val="000000"/>
                  </a:solidFill>
                  <a:uFillTx/>
                </a:defRPr>
              </a:pPr>
              <a:t>42</a:t>
            </a:fld>
            <a:endParaRPr lang="en-US" sz="1300" kern="0">
              <a:solidFill>
                <a:srgbClr val="000000"/>
              </a:solidFill>
              <a:latin typeface="Liberation Serif" pitchFamily="18"/>
              <a:ea typeface="Segoe UI" pitchFamily="2"/>
              <a:cs typeface="Tahoma" pitchFamily="2"/>
            </a:endParaRPr>
          </a:p>
        </p:txBody>
      </p:sp>
      <p:sp>
        <p:nvSpPr>
          <p:cNvPr id="3" name="Slide Image Placeholder 1"/>
          <p:cNvSpPr>
            <a:spLocks noGrp="1" noRot="1" noChangeAspect="1"/>
          </p:cNvSpPr>
          <p:nvPr>
            <p:ph type="sldImg"/>
          </p:nvPr>
        </p:nvSpPr>
        <p:spPr>
          <a:xfrm>
            <a:off x="7510463" y="312738"/>
            <a:ext cx="2060575" cy="1544637"/>
          </a:xfrm>
          <a:solidFill>
            <a:srgbClr val="729FCF"/>
          </a:solidFill>
          <a:ln w="25402">
            <a:solidFill>
              <a:srgbClr val="3465A4"/>
            </a:solidFill>
            <a:prstDash val="solid"/>
          </a:ln>
        </p:spPr>
      </p:sp>
      <p:sp>
        <p:nvSpPr>
          <p:cNvPr id="4" name="Notes Placeholder 2"/>
          <p:cNvSpPr txBox="1">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14599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 measurements are from </a:t>
            </a:r>
            <a:r>
              <a:rPr lang="en-US" dirty="0" err="1"/>
              <a:t>april</a:t>
            </a:r>
            <a:r>
              <a:rPr lang="en-US" dirty="0"/>
              <a:t> – October with the </a:t>
            </a:r>
            <a:r>
              <a:rPr lang="en-US" dirty="0" err="1"/>
              <a:t>percents</a:t>
            </a:r>
            <a:r>
              <a:rPr lang="en-US" dirty="0"/>
              <a:t> of </a:t>
            </a:r>
            <a:r>
              <a:rPr lang="en-US" dirty="0" err="1"/>
              <a:t>june</a:t>
            </a:r>
            <a:r>
              <a:rPr lang="en-US" dirty="0"/>
              <a:t> and </a:t>
            </a:r>
            <a:r>
              <a:rPr lang="en-US" dirty="0" err="1"/>
              <a:t>july</a:t>
            </a:r>
            <a:r>
              <a:rPr lang="en-US" dirty="0"/>
              <a:t> shown in the table.</a:t>
            </a:r>
          </a:p>
        </p:txBody>
      </p:sp>
      <p:sp>
        <p:nvSpPr>
          <p:cNvPr id="4" name="Slide Number Placeholder 3"/>
          <p:cNvSpPr>
            <a:spLocks noGrp="1"/>
          </p:cNvSpPr>
          <p:nvPr>
            <p:ph type="sldNum" sz="quarter" idx="10"/>
          </p:nvPr>
        </p:nvSpPr>
        <p:spPr/>
        <p:txBody>
          <a:bodyPr/>
          <a:lstStyle/>
          <a:p>
            <a:fld id="{1E097E74-1F8F-44C7-9CA7-424172C6DA2C}" type="slidenum">
              <a:rPr lang="en-US" smtClean="0"/>
              <a:t>43</a:t>
            </a:fld>
            <a:endParaRPr lang="en-US"/>
          </a:p>
        </p:txBody>
      </p:sp>
    </p:spTree>
    <p:extLst>
      <p:ext uri="{BB962C8B-B14F-4D97-AF65-F5344CB8AC3E}">
        <p14:creationId xmlns:p14="http://schemas.microsoft.com/office/powerpoint/2010/main" val="112999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Adequate precipitation is necessary for sufficient crop yields</a:t>
            </a:r>
          </a:p>
        </p:txBody>
      </p:sp>
      <p:sp>
        <p:nvSpPr>
          <p:cNvPr id="4" name="Slide Number Placeholder 3"/>
          <p:cNvSpPr>
            <a:spLocks noGrp="1"/>
          </p:cNvSpPr>
          <p:nvPr>
            <p:ph type="sldNum" sz="quarter" idx="10"/>
          </p:nvPr>
        </p:nvSpPr>
        <p:spPr/>
        <p:txBody>
          <a:bodyPr/>
          <a:lstStyle/>
          <a:p>
            <a:fld id="{1E097E74-1F8F-44C7-9CA7-424172C6DA2C}" type="slidenum">
              <a:rPr lang="en-US" smtClean="0"/>
              <a:t>4</a:t>
            </a:fld>
            <a:endParaRPr lang="en-US"/>
          </a:p>
        </p:txBody>
      </p:sp>
    </p:spTree>
    <p:extLst>
      <p:ext uri="{BB962C8B-B14F-4D97-AF65-F5344CB8AC3E}">
        <p14:creationId xmlns:p14="http://schemas.microsoft.com/office/powerpoint/2010/main" val="2869999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Rain amount from the NDAWN stations was used to show that the years chosen as seeded were not unusual for the area. </a:t>
            </a:r>
          </a:p>
        </p:txBody>
      </p:sp>
      <p:sp>
        <p:nvSpPr>
          <p:cNvPr id="4" name="Slide Number Placeholder 3"/>
          <p:cNvSpPr>
            <a:spLocks noGrp="1"/>
          </p:cNvSpPr>
          <p:nvPr>
            <p:ph type="sldNum" sz="quarter" idx="10"/>
          </p:nvPr>
        </p:nvSpPr>
        <p:spPr/>
        <p:txBody>
          <a:bodyPr/>
          <a:lstStyle/>
          <a:p>
            <a:fld id="{1E097E74-1F8F-44C7-9CA7-424172C6DA2C}" type="slidenum">
              <a:rPr lang="en-US" smtClean="0"/>
              <a:t>44</a:t>
            </a:fld>
            <a:endParaRPr lang="en-US"/>
          </a:p>
        </p:txBody>
      </p:sp>
    </p:spTree>
    <p:extLst>
      <p:ext uri="{BB962C8B-B14F-4D97-AF65-F5344CB8AC3E}">
        <p14:creationId xmlns:p14="http://schemas.microsoft.com/office/powerpoint/2010/main" val="1340472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46</a:t>
            </a:fld>
            <a:endParaRPr lang="en-US"/>
          </a:p>
        </p:txBody>
      </p:sp>
    </p:spTree>
    <p:extLst>
      <p:ext uri="{BB962C8B-B14F-4D97-AF65-F5344CB8AC3E}">
        <p14:creationId xmlns:p14="http://schemas.microsoft.com/office/powerpoint/2010/main" val="961091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47</a:t>
            </a:fld>
            <a:endParaRPr lang="en-US"/>
          </a:p>
        </p:txBody>
      </p:sp>
    </p:spTree>
    <p:extLst>
      <p:ext uri="{BB962C8B-B14F-4D97-AF65-F5344CB8AC3E}">
        <p14:creationId xmlns:p14="http://schemas.microsoft.com/office/powerpoint/2010/main" val="423502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Heterogeneous</a:t>
            </a:r>
            <a:r>
              <a:rPr lang="en-US" baseline="0" dirty="0"/>
              <a:t> </a:t>
            </a:r>
            <a:r>
              <a:rPr lang="en-US" dirty="0"/>
              <a:t>Nucleation –</a:t>
            </a:r>
            <a:r>
              <a:rPr lang="en-US" baseline="0" dirty="0"/>
              <a:t> process by which water droplets form on nuclei from the vapor phase </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50</a:t>
            </a:fld>
            <a:endParaRPr lang="en-US"/>
          </a:p>
        </p:txBody>
      </p:sp>
    </p:spTree>
    <p:extLst>
      <p:ext uri="{BB962C8B-B14F-4D97-AF65-F5344CB8AC3E}">
        <p14:creationId xmlns:p14="http://schemas.microsoft.com/office/powerpoint/2010/main" val="363959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51</a:t>
            </a:fld>
            <a:endParaRPr lang="en-US"/>
          </a:p>
        </p:txBody>
      </p:sp>
    </p:spTree>
    <p:extLst>
      <p:ext uri="{BB962C8B-B14F-4D97-AF65-F5344CB8AC3E}">
        <p14:creationId xmlns:p14="http://schemas.microsoft.com/office/powerpoint/2010/main" val="338172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In the extreme case, there is a possibility that hygroscopic particle seeding merely shifts the existing rain volume into a narrow spectrum of fewer but much larger drops, which yields a large radar return with no actual</a:t>
            </a:r>
          </a:p>
          <a:p>
            <a:r>
              <a:rPr lang="en-US" dirty="0"/>
              <a:t>rain increase.</a:t>
            </a:r>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55</a:t>
            </a:fld>
            <a:endParaRPr lang="en-US"/>
          </a:p>
        </p:txBody>
      </p:sp>
    </p:spTree>
    <p:extLst>
      <p:ext uri="{BB962C8B-B14F-4D97-AF65-F5344CB8AC3E}">
        <p14:creationId xmlns:p14="http://schemas.microsoft.com/office/powerpoint/2010/main" val="2277336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The three different modes of aerosols: nucleation, accumulation, mechanically generated(coarse)</a:t>
            </a:r>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56</a:t>
            </a:fld>
            <a:endParaRPr lang="en-US"/>
          </a:p>
        </p:txBody>
      </p:sp>
    </p:spTree>
    <p:extLst>
      <p:ext uri="{BB962C8B-B14F-4D97-AF65-F5344CB8AC3E}">
        <p14:creationId xmlns:p14="http://schemas.microsoft.com/office/powerpoint/2010/main" val="2587792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57</a:t>
            </a:fld>
            <a:endParaRPr lang="en-US"/>
          </a:p>
        </p:txBody>
      </p:sp>
    </p:spTree>
    <p:extLst>
      <p:ext uri="{BB962C8B-B14F-4D97-AF65-F5344CB8AC3E}">
        <p14:creationId xmlns:p14="http://schemas.microsoft.com/office/powerpoint/2010/main" val="51845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5</a:t>
            </a:fld>
            <a:endParaRPr lang="en-US"/>
          </a:p>
        </p:txBody>
      </p:sp>
    </p:spTree>
    <p:extLst>
      <p:ext uri="{BB962C8B-B14F-4D97-AF65-F5344CB8AC3E}">
        <p14:creationId xmlns:p14="http://schemas.microsoft.com/office/powerpoint/2010/main" val="297510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The are includes 7.4 million acres (16 % of the state</a:t>
            </a:r>
          </a:p>
          <a:p>
            <a:r>
              <a:rPr lang="en-US" dirty="0"/>
              <a:t>Seeding with AgI is used in North Dakota mainly for hail suppression, but also may help increase precipitation efficiency and rain rate. </a:t>
            </a:r>
          </a:p>
          <a:p>
            <a:r>
              <a:rPr lang="en-US" dirty="0"/>
              <a:t>What would</a:t>
            </a:r>
            <a:r>
              <a:rPr lang="en-US" baseline="0" dirty="0"/>
              <a:t> hygroscopic seeding be used for?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6</a:t>
            </a:fld>
            <a:endParaRPr lang="en-US"/>
          </a:p>
        </p:txBody>
      </p:sp>
    </p:spTree>
    <p:extLst>
      <p:ext uri="{BB962C8B-B14F-4D97-AF65-F5344CB8AC3E}">
        <p14:creationId xmlns:p14="http://schemas.microsoft.com/office/powerpoint/2010/main" val="237773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study CaCl2 studied – is AgI hygroscopic?</a:t>
            </a:r>
          </a:p>
          <a:p>
            <a:r>
              <a:rPr lang="en-US" dirty="0"/>
              <a:t>• 2 WMI-Lohse ram-air pressurized liquid-fueled </a:t>
            </a:r>
            <a:r>
              <a:rPr lang="en-US" dirty="0" err="1"/>
              <a:t>AgI</a:t>
            </a:r>
            <a:r>
              <a:rPr lang="en-US" dirty="0"/>
              <a:t> generators, with a 7-gallon usable capacity, calibrated to a flow rate of 4.0 gallons per hour at 130 </a:t>
            </a:r>
            <a:r>
              <a:rPr lang="en-US" dirty="0" err="1"/>
              <a:t>kts</a:t>
            </a:r>
            <a:r>
              <a:rPr lang="en-US" dirty="0"/>
              <a:t> airspeed. • 2 Wing-mounted flare racks, each capable of carrying 12 burn-in-place flares. • 2 Belly-mounted </a:t>
            </a:r>
            <a:r>
              <a:rPr lang="en-US" dirty="0" err="1"/>
              <a:t>ejectable</a:t>
            </a:r>
            <a:r>
              <a:rPr lang="en-US" dirty="0"/>
              <a:t> flare racks, 204 flare capacity total.</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7</a:t>
            </a:fld>
            <a:endParaRPr lang="en-US"/>
          </a:p>
        </p:txBody>
      </p:sp>
    </p:spTree>
    <p:extLst>
      <p:ext uri="{BB962C8B-B14F-4D97-AF65-F5344CB8AC3E}">
        <p14:creationId xmlns:p14="http://schemas.microsoft.com/office/powerpoint/2010/main" val="106630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dirty="0"/>
              <a:t>Aggregation</a:t>
            </a:r>
            <a:r>
              <a:rPr lang="en-US" baseline="0" dirty="0"/>
              <a:t> – precipitation formation with ice -  helps create precipitation size particles sooner than would occur resulting in smaller less damaging hail or rain to be produced. </a:t>
            </a:r>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8</a:t>
            </a:fld>
            <a:endParaRPr lang="en-US"/>
          </a:p>
        </p:txBody>
      </p:sp>
    </p:spTree>
    <p:extLst>
      <p:ext uri="{BB962C8B-B14F-4D97-AF65-F5344CB8AC3E}">
        <p14:creationId xmlns:p14="http://schemas.microsoft.com/office/powerpoint/2010/main" val="248214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b="1" dirty="0"/>
              <a:t>Thailand experiment:</a:t>
            </a:r>
          </a:p>
          <a:p>
            <a:pPr defTabSz="931774">
              <a:defRPr/>
            </a:pPr>
            <a:r>
              <a:rPr lang="en-US" dirty="0"/>
              <a:t>“ Thailand paper = “It was found that seeding near cloud base with calcium chloride particles produced larger seed–no-seed ratios than did near–cloud-top seeding and that the seed -no-seed ratios </a:t>
            </a:r>
            <a:r>
              <a:rPr lang="en-US" dirty="0" err="1"/>
              <a:t>incr</a:t>
            </a:r>
            <a:endParaRPr lang="en-US" dirty="0"/>
          </a:p>
          <a:p>
            <a:endParaRPr lang="en-US" dirty="0"/>
          </a:p>
          <a:p>
            <a:r>
              <a:rPr lang="en-US" dirty="0"/>
              <a:t>Studied model runs to see the best chemical composition would be most efficient: calcium chloride, ammonium nitrate, sodium chloride, and urea – with calcium chloride producing the largest effects,  and model shows Seeding before the natural precipitation process takes over  before a natural echo is produced shows the best effects of </a:t>
            </a:r>
            <a:r>
              <a:rPr lang="en-US" dirty="0" err="1"/>
              <a:t>hygro</a:t>
            </a:r>
            <a:r>
              <a:rPr lang="en-US" dirty="0"/>
              <a:t> seeding.</a:t>
            </a:r>
          </a:p>
          <a:p>
            <a:r>
              <a:rPr lang="en-US" dirty="0"/>
              <a:t>ease with increasing concentration or dosage; logistical considerations will place an upper limit on what is possible, however” </a:t>
            </a:r>
          </a:p>
          <a:p>
            <a:pPr marL="815302" lvl="1" indent="-349415">
              <a:buClr>
                <a:schemeClr val="accent1"/>
              </a:buClr>
              <a:buFont typeface="Wingdings" panose="05000000000000000000" pitchFamily="2" charset="2"/>
              <a:buChar char="§"/>
            </a:pPr>
            <a:r>
              <a:rPr lang="en-US" sz="2400" dirty="0"/>
              <a:t>maximize the seeding signal</a:t>
            </a:r>
          </a:p>
          <a:p>
            <a:pPr marL="815302" lvl="1" indent="-349415">
              <a:buClr>
                <a:schemeClr val="accent1"/>
              </a:buClr>
              <a:buFont typeface="Wingdings" panose="05000000000000000000" pitchFamily="2" charset="2"/>
              <a:buChar char="§"/>
            </a:pPr>
            <a:r>
              <a:rPr lang="en-US" sz="2400" dirty="0"/>
              <a:t> minimize the natural variability so that the 	effectiveness of the seeding could be evaluated with a relatively small sample size</a:t>
            </a:r>
            <a:endParaRPr lang="en-US" dirty="0"/>
          </a:p>
          <a:p>
            <a:pPr rtl="0" eaLnBrk="1" fontAlgn="t" latinLnBrk="0" hangingPunct="1"/>
            <a:r>
              <a:rPr lang="en-US" b="1" dirty="0"/>
              <a:t>Thailand Project Requirements</a:t>
            </a:r>
            <a:endParaRPr lang="en-US" dirty="0"/>
          </a:p>
          <a:p>
            <a:pPr rtl="0" eaLnBrk="1" fontAlgn="t" latinLnBrk="0" hangingPunct="1"/>
            <a:r>
              <a:rPr lang="en-US" dirty="0"/>
              <a:t>Cloud top height of 3350 m</a:t>
            </a:r>
          </a:p>
          <a:p>
            <a:pPr rtl="0" eaLnBrk="1" fontAlgn="t" latinLnBrk="0" hangingPunct="1"/>
            <a:r>
              <a:rPr lang="en-US" dirty="0"/>
              <a:t>Liquid water content &gt; 0.5 g m^-3</a:t>
            </a:r>
          </a:p>
          <a:p>
            <a:pPr rtl="0" eaLnBrk="1" fontAlgn="t" latinLnBrk="0" hangingPunct="1"/>
            <a:r>
              <a:rPr lang="en-US" dirty="0"/>
              <a:t>Updraft max of at least 2.5m/s</a:t>
            </a:r>
          </a:p>
          <a:p>
            <a:pPr rtl="0" eaLnBrk="1" fontAlgn="auto" latinLnBrk="0" hangingPunct="1"/>
            <a:r>
              <a:rPr lang="en-US" dirty="0"/>
              <a:t>Length of cloud 2-6 km</a:t>
            </a:r>
          </a:p>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12</a:t>
            </a:fld>
            <a:endParaRPr lang="en-US"/>
          </a:p>
        </p:txBody>
      </p:sp>
    </p:spTree>
    <p:extLst>
      <p:ext uri="{BB962C8B-B14F-4D97-AF65-F5344CB8AC3E}">
        <p14:creationId xmlns:p14="http://schemas.microsoft.com/office/powerpoint/2010/main" val="25750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97E74-1F8F-44C7-9CA7-424172C6DA2C}" type="slidenum">
              <a:rPr lang="en-US" smtClean="0"/>
              <a:t>13</a:t>
            </a:fld>
            <a:endParaRPr lang="en-US"/>
          </a:p>
        </p:txBody>
      </p:sp>
    </p:spTree>
    <p:extLst>
      <p:ext uri="{BB962C8B-B14F-4D97-AF65-F5344CB8AC3E}">
        <p14:creationId xmlns:p14="http://schemas.microsoft.com/office/powerpoint/2010/main" val="52697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42D637-B651-47DA-96E3-9A601438BB0B}"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74EE5-B2F3-4519-91E3-A88505E0721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7996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4A0DB0-D97F-4D90-9B2B-8393C3E3D26F}"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263122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E26D9-9B7B-4CB9-98D0-6280A0A0F45D}"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152962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2A66D1-AAA3-4D82-BA9F-ED4526E74E94}"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427411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4B5C6C-EFD0-4A8D-8BAB-A7CBF6BFC6D8}" type="datetime1">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74EE5-B2F3-4519-91E3-A88505E0721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66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8DB773-F562-46F5-8F84-A5C775D3E2B5}" type="datetime1">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127938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BAECC9-B7A5-4516-A8A2-A4DC686AAC5F}" type="datetime1">
              <a:rPr lang="en-US" smtClean="0"/>
              <a:t>7/17/2017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320944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3D2BA5-7ED1-44F5-8286-1A23E9B0EA1B}" type="datetime1">
              <a:rPr lang="en-US" smtClean="0"/>
              <a:t>7/17/2017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2259778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3C5C10-0F23-468F-B52A-F35846ADB7DC}" type="datetime1">
              <a:rPr lang="en-US" smtClean="0"/>
              <a:t>7/17/2017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62997486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798F48-89D9-44E7-B6FB-3AA4F1C80169}" type="datetime1">
              <a:rPr lang="en-US" smtClean="0"/>
              <a:t>7/17/2017</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9274EE5-B2F3-4519-91E3-A88505E07212}" type="slidenum">
              <a:rPr lang="en-US" smtClean="0"/>
              <a:t>‹#›</a:t>
            </a:fld>
            <a:endParaRPr lang="en-US"/>
          </a:p>
        </p:txBody>
      </p:sp>
    </p:spTree>
    <p:extLst>
      <p:ext uri="{BB962C8B-B14F-4D97-AF65-F5344CB8AC3E}">
        <p14:creationId xmlns:p14="http://schemas.microsoft.com/office/powerpoint/2010/main" val="17344142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21811A-2EC4-49E5-901F-B49DC04BCA35}" type="datetime1">
              <a:rPr lang="en-US" smtClean="0"/>
              <a:t>7/17/2017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74EE5-B2F3-4519-91E3-A88505E07212}" type="slidenum">
              <a:rPr lang="en-US" smtClean="0"/>
              <a:t>‹#›</a:t>
            </a:fld>
            <a:endParaRPr lang="en-US"/>
          </a:p>
        </p:txBody>
      </p:sp>
    </p:spTree>
    <p:extLst>
      <p:ext uri="{BB962C8B-B14F-4D97-AF65-F5344CB8AC3E}">
        <p14:creationId xmlns:p14="http://schemas.microsoft.com/office/powerpoint/2010/main" val="258551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3CF5112-D247-42CA-B2AB-981A8E7D5DAE}" type="datetime1">
              <a:rPr lang="en-US" smtClean="0"/>
              <a:t>7/17/2017</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9274EE5-B2F3-4519-91E3-A88505E07212}"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043221"/>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smtClean="0"/>
              <a:t>1</a:t>
            </a:fld>
            <a:endParaRPr lang="en-US" sz="2000" dirty="0"/>
          </a:p>
        </p:txBody>
      </p:sp>
      <p:sp>
        <p:nvSpPr>
          <p:cNvPr id="3" name="Title 1"/>
          <p:cNvSpPr txBox="1">
            <a:spLocks/>
          </p:cNvSpPr>
          <p:nvPr/>
        </p:nvSpPr>
        <p:spPr>
          <a:xfrm>
            <a:off x="0" y="114300"/>
            <a:ext cx="9144000" cy="3265728"/>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a:solidFill>
                  <a:schemeClr val="tx1"/>
                </a:solidFill>
              </a:rPr>
              <a:t>Statistical Analysis of the Polarimetric Cloud Analysis and Seeding Test (POLCAST) Field Projects</a:t>
            </a:r>
            <a:endParaRPr lang="en-US" sz="6000" b="1" dirty="0">
              <a:solidFill>
                <a:schemeClr val="tx1"/>
              </a:solidFill>
            </a:endParaRPr>
          </a:p>
        </p:txBody>
      </p:sp>
      <p:sp>
        <p:nvSpPr>
          <p:cNvPr id="4" name="Subtitle 2"/>
          <p:cNvSpPr txBox="1">
            <a:spLocks/>
          </p:cNvSpPr>
          <p:nvPr/>
        </p:nvSpPr>
        <p:spPr>
          <a:xfrm>
            <a:off x="371819" y="4859925"/>
            <a:ext cx="3131544" cy="64678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300">
                <a:solidFill>
                  <a:schemeClr val="tx1"/>
                </a:solidFill>
              </a:rPr>
              <a:t>Jamie Ekness </a:t>
            </a:r>
            <a:endParaRPr lang="en-US" sz="33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875402"/>
            <a:ext cx="4274544" cy="3205908"/>
          </a:xfrm>
          <a:prstGeom prst="rect">
            <a:avLst/>
          </a:prstGeom>
        </p:spPr>
      </p:pic>
    </p:spTree>
    <p:extLst>
      <p:ext uri="{BB962C8B-B14F-4D97-AF65-F5344CB8AC3E}">
        <p14:creationId xmlns:p14="http://schemas.microsoft.com/office/powerpoint/2010/main" val="1591637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0594" y="1323439"/>
            <a:ext cx="7750545" cy="4520491"/>
          </a:xfrm>
          <a:prstGeom prst="rect">
            <a:avLst/>
          </a:prstGeom>
        </p:spPr>
      </p:pic>
      <p:sp>
        <p:nvSpPr>
          <p:cNvPr id="3" name="TextBox 2"/>
          <p:cNvSpPr txBox="1"/>
          <p:nvPr/>
        </p:nvSpPr>
        <p:spPr>
          <a:xfrm>
            <a:off x="0" y="0"/>
            <a:ext cx="9144000" cy="1323439"/>
          </a:xfrm>
          <a:prstGeom prst="rect">
            <a:avLst/>
          </a:prstGeom>
          <a:noFill/>
        </p:spPr>
        <p:txBody>
          <a:bodyPr wrap="square" rtlCol="0">
            <a:spAutoFit/>
          </a:bodyPr>
          <a:lstStyle/>
          <a:p>
            <a:pPr algn="ctr"/>
            <a:r>
              <a:rPr lang="en-US" sz="4000" dirty="0"/>
              <a:t>Rain Drop Formation: </a:t>
            </a:r>
          </a:p>
          <a:p>
            <a:pPr algn="ctr"/>
            <a:r>
              <a:rPr lang="en-US" sz="4000" dirty="0"/>
              <a:t>Collision and Coalescence </a:t>
            </a:r>
          </a:p>
        </p:txBody>
      </p:sp>
      <p:sp>
        <p:nvSpPr>
          <p:cNvPr id="4" name="Slide Number Placeholder 3"/>
          <p:cNvSpPr>
            <a:spLocks noGrp="1"/>
          </p:cNvSpPr>
          <p:nvPr>
            <p:ph type="sldNum" sz="quarter" idx="12"/>
          </p:nvPr>
        </p:nvSpPr>
        <p:spPr/>
        <p:txBody>
          <a:bodyPr/>
          <a:lstStyle/>
          <a:p>
            <a:fld id="{49274EE5-B2F3-4519-91E3-A88505E07212}" type="slidenum">
              <a:rPr lang="en-US" sz="2000"/>
              <a:t>10</a:t>
            </a:fld>
            <a:endParaRPr lang="en-US" sz="2000" dirty="0"/>
          </a:p>
        </p:txBody>
      </p:sp>
    </p:spTree>
    <p:extLst>
      <p:ext uri="{BB962C8B-B14F-4D97-AF65-F5344CB8AC3E}">
        <p14:creationId xmlns:p14="http://schemas.microsoft.com/office/powerpoint/2010/main" val="61369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11</a:t>
            </a:fld>
            <a:endParaRPr lang="en-US" sz="2000" dirty="0"/>
          </a:p>
        </p:txBody>
      </p:sp>
      <p:sp>
        <p:nvSpPr>
          <p:cNvPr id="3" name="Cloud 29"/>
          <p:cNvSpPr/>
          <p:nvPr/>
        </p:nvSpPr>
        <p:spPr>
          <a:xfrm>
            <a:off x="941925" y="1664471"/>
            <a:ext cx="2608118" cy="1922736"/>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noFill/>
          <a:ln w="12701" cap="flat">
            <a:solidFill>
              <a:srgbClr val="00000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pic>
        <p:nvPicPr>
          <p:cNvPr id="4" name="Picture 28"/>
          <p:cNvPicPr>
            <a:picLocks noChangeAspect="1"/>
          </p:cNvPicPr>
          <p:nvPr/>
        </p:nvPicPr>
        <p:blipFill>
          <a:blip r:embed="rId2"/>
          <a:srcRect l="14288" r="16607"/>
          <a:stretch>
            <a:fillRect/>
          </a:stretch>
        </p:blipFill>
        <p:spPr>
          <a:xfrm rot="238648">
            <a:off x="1613029" y="3331830"/>
            <a:ext cx="1170653" cy="739855"/>
          </a:xfrm>
          <a:prstGeom prst="rect">
            <a:avLst/>
          </a:prstGeom>
          <a:noFill/>
          <a:ln cap="flat">
            <a:noFill/>
          </a:ln>
        </p:spPr>
      </p:pic>
      <p:pic>
        <p:nvPicPr>
          <p:cNvPr id="5" name="Picture 67"/>
          <p:cNvPicPr>
            <a:picLocks noChangeAspect="1"/>
          </p:cNvPicPr>
          <p:nvPr/>
        </p:nvPicPr>
        <p:blipFill>
          <a:blip r:embed="rId3"/>
          <a:stretch>
            <a:fillRect/>
          </a:stretch>
        </p:blipFill>
        <p:spPr>
          <a:xfrm>
            <a:off x="40696" y="3983565"/>
            <a:ext cx="824009" cy="541460"/>
          </a:xfrm>
          <a:prstGeom prst="rect">
            <a:avLst/>
          </a:prstGeom>
          <a:noFill/>
          <a:ln cap="flat">
            <a:noFill/>
          </a:ln>
        </p:spPr>
      </p:pic>
      <p:pic>
        <p:nvPicPr>
          <p:cNvPr id="6" name="Picture 68"/>
          <p:cNvPicPr>
            <a:picLocks noChangeAspect="1"/>
          </p:cNvPicPr>
          <p:nvPr/>
        </p:nvPicPr>
        <p:blipFill>
          <a:blip r:embed="rId3"/>
          <a:stretch>
            <a:fillRect/>
          </a:stretch>
        </p:blipFill>
        <p:spPr>
          <a:xfrm>
            <a:off x="1727495" y="3961249"/>
            <a:ext cx="853979" cy="561149"/>
          </a:xfrm>
          <a:prstGeom prst="rect">
            <a:avLst/>
          </a:prstGeom>
          <a:noFill/>
          <a:ln cap="flat">
            <a:noFill/>
          </a:ln>
        </p:spPr>
      </p:pic>
      <p:cxnSp>
        <p:nvCxnSpPr>
          <p:cNvPr id="7" name="Straight Arrow Connector 74"/>
          <p:cNvCxnSpPr/>
          <p:nvPr/>
        </p:nvCxnSpPr>
        <p:spPr>
          <a:xfrm>
            <a:off x="956129" y="4179786"/>
            <a:ext cx="609772" cy="0"/>
          </a:xfrm>
          <a:prstGeom prst="straightConnector1">
            <a:avLst/>
          </a:prstGeom>
          <a:noFill/>
          <a:ln w="76196" cap="flat">
            <a:solidFill>
              <a:srgbClr val="000000"/>
            </a:solidFill>
            <a:prstDash val="solid"/>
            <a:miter/>
            <a:tailEnd type="arrow"/>
          </a:ln>
        </p:spPr>
      </p:cxnSp>
      <p:pic>
        <p:nvPicPr>
          <p:cNvPr id="8" name="Ink 79"/>
          <p:cNvPicPr>
            <a:picLocks noChangeAspect="1"/>
          </p:cNvPicPr>
          <p:nvPr/>
        </p:nvPicPr>
        <p:blipFill>
          <a:blip/>
          <a:stretch>
            <a:fillRect/>
          </a:stretch>
        </p:blipFill>
        <p:spPr>
          <a:xfrm>
            <a:off x="7227063" y="2245946"/>
            <a:ext cx="267" cy="267"/>
          </a:xfrm>
          <a:prstGeom prst="rect">
            <a:avLst/>
          </a:prstGeom>
          <a:noFill/>
          <a:ln cap="flat">
            <a:noFill/>
          </a:ln>
        </p:spPr>
      </p:pic>
      <p:sp>
        <p:nvSpPr>
          <p:cNvPr id="9" name="Cloud 80"/>
          <p:cNvSpPr/>
          <p:nvPr/>
        </p:nvSpPr>
        <p:spPr>
          <a:xfrm>
            <a:off x="3695830" y="1701895"/>
            <a:ext cx="2608118" cy="1922736"/>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noFill/>
          <a:ln w="12701" cap="flat">
            <a:solidFill>
              <a:srgbClr val="00000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 name="Oval 95"/>
          <p:cNvSpPr/>
          <p:nvPr/>
        </p:nvSpPr>
        <p:spPr>
          <a:xfrm>
            <a:off x="4638011" y="3139907"/>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 name="Oval 96"/>
          <p:cNvSpPr/>
          <p:nvPr/>
        </p:nvSpPr>
        <p:spPr>
          <a:xfrm>
            <a:off x="4292333" y="3230145"/>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 name="Oval 97"/>
          <p:cNvSpPr/>
          <p:nvPr/>
        </p:nvSpPr>
        <p:spPr>
          <a:xfrm>
            <a:off x="4638011" y="2880723"/>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 name="Oval 98"/>
          <p:cNvSpPr/>
          <p:nvPr/>
        </p:nvSpPr>
        <p:spPr>
          <a:xfrm>
            <a:off x="5170390" y="3164863"/>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 name="Oval 99"/>
          <p:cNvSpPr/>
          <p:nvPr/>
        </p:nvSpPr>
        <p:spPr>
          <a:xfrm>
            <a:off x="5326177" y="2880723"/>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pic>
        <p:nvPicPr>
          <p:cNvPr id="15" name="Ink 116"/>
          <p:cNvPicPr>
            <a:picLocks noChangeAspect="1"/>
          </p:cNvPicPr>
          <p:nvPr/>
        </p:nvPicPr>
        <p:blipFill>
          <a:blip/>
          <a:stretch>
            <a:fillRect/>
          </a:stretch>
        </p:blipFill>
        <p:spPr>
          <a:xfrm>
            <a:off x="6947634" y="2062303"/>
            <a:ext cx="300778" cy="308"/>
          </a:xfrm>
          <a:prstGeom prst="rect">
            <a:avLst/>
          </a:prstGeom>
          <a:noFill/>
          <a:ln cap="flat">
            <a:noFill/>
          </a:ln>
        </p:spPr>
      </p:pic>
      <p:pic>
        <p:nvPicPr>
          <p:cNvPr id="16" name="Ink 127"/>
          <p:cNvPicPr>
            <a:picLocks noChangeAspect="1"/>
          </p:cNvPicPr>
          <p:nvPr/>
        </p:nvPicPr>
        <p:blipFill>
          <a:blip/>
          <a:stretch>
            <a:fillRect/>
          </a:stretch>
        </p:blipFill>
        <p:spPr>
          <a:xfrm>
            <a:off x="6622551" y="2110097"/>
            <a:ext cx="267" cy="308"/>
          </a:xfrm>
          <a:prstGeom prst="rect">
            <a:avLst/>
          </a:prstGeom>
          <a:noFill/>
          <a:ln cap="flat">
            <a:noFill/>
          </a:ln>
        </p:spPr>
      </p:pic>
      <p:pic>
        <p:nvPicPr>
          <p:cNvPr id="17" name="Picture 165"/>
          <p:cNvPicPr>
            <a:picLocks noChangeAspect="1"/>
          </p:cNvPicPr>
          <p:nvPr/>
        </p:nvPicPr>
        <p:blipFill>
          <a:blip r:embed="rId2"/>
          <a:srcRect l="14288" r="16607"/>
          <a:stretch>
            <a:fillRect/>
          </a:stretch>
        </p:blipFill>
        <p:spPr>
          <a:xfrm rot="238648">
            <a:off x="4486483" y="3365187"/>
            <a:ext cx="1170653" cy="739855"/>
          </a:xfrm>
          <a:prstGeom prst="rect">
            <a:avLst/>
          </a:prstGeom>
          <a:noFill/>
          <a:ln cap="flat">
            <a:noFill/>
          </a:ln>
        </p:spPr>
      </p:pic>
      <p:pic>
        <p:nvPicPr>
          <p:cNvPr id="18" name="Picture 166"/>
          <p:cNvPicPr>
            <a:picLocks noChangeAspect="1"/>
          </p:cNvPicPr>
          <p:nvPr/>
        </p:nvPicPr>
        <p:blipFill>
          <a:blip r:embed="rId3"/>
          <a:stretch>
            <a:fillRect/>
          </a:stretch>
        </p:blipFill>
        <p:spPr>
          <a:xfrm>
            <a:off x="4600957" y="3986143"/>
            <a:ext cx="853979" cy="561149"/>
          </a:xfrm>
          <a:prstGeom prst="rect">
            <a:avLst/>
          </a:prstGeom>
          <a:noFill/>
          <a:ln cap="flat">
            <a:noFill/>
          </a:ln>
        </p:spPr>
      </p:pic>
      <p:pic>
        <p:nvPicPr>
          <p:cNvPr id="19" name="Picture 167"/>
          <p:cNvPicPr>
            <a:picLocks noChangeAspect="1"/>
          </p:cNvPicPr>
          <p:nvPr/>
        </p:nvPicPr>
        <p:blipFill>
          <a:blip r:embed="rId4"/>
          <a:srcRect b="40602"/>
          <a:stretch>
            <a:fillRect/>
          </a:stretch>
        </p:blipFill>
        <p:spPr>
          <a:xfrm rot="18221227">
            <a:off x="5026625" y="4041485"/>
            <a:ext cx="187010" cy="108905"/>
          </a:xfrm>
          <a:prstGeom prst="rect">
            <a:avLst/>
          </a:prstGeom>
          <a:noFill/>
          <a:ln cap="flat">
            <a:noFill/>
          </a:ln>
        </p:spPr>
      </p:pic>
      <p:pic>
        <p:nvPicPr>
          <p:cNvPr id="20" name="Picture 168"/>
          <p:cNvPicPr>
            <a:picLocks noChangeAspect="1"/>
          </p:cNvPicPr>
          <p:nvPr/>
        </p:nvPicPr>
        <p:blipFill>
          <a:blip r:embed="rId4"/>
          <a:srcRect b="40602"/>
          <a:stretch>
            <a:fillRect/>
          </a:stretch>
        </p:blipFill>
        <p:spPr>
          <a:xfrm rot="20460678">
            <a:off x="4713106" y="4314847"/>
            <a:ext cx="204458" cy="100785"/>
          </a:xfrm>
          <a:prstGeom prst="rect">
            <a:avLst/>
          </a:prstGeom>
          <a:noFill/>
          <a:ln cap="flat">
            <a:noFill/>
          </a:ln>
        </p:spPr>
      </p:pic>
      <p:pic>
        <p:nvPicPr>
          <p:cNvPr id="21" name="Picture 197"/>
          <p:cNvPicPr>
            <a:picLocks noChangeAspect="1"/>
          </p:cNvPicPr>
          <p:nvPr/>
        </p:nvPicPr>
        <p:blipFill>
          <a:blip r:embed="rId5"/>
          <a:stretch>
            <a:fillRect/>
          </a:stretch>
        </p:blipFill>
        <p:spPr>
          <a:xfrm rot="3450638">
            <a:off x="306741" y="4895194"/>
            <a:ext cx="603908" cy="594828"/>
          </a:xfrm>
          <a:prstGeom prst="rect">
            <a:avLst/>
          </a:prstGeom>
          <a:noFill/>
          <a:ln cap="flat">
            <a:noFill/>
          </a:ln>
        </p:spPr>
      </p:pic>
      <p:sp>
        <p:nvSpPr>
          <p:cNvPr id="22" name="TextBox 202"/>
          <p:cNvSpPr txBox="1"/>
          <p:nvPr/>
        </p:nvSpPr>
        <p:spPr>
          <a:xfrm>
            <a:off x="1035709" y="4665251"/>
            <a:ext cx="7874342" cy="807913"/>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endParaRPr lang="en-US" sz="2400" dirty="0">
              <a:solidFill>
                <a:srgbClr val="000000"/>
              </a:solidFill>
              <a:latin typeface="Calibri"/>
            </a:endParaRPr>
          </a:p>
          <a:p>
            <a:pPr defTabSz="685800">
              <a:defRPr sz="1800" b="0" i="0" u="none" strike="noStrike" kern="0" cap="none" spc="0" baseline="0">
                <a:solidFill>
                  <a:srgbClr val="000000"/>
                </a:solidFill>
                <a:uFillTx/>
              </a:defRPr>
            </a:pPr>
            <a:r>
              <a:rPr lang="en-US" sz="2400" dirty="0">
                <a:solidFill>
                  <a:srgbClr val="000000"/>
                </a:solidFill>
                <a:latin typeface="Calibri"/>
              </a:rPr>
              <a:t>Flares           Updraft              Lit Flares                Cloud Droplets</a:t>
            </a:r>
          </a:p>
        </p:txBody>
      </p:sp>
      <p:pic>
        <p:nvPicPr>
          <p:cNvPr id="23" name="Picture 203"/>
          <p:cNvPicPr>
            <a:picLocks noChangeAspect="1"/>
          </p:cNvPicPr>
          <p:nvPr/>
        </p:nvPicPr>
        <p:blipFill>
          <a:blip r:embed="rId6"/>
          <a:stretch>
            <a:fillRect/>
          </a:stretch>
        </p:blipFill>
        <p:spPr>
          <a:xfrm>
            <a:off x="6009555" y="5065291"/>
            <a:ext cx="593882" cy="382498"/>
          </a:xfrm>
          <a:prstGeom prst="rect">
            <a:avLst/>
          </a:prstGeom>
          <a:noFill/>
          <a:ln cap="flat">
            <a:noFill/>
          </a:ln>
        </p:spPr>
      </p:pic>
      <p:sp>
        <p:nvSpPr>
          <p:cNvPr id="24" name="Rectangle 204"/>
          <p:cNvSpPr/>
          <p:nvPr/>
        </p:nvSpPr>
        <p:spPr>
          <a:xfrm>
            <a:off x="51846" y="4888917"/>
            <a:ext cx="9051414" cy="718115"/>
          </a:xfrm>
          <a:prstGeom prst="rect">
            <a:avLst/>
          </a:prstGeom>
          <a:noFill/>
          <a:ln w="12701" cap="flat">
            <a:solidFill>
              <a:srgbClr val="00000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pic>
        <p:nvPicPr>
          <p:cNvPr id="25" name="Picture 205"/>
          <p:cNvPicPr>
            <a:picLocks noChangeAspect="1"/>
          </p:cNvPicPr>
          <p:nvPr/>
        </p:nvPicPr>
        <p:blipFill>
          <a:blip r:embed="rId4"/>
          <a:srcRect b="40602"/>
          <a:stretch>
            <a:fillRect/>
          </a:stretch>
        </p:blipFill>
        <p:spPr>
          <a:xfrm>
            <a:off x="3846186" y="5103113"/>
            <a:ext cx="622493" cy="306861"/>
          </a:xfrm>
          <a:prstGeom prst="rect">
            <a:avLst/>
          </a:prstGeom>
          <a:noFill/>
          <a:ln cap="flat">
            <a:noFill/>
          </a:ln>
        </p:spPr>
      </p:pic>
      <p:pic>
        <p:nvPicPr>
          <p:cNvPr id="26" name="Picture 206"/>
          <p:cNvPicPr>
            <a:picLocks noChangeAspect="1"/>
          </p:cNvPicPr>
          <p:nvPr/>
        </p:nvPicPr>
        <p:blipFill>
          <a:blip r:embed="rId7"/>
          <a:srcRect l="32873"/>
          <a:stretch>
            <a:fillRect/>
          </a:stretch>
        </p:blipFill>
        <p:spPr>
          <a:xfrm>
            <a:off x="2204586" y="5021242"/>
            <a:ext cx="296841" cy="388732"/>
          </a:xfrm>
          <a:prstGeom prst="rect">
            <a:avLst/>
          </a:prstGeom>
          <a:noFill/>
          <a:ln cap="flat">
            <a:noFill/>
          </a:ln>
        </p:spPr>
      </p:pic>
      <p:cxnSp>
        <p:nvCxnSpPr>
          <p:cNvPr id="27" name="Straight Arrow Connector 45"/>
          <p:cNvCxnSpPr/>
          <p:nvPr/>
        </p:nvCxnSpPr>
        <p:spPr>
          <a:xfrm>
            <a:off x="3225159" y="4196218"/>
            <a:ext cx="809224" cy="7729"/>
          </a:xfrm>
          <a:prstGeom prst="straightConnector1">
            <a:avLst/>
          </a:prstGeom>
          <a:noFill/>
          <a:ln w="76196" cap="flat">
            <a:solidFill>
              <a:srgbClr val="000000"/>
            </a:solidFill>
            <a:prstDash val="solid"/>
            <a:miter/>
            <a:tailEnd type="arrow"/>
          </a:ln>
        </p:spPr>
      </p:cxnSp>
      <p:sp>
        <p:nvSpPr>
          <p:cNvPr id="28" name="Oval 2"/>
          <p:cNvSpPr/>
          <p:nvPr/>
        </p:nvSpPr>
        <p:spPr>
          <a:xfrm>
            <a:off x="4227456" y="225799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29" name="Oval 61"/>
          <p:cNvSpPr/>
          <p:nvPr/>
        </p:nvSpPr>
        <p:spPr>
          <a:xfrm>
            <a:off x="4768717" y="204045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0" name="Oval 62"/>
          <p:cNvSpPr/>
          <p:nvPr/>
        </p:nvSpPr>
        <p:spPr>
          <a:xfrm>
            <a:off x="5120032" y="254956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1" name="Oval 63"/>
          <p:cNvSpPr/>
          <p:nvPr/>
        </p:nvSpPr>
        <p:spPr>
          <a:xfrm>
            <a:off x="4227806" y="276578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2" name="Oval 64"/>
          <p:cNvSpPr/>
          <p:nvPr/>
        </p:nvSpPr>
        <p:spPr>
          <a:xfrm>
            <a:off x="5120128" y="23008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3" name="Oval 65"/>
          <p:cNvSpPr/>
          <p:nvPr/>
        </p:nvSpPr>
        <p:spPr>
          <a:xfrm>
            <a:off x="5693271" y="204045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4" name="Oval 66"/>
          <p:cNvSpPr/>
          <p:nvPr/>
        </p:nvSpPr>
        <p:spPr>
          <a:xfrm>
            <a:off x="5710416" y="22645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5" name="Oval 69"/>
          <p:cNvSpPr/>
          <p:nvPr/>
        </p:nvSpPr>
        <p:spPr>
          <a:xfrm>
            <a:off x="4462233" y="231705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6" name="Oval 70"/>
          <p:cNvSpPr/>
          <p:nvPr/>
        </p:nvSpPr>
        <p:spPr>
          <a:xfrm>
            <a:off x="4199263" y="231995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7" name="Oval 71"/>
          <p:cNvSpPr/>
          <p:nvPr/>
        </p:nvSpPr>
        <p:spPr>
          <a:xfrm>
            <a:off x="4734427" y="255802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8" name="Oval 72"/>
          <p:cNvSpPr/>
          <p:nvPr/>
        </p:nvSpPr>
        <p:spPr>
          <a:xfrm>
            <a:off x="4889754" y="280555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39" name="Oval 73"/>
          <p:cNvSpPr/>
          <p:nvPr/>
        </p:nvSpPr>
        <p:spPr>
          <a:xfrm>
            <a:off x="5915841" y="247072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0" name="Oval 75"/>
          <p:cNvSpPr/>
          <p:nvPr/>
        </p:nvSpPr>
        <p:spPr>
          <a:xfrm>
            <a:off x="5247988" y="194892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1" name="Oval 76"/>
          <p:cNvSpPr/>
          <p:nvPr/>
        </p:nvSpPr>
        <p:spPr>
          <a:xfrm>
            <a:off x="5362291" y="206322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2" name="Oval 77"/>
          <p:cNvSpPr/>
          <p:nvPr/>
        </p:nvSpPr>
        <p:spPr>
          <a:xfrm>
            <a:off x="5454935" y="249836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3" name="Oval 78"/>
          <p:cNvSpPr/>
          <p:nvPr/>
        </p:nvSpPr>
        <p:spPr>
          <a:xfrm>
            <a:off x="4832873" y="2247318"/>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4" name="Oval 81"/>
          <p:cNvSpPr/>
          <p:nvPr/>
        </p:nvSpPr>
        <p:spPr>
          <a:xfrm>
            <a:off x="5569231" y="2612665"/>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5" name="Oval 82"/>
          <p:cNvSpPr/>
          <p:nvPr/>
        </p:nvSpPr>
        <p:spPr>
          <a:xfrm>
            <a:off x="5953704" y="2127386"/>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6" name="Oval 83"/>
          <p:cNvSpPr/>
          <p:nvPr/>
        </p:nvSpPr>
        <p:spPr>
          <a:xfrm>
            <a:off x="5555755" y="2241297"/>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7" name="Oval 84"/>
          <p:cNvSpPr/>
          <p:nvPr/>
        </p:nvSpPr>
        <p:spPr>
          <a:xfrm>
            <a:off x="4372523" y="2549564"/>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8" name="Oval 85"/>
          <p:cNvSpPr/>
          <p:nvPr/>
        </p:nvSpPr>
        <p:spPr>
          <a:xfrm>
            <a:off x="5321650" y="2348467"/>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49" name="Oval 86"/>
          <p:cNvSpPr/>
          <p:nvPr/>
        </p:nvSpPr>
        <p:spPr>
          <a:xfrm>
            <a:off x="3907366" y="2574541"/>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0" name="Oval 89"/>
          <p:cNvSpPr/>
          <p:nvPr/>
        </p:nvSpPr>
        <p:spPr>
          <a:xfrm>
            <a:off x="5071813" y="2740978"/>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1" name="Oval 90"/>
          <p:cNvSpPr/>
          <p:nvPr/>
        </p:nvSpPr>
        <p:spPr>
          <a:xfrm>
            <a:off x="4034081" y="2713189"/>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2" name="Oval 91"/>
          <p:cNvSpPr/>
          <p:nvPr/>
        </p:nvSpPr>
        <p:spPr>
          <a:xfrm>
            <a:off x="4502695" y="2512579"/>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3" name="Oval 92"/>
          <p:cNvSpPr/>
          <p:nvPr/>
        </p:nvSpPr>
        <p:spPr>
          <a:xfrm>
            <a:off x="1470101" y="225799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4" name="Oval 93"/>
          <p:cNvSpPr/>
          <p:nvPr/>
        </p:nvSpPr>
        <p:spPr>
          <a:xfrm>
            <a:off x="2011362" y="204045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5" name="Oval 94"/>
          <p:cNvSpPr/>
          <p:nvPr/>
        </p:nvSpPr>
        <p:spPr>
          <a:xfrm>
            <a:off x="2362670" y="254956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6" name="Oval 100"/>
          <p:cNvSpPr/>
          <p:nvPr/>
        </p:nvSpPr>
        <p:spPr>
          <a:xfrm>
            <a:off x="2362766" y="23008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7" name="Oval 101"/>
          <p:cNvSpPr/>
          <p:nvPr/>
        </p:nvSpPr>
        <p:spPr>
          <a:xfrm>
            <a:off x="2935910" y="204045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8" name="Oval 102"/>
          <p:cNvSpPr/>
          <p:nvPr/>
        </p:nvSpPr>
        <p:spPr>
          <a:xfrm>
            <a:off x="2953055" y="22645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59" name="Oval 103"/>
          <p:cNvSpPr/>
          <p:nvPr/>
        </p:nvSpPr>
        <p:spPr>
          <a:xfrm>
            <a:off x="1704878" y="231705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0" name="Oval 104"/>
          <p:cNvSpPr/>
          <p:nvPr/>
        </p:nvSpPr>
        <p:spPr>
          <a:xfrm>
            <a:off x="1441908" y="231995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1" name="Oval 105"/>
          <p:cNvSpPr/>
          <p:nvPr/>
        </p:nvSpPr>
        <p:spPr>
          <a:xfrm>
            <a:off x="1977072" y="255802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2" name="Oval 106"/>
          <p:cNvSpPr/>
          <p:nvPr/>
        </p:nvSpPr>
        <p:spPr>
          <a:xfrm>
            <a:off x="3158486" y="247072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3" name="Oval 108"/>
          <p:cNvSpPr/>
          <p:nvPr/>
        </p:nvSpPr>
        <p:spPr>
          <a:xfrm>
            <a:off x="2490633" y="194892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4" name="Oval 109"/>
          <p:cNvSpPr/>
          <p:nvPr/>
        </p:nvSpPr>
        <p:spPr>
          <a:xfrm>
            <a:off x="2604929" y="206322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5" name="Oval 110"/>
          <p:cNvSpPr/>
          <p:nvPr/>
        </p:nvSpPr>
        <p:spPr>
          <a:xfrm>
            <a:off x="2697573" y="249836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6" name="Oval 111"/>
          <p:cNvSpPr/>
          <p:nvPr/>
        </p:nvSpPr>
        <p:spPr>
          <a:xfrm>
            <a:off x="2075512" y="2247318"/>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7" name="Oval 112"/>
          <p:cNvSpPr/>
          <p:nvPr/>
        </p:nvSpPr>
        <p:spPr>
          <a:xfrm>
            <a:off x="2811876" y="2612665"/>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8" name="Oval 113"/>
          <p:cNvSpPr/>
          <p:nvPr/>
        </p:nvSpPr>
        <p:spPr>
          <a:xfrm>
            <a:off x="3196342" y="2127386"/>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69" name="Oval 114"/>
          <p:cNvSpPr/>
          <p:nvPr/>
        </p:nvSpPr>
        <p:spPr>
          <a:xfrm>
            <a:off x="2798400" y="2241297"/>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0" name="Oval 115"/>
          <p:cNvSpPr/>
          <p:nvPr/>
        </p:nvSpPr>
        <p:spPr>
          <a:xfrm>
            <a:off x="1615162" y="2549564"/>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1" name="Oval 117"/>
          <p:cNvSpPr/>
          <p:nvPr/>
        </p:nvSpPr>
        <p:spPr>
          <a:xfrm>
            <a:off x="2564288" y="2348467"/>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2" name="Oval 118"/>
          <p:cNvSpPr/>
          <p:nvPr/>
        </p:nvSpPr>
        <p:spPr>
          <a:xfrm>
            <a:off x="1150011" y="2574541"/>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3" name="Oval 119"/>
          <p:cNvSpPr/>
          <p:nvPr/>
        </p:nvSpPr>
        <p:spPr>
          <a:xfrm>
            <a:off x="1745333" y="2512579"/>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4" name="Oval 120"/>
          <p:cNvSpPr/>
          <p:nvPr/>
        </p:nvSpPr>
        <p:spPr>
          <a:xfrm>
            <a:off x="2476972" y="266386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5" name="Oval 121"/>
          <p:cNvSpPr/>
          <p:nvPr/>
        </p:nvSpPr>
        <p:spPr>
          <a:xfrm>
            <a:off x="2591274" y="277816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6" name="Oval 122"/>
          <p:cNvSpPr/>
          <p:nvPr/>
        </p:nvSpPr>
        <p:spPr>
          <a:xfrm>
            <a:off x="2011362" y="288607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7" name="Oval 123"/>
          <p:cNvSpPr/>
          <p:nvPr/>
        </p:nvSpPr>
        <p:spPr>
          <a:xfrm>
            <a:off x="2154488" y="3263708"/>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8" name="Oval 124"/>
          <p:cNvSpPr/>
          <p:nvPr/>
        </p:nvSpPr>
        <p:spPr>
          <a:xfrm>
            <a:off x="1677768" y="302819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79" name="Oval 125"/>
          <p:cNvSpPr/>
          <p:nvPr/>
        </p:nvSpPr>
        <p:spPr>
          <a:xfrm>
            <a:off x="1261015" y="2945017"/>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0" name="Oval 126"/>
          <p:cNvSpPr/>
          <p:nvPr/>
        </p:nvSpPr>
        <p:spPr>
          <a:xfrm>
            <a:off x="2319972" y="292894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1" name="Oval 128"/>
          <p:cNvSpPr/>
          <p:nvPr/>
        </p:nvSpPr>
        <p:spPr>
          <a:xfrm>
            <a:off x="2354262" y="322897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2" name="Oval 129"/>
          <p:cNvSpPr/>
          <p:nvPr/>
        </p:nvSpPr>
        <p:spPr>
          <a:xfrm>
            <a:off x="2834630" y="300676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3" name="Oval 130"/>
          <p:cNvSpPr/>
          <p:nvPr/>
        </p:nvSpPr>
        <p:spPr>
          <a:xfrm>
            <a:off x="1466514" y="290622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4" name="Oval 131"/>
          <p:cNvSpPr/>
          <p:nvPr/>
        </p:nvSpPr>
        <p:spPr>
          <a:xfrm>
            <a:off x="1648148" y="325473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5" name="Oval 132"/>
          <p:cNvSpPr/>
          <p:nvPr/>
        </p:nvSpPr>
        <p:spPr>
          <a:xfrm>
            <a:off x="1946094" y="308766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6" name="Oval 133"/>
          <p:cNvSpPr/>
          <p:nvPr/>
        </p:nvSpPr>
        <p:spPr>
          <a:xfrm>
            <a:off x="4783002" y="292248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7" name="Oval 134"/>
          <p:cNvSpPr/>
          <p:nvPr/>
        </p:nvSpPr>
        <p:spPr>
          <a:xfrm>
            <a:off x="4926128" y="330010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8" name="Oval 135"/>
          <p:cNvSpPr/>
          <p:nvPr/>
        </p:nvSpPr>
        <p:spPr>
          <a:xfrm>
            <a:off x="4449408" y="306459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89" name="Oval 137"/>
          <p:cNvSpPr/>
          <p:nvPr/>
        </p:nvSpPr>
        <p:spPr>
          <a:xfrm>
            <a:off x="4032655" y="298141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0" name="Oval 138"/>
          <p:cNvSpPr/>
          <p:nvPr/>
        </p:nvSpPr>
        <p:spPr>
          <a:xfrm>
            <a:off x="5091612" y="2965344"/>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1" name="Oval 139"/>
          <p:cNvSpPr/>
          <p:nvPr/>
        </p:nvSpPr>
        <p:spPr>
          <a:xfrm>
            <a:off x="5125902" y="326538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2" name="Oval 140"/>
          <p:cNvSpPr/>
          <p:nvPr/>
        </p:nvSpPr>
        <p:spPr>
          <a:xfrm>
            <a:off x="5606278" y="304316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3" name="Oval 141"/>
          <p:cNvSpPr/>
          <p:nvPr/>
        </p:nvSpPr>
        <p:spPr>
          <a:xfrm>
            <a:off x="4238155" y="294262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4" name="Oval 142"/>
          <p:cNvSpPr/>
          <p:nvPr/>
        </p:nvSpPr>
        <p:spPr>
          <a:xfrm>
            <a:off x="4419788" y="329113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5" name="Oval 143"/>
          <p:cNvSpPr/>
          <p:nvPr/>
        </p:nvSpPr>
        <p:spPr>
          <a:xfrm>
            <a:off x="4717735" y="312406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6" name="Oval 164"/>
          <p:cNvSpPr/>
          <p:nvPr/>
        </p:nvSpPr>
        <p:spPr>
          <a:xfrm>
            <a:off x="7574874" y="3341601"/>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7" name="Oval 169"/>
          <p:cNvSpPr/>
          <p:nvPr/>
        </p:nvSpPr>
        <p:spPr>
          <a:xfrm>
            <a:off x="7611221" y="3908524"/>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8" name="Oval 170"/>
          <p:cNvSpPr/>
          <p:nvPr/>
        </p:nvSpPr>
        <p:spPr>
          <a:xfrm>
            <a:off x="7725516" y="4022827"/>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99" name="Oval 171"/>
          <p:cNvSpPr/>
          <p:nvPr/>
        </p:nvSpPr>
        <p:spPr>
          <a:xfrm>
            <a:off x="7839818" y="4137122"/>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0" name="Oval 172"/>
          <p:cNvSpPr/>
          <p:nvPr/>
        </p:nvSpPr>
        <p:spPr>
          <a:xfrm>
            <a:off x="7946975" y="3851377"/>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1" name="Oval 173"/>
          <p:cNvSpPr/>
          <p:nvPr/>
        </p:nvSpPr>
        <p:spPr>
          <a:xfrm>
            <a:off x="7476002" y="4124771"/>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2" name="Oval 174"/>
          <p:cNvSpPr/>
          <p:nvPr/>
        </p:nvSpPr>
        <p:spPr>
          <a:xfrm>
            <a:off x="8297021" y="3672781"/>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3" name="Oval 175"/>
          <p:cNvSpPr/>
          <p:nvPr/>
        </p:nvSpPr>
        <p:spPr>
          <a:xfrm>
            <a:off x="7595255" y="4516192"/>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4" name="Oval 176"/>
          <p:cNvSpPr/>
          <p:nvPr/>
        </p:nvSpPr>
        <p:spPr>
          <a:xfrm>
            <a:off x="8525618" y="3829945"/>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5" name="Oval 177"/>
          <p:cNvSpPr/>
          <p:nvPr/>
        </p:nvSpPr>
        <p:spPr>
          <a:xfrm>
            <a:off x="8032700" y="4144268"/>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6" name="Oval 178"/>
          <p:cNvSpPr/>
          <p:nvPr/>
        </p:nvSpPr>
        <p:spPr>
          <a:xfrm>
            <a:off x="8147002" y="4258570"/>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7" name="Oval 179"/>
          <p:cNvSpPr/>
          <p:nvPr/>
        </p:nvSpPr>
        <p:spPr>
          <a:xfrm>
            <a:off x="8280438" y="4089212"/>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8" name="Oval 180"/>
          <p:cNvSpPr/>
          <p:nvPr/>
        </p:nvSpPr>
        <p:spPr>
          <a:xfrm>
            <a:off x="8042198" y="3643093"/>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09" name="Oval 181"/>
          <p:cNvSpPr/>
          <p:nvPr/>
        </p:nvSpPr>
        <p:spPr>
          <a:xfrm>
            <a:off x="8156501" y="3757395"/>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0" name="Oval 182"/>
          <p:cNvSpPr/>
          <p:nvPr/>
        </p:nvSpPr>
        <p:spPr>
          <a:xfrm>
            <a:off x="8458595" y="4218705"/>
            <a:ext cx="34290" cy="1100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1" name="Cloud 183"/>
          <p:cNvSpPr/>
          <p:nvPr/>
        </p:nvSpPr>
        <p:spPr>
          <a:xfrm>
            <a:off x="6439113" y="1642710"/>
            <a:ext cx="2608118" cy="1922736"/>
          </a:xfrm>
          <a:custGeom>
            <a:avLst/>
            <a:gdLst>
              <a:gd name="f0" fmla="val 10800000"/>
              <a:gd name="f1" fmla="val 5400000"/>
              <a:gd name="f2" fmla="val 180"/>
              <a:gd name="f3" fmla="val w"/>
              <a:gd name="f4" fmla="val h"/>
              <a:gd name="f5" fmla="val 0"/>
              <a:gd name="f6" fmla="val 43200"/>
              <a:gd name="f7" fmla="+- 0 0 11429249"/>
              <a:gd name="f8" fmla="+- 0 0 8646143"/>
              <a:gd name="f9" fmla="+- 0 0 8748475"/>
              <a:gd name="f10" fmla="+- 0 0 7859163"/>
              <a:gd name="f11" fmla="+- 0 0 4722533"/>
              <a:gd name="f12" fmla="+- 0 0 2776035"/>
              <a:gd name="f13" fmla="+- 0 0 16496525"/>
              <a:gd name="f14" fmla="+- 0 0 14809710"/>
              <a:gd name="f15" fmla="+- 0 0 4217541"/>
              <a:gd name="f16" fmla="+- 0 0 824660"/>
              <a:gd name="f17" fmla="+- 0 0 8950887"/>
              <a:gd name="f18" fmla="+- 0 0 9809656"/>
              <a:gd name="f19" fmla="+- 0 0 4002417"/>
              <a:gd name="f20" fmla="val 3900"/>
              <a:gd name="f21" fmla="val 14370"/>
              <a:gd name="f22" fmla="val 6753"/>
              <a:gd name="f23" fmla="val 9190"/>
              <a:gd name="f24" fmla="val 7426832"/>
              <a:gd name="f25" fmla="val 5333"/>
              <a:gd name="f26" fmla="val 7267"/>
              <a:gd name="f27" fmla="val 5396714"/>
              <a:gd name="f28" fmla="val 4365"/>
              <a:gd name="f29" fmla="val 5945"/>
              <a:gd name="f30" fmla="val 5983381"/>
              <a:gd name="f31" fmla="val 4857"/>
              <a:gd name="f32" fmla="val 6595"/>
              <a:gd name="f33" fmla="val 7034504"/>
              <a:gd name="f34" fmla="val 7273"/>
              <a:gd name="f35" fmla="val 6541615"/>
              <a:gd name="f36" fmla="val 6775"/>
              <a:gd name="f37" fmla="val 9220"/>
              <a:gd name="f38" fmla="val 7816140"/>
              <a:gd name="f39" fmla="val 5785"/>
              <a:gd name="f40" fmla="val 7867"/>
              <a:gd name="f41" fmla="val 37501"/>
              <a:gd name="f42" fmla="val 6842000"/>
              <a:gd name="f43" fmla="val 6752"/>
              <a:gd name="f44" fmla="val 9215"/>
              <a:gd name="f45" fmla="val 1347096"/>
              <a:gd name="f46" fmla="val 6910353"/>
              <a:gd name="f47" fmla="val 7720"/>
              <a:gd name="f48" fmla="val 10543"/>
              <a:gd name="f49" fmla="val 3974558"/>
              <a:gd name="f50" fmla="val 4542661"/>
              <a:gd name="f51" fmla="val 4360"/>
              <a:gd name="f52" fmla="val 5918"/>
              <a:gd name="f53" fmla="val 8804134"/>
              <a:gd name="f54" fmla="val 4345"/>
              <a:gd name="f55" fmla="val 9151131"/>
              <a:gd name="f56" fmla="val 4693"/>
              <a:gd name="f57" fmla="val 26177"/>
              <a:gd name="f58" fmla="val 5204520"/>
              <a:gd name="f59" fmla="val 1585770"/>
              <a:gd name="f60" fmla="val 6928"/>
              <a:gd name="f61" fmla="val 34899"/>
              <a:gd name="f62" fmla="val 4416628"/>
              <a:gd name="f63" fmla="val 686848"/>
              <a:gd name="f64" fmla="val 16478"/>
              <a:gd name="f65" fmla="val 39090"/>
              <a:gd name="f66" fmla="val 8257448"/>
              <a:gd name="f67" fmla="val 844866"/>
              <a:gd name="f68" fmla="val 28827"/>
              <a:gd name="f69" fmla="val 34751"/>
              <a:gd name="f70" fmla="val 387196"/>
              <a:gd name="f71" fmla="val 959901"/>
              <a:gd name="f72" fmla="val 34129"/>
              <a:gd name="f73" fmla="val 22954"/>
              <a:gd name="f74" fmla="val 4255042"/>
              <a:gd name="f75" fmla="val 41798"/>
              <a:gd name="f76" fmla="val 15354"/>
              <a:gd name="f77" fmla="val 1819082"/>
              <a:gd name="f78" fmla="val 1665090"/>
              <a:gd name="f79" fmla="val 38324"/>
              <a:gd name="f80" fmla="val 5426"/>
              <a:gd name="f81" fmla="val 891534"/>
              <a:gd name="f82" fmla="val 29078"/>
              <a:gd name="f83" fmla="val 3952"/>
              <a:gd name="f84" fmla="val 1091722"/>
              <a:gd name="f85" fmla="val 22141"/>
              <a:gd name="f86" fmla="val 4720"/>
              <a:gd name="f87" fmla="val 1061181"/>
              <a:gd name="f88" fmla="val 14000"/>
              <a:gd name="f89" fmla="val 5192"/>
              <a:gd name="f90" fmla="val 739161"/>
              <a:gd name="f91" fmla="val 4127"/>
              <a:gd name="f92" fmla="val 15789"/>
              <a:gd name="f93" fmla="val 9459261"/>
              <a:gd name="f94" fmla="val 711490"/>
              <a:gd name="f95" fmla="+- 0 0 -90"/>
              <a:gd name="f96" fmla="+- 0 0 -180"/>
              <a:gd name="f97" fmla="+- 0 0 -270"/>
              <a:gd name="f98" fmla="+- 0 0 -360"/>
              <a:gd name="f99" fmla="*/ f3 1 43200"/>
              <a:gd name="f100" fmla="*/ f4 1 43200"/>
              <a:gd name="f101" fmla="+- f6 0 f5"/>
              <a:gd name="f102" fmla="*/ f95 f0 1"/>
              <a:gd name="f103" fmla="*/ f96 f0 1"/>
              <a:gd name="f104" fmla="*/ f97 f0 1"/>
              <a:gd name="f105" fmla="*/ f98 f0 1"/>
              <a:gd name="f106" fmla="*/ f101 1 2"/>
              <a:gd name="f107" fmla="*/ f101 1 43200"/>
              <a:gd name="f108" fmla="*/ f101 2977 1"/>
              <a:gd name="f109" fmla="*/ f101 3262 1"/>
              <a:gd name="f110" fmla="*/ f101 17087 1"/>
              <a:gd name="f111" fmla="*/ f101 17337 1"/>
              <a:gd name="f112" fmla="*/ f101 67 1"/>
              <a:gd name="f113" fmla="*/ f101 21577 1"/>
              <a:gd name="f114" fmla="*/ f101 21582 1"/>
              <a:gd name="f115" fmla="*/ f101 1235 1"/>
              <a:gd name="f116" fmla="*/ f102 1 f2"/>
              <a:gd name="f117" fmla="*/ f103 1 f2"/>
              <a:gd name="f118" fmla="*/ f104 1 f2"/>
              <a:gd name="f119" fmla="*/ f105 1 f2"/>
              <a:gd name="f120" fmla="+- f5 f106 0"/>
              <a:gd name="f121" fmla="*/ f108 1 21600"/>
              <a:gd name="f122" fmla="*/ f109 1 21600"/>
              <a:gd name="f123" fmla="*/ f110 1 21600"/>
              <a:gd name="f124" fmla="*/ f111 1 21600"/>
              <a:gd name="f125" fmla="*/ f112 1 21600"/>
              <a:gd name="f126" fmla="*/ f113 1 21600"/>
              <a:gd name="f127" fmla="*/ f114 1 21600"/>
              <a:gd name="f128" fmla="*/ f115 1 21600"/>
              <a:gd name="f129" fmla="+- f116 0 f1"/>
              <a:gd name="f130" fmla="+- f117 0 f1"/>
              <a:gd name="f131" fmla="+- f118 0 f1"/>
              <a:gd name="f132" fmla="+- f119 0 f1"/>
              <a:gd name="f133" fmla="*/ f127 1 f107"/>
              <a:gd name="f134" fmla="*/ f120 1 f107"/>
              <a:gd name="f135" fmla="*/ f126 1 f107"/>
              <a:gd name="f136" fmla="*/ f125 1 f107"/>
              <a:gd name="f137" fmla="*/ f128 1 f107"/>
              <a:gd name="f138" fmla="*/ f121 1 f107"/>
              <a:gd name="f139" fmla="*/ f123 1 f107"/>
              <a:gd name="f140" fmla="*/ f122 1 f107"/>
              <a:gd name="f141" fmla="*/ f124 1 f107"/>
              <a:gd name="f142" fmla="*/ f138 f99 1"/>
              <a:gd name="f143" fmla="*/ f139 f99 1"/>
              <a:gd name="f144" fmla="*/ f141 f100 1"/>
              <a:gd name="f145" fmla="*/ f140 f100 1"/>
              <a:gd name="f146" fmla="*/ f133 f99 1"/>
              <a:gd name="f147" fmla="*/ f134 f100 1"/>
              <a:gd name="f148" fmla="*/ f134 f99 1"/>
              <a:gd name="f149" fmla="*/ f135 f100 1"/>
              <a:gd name="f150" fmla="*/ f136 f99 1"/>
              <a:gd name="f151" fmla="*/ f137 f100 1"/>
            </a:gdLst>
            <a:ahLst/>
            <a:cxnLst>
              <a:cxn ang="3cd4">
                <a:pos x="hc" y="t"/>
              </a:cxn>
              <a:cxn ang="0">
                <a:pos x="r" y="vc"/>
              </a:cxn>
              <a:cxn ang="cd4">
                <a:pos x="hc" y="b"/>
              </a:cxn>
              <a:cxn ang="cd2">
                <a:pos x="l" y="vc"/>
              </a:cxn>
              <a:cxn ang="f129">
                <a:pos x="f146" y="f147"/>
              </a:cxn>
              <a:cxn ang="f130">
                <a:pos x="f148" y="f149"/>
              </a:cxn>
              <a:cxn ang="f131">
                <a:pos x="f150" y="f147"/>
              </a:cxn>
              <a:cxn ang="f132">
                <a:pos x="f148" y="f151"/>
              </a:cxn>
            </a:cxnLst>
            <a:rect l="f142" t="f145" r="f143" b="f144"/>
            <a:pathLst>
              <a:path w="43200" h="43200">
                <a:moveTo>
                  <a:pt x="f20" y="f21"/>
                </a:moveTo>
                <a:arcTo wR="f22" hR="f23" stAng="f7" swAng="f24"/>
                <a:arcTo wR="f25" hR="f26" stAng="f8" swAng="f27"/>
                <a:arcTo wR="f28" hR="f29" stAng="f9" swAng="f30"/>
                <a:arcTo wR="f31" hR="f32" stAng="f10" swAng="f33"/>
                <a:arcTo wR="f25" hR="f34" stAng="f11" swAng="f35"/>
                <a:arcTo wR="f36" hR="f37" stAng="f12" swAng="f38"/>
                <a:arcTo wR="f39" hR="f40" stAng="f41" swAng="f42"/>
                <a:arcTo wR="f43" hR="f44" stAng="f45" swAng="f46"/>
                <a:arcTo wR="f47" hR="f48" stAng="f49" swAng="f50"/>
                <a:arcTo wR="f51" hR="f52" stAng="f13" swAng="f53"/>
                <a:arcTo wR="f54" hR="f29" stAng="f14" swAng="f55"/>
                <a:close/>
              </a:path>
              <a:path w="43200" h="43200" fill="none">
                <a:moveTo>
                  <a:pt x="f56" y="f57"/>
                </a:moveTo>
                <a:arcTo wR="f54" hR="f29" stAng="f58" swAng="f59"/>
                <a:moveTo>
                  <a:pt x="f60" y="f61"/>
                </a:moveTo>
                <a:arcTo wR="f51" hR="f52" stAng="f62" swAng="f63"/>
                <a:moveTo>
                  <a:pt x="f64" y="f65"/>
                </a:moveTo>
                <a:arcTo wR="f43" hR="f44" stAng="f66" swAng="f67"/>
                <a:moveTo>
                  <a:pt x="f68" y="f69"/>
                </a:moveTo>
                <a:arcTo wR="f43" hR="f44" stAng="f70" swAng="f71"/>
                <a:moveTo>
                  <a:pt x="f72" y="f73"/>
                </a:moveTo>
                <a:arcTo wR="f39" hR="f40" stAng="f15" swAng="f74"/>
                <a:moveTo>
                  <a:pt x="f75" y="f76"/>
                </a:moveTo>
                <a:arcTo wR="f25" hR="f34" stAng="f77" swAng="f78"/>
                <a:moveTo>
                  <a:pt x="f79" y="f80"/>
                </a:moveTo>
                <a:arcTo wR="f31" hR="f32" stAng="f16" swAng="f81"/>
                <a:moveTo>
                  <a:pt x="f82" y="f83"/>
                </a:moveTo>
                <a:arcTo wR="f31" hR="f32" stAng="f17" swAng="f84"/>
                <a:moveTo>
                  <a:pt x="f85" y="f86"/>
                </a:moveTo>
                <a:arcTo wR="f28" hR="f29" stAng="f18" swAng="f87"/>
                <a:moveTo>
                  <a:pt x="f88" y="f89"/>
                </a:moveTo>
                <a:arcTo wR="f22" hR="f23" stAng="f19" swAng="f90"/>
                <a:moveTo>
                  <a:pt x="f91" y="f92"/>
                </a:moveTo>
                <a:arcTo wR="f22" hR="f23" stAng="f93" swAng="f94"/>
              </a:path>
            </a:pathLst>
          </a:custGeom>
          <a:noFill/>
          <a:ln w="12701" cap="flat">
            <a:solidFill>
              <a:srgbClr val="00000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2" name="Oval 184"/>
          <p:cNvSpPr/>
          <p:nvPr/>
        </p:nvSpPr>
        <p:spPr>
          <a:xfrm>
            <a:off x="7381293" y="3080716"/>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3" name="Oval 185"/>
          <p:cNvSpPr/>
          <p:nvPr/>
        </p:nvSpPr>
        <p:spPr>
          <a:xfrm>
            <a:off x="7035616" y="3170953"/>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4" name="Oval 186"/>
          <p:cNvSpPr/>
          <p:nvPr/>
        </p:nvSpPr>
        <p:spPr>
          <a:xfrm>
            <a:off x="7381293" y="2821538"/>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5" name="Oval 187"/>
          <p:cNvSpPr/>
          <p:nvPr/>
        </p:nvSpPr>
        <p:spPr>
          <a:xfrm>
            <a:off x="7913673" y="3105672"/>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16" name="Oval 188"/>
          <p:cNvSpPr/>
          <p:nvPr/>
        </p:nvSpPr>
        <p:spPr>
          <a:xfrm>
            <a:off x="8069459" y="2821538"/>
            <a:ext cx="130706" cy="1203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pic>
        <p:nvPicPr>
          <p:cNvPr id="117" name="Picture 189"/>
          <p:cNvPicPr>
            <a:picLocks noChangeAspect="1"/>
          </p:cNvPicPr>
          <p:nvPr/>
        </p:nvPicPr>
        <p:blipFill>
          <a:blip r:embed="rId2"/>
          <a:srcRect l="14288" r="16607"/>
          <a:stretch>
            <a:fillRect/>
          </a:stretch>
        </p:blipFill>
        <p:spPr>
          <a:xfrm rot="238648">
            <a:off x="7229766" y="3306002"/>
            <a:ext cx="1170653" cy="739855"/>
          </a:xfrm>
          <a:prstGeom prst="rect">
            <a:avLst/>
          </a:prstGeom>
          <a:noFill/>
          <a:ln cap="flat">
            <a:noFill/>
          </a:ln>
        </p:spPr>
      </p:pic>
      <p:pic>
        <p:nvPicPr>
          <p:cNvPr id="118" name="Picture 190"/>
          <p:cNvPicPr>
            <a:picLocks noChangeAspect="1"/>
          </p:cNvPicPr>
          <p:nvPr/>
        </p:nvPicPr>
        <p:blipFill>
          <a:blip r:embed="rId3"/>
          <a:stretch>
            <a:fillRect/>
          </a:stretch>
        </p:blipFill>
        <p:spPr>
          <a:xfrm>
            <a:off x="8249282" y="3923989"/>
            <a:ext cx="853979" cy="561149"/>
          </a:xfrm>
          <a:prstGeom prst="rect">
            <a:avLst/>
          </a:prstGeom>
          <a:noFill/>
          <a:ln cap="flat">
            <a:noFill/>
          </a:ln>
        </p:spPr>
      </p:pic>
      <p:sp>
        <p:nvSpPr>
          <p:cNvPr id="119" name="Oval 193"/>
          <p:cNvSpPr/>
          <p:nvPr/>
        </p:nvSpPr>
        <p:spPr>
          <a:xfrm>
            <a:off x="6970739" y="2198805"/>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0" name="Oval 194"/>
          <p:cNvSpPr/>
          <p:nvPr/>
        </p:nvSpPr>
        <p:spPr>
          <a:xfrm>
            <a:off x="7511999" y="198126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1" name="Oval 195"/>
          <p:cNvSpPr/>
          <p:nvPr/>
        </p:nvSpPr>
        <p:spPr>
          <a:xfrm>
            <a:off x="7863314" y="2490373"/>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2" name="Oval 196"/>
          <p:cNvSpPr/>
          <p:nvPr/>
        </p:nvSpPr>
        <p:spPr>
          <a:xfrm>
            <a:off x="6971088" y="270659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3" name="Oval 198"/>
          <p:cNvSpPr/>
          <p:nvPr/>
        </p:nvSpPr>
        <p:spPr>
          <a:xfrm>
            <a:off x="7863410" y="2241667"/>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4" name="Oval 199"/>
          <p:cNvSpPr/>
          <p:nvPr/>
        </p:nvSpPr>
        <p:spPr>
          <a:xfrm>
            <a:off x="8436554" y="198126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5" name="Oval 200"/>
          <p:cNvSpPr/>
          <p:nvPr/>
        </p:nvSpPr>
        <p:spPr>
          <a:xfrm>
            <a:off x="8453699" y="2205375"/>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6" name="Oval 201"/>
          <p:cNvSpPr/>
          <p:nvPr/>
        </p:nvSpPr>
        <p:spPr>
          <a:xfrm>
            <a:off x="7205515" y="22578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7" name="Oval 207"/>
          <p:cNvSpPr/>
          <p:nvPr/>
        </p:nvSpPr>
        <p:spPr>
          <a:xfrm>
            <a:off x="6942545" y="2260767"/>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8" name="Oval 208"/>
          <p:cNvSpPr/>
          <p:nvPr/>
        </p:nvSpPr>
        <p:spPr>
          <a:xfrm>
            <a:off x="7477709" y="2498835"/>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29" name="Oval 209"/>
          <p:cNvSpPr/>
          <p:nvPr/>
        </p:nvSpPr>
        <p:spPr>
          <a:xfrm>
            <a:off x="7633036" y="274636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0" name="Oval 210"/>
          <p:cNvSpPr/>
          <p:nvPr/>
        </p:nvSpPr>
        <p:spPr>
          <a:xfrm>
            <a:off x="8659123" y="241154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1" name="Oval 211"/>
          <p:cNvSpPr/>
          <p:nvPr/>
        </p:nvSpPr>
        <p:spPr>
          <a:xfrm>
            <a:off x="7991270" y="1889735"/>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2" name="Oval 212"/>
          <p:cNvSpPr/>
          <p:nvPr/>
        </p:nvSpPr>
        <p:spPr>
          <a:xfrm>
            <a:off x="8105573" y="200403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3" name="Oval 213"/>
          <p:cNvSpPr/>
          <p:nvPr/>
        </p:nvSpPr>
        <p:spPr>
          <a:xfrm>
            <a:off x="8198210" y="2439178"/>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4" name="Oval 214"/>
          <p:cNvSpPr/>
          <p:nvPr/>
        </p:nvSpPr>
        <p:spPr>
          <a:xfrm>
            <a:off x="7576156" y="2188126"/>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5" name="Oval 215"/>
          <p:cNvSpPr/>
          <p:nvPr/>
        </p:nvSpPr>
        <p:spPr>
          <a:xfrm>
            <a:off x="8312512" y="2553481"/>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6" name="Oval 216"/>
          <p:cNvSpPr/>
          <p:nvPr/>
        </p:nvSpPr>
        <p:spPr>
          <a:xfrm>
            <a:off x="8696986" y="2068194"/>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7" name="Oval 217"/>
          <p:cNvSpPr/>
          <p:nvPr/>
        </p:nvSpPr>
        <p:spPr>
          <a:xfrm>
            <a:off x="8299036" y="2182112"/>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8" name="Oval 218"/>
          <p:cNvSpPr/>
          <p:nvPr/>
        </p:nvSpPr>
        <p:spPr>
          <a:xfrm>
            <a:off x="7115806" y="2490373"/>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39" name="Oval 219"/>
          <p:cNvSpPr/>
          <p:nvPr/>
        </p:nvSpPr>
        <p:spPr>
          <a:xfrm>
            <a:off x="8064932" y="2289282"/>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0" name="Oval 220"/>
          <p:cNvSpPr/>
          <p:nvPr/>
        </p:nvSpPr>
        <p:spPr>
          <a:xfrm>
            <a:off x="6650648" y="2515349"/>
            <a:ext cx="50516" cy="762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1" name="Oval 221"/>
          <p:cNvSpPr/>
          <p:nvPr/>
        </p:nvSpPr>
        <p:spPr>
          <a:xfrm>
            <a:off x="7815095" y="2681794"/>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2" name="Oval 222"/>
          <p:cNvSpPr/>
          <p:nvPr/>
        </p:nvSpPr>
        <p:spPr>
          <a:xfrm>
            <a:off x="6777363" y="2654005"/>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3" name="Oval 223"/>
          <p:cNvSpPr/>
          <p:nvPr/>
        </p:nvSpPr>
        <p:spPr>
          <a:xfrm>
            <a:off x="7245977" y="2453388"/>
            <a:ext cx="112163" cy="950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4" name="Oval 224"/>
          <p:cNvSpPr/>
          <p:nvPr/>
        </p:nvSpPr>
        <p:spPr>
          <a:xfrm>
            <a:off x="7526285" y="2863297"/>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5" name="Oval 225"/>
          <p:cNvSpPr/>
          <p:nvPr/>
        </p:nvSpPr>
        <p:spPr>
          <a:xfrm>
            <a:off x="7669411" y="324091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6" name="Oval 226"/>
          <p:cNvSpPr/>
          <p:nvPr/>
        </p:nvSpPr>
        <p:spPr>
          <a:xfrm>
            <a:off x="7192691" y="300540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7" name="Oval 227"/>
          <p:cNvSpPr/>
          <p:nvPr/>
        </p:nvSpPr>
        <p:spPr>
          <a:xfrm>
            <a:off x="6775937" y="2922228"/>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8" name="Oval 228"/>
          <p:cNvSpPr/>
          <p:nvPr/>
        </p:nvSpPr>
        <p:spPr>
          <a:xfrm>
            <a:off x="7834895" y="290615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49" name="Oval 229"/>
          <p:cNvSpPr/>
          <p:nvPr/>
        </p:nvSpPr>
        <p:spPr>
          <a:xfrm>
            <a:off x="7869185" y="3206197"/>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50" name="Oval 230"/>
          <p:cNvSpPr/>
          <p:nvPr/>
        </p:nvSpPr>
        <p:spPr>
          <a:xfrm>
            <a:off x="8349553" y="2983970"/>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51" name="Oval 231"/>
          <p:cNvSpPr/>
          <p:nvPr/>
        </p:nvSpPr>
        <p:spPr>
          <a:xfrm>
            <a:off x="6981437" y="2883432"/>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52" name="Oval 232"/>
          <p:cNvSpPr/>
          <p:nvPr/>
        </p:nvSpPr>
        <p:spPr>
          <a:xfrm>
            <a:off x="7163071" y="3231949"/>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sp>
        <p:nvSpPr>
          <p:cNvPr id="153" name="Oval 233"/>
          <p:cNvSpPr/>
          <p:nvPr/>
        </p:nvSpPr>
        <p:spPr>
          <a:xfrm>
            <a:off x="7461017" y="3064881"/>
            <a:ext cx="34290" cy="428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Calibri"/>
            </a:endParaRPr>
          </a:p>
        </p:txBody>
      </p:sp>
      <p:cxnSp>
        <p:nvCxnSpPr>
          <p:cNvPr id="154" name="Straight Arrow Connector 234"/>
          <p:cNvCxnSpPr/>
          <p:nvPr/>
        </p:nvCxnSpPr>
        <p:spPr>
          <a:xfrm>
            <a:off x="5978962" y="4281724"/>
            <a:ext cx="809224" cy="7736"/>
          </a:xfrm>
          <a:prstGeom prst="straightConnector1">
            <a:avLst/>
          </a:prstGeom>
          <a:noFill/>
          <a:ln w="76196" cap="flat">
            <a:solidFill>
              <a:srgbClr val="000000"/>
            </a:solidFill>
            <a:prstDash val="solid"/>
            <a:miter/>
            <a:tailEnd type="arrow"/>
          </a:ln>
        </p:spPr>
      </p:cxnSp>
      <p:sp>
        <p:nvSpPr>
          <p:cNvPr id="155" name="TextBox 83"/>
          <p:cNvSpPr txBox="1"/>
          <p:nvPr/>
        </p:nvSpPr>
        <p:spPr>
          <a:xfrm>
            <a:off x="-13223" y="-59216"/>
            <a:ext cx="9143997" cy="142346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4400" kern="0" dirty="0">
                <a:solidFill>
                  <a:srgbClr val="000000"/>
                </a:solidFill>
                <a:latin typeface="Calibri"/>
              </a:rPr>
              <a:t>Hygroscopic Seeding </a:t>
            </a:r>
            <a:r>
              <a:rPr lang="en-US" sz="4400" dirty="0">
                <a:solidFill>
                  <a:srgbClr val="000000"/>
                </a:solidFill>
                <a:latin typeface="Calibri"/>
              </a:rPr>
              <a:t>with Burn-In-Place Flares</a:t>
            </a:r>
          </a:p>
        </p:txBody>
      </p:sp>
    </p:spTree>
    <p:extLst>
      <p:ext uri="{BB962C8B-B14F-4D97-AF65-F5344CB8AC3E}">
        <p14:creationId xmlns:p14="http://schemas.microsoft.com/office/powerpoint/2010/main" val="403872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12</a:t>
            </a:fld>
            <a:endParaRPr lang="en-US" sz="2000" dirty="0"/>
          </a:p>
        </p:txBody>
      </p:sp>
      <p:sp>
        <p:nvSpPr>
          <p:cNvPr id="3" name="Title 1"/>
          <p:cNvSpPr txBox="1">
            <a:spLocks/>
          </p:cNvSpPr>
          <p:nvPr/>
        </p:nvSpPr>
        <p:spPr>
          <a:xfrm>
            <a:off x="0" y="74252"/>
            <a:ext cx="9144000" cy="74097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tx1"/>
                </a:solidFill>
                <a:latin typeface="+mn-lt"/>
              </a:rPr>
              <a:t>Hygroscopic Seeding Projects Around the World</a:t>
            </a:r>
          </a:p>
        </p:txBody>
      </p:sp>
      <p:sp>
        <p:nvSpPr>
          <p:cNvPr id="4" name="TextBox 3"/>
          <p:cNvSpPr txBox="1"/>
          <p:nvPr/>
        </p:nvSpPr>
        <p:spPr>
          <a:xfrm>
            <a:off x="0" y="852661"/>
            <a:ext cx="8998441" cy="5940088"/>
          </a:xfrm>
          <a:prstGeom prst="rect">
            <a:avLst/>
          </a:prstGeom>
          <a:noFill/>
        </p:spPr>
        <p:txBody>
          <a:bodyPr wrap="square" rtlCol="0">
            <a:spAutoFit/>
          </a:bodyPr>
          <a:lstStyle/>
          <a:p>
            <a:pPr marL="257175" indent="-257175">
              <a:buClr>
                <a:schemeClr val="accent1"/>
              </a:buClr>
              <a:buFont typeface="Wingdings" panose="05000000000000000000" pitchFamily="2" charset="2"/>
              <a:buChar char="§"/>
            </a:pPr>
            <a:r>
              <a:rPr lang="en-US" sz="2200" b="1" dirty="0"/>
              <a:t>South Africa(1991/92 - 1997)</a:t>
            </a:r>
          </a:p>
          <a:p>
            <a:pPr marL="1171575" lvl="2" indent="-257175">
              <a:buClr>
                <a:schemeClr val="accent1"/>
              </a:buClr>
              <a:buFont typeface="Wingdings" panose="05000000000000000000" pitchFamily="2" charset="2"/>
              <a:buChar char="§"/>
            </a:pPr>
            <a:r>
              <a:rPr lang="en-US" sz="2200" dirty="0"/>
              <a:t>Study began after measuring changes in cloud microphysics downwind of a Kraft Paper Mill. </a:t>
            </a:r>
            <a:r>
              <a:rPr lang="en-US" sz="2200" i="1" dirty="0"/>
              <a:t>(Mather et al. 1997)</a:t>
            </a:r>
            <a:endParaRPr lang="en-US" sz="2200" b="1" i="1" dirty="0"/>
          </a:p>
          <a:p>
            <a:pPr marL="257175" indent="-257175">
              <a:buClr>
                <a:schemeClr val="accent1"/>
              </a:buClr>
              <a:buFont typeface="Wingdings" panose="05000000000000000000" pitchFamily="2" charset="2"/>
              <a:buChar char="§"/>
            </a:pPr>
            <a:r>
              <a:rPr lang="en-US" sz="2200" b="1" dirty="0"/>
              <a:t>Mexico(1997-1998)</a:t>
            </a:r>
          </a:p>
          <a:p>
            <a:pPr marL="1171575" lvl="2" indent="-257175">
              <a:buClr>
                <a:schemeClr val="accent1"/>
              </a:buClr>
              <a:buFont typeface="Wingdings" panose="05000000000000000000" pitchFamily="2" charset="2"/>
              <a:buChar char="§"/>
            </a:pPr>
            <a:r>
              <a:rPr lang="en-US" sz="2200" dirty="0"/>
              <a:t>Study based on findings of South Africa.</a:t>
            </a:r>
          </a:p>
          <a:p>
            <a:pPr marL="1171575" lvl="2" indent="-257175">
              <a:buClr>
                <a:schemeClr val="accent1"/>
              </a:buClr>
              <a:buFont typeface="Wingdings" panose="05000000000000000000" pitchFamily="2" charset="2"/>
              <a:buChar char="§"/>
            </a:pPr>
            <a:r>
              <a:rPr lang="en-US" sz="2200" dirty="0"/>
              <a:t>Seeded clouds found to last longer than non-seeded. </a:t>
            </a:r>
            <a:r>
              <a:rPr lang="en-US" sz="2200" i="1" dirty="0"/>
              <a:t>(Silverman 2003)</a:t>
            </a:r>
          </a:p>
          <a:p>
            <a:pPr marL="257175" indent="-257175">
              <a:buClr>
                <a:schemeClr val="accent1"/>
              </a:buClr>
              <a:buFont typeface="Wingdings" panose="05000000000000000000" pitchFamily="2" charset="2"/>
              <a:buChar char="§"/>
            </a:pPr>
            <a:r>
              <a:rPr lang="en-US" sz="2200" b="1" dirty="0"/>
              <a:t>Thailand (1995-1998)</a:t>
            </a:r>
          </a:p>
          <a:p>
            <a:pPr marL="1171575" lvl="2" indent="-257175">
              <a:buClr>
                <a:schemeClr val="accent1"/>
              </a:buClr>
              <a:buFont typeface="Wingdings" panose="05000000000000000000" pitchFamily="2" charset="2"/>
              <a:buChar char="§"/>
            </a:pPr>
            <a:r>
              <a:rPr lang="en-US" sz="2200" dirty="0"/>
              <a:t>Best effects were seen in clouds seeded before natural precipitation formation takes place – from model runs.</a:t>
            </a:r>
          </a:p>
          <a:p>
            <a:pPr marL="1171575" lvl="2" indent="-257175">
              <a:buClr>
                <a:schemeClr val="accent1"/>
              </a:buClr>
              <a:buFont typeface="Wingdings" panose="05000000000000000000" pitchFamily="2" charset="2"/>
              <a:buChar char="§"/>
            </a:pPr>
            <a:r>
              <a:rPr lang="en-US" sz="2200" dirty="0"/>
              <a:t>Experimental parameters were chosen to:   Maximize the seeding signal and minimize the natural variability. </a:t>
            </a:r>
          </a:p>
          <a:p>
            <a:pPr marL="1171575" lvl="2" indent="-257175">
              <a:buClr>
                <a:schemeClr val="accent1"/>
              </a:buClr>
              <a:buFont typeface="Wingdings" panose="05000000000000000000" pitchFamily="2" charset="2"/>
              <a:buChar char="§"/>
            </a:pPr>
            <a:r>
              <a:rPr lang="en-US" sz="2200" dirty="0"/>
              <a:t>The effectiveness of the seeding could be evaluated with a relatively small sample size.</a:t>
            </a:r>
          </a:p>
          <a:p>
            <a:pPr marL="1171575" lvl="2" indent="-257175">
              <a:buClr>
                <a:schemeClr val="accent1"/>
              </a:buClr>
              <a:buFont typeface="Wingdings" panose="05000000000000000000" pitchFamily="2" charset="2"/>
              <a:buChar char="§"/>
            </a:pPr>
            <a:r>
              <a:rPr lang="en-US" sz="2200" dirty="0"/>
              <a:t>Provided statistically significant evidence of hygroscopic seeding. </a:t>
            </a:r>
          </a:p>
          <a:p>
            <a:pPr lvl="1">
              <a:buClr>
                <a:schemeClr val="accent1"/>
              </a:buClr>
            </a:pPr>
            <a:r>
              <a:rPr lang="en-US" i="1" dirty="0"/>
              <a:t>              </a:t>
            </a:r>
            <a:r>
              <a:rPr lang="en-US" sz="2200" i="1" dirty="0"/>
              <a:t>(Silverman and </a:t>
            </a:r>
            <a:r>
              <a:rPr lang="en-US" sz="2200" i="1" dirty="0" err="1"/>
              <a:t>Sukarnjanaset</a:t>
            </a:r>
            <a:r>
              <a:rPr lang="en-US" sz="2200" i="1" dirty="0"/>
              <a:t> 2000)</a:t>
            </a:r>
          </a:p>
          <a:p>
            <a:pPr lvl="1">
              <a:buClr>
                <a:schemeClr val="accent1"/>
              </a:buClr>
            </a:pPr>
            <a:endParaRPr lang="en-US" sz="2200" dirty="0"/>
          </a:p>
        </p:txBody>
      </p:sp>
    </p:spTree>
    <p:extLst>
      <p:ext uri="{BB962C8B-B14F-4D97-AF65-F5344CB8AC3E}">
        <p14:creationId xmlns:p14="http://schemas.microsoft.com/office/powerpoint/2010/main" val="3574977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25344" y="5715602"/>
            <a:ext cx="984019" cy="273844"/>
          </a:xfrm>
        </p:spPr>
        <p:txBody>
          <a:bodyPr/>
          <a:lstStyle/>
          <a:p>
            <a:fld id="{49274EE5-B2F3-4519-91E3-A88505E07212}" type="slidenum">
              <a:rPr lang="en-US" sz="1500"/>
              <a:t>13</a:t>
            </a:fld>
            <a:endParaRPr lang="en-US" sz="1500" dirty="0"/>
          </a:p>
        </p:txBody>
      </p:sp>
      <p:sp>
        <p:nvSpPr>
          <p:cNvPr id="3" name="Title 1"/>
          <p:cNvSpPr txBox="1">
            <a:spLocks/>
          </p:cNvSpPr>
          <p:nvPr/>
        </p:nvSpPr>
        <p:spPr>
          <a:xfrm>
            <a:off x="0" y="155778"/>
            <a:ext cx="9144000" cy="99417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err="1">
                <a:solidFill>
                  <a:srgbClr val="C00000"/>
                </a:solidFill>
                <a:latin typeface="+mn-lt"/>
              </a:rPr>
              <a:t>POL</a:t>
            </a:r>
            <a:r>
              <a:rPr lang="en-US" dirty="0" err="1">
                <a:solidFill>
                  <a:schemeClr val="tx1"/>
                </a:solidFill>
                <a:latin typeface="+mn-lt"/>
              </a:rPr>
              <a:t>arimetric</a:t>
            </a:r>
            <a:r>
              <a:rPr lang="en-US" dirty="0">
                <a:latin typeface="+mn-lt"/>
              </a:rPr>
              <a:t> </a:t>
            </a:r>
            <a:r>
              <a:rPr lang="en-US" b="1" dirty="0">
                <a:solidFill>
                  <a:srgbClr val="C00000"/>
                </a:solidFill>
                <a:latin typeface="+mn-lt"/>
              </a:rPr>
              <a:t>C</a:t>
            </a:r>
            <a:r>
              <a:rPr lang="en-US" dirty="0">
                <a:solidFill>
                  <a:schemeClr val="tx1"/>
                </a:solidFill>
                <a:latin typeface="+mn-lt"/>
              </a:rPr>
              <a:t>loud</a:t>
            </a:r>
            <a:r>
              <a:rPr lang="en-US" dirty="0">
                <a:latin typeface="+mn-lt"/>
              </a:rPr>
              <a:t> </a:t>
            </a:r>
            <a:r>
              <a:rPr lang="en-US" b="1" dirty="0">
                <a:solidFill>
                  <a:srgbClr val="C00000"/>
                </a:solidFill>
                <a:latin typeface="+mn-lt"/>
              </a:rPr>
              <a:t>A</a:t>
            </a:r>
            <a:r>
              <a:rPr lang="en-US" dirty="0">
                <a:solidFill>
                  <a:schemeClr val="tx1"/>
                </a:solidFill>
                <a:latin typeface="+mn-lt"/>
              </a:rPr>
              <a:t>nalysis and </a:t>
            </a:r>
            <a:r>
              <a:rPr lang="en-US" b="1" dirty="0">
                <a:solidFill>
                  <a:srgbClr val="C00000"/>
                </a:solidFill>
                <a:latin typeface="+mn-lt"/>
              </a:rPr>
              <a:t>S</a:t>
            </a:r>
            <a:r>
              <a:rPr lang="en-US" dirty="0">
                <a:solidFill>
                  <a:schemeClr val="tx1"/>
                </a:solidFill>
                <a:latin typeface="+mn-lt"/>
              </a:rPr>
              <a:t>eeding</a:t>
            </a:r>
            <a:r>
              <a:rPr lang="en-US" dirty="0">
                <a:latin typeface="+mn-lt"/>
              </a:rPr>
              <a:t> </a:t>
            </a:r>
            <a:r>
              <a:rPr lang="en-US" b="1" dirty="0">
                <a:solidFill>
                  <a:srgbClr val="C00000"/>
                </a:solidFill>
                <a:latin typeface="+mn-lt"/>
              </a:rPr>
              <a:t>T</a:t>
            </a:r>
            <a:r>
              <a:rPr lang="en-US" dirty="0">
                <a:solidFill>
                  <a:schemeClr val="tx1"/>
                </a:solidFill>
                <a:latin typeface="+mn-lt"/>
              </a:rPr>
              <a:t>est</a:t>
            </a:r>
          </a:p>
        </p:txBody>
      </p:sp>
      <p:sp>
        <p:nvSpPr>
          <p:cNvPr id="4" name="TextBox 3"/>
          <p:cNvSpPr txBox="1"/>
          <p:nvPr/>
        </p:nvSpPr>
        <p:spPr>
          <a:xfrm>
            <a:off x="188462" y="1582200"/>
            <a:ext cx="8767075" cy="3970318"/>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800" dirty="0"/>
              <a:t>The first POLCAST project in 2006 had the main objective to determine if a radar signature could be seen in clouds seeded with hygroscopic flares.</a:t>
            </a:r>
          </a:p>
          <a:p>
            <a:pPr marL="342900" indent="-342900">
              <a:buClr>
                <a:schemeClr val="accent1"/>
              </a:buClr>
              <a:buFont typeface="Wingdings" panose="05000000000000000000" pitchFamily="2" charset="2"/>
              <a:buChar char="§"/>
            </a:pPr>
            <a:r>
              <a:rPr lang="en-US" sz="2800" dirty="0"/>
              <a:t>Projects in 2008, 2010, and 2012 included random seeding/sampling cloud targets. </a:t>
            </a:r>
          </a:p>
          <a:p>
            <a:pPr marL="342900" indent="-342900">
              <a:buClr>
                <a:schemeClr val="accent1"/>
              </a:buClr>
              <a:buFont typeface="Wingdings" panose="05000000000000000000" pitchFamily="2" charset="2"/>
              <a:buChar char="§"/>
            </a:pPr>
            <a:r>
              <a:rPr lang="en-US" sz="2800" dirty="0"/>
              <a:t>Random seed/sample convective cloud targets within 100 km of the UND radar.</a:t>
            </a:r>
          </a:p>
          <a:p>
            <a:pPr marL="342900" indent="-342900">
              <a:buClr>
                <a:schemeClr val="accent1"/>
              </a:buClr>
              <a:buFont typeface="Wingdings" panose="05000000000000000000" pitchFamily="2" charset="2"/>
              <a:buChar char="§"/>
            </a:pPr>
            <a:r>
              <a:rPr lang="en-US" sz="2800" dirty="0"/>
              <a:t>Cloud base measurements were taken by instruments on the aircraft in seed and non-seed cases.</a:t>
            </a:r>
          </a:p>
        </p:txBody>
      </p:sp>
      <p:sp>
        <p:nvSpPr>
          <p:cNvPr id="5" name="Slide Number Placeholder 1"/>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14</a:t>
            </a:r>
          </a:p>
        </p:txBody>
      </p:sp>
    </p:spTree>
    <p:extLst>
      <p:ext uri="{BB962C8B-B14F-4D97-AF65-F5344CB8AC3E}">
        <p14:creationId xmlns:p14="http://schemas.microsoft.com/office/powerpoint/2010/main" val="345218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9636"/>
            <a:ext cx="9144000" cy="6480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latin typeface="+mn-lt"/>
              </a:rPr>
              <a:t>NorthPol</a:t>
            </a:r>
            <a:r>
              <a:rPr lang="en-US" sz="4800" dirty="0">
                <a:latin typeface="+mn-lt"/>
              </a:rPr>
              <a:t> C-Band Radar:</a:t>
            </a:r>
          </a:p>
        </p:txBody>
      </p:sp>
      <p:sp>
        <p:nvSpPr>
          <p:cNvPr id="12" name="Slide Number Placeholder 11"/>
          <p:cNvSpPr>
            <a:spLocks noGrp="1"/>
          </p:cNvSpPr>
          <p:nvPr>
            <p:ph type="sldNum" sz="quarter" idx="12"/>
          </p:nvPr>
        </p:nvSpPr>
        <p:spPr/>
        <p:txBody>
          <a:bodyPr/>
          <a:lstStyle/>
          <a:p>
            <a:fld id="{49274EE5-B2F3-4519-91E3-A88505E07212}" type="slidenum">
              <a:rPr lang="en-US" sz="2000"/>
              <a:t>14</a:t>
            </a:fld>
            <a:endParaRPr lang="en-US" sz="2000" dirty="0"/>
          </a:p>
        </p:txBody>
      </p:sp>
      <p:pic>
        <p:nvPicPr>
          <p:cNvPr id="8" name="Picture 7"/>
          <p:cNvPicPr/>
          <p:nvPr/>
        </p:nvPicPr>
        <p:blipFill>
          <a:blip r:embed="rId2"/>
          <a:srcRect l="2414"/>
          <a:stretch>
            <a:fillRect/>
          </a:stretch>
        </p:blipFill>
        <p:spPr>
          <a:xfrm>
            <a:off x="97934" y="1156868"/>
            <a:ext cx="5659871" cy="3981475"/>
          </a:xfrm>
          <a:prstGeom prst="rect">
            <a:avLst/>
          </a:prstGeom>
          <a:noFill/>
          <a:ln>
            <a:noFill/>
            <a:prstDash/>
          </a:ln>
        </p:spPr>
      </p:pic>
      <p:pic>
        <p:nvPicPr>
          <p:cNvPr id="6" name="Picture 5"/>
          <p:cNvPicPr>
            <a:picLocks noChangeAspect="1"/>
          </p:cNvPicPr>
          <p:nvPr/>
        </p:nvPicPr>
        <p:blipFill>
          <a:blip r:embed="rId3"/>
          <a:stretch>
            <a:fillRect/>
          </a:stretch>
        </p:blipFill>
        <p:spPr>
          <a:xfrm>
            <a:off x="5757804" y="1156869"/>
            <a:ext cx="3474226" cy="3989472"/>
          </a:xfrm>
          <a:prstGeom prst="rect">
            <a:avLst/>
          </a:prstGeom>
        </p:spPr>
      </p:pic>
    </p:spTree>
    <p:extLst>
      <p:ext uri="{BB962C8B-B14F-4D97-AF65-F5344CB8AC3E}">
        <p14:creationId xmlns:p14="http://schemas.microsoft.com/office/powerpoint/2010/main" val="87275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342" y="6492307"/>
            <a:ext cx="7257011" cy="300082"/>
          </a:xfrm>
          <a:prstGeom prst="rect">
            <a:avLst/>
          </a:prstGeom>
        </p:spPr>
        <p:txBody>
          <a:bodyPr wrap="square">
            <a:spAutoFit/>
          </a:bodyPr>
          <a:lstStyle/>
          <a:p>
            <a:r>
              <a:rPr lang="en-US" sz="1350" dirty="0"/>
              <a:t>http://www.weathermodification.org/publications/index.php/JWM/article/viewFile/147/194</a:t>
            </a:r>
          </a:p>
        </p:txBody>
      </p:sp>
      <p:sp>
        <p:nvSpPr>
          <p:cNvPr id="4" name="Title 1"/>
          <p:cNvSpPr txBox="1">
            <a:spLocks/>
          </p:cNvSpPr>
          <p:nvPr/>
        </p:nvSpPr>
        <p:spPr>
          <a:xfrm>
            <a:off x="-16329" y="202341"/>
            <a:ext cx="9144001" cy="7617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POLCAST </a:t>
            </a:r>
            <a:r>
              <a:rPr lang="en-US" sz="4800" dirty="0" err="1">
                <a:latin typeface="+mn-lt"/>
              </a:rPr>
              <a:t>NorthPol</a:t>
            </a:r>
            <a:r>
              <a:rPr lang="en-US" sz="4800" dirty="0">
                <a:latin typeface="+mn-lt"/>
              </a:rPr>
              <a:t> Specifications</a:t>
            </a:r>
          </a:p>
        </p:txBody>
      </p:sp>
      <p:sp>
        <p:nvSpPr>
          <p:cNvPr id="2" name="Slide Number Placeholder 1"/>
          <p:cNvSpPr>
            <a:spLocks noGrp="1"/>
          </p:cNvSpPr>
          <p:nvPr>
            <p:ph type="sldNum" sz="quarter" idx="12"/>
          </p:nvPr>
        </p:nvSpPr>
        <p:spPr/>
        <p:txBody>
          <a:bodyPr/>
          <a:lstStyle/>
          <a:p>
            <a:fld id="{49274EE5-B2F3-4519-91E3-A88505E07212}" type="slidenum">
              <a:rPr lang="en-US" sz="2000"/>
              <a:t>15</a:t>
            </a:fld>
            <a:endParaRPr lang="en-US" sz="2000"/>
          </a:p>
        </p:txBody>
      </p:sp>
      <p:graphicFrame>
        <p:nvGraphicFramePr>
          <p:cNvPr id="3" name="Table 2"/>
          <p:cNvGraphicFramePr>
            <a:graphicFrameLocks noGrp="1"/>
          </p:cNvGraphicFramePr>
          <p:nvPr>
            <p:extLst>
              <p:ext uri="{D42A27DB-BD31-4B8C-83A1-F6EECF244321}">
                <p14:modId xmlns:p14="http://schemas.microsoft.com/office/powerpoint/2010/main" val="1076797537"/>
              </p:ext>
            </p:extLst>
          </p:nvPr>
        </p:nvGraphicFramePr>
        <p:xfrm>
          <a:off x="138603" y="1104861"/>
          <a:ext cx="8845908" cy="4753710"/>
        </p:xfrm>
        <a:graphic>
          <a:graphicData uri="http://schemas.openxmlformats.org/drawingml/2006/table">
            <a:tbl>
              <a:tblPr>
                <a:tableStyleId>{073A0DAA-6AF3-43AB-8588-CEC1D06C72B9}</a:tableStyleId>
              </a:tblPr>
              <a:tblGrid>
                <a:gridCol w="2346180">
                  <a:extLst>
                    <a:ext uri="{9D8B030D-6E8A-4147-A177-3AD203B41FA5}">
                      <a16:colId xmlns:a16="http://schemas.microsoft.com/office/drawing/2014/main" val="2702528622"/>
                    </a:ext>
                  </a:extLst>
                </a:gridCol>
                <a:gridCol w="2195372">
                  <a:extLst>
                    <a:ext uri="{9D8B030D-6E8A-4147-A177-3AD203B41FA5}">
                      <a16:colId xmlns:a16="http://schemas.microsoft.com/office/drawing/2014/main" val="3936544096"/>
                    </a:ext>
                  </a:extLst>
                </a:gridCol>
                <a:gridCol w="4304356">
                  <a:extLst>
                    <a:ext uri="{9D8B030D-6E8A-4147-A177-3AD203B41FA5}">
                      <a16:colId xmlns:a16="http://schemas.microsoft.com/office/drawing/2014/main" val="4196677618"/>
                    </a:ext>
                  </a:extLst>
                </a:gridCol>
              </a:tblGrid>
              <a:tr h="537978">
                <a:tc>
                  <a:txBody>
                    <a:bodyPr/>
                    <a:lstStyle/>
                    <a:p>
                      <a:pPr marL="0" marR="0">
                        <a:spcBef>
                          <a:spcPts val="0"/>
                        </a:spcBef>
                        <a:spcAft>
                          <a:spcPts val="0"/>
                        </a:spcAft>
                      </a:pPr>
                      <a:r>
                        <a:rPr lang="en-US" sz="2400" b="1" dirty="0">
                          <a:solidFill>
                            <a:schemeClr val="bg1"/>
                          </a:solidFill>
                          <a:effectLst/>
                        </a:rPr>
                        <a:t>Surveillance Type</a:t>
                      </a: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solidFill>
                      <a:schemeClr val="tx1"/>
                    </a:solidFill>
                  </a:tcPr>
                </a:tc>
                <a:tc>
                  <a:txBody>
                    <a:bodyPr/>
                    <a:lstStyle/>
                    <a:p>
                      <a:pPr marL="0" marR="0">
                        <a:spcBef>
                          <a:spcPts val="0"/>
                        </a:spcBef>
                        <a:spcAft>
                          <a:spcPts val="0"/>
                        </a:spcAft>
                      </a:pPr>
                      <a:r>
                        <a:rPr lang="en-US" sz="2400" b="1" dirty="0">
                          <a:solidFill>
                            <a:schemeClr val="bg1"/>
                          </a:solidFill>
                          <a:effectLst/>
                        </a:rPr>
                        <a:t>Scan Type</a:t>
                      </a: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solidFill>
                      <a:schemeClr val="tx1"/>
                    </a:solidFill>
                  </a:tcPr>
                </a:tc>
                <a:tc>
                  <a:txBody>
                    <a:bodyPr/>
                    <a:lstStyle/>
                    <a:p>
                      <a:pPr marL="0" marR="0">
                        <a:spcBef>
                          <a:spcPts val="0"/>
                        </a:spcBef>
                        <a:spcAft>
                          <a:spcPts val="0"/>
                        </a:spcAft>
                      </a:pPr>
                      <a:r>
                        <a:rPr lang="en-US" sz="2400" b="1" dirty="0">
                          <a:solidFill>
                            <a:schemeClr val="bg1"/>
                          </a:solidFill>
                          <a:effectLst/>
                        </a:rPr>
                        <a:t>Parameters</a:t>
                      </a: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51435" marR="51435" marT="0" marB="0">
                    <a:solidFill>
                      <a:schemeClr val="tx1"/>
                    </a:solidFill>
                  </a:tcPr>
                </a:tc>
                <a:extLst>
                  <a:ext uri="{0D108BD9-81ED-4DB2-BD59-A6C34878D82A}">
                    <a16:rowId xmlns:a16="http://schemas.microsoft.com/office/drawing/2014/main" val="1427662332"/>
                  </a:ext>
                </a:extLst>
              </a:tr>
              <a:tr h="1655412">
                <a:tc>
                  <a:txBody>
                    <a:bodyPr/>
                    <a:lstStyle/>
                    <a:p>
                      <a:pPr marL="0" marR="0">
                        <a:spcBef>
                          <a:spcPts val="0"/>
                        </a:spcBef>
                        <a:spcAft>
                          <a:spcPts val="0"/>
                        </a:spcAft>
                      </a:pPr>
                      <a:r>
                        <a:rPr lang="en-US" sz="2400" dirty="0">
                          <a:effectLst/>
                        </a:rPr>
                        <a:t>Routine</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Full-Volume Mode </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16 tilts with max elevation of ~22</a:t>
                      </a:r>
                      <a:r>
                        <a:rPr lang="en-US" sz="2400" baseline="30000" dirty="0">
                          <a:effectLst/>
                        </a:rPr>
                        <a:t>o</a:t>
                      </a:r>
                      <a:r>
                        <a:rPr lang="en-US" sz="2400" dirty="0">
                          <a:effectLst/>
                        </a:rPr>
                        <a:t> to a max range of 150 km.</a:t>
                      </a:r>
                    </a:p>
                    <a:p>
                      <a:pPr marL="0" marR="0">
                        <a:spcBef>
                          <a:spcPts val="0"/>
                        </a:spcBef>
                        <a:spcAft>
                          <a:spcPts val="0"/>
                        </a:spcAft>
                      </a:pPr>
                      <a:r>
                        <a:rPr lang="en-US" sz="2400" dirty="0">
                          <a:effectLst/>
                        </a:rPr>
                        <a:t>Spatial resolution: 250 m </a:t>
                      </a:r>
                    </a:p>
                    <a:p>
                      <a:pPr marL="0" marR="0">
                        <a:spcBef>
                          <a:spcPts val="0"/>
                        </a:spcBef>
                        <a:spcAft>
                          <a:spcPts val="0"/>
                        </a:spcAft>
                      </a:pPr>
                      <a:r>
                        <a:rPr lang="en-US" sz="2400" dirty="0">
                          <a:effectLst/>
                        </a:rPr>
                        <a:t>Temporal Resolution 10 min</a:t>
                      </a:r>
                      <a:endParaRPr lang="en-US" sz="24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541597387"/>
                  </a:ext>
                </a:extLst>
              </a:tr>
              <a:tr h="2483117">
                <a:tc>
                  <a:txBody>
                    <a:bodyPr/>
                    <a:lstStyle/>
                    <a:p>
                      <a:pPr marL="0" marR="0">
                        <a:spcBef>
                          <a:spcPts val="0"/>
                        </a:spcBef>
                        <a:spcAft>
                          <a:spcPts val="0"/>
                        </a:spcAft>
                      </a:pPr>
                      <a:r>
                        <a:rPr lang="en-US" sz="2400">
                          <a:effectLst/>
                        </a:rPr>
                        <a:t>Special: Case has been called</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Sector-Scan Mode (1-3 min) centered on the case</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High vertical resolution and lowest elevation tilts (elevation ~5</a:t>
                      </a:r>
                      <a:r>
                        <a:rPr lang="en-US" sz="2400" baseline="30000" dirty="0">
                          <a:effectLst/>
                        </a:rPr>
                        <a:t>o</a:t>
                      </a:r>
                      <a:r>
                        <a:rPr lang="en-US" sz="2400" dirty="0">
                          <a:effectLst/>
                        </a:rPr>
                        <a:t>) ensure adequate sampling at low levels and provide high temporal resolution to capture the temporal evolution of the storms</a:t>
                      </a:r>
                      <a:endParaRPr lang="en-US" sz="24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47724337"/>
                  </a:ext>
                </a:extLst>
              </a:tr>
            </a:tbl>
          </a:graphicData>
        </a:graphic>
      </p:graphicFrame>
    </p:spTree>
    <p:extLst>
      <p:ext uri="{BB962C8B-B14F-4D97-AF65-F5344CB8AC3E}">
        <p14:creationId xmlns:p14="http://schemas.microsoft.com/office/powerpoint/2010/main" val="164691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896" y="903034"/>
            <a:ext cx="699707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rotWithShape="1">
          <a:blip r:embed="rId2"/>
          <a:srcRect b="2869"/>
          <a:stretch/>
        </p:blipFill>
        <p:spPr>
          <a:xfrm>
            <a:off x="1362951" y="589282"/>
            <a:ext cx="7781049" cy="5574426"/>
          </a:xfrm>
          <a:prstGeom prst="rect">
            <a:avLst/>
          </a:prstGeom>
        </p:spPr>
      </p:pic>
      <p:sp>
        <p:nvSpPr>
          <p:cNvPr id="5" name="Slide Number Placeholder 4"/>
          <p:cNvSpPr>
            <a:spLocks noGrp="1"/>
          </p:cNvSpPr>
          <p:nvPr>
            <p:ph type="sldNum" sz="quarter" idx="12"/>
          </p:nvPr>
        </p:nvSpPr>
        <p:spPr/>
        <p:txBody>
          <a:bodyPr/>
          <a:lstStyle/>
          <a:p>
            <a:fld id="{49274EE5-B2F3-4519-91E3-A88505E07212}" type="slidenum">
              <a:rPr lang="en-US" sz="2000"/>
              <a:t>16</a:t>
            </a:fld>
            <a:endParaRPr lang="en-US" sz="2000"/>
          </a:p>
        </p:txBody>
      </p:sp>
      <p:sp>
        <p:nvSpPr>
          <p:cNvPr id="6" name="TextBox 5"/>
          <p:cNvSpPr txBox="1"/>
          <p:nvPr/>
        </p:nvSpPr>
        <p:spPr>
          <a:xfrm>
            <a:off x="3724853" y="785860"/>
            <a:ext cx="1236429" cy="584775"/>
          </a:xfrm>
          <a:prstGeom prst="rect">
            <a:avLst/>
          </a:prstGeom>
          <a:noFill/>
        </p:spPr>
        <p:txBody>
          <a:bodyPr wrap="none" rtlCol="0">
            <a:spAutoFit/>
          </a:bodyPr>
          <a:lstStyle/>
          <a:p>
            <a:r>
              <a:rPr lang="en-US" sz="3200" b="1" dirty="0"/>
              <a:t>Target</a:t>
            </a:r>
          </a:p>
        </p:txBody>
      </p:sp>
      <p:sp>
        <p:nvSpPr>
          <p:cNvPr id="7" name="TextBox 6"/>
          <p:cNvSpPr txBox="1"/>
          <p:nvPr/>
        </p:nvSpPr>
        <p:spPr>
          <a:xfrm>
            <a:off x="6811617" y="70597"/>
            <a:ext cx="974947" cy="584775"/>
          </a:xfrm>
          <a:prstGeom prst="rect">
            <a:avLst/>
          </a:prstGeom>
          <a:noFill/>
        </p:spPr>
        <p:txBody>
          <a:bodyPr wrap="none" rtlCol="0">
            <a:spAutoFit/>
          </a:bodyPr>
          <a:lstStyle/>
          <a:p>
            <a:r>
              <a:rPr lang="en-US" sz="3200" b="1" dirty="0"/>
              <a:t>Case</a:t>
            </a:r>
          </a:p>
        </p:txBody>
      </p:sp>
      <p:sp>
        <p:nvSpPr>
          <p:cNvPr id="8" name="TextBox 7"/>
          <p:cNvSpPr txBox="1"/>
          <p:nvPr/>
        </p:nvSpPr>
        <p:spPr>
          <a:xfrm>
            <a:off x="1096896" y="2616864"/>
            <a:ext cx="1318566" cy="584775"/>
          </a:xfrm>
          <a:prstGeom prst="rect">
            <a:avLst/>
          </a:prstGeom>
          <a:noFill/>
        </p:spPr>
        <p:txBody>
          <a:bodyPr wrap="none" rtlCol="0">
            <a:spAutoFit/>
          </a:bodyPr>
          <a:lstStyle/>
          <a:p>
            <a:r>
              <a:rPr lang="en-US" sz="3200" b="1" dirty="0"/>
              <a:t>Search</a:t>
            </a:r>
          </a:p>
        </p:txBody>
      </p:sp>
      <p:pic>
        <p:nvPicPr>
          <p:cNvPr id="10" name="Picture 9"/>
          <p:cNvPicPr>
            <a:picLocks noChangeAspect="1"/>
          </p:cNvPicPr>
          <p:nvPr/>
        </p:nvPicPr>
        <p:blipFill rotWithShape="1">
          <a:blip r:embed="rId2"/>
          <a:srcRect l="3727" t="62400" r="56293" b="2272"/>
          <a:stretch/>
        </p:blipFill>
        <p:spPr>
          <a:xfrm>
            <a:off x="0" y="38204"/>
            <a:ext cx="3110948" cy="2027582"/>
          </a:xfrm>
          <a:prstGeom prst="rect">
            <a:avLst/>
          </a:prstGeom>
        </p:spPr>
      </p:pic>
      <p:sp>
        <p:nvSpPr>
          <p:cNvPr id="11" name="Rectangle 10"/>
          <p:cNvSpPr/>
          <p:nvPr/>
        </p:nvSpPr>
        <p:spPr>
          <a:xfrm>
            <a:off x="1669774" y="4137173"/>
            <a:ext cx="3130826" cy="1967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91546" y="3905241"/>
            <a:ext cx="3407777" cy="2554545"/>
          </a:xfrm>
          <a:prstGeom prst="rect">
            <a:avLst/>
          </a:prstGeom>
          <a:noFill/>
        </p:spPr>
        <p:txBody>
          <a:bodyPr wrap="square" rtlCol="0">
            <a:spAutoFit/>
          </a:bodyPr>
          <a:lstStyle/>
          <a:p>
            <a:r>
              <a:rPr lang="en-US" sz="2000" b="1" dirty="0"/>
              <a:t>Requirements for a Case:</a:t>
            </a:r>
          </a:p>
          <a:p>
            <a:pPr marL="285750" indent="-285750">
              <a:buClr>
                <a:schemeClr val="accent1"/>
              </a:buClr>
              <a:buFont typeface="Wingdings" panose="05000000000000000000" pitchFamily="2" charset="2"/>
              <a:buChar char="§"/>
            </a:pPr>
            <a:r>
              <a:rPr lang="en-US" sz="2000" dirty="0"/>
              <a:t>Updraft of 500 </a:t>
            </a:r>
            <a:r>
              <a:rPr lang="en-US" sz="2000" dirty="0" err="1"/>
              <a:t>ft</a:t>
            </a:r>
            <a:r>
              <a:rPr lang="en-US" sz="2000" dirty="0"/>
              <a:t>/min</a:t>
            </a:r>
          </a:p>
          <a:p>
            <a:pPr marL="285750" indent="-285750">
              <a:buClr>
                <a:schemeClr val="accent1"/>
              </a:buClr>
              <a:buFont typeface="Wingdings" panose="05000000000000000000" pitchFamily="2" charset="2"/>
              <a:buChar char="§"/>
            </a:pPr>
            <a:r>
              <a:rPr lang="en-US" sz="2000" dirty="0"/>
              <a:t>Rain free base</a:t>
            </a:r>
          </a:p>
          <a:p>
            <a:pPr marL="285750" indent="-285750">
              <a:buClr>
                <a:schemeClr val="accent1"/>
              </a:buClr>
              <a:buFont typeface="Wingdings" panose="05000000000000000000" pitchFamily="2" charset="2"/>
              <a:buChar char="§"/>
            </a:pPr>
            <a:r>
              <a:rPr lang="en-US" sz="2000" dirty="0"/>
              <a:t>Cloud base temperature between 4-20 </a:t>
            </a:r>
            <a:r>
              <a:rPr lang="en-US" sz="2000" baseline="30000" dirty="0"/>
              <a:t>o</a:t>
            </a:r>
            <a:r>
              <a:rPr lang="en-US" sz="2000" dirty="0"/>
              <a:t>C</a:t>
            </a:r>
          </a:p>
          <a:p>
            <a:pPr marL="285750" indent="-285750">
              <a:buClr>
                <a:schemeClr val="accent1"/>
              </a:buClr>
              <a:buFont typeface="Wingdings" panose="05000000000000000000" pitchFamily="2" charset="2"/>
              <a:buChar char="§"/>
            </a:pPr>
            <a:r>
              <a:rPr lang="en-US" sz="2000" dirty="0"/>
              <a:t>Evidence of growth in the early stage of development</a:t>
            </a:r>
          </a:p>
          <a:p>
            <a:pPr marL="285750" indent="-285750">
              <a:buClr>
                <a:schemeClr val="accent1"/>
              </a:buClr>
              <a:buFont typeface="Wingdings" panose="05000000000000000000" pitchFamily="2" charset="2"/>
              <a:buChar char="§"/>
            </a:pPr>
            <a:endParaRPr lang="en-US" sz="2000" dirty="0"/>
          </a:p>
        </p:txBody>
      </p:sp>
    </p:spTree>
    <p:extLst>
      <p:ext uri="{BB962C8B-B14F-4D97-AF65-F5344CB8AC3E}">
        <p14:creationId xmlns:p14="http://schemas.microsoft.com/office/powerpoint/2010/main" val="278313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17</a:t>
            </a:fld>
            <a:endParaRPr lang="en-US" sz="2000"/>
          </a:p>
        </p:txBody>
      </p:sp>
      <p:sp>
        <p:nvSpPr>
          <p:cNvPr id="3" name="TextBox 101"/>
          <p:cNvSpPr txBox="1">
            <a:spLocks noChangeArrowheads="1"/>
          </p:cNvSpPr>
          <p:nvPr/>
        </p:nvSpPr>
        <p:spPr bwMode="auto">
          <a:xfrm>
            <a:off x="5638801" y="-3857"/>
            <a:ext cx="3505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4400" dirty="0"/>
              <a:t>North Dakota convective cloud targets. </a:t>
            </a:r>
          </a:p>
        </p:txBody>
      </p:sp>
      <p:sp>
        <p:nvSpPr>
          <p:cNvPr id="4" name="Oval 3"/>
          <p:cNvSpPr/>
          <p:nvPr/>
        </p:nvSpPr>
        <p:spPr>
          <a:xfrm>
            <a:off x="5836491" y="3207538"/>
            <a:ext cx="221456" cy="221456"/>
          </a:xfrm>
          <a:prstGeom prst="ellipse">
            <a:avLst/>
          </a:prstGeom>
          <a:solidFill>
            <a:srgbClr val="0C0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7064280" y="3209830"/>
            <a:ext cx="221456" cy="214313"/>
          </a:xfrm>
          <a:prstGeom prst="rect">
            <a:avLst/>
          </a:prstGeom>
          <a:solidFill>
            <a:srgbClr val="0C0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6705235" y="2381774"/>
            <a:ext cx="1043876" cy="600164"/>
          </a:xfrm>
          <a:prstGeom prst="rect">
            <a:avLst/>
          </a:prstGeom>
        </p:spPr>
        <p:txBody>
          <a:bodyPr wrap="none">
            <a:spAutoFit/>
          </a:bodyPr>
          <a:lstStyle/>
          <a:p>
            <a:r>
              <a:rPr lang="en-US" altLang="en-US" sz="3300" b="1" dirty="0">
                <a:ln>
                  <a:solidFill>
                    <a:schemeClr val="tx1"/>
                  </a:solidFill>
                </a:ln>
                <a:solidFill>
                  <a:srgbClr val="1850B6"/>
                </a:solidFill>
              </a:rPr>
              <a:t>2008</a:t>
            </a:r>
            <a:endParaRPr lang="en-US" sz="3300" b="1" dirty="0">
              <a:ln>
                <a:solidFill>
                  <a:schemeClr val="tx1"/>
                </a:solidFill>
              </a:ln>
              <a:solidFill>
                <a:srgbClr val="1850B6"/>
              </a:solidFill>
            </a:endParaRPr>
          </a:p>
        </p:txBody>
      </p:sp>
      <p:sp>
        <p:nvSpPr>
          <p:cNvPr id="7" name="Rectangle 6"/>
          <p:cNvSpPr/>
          <p:nvPr/>
        </p:nvSpPr>
        <p:spPr>
          <a:xfrm>
            <a:off x="6705235" y="3719831"/>
            <a:ext cx="1043876" cy="600164"/>
          </a:xfrm>
          <a:prstGeom prst="rect">
            <a:avLst/>
          </a:prstGeom>
        </p:spPr>
        <p:txBody>
          <a:bodyPr wrap="none">
            <a:spAutoFit/>
          </a:bodyPr>
          <a:lstStyle/>
          <a:p>
            <a:r>
              <a:rPr lang="en-US" altLang="en-US" sz="3300" b="1" dirty="0">
                <a:ln>
                  <a:solidFill>
                    <a:schemeClr val="tx1"/>
                  </a:solidFill>
                </a:ln>
                <a:solidFill>
                  <a:srgbClr val="128617"/>
                </a:solidFill>
              </a:rPr>
              <a:t>2010</a:t>
            </a:r>
            <a:endParaRPr lang="en-US" sz="3300" b="1" dirty="0">
              <a:ln>
                <a:solidFill>
                  <a:schemeClr val="tx1"/>
                </a:solidFill>
              </a:ln>
              <a:solidFill>
                <a:srgbClr val="128617"/>
              </a:solidFill>
            </a:endParaRPr>
          </a:p>
        </p:txBody>
      </p:sp>
      <p:sp>
        <p:nvSpPr>
          <p:cNvPr id="8" name="Rectangle 7"/>
          <p:cNvSpPr/>
          <p:nvPr/>
        </p:nvSpPr>
        <p:spPr>
          <a:xfrm>
            <a:off x="6705235" y="4998922"/>
            <a:ext cx="1043876" cy="600164"/>
          </a:xfrm>
          <a:prstGeom prst="rect">
            <a:avLst/>
          </a:prstGeom>
        </p:spPr>
        <p:txBody>
          <a:bodyPr wrap="none">
            <a:spAutoFit/>
          </a:bodyPr>
          <a:lstStyle/>
          <a:p>
            <a:r>
              <a:rPr lang="en-US" altLang="en-US" sz="3300" b="1" dirty="0">
                <a:ln>
                  <a:solidFill>
                    <a:schemeClr val="tx1"/>
                  </a:solidFill>
                </a:ln>
                <a:solidFill>
                  <a:srgbClr val="FEAF1B"/>
                </a:solidFill>
              </a:rPr>
              <a:t>2012</a:t>
            </a:r>
            <a:endParaRPr lang="en-US" sz="3300" b="1" dirty="0">
              <a:ln>
                <a:solidFill>
                  <a:schemeClr val="tx1"/>
                </a:solidFill>
              </a:ln>
              <a:solidFill>
                <a:srgbClr val="FEAF1B"/>
              </a:solidFill>
            </a:endParaRPr>
          </a:p>
        </p:txBody>
      </p:sp>
      <p:sp>
        <p:nvSpPr>
          <p:cNvPr id="9" name="Oval 8"/>
          <p:cNvSpPr/>
          <p:nvPr/>
        </p:nvSpPr>
        <p:spPr>
          <a:xfrm>
            <a:off x="5822611" y="4405122"/>
            <a:ext cx="221456" cy="221456"/>
          </a:xfrm>
          <a:prstGeom prst="ellipse">
            <a:avLst/>
          </a:prstGeom>
          <a:solidFill>
            <a:srgbClr val="128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052848" y="4433353"/>
            <a:ext cx="221456" cy="214313"/>
          </a:xfrm>
          <a:prstGeom prst="rect">
            <a:avLst/>
          </a:prstGeom>
          <a:solidFill>
            <a:srgbClr val="128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5871989" y="5690845"/>
            <a:ext cx="221456" cy="221456"/>
          </a:xfrm>
          <a:prstGeom prst="ellipse">
            <a:avLst/>
          </a:prstGeom>
          <a:solidFill>
            <a:srgbClr val="FE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099717" y="5697988"/>
            <a:ext cx="221456" cy="214313"/>
          </a:xfrm>
          <a:prstGeom prst="rect">
            <a:avLst/>
          </a:prstGeom>
          <a:solidFill>
            <a:srgbClr val="FE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flipH="1">
            <a:off x="6017955" y="3052807"/>
            <a:ext cx="938163" cy="553998"/>
          </a:xfrm>
          <a:prstGeom prst="rect">
            <a:avLst/>
          </a:prstGeom>
          <a:noFill/>
        </p:spPr>
        <p:txBody>
          <a:bodyPr wrap="square" rtlCol="0">
            <a:spAutoFit/>
          </a:bodyPr>
          <a:lstStyle/>
          <a:p>
            <a:r>
              <a:rPr lang="en-US" sz="3000" dirty="0"/>
              <a:t>Seed</a:t>
            </a:r>
          </a:p>
        </p:txBody>
      </p:sp>
      <p:sp>
        <p:nvSpPr>
          <p:cNvPr id="14" name="TextBox 13"/>
          <p:cNvSpPr txBox="1"/>
          <p:nvPr/>
        </p:nvSpPr>
        <p:spPr>
          <a:xfrm flipH="1">
            <a:off x="6010162" y="4251671"/>
            <a:ext cx="967086" cy="553998"/>
          </a:xfrm>
          <a:prstGeom prst="rect">
            <a:avLst/>
          </a:prstGeom>
          <a:noFill/>
        </p:spPr>
        <p:txBody>
          <a:bodyPr wrap="square" rtlCol="0">
            <a:spAutoFit/>
          </a:bodyPr>
          <a:lstStyle/>
          <a:p>
            <a:r>
              <a:rPr lang="en-US" sz="3000" dirty="0"/>
              <a:t>Seed</a:t>
            </a:r>
          </a:p>
        </p:txBody>
      </p:sp>
      <p:sp>
        <p:nvSpPr>
          <p:cNvPr id="15" name="TextBox 14"/>
          <p:cNvSpPr txBox="1"/>
          <p:nvPr/>
        </p:nvSpPr>
        <p:spPr>
          <a:xfrm flipH="1">
            <a:off x="6090936" y="5536116"/>
            <a:ext cx="1019858" cy="553998"/>
          </a:xfrm>
          <a:prstGeom prst="rect">
            <a:avLst/>
          </a:prstGeom>
          <a:noFill/>
        </p:spPr>
        <p:txBody>
          <a:bodyPr wrap="square" rtlCol="0">
            <a:spAutoFit/>
          </a:bodyPr>
          <a:lstStyle/>
          <a:p>
            <a:r>
              <a:rPr lang="en-US" sz="3000" dirty="0"/>
              <a:t>Seed</a:t>
            </a:r>
          </a:p>
        </p:txBody>
      </p:sp>
      <p:sp>
        <p:nvSpPr>
          <p:cNvPr id="16" name="TextBox 15"/>
          <p:cNvSpPr txBox="1"/>
          <p:nvPr/>
        </p:nvSpPr>
        <p:spPr>
          <a:xfrm flipH="1">
            <a:off x="7285736" y="3051529"/>
            <a:ext cx="1709712" cy="553998"/>
          </a:xfrm>
          <a:prstGeom prst="rect">
            <a:avLst/>
          </a:prstGeom>
          <a:noFill/>
        </p:spPr>
        <p:txBody>
          <a:bodyPr wrap="square" rtlCol="0">
            <a:spAutoFit/>
          </a:bodyPr>
          <a:lstStyle/>
          <a:p>
            <a:r>
              <a:rPr lang="en-US" sz="3000" dirty="0"/>
              <a:t>Non-Seed</a:t>
            </a:r>
          </a:p>
        </p:txBody>
      </p:sp>
      <p:sp>
        <p:nvSpPr>
          <p:cNvPr id="17" name="TextBox 16"/>
          <p:cNvSpPr txBox="1"/>
          <p:nvPr/>
        </p:nvSpPr>
        <p:spPr>
          <a:xfrm flipH="1">
            <a:off x="7314706" y="5536115"/>
            <a:ext cx="1721144" cy="553998"/>
          </a:xfrm>
          <a:prstGeom prst="rect">
            <a:avLst/>
          </a:prstGeom>
          <a:noFill/>
        </p:spPr>
        <p:txBody>
          <a:bodyPr wrap="square" rtlCol="0">
            <a:spAutoFit/>
          </a:bodyPr>
          <a:lstStyle/>
          <a:p>
            <a:r>
              <a:rPr lang="en-US" sz="3000" dirty="0"/>
              <a:t>Non-Seed</a:t>
            </a:r>
          </a:p>
        </p:txBody>
      </p:sp>
      <p:pic>
        <p:nvPicPr>
          <p:cNvPr id="18" name="Picture 28"/>
          <p:cNvPicPr>
            <a:picLocks noChangeAspect="1"/>
          </p:cNvPicPr>
          <p:nvPr/>
        </p:nvPicPr>
        <p:blipFill rotWithShape="1">
          <a:blip r:embed="rId3">
            <a:extLst>
              <a:ext uri="{28A0092B-C50C-407E-A947-70E740481C1C}">
                <a14:useLocalDpi xmlns:a14="http://schemas.microsoft.com/office/drawing/2010/main" val="0"/>
              </a:ext>
            </a:extLst>
          </a:blip>
          <a:srcRect l="-2" t="9123" r="49222" b="2139"/>
          <a:stretch/>
        </p:blipFill>
        <p:spPr bwMode="auto">
          <a:xfrm>
            <a:off x="-7940" y="-3858"/>
            <a:ext cx="5691725" cy="68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flipH="1">
            <a:off x="7274304" y="4263510"/>
            <a:ext cx="1721144" cy="553998"/>
          </a:xfrm>
          <a:prstGeom prst="rect">
            <a:avLst/>
          </a:prstGeom>
          <a:noFill/>
        </p:spPr>
        <p:txBody>
          <a:bodyPr wrap="square" rtlCol="0">
            <a:spAutoFit/>
          </a:bodyPr>
          <a:lstStyle/>
          <a:p>
            <a:r>
              <a:rPr lang="en-US" sz="3000" dirty="0"/>
              <a:t>Non-Seed</a:t>
            </a:r>
          </a:p>
        </p:txBody>
      </p:sp>
    </p:spTree>
    <p:extLst>
      <p:ext uri="{BB962C8B-B14F-4D97-AF65-F5344CB8AC3E}">
        <p14:creationId xmlns:p14="http://schemas.microsoft.com/office/powerpoint/2010/main" val="87458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091" r="9272"/>
          <a:stretch/>
        </p:blipFill>
        <p:spPr bwMode="auto">
          <a:xfrm>
            <a:off x="2065843" y="1386208"/>
            <a:ext cx="5830381" cy="308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26783" y="796699"/>
            <a:ext cx="183018" cy="35907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5202163" y="796699"/>
            <a:ext cx="183018" cy="35907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2702562" y="743906"/>
            <a:ext cx="1765227" cy="461665"/>
          </a:xfrm>
          <a:prstGeom prst="rect">
            <a:avLst/>
          </a:prstGeom>
          <a:noFill/>
        </p:spPr>
        <p:txBody>
          <a:bodyPr wrap="none" rtlCol="0">
            <a:spAutoFit/>
          </a:bodyPr>
          <a:lstStyle/>
          <a:p>
            <a:r>
              <a:rPr lang="en-US" sz="2400" dirty="0"/>
              <a:t>Seeded Case</a:t>
            </a:r>
          </a:p>
        </p:txBody>
      </p:sp>
      <p:sp>
        <p:nvSpPr>
          <p:cNvPr id="6" name="TextBox 5"/>
          <p:cNvSpPr txBox="1"/>
          <p:nvPr/>
        </p:nvSpPr>
        <p:spPr>
          <a:xfrm>
            <a:off x="5370704" y="756669"/>
            <a:ext cx="2382383" cy="461665"/>
          </a:xfrm>
          <a:prstGeom prst="rect">
            <a:avLst/>
          </a:prstGeom>
          <a:noFill/>
        </p:spPr>
        <p:txBody>
          <a:bodyPr wrap="none" rtlCol="0">
            <a:spAutoFit/>
          </a:bodyPr>
          <a:lstStyle/>
          <a:p>
            <a:r>
              <a:rPr lang="en-US" sz="2400" dirty="0"/>
              <a:t>Non-Seeded Case</a:t>
            </a:r>
          </a:p>
        </p:txBody>
      </p:sp>
      <p:sp>
        <p:nvSpPr>
          <p:cNvPr id="7" name="TextBox 6"/>
          <p:cNvSpPr txBox="1"/>
          <p:nvPr/>
        </p:nvSpPr>
        <p:spPr>
          <a:xfrm>
            <a:off x="1551567" y="1386208"/>
            <a:ext cx="729687" cy="2585323"/>
          </a:xfrm>
          <a:prstGeom prst="rect">
            <a:avLst/>
          </a:prstGeom>
          <a:noFill/>
        </p:spPr>
        <p:txBody>
          <a:bodyPr wrap="none" rtlCol="0">
            <a:spAutoFit/>
          </a:bodyPr>
          <a:lstStyle/>
          <a:p>
            <a:r>
              <a:rPr lang="en-US" sz="1600" b="1" dirty="0"/>
              <a:t>Case 5</a:t>
            </a:r>
          </a:p>
          <a:p>
            <a:endParaRPr lang="en-US" sz="1600" b="1" dirty="0"/>
          </a:p>
          <a:p>
            <a:r>
              <a:rPr lang="en-US" sz="1600" b="1" dirty="0"/>
              <a:t>Case 4</a:t>
            </a:r>
          </a:p>
          <a:p>
            <a:endParaRPr lang="en-US" sz="1600" b="1" dirty="0"/>
          </a:p>
          <a:p>
            <a:r>
              <a:rPr lang="en-US" sz="1600" b="1" dirty="0"/>
              <a:t>Case 3</a:t>
            </a:r>
          </a:p>
          <a:p>
            <a:endParaRPr lang="en-US" sz="1600" b="1" dirty="0"/>
          </a:p>
          <a:p>
            <a:r>
              <a:rPr lang="en-US" sz="1600" b="1" dirty="0"/>
              <a:t>Case 2</a:t>
            </a:r>
          </a:p>
          <a:p>
            <a:endParaRPr lang="en-US" sz="1600" b="1" dirty="0"/>
          </a:p>
          <a:p>
            <a:r>
              <a:rPr lang="en-US" sz="1600" b="1" dirty="0"/>
              <a:t>Case 1</a:t>
            </a:r>
          </a:p>
          <a:p>
            <a:endParaRPr lang="en-US" sz="1600" b="1" dirty="0"/>
          </a:p>
        </p:txBody>
      </p:sp>
      <p:sp>
        <p:nvSpPr>
          <p:cNvPr id="8" name="Slide Number Placeholder 7"/>
          <p:cNvSpPr>
            <a:spLocks noGrp="1"/>
          </p:cNvSpPr>
          <p:nvPr>
            <p:ph type="sldNum" sz="quarter" idx="12"/>
          </p:nvPr>
        </p:nvSpPr>
        <p:spPr/>
        <p:txBody>
          <a:bodyPr/>
          <a:lstStyle/>
          <a:p>
            <a:fld id="{49274EE5-B2F3-4519-91E3-A88505E07212}" type="slidenum">
              <a:rPr lang="en-US" sz="2000"/>
              <a:t>18</a:t>
            </a:fld>
            <a:endParaRPr lang="en-US" sz="2000" dirty="0"/>
          </a:p>
        </p:txBody>
      </p:sp>
      <p:sp>
        <p:nvSpPr>
          <p:cNvPr id="9" name="Title 1"/>
          <p:cNvSpPr txBox="1">
            <a:spLocks/>
          </p:cNvSpPr>
          <p:nvPr/>
        </p:nvSpPr>
        <p:spPr>
          <a:xfrm>
            <a:off x="-7759" y="-28986"/>
            <a:ext cx="9144001" cy="631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POLCAST Cases</a:t>
            </a:r>
          </a:p>
        </p:txBody>
      </p:sp>
      <p:sp>
        <p:nvSpPr>
          <p:cNvPr id="10" name="TextBox 9"/>
          <p:cNvSpPr txBox="1"/>
          <p:nvPr/>
        </p:nvSpPr>
        <p:spPr>
          <a:xfrm>
            <a:off x="4777392" y="4341054"/>
            <a:ext cx="968342" cy="584775"/>
          </a:xfrm>
          <a:prstGeom prst="rect">
            <a:avLst/>
          </a:prstGeom>
          <a:noFill/>
        </p:spPr>
        <p:txBody>
          <a:bodyPr wrap="none" rtlCol="0">
            <a:spAutoFit/>
          </a:bodyPr>
          <a:lstStyle/>
          <a:p>
            <a:r>
              <a:rPr lang="en-US" sz="3200" dirty="0"/>
              <a:t>Date</a:t>
            </a:r>
          </a:p>
        </p:txBody>
      </p:sp>
      <p:sp>
        <p:nvSpPr>
          <p:cNvPr id="11" name="TextBox 10"/>
          <p:cNvSpPr txBox="1"/>
          <p:nvPr/>
        </p:nvSpPr>
        <p:spPr>
          <a:xfrm rot="16200000">
            <a:off x="-345449" y="2386481"/>
            <a:ext cx="3209257" cy="584775"/>
          </a:xfrm>
          <a:prstGeom prst="rect">
            <a:avLst/>
          </a:prstGeom>
          <a:noFill/>
        </p:spPr>
        <p:txBody>
          <a:bodyPr wrap="square" rtlCol="0">
            <a:spAutoFit/>
          </a:bodyPr>
          <a:lstStyle/>
          <a:p>
            <a:r>
              <a:rPr lang="en-US" sz="3200" dirty="0"/>
              <a:t>Number of Cases</a:t>
            </a:r>
          </a:p>
        </p:txBody>
      </p:sp>
      <p:sp>
        <p:nvSpPr>
          <p:cNvPr id="12" name="TextBox 11"/>
          <p:cNvSpPr txBox="1"/>
          <p:nvPr/>
        </p:nvSpPr>
        <p:spPr>
          <a:xfrm>
            <a:off x="3223964" y="5093685"/>
            <a:ext cx="2740821" cy="1231106"/>
          </a:xfrm>
          <a:prstGeom prst="rect">
            <a:avLst/>
          </a:prstGeom>
          <a:solidFill>
            <a:schemeClr val="bg1"/>
          </a:solidFill>
        </p:spPr>
        <p:txBody>
          <a:bodyPr wrap="square" rtlCol="0">
            <a:spAutoFit/>
          </a:bodyPr>
          <a:lstStyle/>
          <a:p>
            <a:pPr algn="ctr"/>
            <a:r>
              <a:rPr lang="en-US" sz="3200" dirty="0"/>
              <a:t>2010</a:t>
            </a:r>
          </a:p>
          <a:p>
            <a:pPr algn="ctr"/>
            <a:r>
              <a:rPr lang="en-US" sz="2100" dirty="0"/>
              <a:t>8 Cases </a:t>
            </a:r>
          </a:p>
          <a:p>
            <a:pPr algn="ctr"/>
            <a:r>
              <a:rPr lang="en-US" sz="2100" dirty="0">
                <a:solidFill>
                  <a:srgbClr val="C00000"/>
                </a:solidFill>
              </a:rPr>
              <a:t>3 Seed </a:t>
            </a:r>
            <a:r>
              <a:rPr lang="en-US" sz="2100" dirty="0"/>
              <a:t>and 5 Non-Seed</a:t>
            </a:r>
          </a:p>
        </p:txBody>
      </p:sp>
      <p:sp>
        <p:nvSpPr>
          <p:cNvPr id="13" name="TextBox 12"/>
          <p:cNvSpPr txBox="1"/>
          <p:nvPr/>
        </p:nvSpPr>
        <p:spPr>
          <a:xfrm>
            <a:off x="210253" y="5094780"/>
            <a:ext cx="2702026" cy="1231106"/>
          </a:xfrm>
          <a:prstGeom prst="rect">
            <a:avLst/>
          </a:prstGeom>
          <a:solidFill>
            <a:schemeClr val="bg1"/>
          </a:solidFill>
        </p:spPr>
        <p:txBody>
          <a:bodyPr wrap="square" rtlCol="0">
            <a:spAutoFit/>
          </a:bodyPr>
          <a:lstStyle/>
          <a:p>
            <a:pPr algn="ctr"/>
            <a:r>
              <a:rPr lang="en-US" sz="3200" dirty="0"/>
              <a:t>2008</a:t>
            </a:r>
          </a:p>
          <a:p>
            <a:pPr algn="ctr"/>
            <a:r>
              <a:rPr lang="en-US" sz="2100" dirty="0"/>
              <a:t>12 Cases </a:t>
            </a:r>
          </a:p>
          <a:p>
            <a:pPr algn="ctr"/>
            <a:r>
              <a:rPr lang="en-US" sz="2100" dirty="0">
                <a:solidFill>
                  <a:srgbClr val="C00000"/>
                </a:solidFill>
              </a:rPr>
              <a:t>6 Seed </a:t>
            </a:r>
            <a:r>
              <a:rPr lang="en-US" sz="2100" dirty="0"/>
              <a:t>and 6 Non-Seed</a:t>
            </a:r>
          </a:p>
        </p:txBody>
      </p:sp>
      <p:sp>
        <p:nvSpPr>
          <p:cNvPr id="14" name="TextBox 13"/>
          <p:cNvSpPr txBox="1"/>
          <p:nvPr/>
        </p:nvSpPr>
        <p:spPr>
          <a:xfrm>
            <a:off x="6181220" y="5093685"/>
            <a:ext cx="2867530" cy="1231106"/>
          </a:xfrm>
          <a:prstGeom prst="rect">
            <a:avLst/>
          </a:prstGeom>
          <a:solidFill>
            <a:schemeClr val="bg1"/>
          </a:solidFill>
        </p:spPr>
        <p:txBody>
          <a:bodyPr wrap="square" rtlCol="0">
            <a:spAutoFit/>
          </a:bodyPr>
          <a:lstStyle/>
          <a:p>
            <a:pPr algn="ctr"/>
            <a:r>
              <a:rPr lang="en-US" sz="3200" dirty="0"/>
              <a:t>2012</a:t>
            </a:r>
          </a:p>
          <a:p>
            <a:pPr algn="ctr"/>
            <a:r>
              <a:rPr lang="en-US" sz="2100" dirty="0"/>
              <a:t>17 Cases </a:t>
            </a:r>
          </a:p>
          <a:p>
            <a:pPr algn="ctr"/>
            <a:r>
              <a:rPr lang="en-US" sz="2100" dirty="0">
                <a:solidFill>
                  <a:srgbClr val="C00000"/>
                </a:solidFill>
              </a:rPr>
              <a:t>9 Seed </a:t>
            </a:r>
            <a:r>
              <a:rPr lang="en-US" sz="2100" dirty="0"/>
              <a:t>and 8 Non-Seed</a:t>
            </a:r>
          </a:p>
        </p:txBody>
      </p:sp>
    </p:spTree>
    <p:extLst>
      <p:ext uri="{BB962C8B-B14F-4D97-AF65-F5344CB8AC3E}">
        <p14:creationId xmlns:p14="http://schemas.microsoft.com/office/powerpoint/2010/main" val="66649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19</a:t>
            </a:fld>
            <a:endParaRPr lang="en-US" sz="2000"/>
          </a:p>
        </p:txBody>
      </p:sp>
      <p:pic>
        <p:nvPicPr>
          <p:cNvPr id="5" name="Picture 4"/>
          <p:cNvPicPr/>
          <p:nvPr/>
        </p:nvPicPr>
        <p:blipFill rotWithShape="1">
          <a:blip r:embed="rId3"/>
          <a:srcRect l="15663" t="57832" r="63160" b="15222"/>
          <a:stretch/>
        </p:blipFill>
        <p:spPr>
          <a:xfrm>
            <a:off x="2732984" y="1193411"/>
            <a:ext cx="1349423" cy="1846579"/>
          </a:xfrm>
          <a:prstGeom prst="rect">
            <a:avLst/>
          </a:prstGeom>
        </p:spPr>
      </p:pic>
      <p:pic>
        <p:nvPicPr>
          <p:cNvPr id="6" name="Picture 5"/>
          <p:cNvPicPr/>
          <p:nvPr/>
        </p:nvPicPr>
        <p:blipFill rotWithShape="1">
          <a:blip r:embed="rId3"/>
          <a:srcRect l="54536" t="22525" r="2885" b="50529"/>
          <a:stretch/>
        </p:blipFill>
        <p:spPr>
          <a:xfrm>
            <a:off x="4196315" y="1342131"/>
            <a:ext cx="2276038" cy="1549137"/>
          </a:xfrm>
          <a:prstGeom prst="rect">
            <a:avLst/>
          </a:prstGeom>
        </p:spPr>
      </p:pic>
      <p:pic>
        <p:nvPicPr>
          <p:cNvPr id="7" name="Picture 6"/>
          <p:cNvPicPr/>
          <p:nvPr/>
        </p:nvPicPr>
        <p:blipFill rotWithShape="1">
          <a:blip r:embed="rId3"/>
          <a:srcRect l="4725" t="19796" r="53415" b="50978"/>
          <a:stretch/>
        </p:blipFill>
        <p:spPr>
          <a:xfrm>
            <a:off x="104933" y="1347380"/>
            <a:ext cx="2254102" cy="1692610"/>
          </a:xfrm>
          <a:prstGeom prst="rect">
            <a:avLst/>
          </a:prstGeom>
        </p:spPr>
      </p:pic>
      <p:pic>
        <p:nvPicPr>
          <p:cNvPr id="8" name="Picture 7"/>
          <p:cNvPicPr/>
          <p:nvPr/>
        </p:nvPicPr>
        <p:blipFill rotWithShape="1">
          <a:blip r:embed="rId3"/>
          <a:srcRect l="54112" t="61068" r="-35" b="16835"/>
          <a:stretch/>
        </p:blipFill>
        <p:spPr>
          <a:xfrm>
            <a:off x="6664322" y="1563909"/>
            <a:ext cx="2296370" cy="1176225"/>
          </a:xfrm>
          <a:prstGeom prst="rect">
            <a:avLst/>
          </a:prstGeom>
        </p:spPr>
      </p:pic>
      <p:sp>
        <p:nvSpPr>
          <p:cNvPr id="9" name="TextBox 8"/>
          <p:cNvSpPr txBox="1"/>
          <p:nvPr/>
        </p:nvSpPr>
        <p:spPr>
          <a:xfrm>
            <a:off x="0" y="18854"/>
            <a:ext cx="9144000" cy="830997"/>
          </a:xfrm>
          <a:prstGeom prst="rect">
            <a:avLst/>
          </a:prstGeom>
          <a:noFill/>
        </p:spPr>
        <p:txBody>
          <a:bodyPr wrap="square" rtlCol="0">
            <a:spAutoFit/>
          </a:bodyPr>
          <a:lstStyle/>
          <a:p>
            <a:pPr algn="ctr"/>
            <a:r>
              <a:rPr lang="en-US" sz="4800" dirty="0"/>
              <a:t>Instruments Used During POLCAST</a:t>
            </a:r>
          </a:p>
        </p:txBody>
      </p:sp>
      <p:sp>
        <p:nvSpPr>
          <p:cNvPr id="10" name="TextBox 9"/>
          <p:cNvSpPr txBox="1"/>
          <p:nvPr/>
        </p:nvSpPr>
        <p:spPr>
          <a:xfrm>
            <a:off x="4244036" y="2977144"/>
            <a:ext cx="2228317" cy="707886"/>
          </a:xfrm>
          <a:prstGeom prst="rect">
            <a:avLst/>
          </a:prstGeom>
          <a:noFill/>
        </p:spPr>
        <p:txBody>
          <a:bodyPr wrap="square" rtlCol="0">
            <a:spAutoFit/>
          </a:bodyPr>
          <a:lstStyle/>
          <a:p>
            <a:pPr algn="ctr"/>
            <a:r>
              <a:rPr lang="en-US" sz="2000" dirty="0"/>
              <a:t>Flare Rack with ICE </a:t>
            </a:r>
          </a:p>
          <a:p>
            <a:pPr algn="ctr"/>
            <a:r>
              <a:rPr lang="en-US" sz="2000" dirty="0"/>
              <a:t>Hygroscopic Flares</a:t>
            </a:r>
          </a:p>
        </p:txBody>
      </p:sp>
      <p:sp>
        <p:nvSpPr>
          <p:cNvPr id="11" name="TextBox 10"/>
          <p:cNvSpPr txBox="1"/>
          <p:nvPr/>
        </p:nvSpPr>
        <p:spPr>
          <a:xfrm>
            <a:off x="6633982" y="2977144"/>
            <a:ext cx="2234613" cy="1631216"/>
          </a:xfrm>
          <a:prstGeom prst="rect">
            <a:avLst/>
          </a:prstGeom>
          <a:noFill/>
        </p:spPr>
        <p:txBody>
          <a:bodyPr wrap="square" rtlCol="0">
            <a:spAutoFit/>
          </a:bodyPr>
          <a:lstStyle/>
          <a:p>
            <a:pPr algn="ctr"/>
            <a:r>
              <a:rPr lang="en-US" sz="2000" dirty="0" err="1"/>
              <a:t>Aventech</a:t>
            </a:r>
            <a:r>
              <a:rPr lang="en-US" sz="2000" dirty="0"/>
              <a:t> Aircraft Integrated Meteorological Measurement System (AIMMS)*</a:t>
            </a:r>
          </a:p>
        </p:txBody>
      </p:sp>
      <p:sp>
        <p:nvSpPr>
          <p:cNvPr id="12" name="TextBox 11"/>
          <p:cNvSpPr txBox="1"/>
          <p:nvPr/>
        </p:nvSpPr>
        <p:spPr>
          <a:xfrm>
            <a:off x="104933" y="3091444"/>
            <a:ext cx="2254102" cy="1631216"/>
          </a:xfrm>
          <a:prstGeom prst="rect">
            <a:avLst/>
          </a:prstGeom>
          <a:noFill/>
        </p:spPr>
        <p:txBody>
          <a:bodyPr wrap="square" rtlCol="0">
            <a:spAutoFit/>
          </a:bodyPr>
          <a:lstStyle/>
          <a:p>
            <a:pPr algn="ctr"/>
            <a:r>
              <a:rPr lang="en-US" sz="2000" dirty="0"/>
              <a:t>University of Wyoming Cloud Condensation Nuclei Counter (</a:t>
            </a:r>
            <a:r>
              <a:rPr lang="en-US" sz="2000" dirty="0" err="1"/>
              <a:t>UWyo</a:t>
            </a:r>
            <a:r>
              <a:rPr lang="en-US" sz="2000" dirty="0"/>
              <a:t> CCNC)</a:t>
            </a:r>
          </a:p>
        </p:txBody>
      </p:sp>
      <p:sp>
        <p:nvSpPr>
          <p:cNvPr id="13" name="TextBox 12"/>
          <p:cNvSpPr txBox="1"/>
          <p:nvPr/>
        </p:nvSpPr>
        <p:spPr>
          <a:xfrm>
            <a:off x="2288994" y="3077257"/>
            <a:ext cx="1955042" cy="1323439"/>
          </a:xfrm>
          <a:prstGeom prst="rect">
            <a:avLst/>
          </a:prstGeom>
          <a:noFill/>
        </p:spPr>
        <p:txBody>
          <a:bodyPr wrap="square" rtlCol="0">
            <a:spAutoFit/>
          </a:bodyPr>
          <a:lstStyle/>
          <a:p>
            <a:pPr algn="ctr"/>
            <a:r>
              <a:rPr lang="en-US" sz="2000" dirty="0"/>
              <a:t>Rosemount Aircraft Temperature Sensor</a:t>
            </a:r>
          </a:p>
        </p:txBody>
      </p:sp>
      <p:sp>
        <p:nvSpPr>
          <p:cNvPr id="15" name="Rectangle 14"/>
          <p:cNvSpPr/>
          <p:nvPr/>
        </p:nvSpPr>
        <p:spPr>
          <a:xfrm>
            <a:off x="221175" y="6466304"/>
            <a:ext cx="4135638" cy="300082"/>
          </a:xfrm>
          <a:prstGeom prst="rect">
            <a:avLst/>
          </a:prstGeom>
        </p:spPr>
        <p:txBody>
          <a:bodyPr wrap="square">
            <a:spAutoFit/>
          </a:bodyPr>
          <a:lstStyle/>
          <a:p>
            <a:r>
              <a:rPr lang="en-US" sz="1350" dirty="0">
                <a:latin typeface="Corbel" panose="020B0503020204020204" pitchFamily="34" charset="0"/>
                <a:ea typeface="Calibri" panose="020F0502020204030204" pitchFamily="34" charset="0"/>
                <a:cs typeface="Times New Roman" panose="02020603050405020304" pitchFamily="18" charset="0"/>
              </a:rPr>
              <a:t>(Goodrich 2002), (</a:t>
            </a:r>
            <a:r>
              <a:rPr lang="en-US" sz="1350" dirty="0" err="1">
                <a:latin typeface="Corbel" panose="020B0503020204020204" pitchFamily="34" charset="0"/>
                <a:ea typeface="Calibri" panose="020F0502020204030204" pitchFamily="34" charset="0"/>
                <a:cs typeface="Times New Roman" panose="02020603050405020304" pitchFamily="18" charset="0"/>
              </a:rPr>
              <a:t>Delene</a:t>
            </a:r>
            <a:r>
              <a:rPr lang="en-US" sz="1350" dirty="0">
                <a:latin typeface="Corbel" panose="020B0503020204020204" pitchFamily="34" charset="0"/>
                <a:ea typeface="Calibri" panose="020F0502020204030204" pitchFamily="34" charset="0"/>
                <a:cs typeface="Times New Roman" panose="02020603050405020304" pitchFamily="18" charset="0"/>
              </a:rPr>
              <a:t> et al. 2011), (</a:t>
            </a:r>
            <a:r>
              <a:rPr lang="en-US" sz="1350" dirty="0" err="1">
                <a:latin typeface="Corbel" panose="020B0503020204020204" pitchFamily="34" charset="0"/>
                <a:ea typeface="Calibri" panose="020F0502020204030204" pitchFamily="34" charset="0"/>
                <a:cs typeface="Times New Roman" panose="02020603050405020304" pitchFamily="18" charset="0"/>
              </a:rPr>
              <a:t>Aventech</a:t>
            </a:r>
            <a:r>
              <a:rPr lang="en-US" sz="1350" dirty="0">
                <a:latin typeface="Corbel" panose="020B0503020204020204" pitchFamily="34" charset="0"/>
                <a:ea typeface="Calibri" panose="020F0502020204030204" pitchFamily="34" charset="0"/>
                <a:cs typeface="Times New Roman" panose="02020603050405020304" pitchFamily="18" charset="0"/>
              </a:rPr>
              <a:t> 2017)</a:t>
            </a:r>
          </a:p>
        </p:txBody>
      </p:sp>
      <p:sp>
        <p:nvSpPr>
          <p:cNvPr id="3" name="TextBox 2"/>
          <p:cNvSpPr txBox="1"/>
          <p:nvPr/>
        </p:nvSpPr>
        <p:spPr>
          <a:xfrm>
            <a:off x="6664322" y="4722660"/>
            <a:ext cx="2392063" cy="923330"/>
          </a:xfrm>
          <a:prstGeom prst="rect">
            <a:avLst/>
          </a:prstGeom>
          <a:noFill/>
        </p:spPr>
        <p:txBody>
          <a:bodyPr wrap="square" rtlCol="0">
            <a:spAutoFit/>
          </a:bodyPr>
          <a:lstStyle/>
          <a:p>
            <a:r>
              <a:rPr lang="en-US" dirty="0"/>
              <a:t>*The AIMMS was only used during the last 5 flights of 2012</a:t>
            </a:r>
          </a:p>
        </p:txBody>
      </p:sp>
    </p:spTree>
    <p:extLst>
      <p:ext uri="{BB962C8B-B14F-4D97-AF65-F5344CB8AC3E}">
        <p14:creationId xmlns:p14="http://schemas.microsoft.com/office/powerpoint/2010/main" val="418988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2595" y="1027549"/>
            <a:ext cx="9038810" cy="272464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35508" lvl="1" indent="-342900">
              <a:buFont typeface="Wingdings" panose="05000000000000000000" pitchFamily="2" charset="2"/>
              <a:buChar char="§"/>
            </a:pPr>
            <a:r>
              <a:rPr lang="en-US" sz="3200" dirty="0">
                <a:solidFill>
                  <a:schemeClr val="tx1"/>
                </a:solidFill>
              </a:rPr>
              <a:t>Agriculture is the number one industry of the state, bringing in more than $4.1 billion annually. </a:t>
            </a:r>
            <a:r>
              <a:rPr lang="en-US" sz="3200" i="1" dirty="0">
                <a:solidFill>
                  <a:schemeClr val="tx1"/>
                </a:solidFill>
              </a:rPr>
              <a:t>(North Dakota Department of Agriculture, 2010)</a:t>
            </a:r>
            <a:endParaRPr lang="en-US" sz="3200" dirty="0">
              <a:solidFill>
                <a:schemeClr val="tx1"/>
              </a:solidFill>
            </a:endParaRPr>
          </a:p>
          <a:p>
            <a:pPr marL="635508" lvl="1" indent="-342900">
              <a:buFont typeface="Wingdings" panose="05000000000000000000" pitchFamily="2" charset="2"/>
              <a:buChar char="§"/>
            </a:pPr>
            <a:r>
              <a:rPr lang="en-US" sz="3200" dirty="0">
                <a:solidFill>
                  <a:schemeClr val="tx1"/>
                </a:solidFill>
              </a:rPr>
              <a:t>North Dakota farmers are responsible for &gt;50 % of many crops produced in the United States. </a:t>
            </a:r>
            <a:r>
              <a:rPr lang="en-US" sz="3200" i="1" dirty="0">
                <a:solidFill>
                  <a:schemeClr val="tx1"/>
                </a:solidFill>
              </a:rPr>
              <a:t>(North Dakota Department of Agriculture, 2010) </a:t>
            </a:r>
          </a:p>
          <a:p>
            <a:pPr marL="635508" lvl="1" indent="-342900">
              <a:buFont typeface="Wingdings" panose="05000000000000000000" pitchFamily="2" charset="2"/>
              <a:buChar char="§"/>
            </a:pPr>
            <a:endParaRPr lang="en-US" sz="3200" dirty="0">
              <a:solidFill>
                <a:schemeClr val="tx1"/>
              </a:solidFill>
            </a:endParaRPr>
          </a:p>
          <a:p>
            <a:pPr>
              <a:buFont typeface="Wingdings" panose="05000000000000000000" pitchFamily="2" charset="2"/>
              <a:buChar char="§"/>
            </a:pPr>
            <a:endParaRPr lang="en-US" sz="3200" dirty="0">
              <a:solidFill>
                <a:schemeClr val="tx1"/>
              </a:solidFill>
            </a:endParaRPr>
          </a:p>
          <a:p>
            <a:pPr marL="0" indent="0">
              <a:buNone/>
            </a:pPr>
            <a:endParaRPr lang="en-US" sz="3200" dirty="0">
              <a:solidFill>
                <a:schemeClr val="tx1"/>
              </a:solidFill>
            </a:endParaRPr>
          </a:p>
          <a:p>
            <a:endParaRPr lang="en-US" sz="3200" dirty="0">
              <a:solidFill>
                <a:schemeClr val="tx1"/>
              </a:solidFill>
            </a:endParaRPr>
          </a:p>
        </p:txBody>
      </p:sp>
      <p:pic>
        <p:nvPicPr>
          <p:cNvPr id="3" name="Picture 2"/>
          <p:cNvPicPr>
            <a:picLocks noChangeAspect="1"/>
          </p:cNvPicPr>
          <p:nvPr/>
        </p:nvPicPr>
        <p:blipFill>
          <a:blip r:embed="rId3"/>
          <a:stretch>
            <a:fillRect/>
          </a:stretch>
        </p:blipFill>
        <p:spPr>
          <a:xfrm>
            <a:off x="95930" y="4216762"/>
            <a:ext cx="2404202" cy="1649282"/>
          </a:xfrm>
          <a:prstGeom prst="rect">
            <a:avLst/>
          </a:prstGeom>
        </p:spPr>
      </p:pic>
      <p:pic>
        <p:nvPicPr>
          <p:cNvPr id="4" name="Picture 3"/>
          <p:cNvPicPr>
            <a:picLocks noChangeAspect="1"/>
          </p:cNvPicPr>
          <p:nvPr/>
        </p:nvPicPr>
        <p:blipFill>
          <a:blip r:embed="rId4"/>
          <a:stretch>
            <a:fillRect/>
          </a:stretch>
        </p:blipFill>
        <p:spPr>
          <a:xfrm>
            <a:off x="3419626" y="4210466"/>
            <a:ext cx="2492144" cy="1651668"/>
          </a:xfrm>
          <a:prstGeom prst="rect">
            <a:avLst/>
          </a:prstGeom>
        </p:spPr>
      </p:pic>
      <p:pic>
        <p:nvPicPr>
          <p:cNvPr id="5" name="Picture 4"/>
          <p:cNvPicPr>
            <a:picLocks noChangeAspect="1"/>
          </p:cNvPicPr>
          <p:nvPr/>
        </p:nvPicPr>
        <p:blipFill>
          <a:blip r:embed="rId5"/>
          <a:stretch>
            <a:fillRect/>
          </a:stretch>
        </p:blipFill>
        <p:spPr>
          <a:xfrm>
            <a:off x="6831957" y="4210467"/>
            <a:ext cx="2207437" cy="1655578"/>
          </a:xfrm>
          <a:prstGeom prst="rect">
            <a:avLst/>
          </a:prstGeom>
        </p:spPr>
      </p:pic>
      <p:sp>
        <p:nvSpPr>
          <p:cNvPr id="6" name="Title 1"/>
          <p:cNvSpPr txBox="1">
            <a:spLocks/>
          </p:cNvSpPr>
          <p:nvPr/>
        </p:nvSpPr>
        <p:spPr>
          <a:xfrm>
            <a:off x="0" y="13537"/>
            <a:ext cx="9144000" cy="83228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Importance of North Dakota Agriculture </a:t>
            </a:r>
          </a:p>
        </p:txBody>
      </p:sp>
      <p:sp>
        <p:nvSpPr>
          <p:cNvPr id="7" name="Slide Number Placeholder 6"/>
          <p:cNvSpPr>
            <a:spLocks noGrp="1"/>
          </p:cNvSpPr>
          <p:nvPr>
            <p:ph type="sldNum" sz="quarter" idx="12"/>
          </p:nvPr>
        </p:nvSpPr>
        <p:spPr/>
        <p:txBody>
          <a:bodyPr/>
          <a:lstStyle/>
          <a:p>
            <a:fld id="{49274EE5-B2F3-4519-91E3-A88505E07212}" type="slidenum">
              <a:rPr lang="en-US" sz="2000"/>
              <a:t>2</a:t>
            </a:fld>
            <a:endParaRPr lang="en-US" sz="2000" dirty="0"/>
          </a:p>
        </p:txBody>
      </p:sp>
    </p:spTree>
    <p:extLst>
      <p:ext uri="{BB962C8B-B14F-4D97-AF65-F5344CB8AC3E}">
        <p14:creationId xmlns:p14="http://schemas.microsoft.com/office/powerpoint/2010/main" val="397207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p:cNvPicPr>
            <a:picLocks noChangeAspect="1"/>
          </p:cNvPicPr>
          <p:nvPr/>
        </p:nvPicPr>
        <p:blipFill rotWithShape="1">
          <a:blip r:embed="rId2"/>
          <a:srcRect b="2564"/>
          <a:stretch/>
        </p:blipFill>
        <p:spPr>
          <a:xfrm>
            <a:off x="733646" y="784662"/>
            <a:ext cx="7983584" cy="5183671"/>
          </a:xfrm>
          <a:prstGeom prst="rect">
            <a:avLst/>
          </a:prstGeom>
          <a:noFill/>
          <a:ln cap="flat">
            <a:noFill/>
          </a:ln>
        </p:spPr>
      </p:pic>
      <p:sp>
        <p:nvSpPr>
          <p:cNvPr id="4" name="Title 1"/>
          <p:cNvSpPr txBox="1">
            <a:spLocks/>
          </p:cNvSpPr>
          <p:nvPr/>
        </p:nvSpPr>
        <p:spPr>
          <a:xfrm>
            <a:off x="0" y="-1151"/>
            <a:ext cx="9144000" cy="78581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dirty="0">
                <a:latin typeface="+mn-lt"/>
              </a:rPr>
              <a:t>Environmental Factors: 2008, 2010, and 2012</a:t>
            </a:r>
          </a:p>
        </p:txBody>
      </p:sp>
      <p:sp>
        <p:nvSpPr>
          <p:cNvPr id="3" name="Slide Number Placeholder 2"/>
          <p:cNvSpPr>
            <a:spLocks noGrp="1"/>
          </p:cNvSpPr>
          <p:nvPr>
            <p:ph type="sldNum" sz="quarter" idx="12"/>
          </p:nvPr>
        </p:nvSpPr>
        <p:spPr/>
        <p:txBody>
          <a:bodyPr/>
          <a:lstStyle/>
          <a:p>
            <a:fld id="{49274EE5-B2F3-4519-91E3-A88505E07212}" type="slidenum">
              <a:rPr lang="en-US" sz="2000"/>
              <a:t>20</a:t>
            </a:fld>
            <a:endParaRPr lang="en-US" sz="2000"/>
          </a:p>
        </p:txBody>
      </p:sp>
    </p:spTree>
    <p:extLst>
      <p:ext uri="{BB962C8B-B14F-4D97-AF65-F5344CB8AC3E}">
        <p14:creationId xmlns:p14="http://schemas.microsoft.com/office/powerpoint/2010/main" val="614487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6687105"/>
              </p:ext>
            </p:extLst>
          </p:nvPr>
        </p:nvGraphicFramePr>
        <p:xfrm>
          <a:off x="125730" y="989359"/>
          <a:ext cx="8869680" cy="3890862"/>
        </p:xfrm>
        <a:graphic>
          <a:graphicData uri="http://schemas.openxmlformats.org/drawingml/2006/table">
            <a:tbl>
              <a:tblPr firstRow="1" bandRow="1">
                <a:tableStyleId>{073A0DAA-6AF3-43AB-8588-CEC1D06C72B9}</a:tableStyleId>
              </a:tblPr>
              <a:tblGrid>
                <a:gridCol w="1920784">
                  <a:extLst>
                    <a:ext uri="{9D8B030D-6E8A-4147-A177-3AD203B41FA5}">
                      <a16:colId xmlns:a16="http://schemas.microsoft.com/office/drawing/2014/main" val="2671793546"/>
                    </a:ext>
                  </a:extLst>
                </a:gridCol>
                <a:gridCol w="1262743">
                  <a:extLst>
                    <a:ext uri="{9D8B030D-6E8A-4147-A177-3AD203B41FA5}">
                      <a16:colId xmlns:a16="http://schemas.microsoft.com/office/drawing/2014/main" val="2802700937"/>
                    </a:ext>
                  </a:extLst>
                </a:gridCol>
                <a:gridCol w="1395747">
                  <a:extLst>
                    <a:ext uri="{9D8B030D-6E8A-4147-A177-3AD203B41FA5}">
                      <a16:colId xmlns:a16="http://schemas.microsoft.com/office/drawing/2014/main" val="20002"/>
                    </a:ext>
                  </a:extLst>
                </a:gridCol>
                <a:gridCol w="1645920">
                  <a:extLst>
                    <a:ext uri="{9D8B030D-6E8A-4147-A177-3AD203B41FA5}">
                      <a16:colId xmlns:a16="http://schemas.microsoft.com/office/drawing/2014/main" val="3751962744"/>
                    </a:ext>
                  </a:extLst>
                </a:gridCol>
                <a:gridCol w="1413163">
                  <a:extLst>
                    <a:ext uri="{9D8B030D-6E8A-4147-A177-3AD203B41FA5}">
                      <a16:colId xmlns:a16="http://schemas.microsoft.com/office/drawing/2014/main" val="20004"/>
                    </a:ext>
                  </a:extLst>
                </a:gridCol>
                <a:gridCol w="1231323">
                  <a:extLst>
                    <a:ext uri="{9D8B030D-6E8A-4147-A177-3AD203B41FA5}">
                      <a16:colId xmlns:a16="http://schemas.microsoft.com/office/drawing/2014/main" val="1203621551"/>
                    </a:ext>
                  </a:extLst>
                </a:gridCol>
              </a:tblGrid>
              <a:tr h="1007751">
                <a:tc>
                  <a:txBody>
                    <a:bodyPr/>
                    <a:lstStyle/>
                    <a:p>
                      <a:pPr algn="ctr"/>
                      <a:r>
                        <a:rPr lang="en-US" sz="2100" dirty="0">
                          <a:latin typeface="+mn-lt"/>
                          <a:cs typeface="Times New Roman" panose="02020603050405020304" pitchFamily="18" charset="0"/>
                        </a:rPr>
                        <a:t>Measurement</a:t>
                      </a:r>
                    </a:p>
                  </a:txBody>
                  <a:tcPr marL="68580" marR="68580" marT="34290" marB="34290" anchor="ctr"/>
                </a:tc>
                <a:tc>
                  <a:txBody>
                    <a:bodyPr/>
                    <a:lstStyle/>
                    <a:p>
                      <a:pPr algn="ctr"/>
                      <a:r>
                        <a:rPr lang="en-US" sz="2100" dirty="0">
                          <a:latin typeface="+mn-lt"/>
                          <a:cs typeface="Times New Roman" panose="02020603050405020304" pitchFamily="18" charset="0"/>
                        </a:rPr>
                        <a:t>Average Value:    Seed Days</a:t>
                      </a:r>
                    </a:p>
                  </a:txBody>
                  <a:tcPr marL="68580" marR="68580" marT="34290" marB="34290" anchor="ctr"/>
                </a:tc>
                <a:tc>
                  <a:txBody>
                    <a:bodyPr/>
                    <a:lstStyle/>
                    <a:p>
                      <a:pPr algn="ctr"/>
                      <a:r>
                        <a:rPr lang="en-US" sz="2100" dirty="0">
                          <a:latin typeface="+mn-lt"/>
                          <a:cs typeface="Times New Roman" panose="02020603050405020304" pitchFamily="18" charset="0"/>
                        </a:rPr>
                        <a:t>St Dev.</a:t>
                      </a:r>
                      <a:r>
                        <a:rPr lang="en-US" sz="2100" baseline="0" dirty="0">
                          <a:latin typeface="+mn-lt"/>
                          <a:cs typeface="Times New Roman" panose="02020603050405020304" pitchFamily="18" charset="0"/>
                        </a:rPr>
                        <a:t> Seed Days</a:t>
                      </a:r>
                      <a:endParaRPr lang="en-US" sz="2100" dirty="0">
                        <a:latin typeface="+mn-lt"/>
                        <a:cs typeface="Times New Roman" panose="02020603050405020304" pitchFamily="18" charset="0"/>
                      </a:endParaRPr>
                    </a:p>
                  </a:txBody>
                  <a:tcPr marL="68580" marR="68580" marT="34290" marB="34290" anchor="ctr"/>
                </a:tc>
                <a:tc>
                  <a:txBody>
                    <a:bodyPr/>
                    <a:lstStyle/>
                    <a:p>
                      <a:pPr algn="ctr"/>
                      <a:r>
                        <a:rPr lang="en-US" sz="2100" dirty="0">
                          <a:latin typeface="+mn-lt"/>
                          <a:cs typeface="Times New Roman" panose="02020603050405020304" pitchFamily="18" charset="0"/>
                        </a:rPr>
                        <a:t> Average Value: Non-Seed Days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latin typeface="+mn-lt"/>
                          <a:cs typeface="Times New Roman" panose="02020603050405020304" pitchFamily="18" charset="0"/>
                        </a:rPr>
                        <a:t>St Dev.</a:t>
                      </a:r>
                      <a:r>
                        <a:rPr lang="en-US" sz="2100" baseline="0" dirty="0">
                          <a:latin typeface="+mn-lt"/>
                          <a:cs typeface="Times New Roman" panose="02020603050405020304" pitchFamily="18" charset="0"/>
                        </a:rPr>
                        <a:t> Non-Seed Days</a:t>
                      </a:r>
                      <a:endParaRPr lang="en-US" sz="2100" dirty="0">
                        <a:latin typeface="+mn-lt"/>
                        <a:cs typeface="Times New Roman" panose="02020603050405020304" pitchFamily="18" charset="0"/>
                      </a:endParaRPr>
                    </a:p>
                  </a:txBody>
                  <a:tcPr marL="68580" marR="68580" marT="34290" marB="34290" anchor="ctr"/>
                </a:tc>
                <a:tc>
                  <a:txBody>
                    <a:bodyPr/>
                    <a:lstStyle/>
                    <a:p>
                      <a:pPr algn="ctr"/>
                      <a:r>
                        <a:rPr lang="en-US" sz="2100" dirty="0">
                          <a:latin typeface="+mn-lt"/>
                          <a:cs typeface="Times New Roman" panose="02020603050405020304" pitchFamily="18" charset="0"/>
                        </a:rPr>
                        <a:t>Percent</a:t>
                      </a:r>
                      <a:r>
                        <a:rPr lang="en-US" sz="2100" baseline="0" dirty="0">
                          <a:latin typeface="+mn-lt"/>
                          <a:cs typeface="Times New Roman" panose="02020603050405020304" pitchFamily="18" charset="0"/>
                        </a:rPr>
                        <a:t> Accuracy</a:t>
                      </a:r>
                      <a:endParaRPr lang="en-US" sz="210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772047042"/>
                  </a:ext>
                </a:extLst>
              </a:tr>
              <a:tr h="694228">
                <a:tc>
                  <a:txBody>
                    <a:bodyPr/>
                    <a:lstStyle/>
                    <a:p>
                      <a:pPr algn="ctr"/>
                      <a:r>
                        <a:rPr lang="en-US" sz="2100" dirty="0">
                          <a:latin typeface="+mn-lt"/>
                          <a:cs typeface="Times New Roman" panose="02020603050405020304" pitchFamily="18" charset="0"/>
                        </a:rPr>
                        <a:t>Cloud Base Temperature</a:t>
                      </a:r>
                      <a:endParaRPr lang="en-US" sz="2100" b="0" dirty="0">
                        <a:latin typeface="+mn-lt"/>
                        <a:cs typeface="Times New Roman" panose="02020603050405020304" pitchFamily="18" charset="0"/>
                      </a:endParaRPr>
                    </a:p>
                  </a:txBody>
                  <a:tcPr marL="68580" marR="68580" marT="34290" marB="34290" anchor="ctr"/>
                </a:tc>
                <a:tc>
                  <a:txBody>
                    <a:bodyPr/>
                    <a:lstStyle/>
                    <a:p>
                      <a:pPr algn="ctr" fontAlgn="b"/>
                      <a:r>
                        <a:rPr lang="en-US" sz="2100" u="none" strike="noStrike" dirty="0">
                          <a:effectLst/>
                          <a:latin typeface="+mn-lt"/>
                          <a:cs typeface="Times New Roman" panose="02020603050405020304" pitchFamily="18" charset="0"/>
                        </a:rPr>
                        <a:t>11.6 </a:t>
                      </a:r>
                      <a:r>
                        <a:rPr lang="en-US" sz="2100" u="none" strike="noStrike" baseline="30000" dirty="0">
                          <a:effectLst/>
                          <a:latin typeface="+mn-lt"/>
                          <a:cs typeface="Times New Roman" panose="02020603050405020304" pitchFamily="18" charset="0"/>
                        </a:rPr>
                        <a:t>o</a:t>
                      </a:r>
                      <a:r>
                        <a:rPr lang="en-US" sz="2100" u="none" strike="noStrike" dirty="0">
                          <a:effectLst/>
                          <a:latin typeface="+mn-lt"/>
                          <a:cs typeface="Times New Roman" panose="02020603050405020304" pitchFamily="18" charset="0"/>
                        </a:rPr>
                        <a:t>C</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algn="ctr" fontAlgn="b"/>
                      <a:r>
                        <a:rPr lang="en-US" sz="2100" b="0" i="0" u="none" strike="noStrike" dirty="0">
                          <a:solidFill>
                            <a:srgbClr val="000000"/>
                          </a:solidFill>
                          <a:effectLst/>
                          <a:latin typeface="+mn-lt"/>
                          <a:cs typeface="Times New Roman" panose="02020603050405020304" pitchFamily="18" charset="0"/>
                        </a:rPr>
                        <a:t>± 0.82 </a:t>
                      </a:r>
                      <a:r>
                        <a:rPr lang="en-US" sz="2100" u="none" strike="noStrike" baseline="30000" dirty="0">
                          <a:effectLst/>
                          <a:latin typeface="+mn-lt"/>
                          <a:cs typeface="Times New Roman" panose="02020603050405020304" pitchFamily="18" charset="0"/>
                        </a:rPr>
                        <a:t>o</a:t>
                      </a:r>
                      <a:r>
                        <a:rPr lang="en-US" sz="2100" u="none" strike="noStrike" dirty="0">
                          <a:effectLst/>
                          <a:latin typeface="+mn-lt"/>
                          <a:cs typeface="Times New Roman" panose="02020603050405020304" pitchFamily="18" charset="0"/>
                        </a:rPr>
                        <a:t>C</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u="none" strike="noStrike" dirty="0">
                          <a:effectLst/>
                          <a:latin typeface="+mn-lt"/>
                          <a:cs typeface="Times New Roman" panose="02020603050405020304" pitchFamily="18" charset="0"/>
                        </a:rPr>
                        <a:t>12 </a:t>
                      </a:r>
                      <a:r>
                        <a:rPr lang="en-US" sz="2100" u="none" strike="noStrike" baseline="30000" dirty="0">
                          <a:effectLst/>
                          <a:latin typeface="+mn-lt"/>
                          <a:cs typeface="Times New Roman" panose="02020603050405020304" pitchFamily="18" charset="0"/>
                        </a:rPr>
                        <a:t>o</a:t>
                      </a:r>
                      <a:r>
                        <a:rPr lang="en-US" sz="2100" u="none" strike="noStrike" dirty="0">
                          <a:effectLst/>
                          <a:latin typeface="+mn-lt"/>
                          <a:cs typeface="Times New Roman" panose="02020603050405020304" pitchFamily="18" charset="0"/>
                        </a:rPr>
                        <a:t>C</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mn-lt"/>
                          <a:cs typeface="Times New Roman" panose="02020603050405020304" pitchFamily="18" charset="0"/>
                        </a:rPr>
                        <a:t>± 0.70 </a:t>
                      </a:r>
                      <a:r>
                        <a:rPr lang="en-US" sz="2100" u="none" strike="noStrike" baseline="30000" dirty="0">
                          <a:effectLst/>
                          <a:latin typeface="+mn-lt"/>
                          <a:cs typeface="Times New Roman" panose="02020603050405020304" pitchFamily="18" charset="0"/>
                        </a:rPr>
                        <a:t>o</a:t>
                      </a:r>
                      <a:r>
                        <a:rPr lang="en-US" sz="2100" u="none" strike="noStrike" dirty="0">
                          <a:effectLst/>
                          <a:latin typeface="+mn-lt"/>
                          <a:cs typeface="Times New Roman" panose="02020603050405020304" pitchFamily="18" charset="0"/>
                        </a:rPr>
                        <a:t>C</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algn="ctr" fontAlgn="b"/>
                      <a:r>
                        <a:rPr lang="en-US" sz="2100" u="none" strike="noStrike" dirty="0">
                          <a:effectLst/>
                          <a:latin typeface="+mn-lt"/>
                          <a:cs typeface="Times New Roman" panose="02020603050405020304" pitchFamily="18" charset="0"/>
                        </a:rPr>
                        <a:t>7.8 %</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extLst>
                  <a:ext uri="{0D108BD9-81ED-4DB2-BD59-A6C34878D82A}">
                    <a16:rowId xmlns:a16="http://schemas.microsoft.com/office/drawing/2014/main" val="1209060230"/>
                  </a:ext>
                </a:extLst>
              </a:tr>
              <a:tr h="1007751">
                <a:tc>
                  <a:txBody>
                    <a:bodyPr/>
                    <a:lstStyle/>
                    <a:p>
                      <a:pPr algn="ctr"/>
                      <a:r>
                        <a:rPr lang="en-US" sz="2100" dirty="0">
                          <a:latin typeface="+mn-lt"/>
                          <a:cs typeface="Times New Roman" panose="02020603050405020304" pitchFamily="18" charset="0"/>
                        </a:rPr>
                        <a:t>Cloud Base Pressure Altitude</a:t>
                      </a:r>
                      <a:endParaRPr lang="en-US" sz="2100" b="0" dirty="0">
                        <a:latin typeface="+mn-lt"/>
                        <a:cs typeface="Times New Roman" panose="02020603050405020304" pitchFamily="18" charset="0"/>
                      </a:endParaRPr>
                    </a:p>
                  </a:txBody>
                  <a:tcPr marL="68580" marR="68580" marT="34290" marB="34290" anchor="ctr"/>
                </a:tc>
                <a:tc>
                  <a:txBody>
                    <a:bodyPr/>
                    <a:lstStyle/>
                    <a:p>
                      <a:pPr algn="ctr" fontAlgn="b"/>
                      <a:r>
                        <a:rPr lang="en-US" sz="2100" u="none" strike="noStrike" dirty="0">
                          <a:effectLst/>
                          <a:latin typeface="+mn-lt"/>
                          <a:cs typeface="Times New Roman" panose="02020603050405020304" pitchFamily="18" charset="0"/>
                        </a:rPr>
                        <a:t>1673 m</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mn-lt"/>
                          <a:cs typeface="Times New Roman" panose="02020603050405020304" pitchFamily="18" charset="0"/>
                        </a:rPr>
                        <a:t>± 95 m</a:t>
                      </a:r>
                    </a:p>
                  </a:txBody>
                  <a:tcPr marL="5715" marR="5715" marT="5715" marB="0" anchor="ctr"/>
                </a:tc>
                <a:tc>
                  <a:txBody>
                    <a:bodyPr/>
                    <a:lstStyle/>
                    <a:p>
                      <a:pPr algn="ctr" fontAlgn="b"/>
                      <a:r>
                        <a:rPr lang="en-US" sz="2100" u="none" strike="noStrike" dirty="0">
                          <a:effectLst/>
                          <a:latin typeface="+mn-lt"/>
                          <a:cs typeface="Times New Roman" panose="02020603050405020304" pitchFamily="18" charset="0"/>
                        </a:rPr>
                        <a:t>1556 m</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mn-lt"/>
                          <a:cs typeface="Times New Roman" panose="02020603050405020304" pitchFamily="18" charset="0"/>
                        </a:rPr>
                        <a:t>± 80 m</a:t>
                      </a:r>
                    </a:p>
                  </a:txBody>
                  <a:tcPr marL="5715" marR="5715" marT="5715" marB="0" anchor="ctr"/>
                </a:tc>
                <a:tc>
                  <a:txBody>
                    <a:bodyPr/>
                    <a:lstStyle/>
                    <a:p>
                      <a:pPr algn="ctr"/>
                      <a:r>
                        <a:rPr lang="en-US" sz="2100" dirty="0">
                          <a:latin typeface="+mn-lt"/>
                          <a:cs typeface="Times New Roman" panose="02020603050405020304" pitchFamily="18" charset="0"/>
                        </a:rPr>
                        <a:t>7.3 %</a:t>
                      </a:r>
                      <a:endParaRPr lang="en-US" sz="2100" b="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90898568"/>
                  </a:ext>
                </a:extLst>
              </a:tr>
              <a:tr h="1124802">
                <a:tc>
                  <a:txBody>
                    <a:bodyPr/>
                    <a:lstStyle/>
                    <a:p>
                      <a:pPr algn="ctr"/>
                      <a:r>
                        <a:rPr lang="en-US" sz="2100" dirty="0">
                          <a:latin typeface="+mn-lt"/>
                          <a:cs typeface="Times New Roman" panose="02020603050405020304" pitchFamily="18" charset="0"/>
                        </a:rPr>
                        <a:t>Cloud Base CCNC </a:t>
                      </a:r>
                      <a:endParaRPr lang="en-US" sz="2100" b="0" dirty="0">
                        <a:latin typeface="+mn-lt"/>
                        <a:cs typeface="Times New Roman" panose="02020603050405020304" pitchFamily="18" charset="0"/>
                      </a:endParaRPr>
                    </a:p>
                  </a:txBody>
                  <a:tcPr marL="68580" marR="68580" marT="34290" marB="34290" anchor="ctr"/>
                </a:tc>
                <a:tc>
                  <a:txBody>
                    <a:bodyPr/>
                    <a:lstStyle/>
                    <a:p>
                      <a:pPr algn="ctr" fontAlgn="b"/>
                      <a:r>
                        <a:rPr lang="en-US" sz="2100" u="none" strike="noStrike" dirty="0">
                          <a:effectLst/>
                          <a:latin typeface="+mn-lt"/>
                          <a:cs typeface="Times New Roman" panose="02020603050405020304" pitchFamily="18" charset="0"/>
                        </a:rPr>
                        <a:t>1271 #/cm</a:t>
                      </a:r>
                      <a:r>
                        <a:rPr lang="en-US" sz="2100" u="none" strike="noStrike" baseline="30000" dirty="0">
                          <a:effectLst/>
                          <a:latin typeface="+mn-lt"/>
                          <a:cs typeface="Times New Roman" panose="02020603050405020304" pitchFamily="18" charset="0"/>
                        </a:rPr>
                        <a:t>3</a:t>
                      </a:r>
                      <a:endParaRPr lang="en-US" sz="2100" b="0" i="0" u="none" strike="noStrike" baseline="30000"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mn-lt"/>
                          <a:cs typeface="Times New Roman" panose="02020603050405020304" pitchFamily="18" charset="0"/>
                        </a:rPr>
                        <a:t>± 340 </a:t>
                      </a:r>
                      <a:r>
                        <a:rPr lang="en-US" sz="2100" u="none" strike="noStrike" dirty="0">
                          <a:effectLst/>
                          <a:latin typeface="+mn-lt"/>
                          <a:cs typeface="Times New Roman" panose="02020603050405020304" pitchFamily="18" charset="0"/>
                        </a:rPr>
                        <a:t>#/cm</a:t>
                      </a:r>
                      <a:r>
                        <a:rPr lang="en-US" sz="2100" u="none" strike="noStrike" baseline="30000" dirty="0">
                          <a:effectLst/>
                          <a:latin typeface="+mn-lt"/>
                          <a:cs typeface="Times New Roman" panose="02020603050405020304" pitchFamily="18" charset="0"/>
                        </a:rPr>
                        <a:t>3</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algn="ctr" fontAlgn="b"/>
                      <a:r>
                        <a:rPr lang="en-US" sz="2100" u="none" strike="noStrike" dirty="0">
                          <a:effectLst/>
                          <a:latin typeface="+mn-lt"/>
                          <a:cs typeface="Times New Roman" panose="02020603050405020304" pitchFamily="18" charset="0"/>
                        </a:rPr>
                        <a:t>1381 #/cm</a:t>
                      </a:r>
                      <a:r>
                        <a:rPr lang="en-US" sz="2100" u="none" strike="noStrike" baseline="30000" dirty="0">
                          <a:effectLst/>
                          <a:latin typeface="+mn-lt"/>
                          <a:cs typeface="Times New Roman" panose="02020603050405020304" pitchFamily="18" charset="0"/>
                        </a:rPr>
                        <a:t>3</a:t>
                      </a:r>
                      <a:endParaRPr lang="en-US" sz="2100" b="0" i="0" u="none" strike="noStrike" baseline="30000" dirty="0">
                        <a:solidFill>
                          <a:srgbClr val="000000"/>
                        </a:solidFill>
                        <a:effectLst/>
                        <a:latin typeface="+mn-lt"/>
                        <a:cs typeface="Times New Roman" panose="02020603050405020304" pitchFamily="18" charset="0"/>
                      </a:endParaRPr>
                    </a:p>
                  </a:txBody>
                  <a:tcPr marL="5715" marR="5715" marT="571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mn-lt"/>
                          <a:cs typeface="Times New Roman" panose="02020603050405020304" pitchFamily="18" charset="0"/>
                        </a:rPr>
                        <a:t>± 260 </a:t>
                      </a:r>
                      <a:r>
                        <a:rPr lang="en-US" sz="2100" u="none" strike="noStrike" dirty="0">
                          <a:effectLst/>
                          <a:latin typeface="+mn-lt"/>
                          <a:cs typeface="Times New Roman" panose="02020603050405020304" pitchFamily="18" charset="0"/>
                        </a:rPr>
                        <a:t>#/cm</a:t>
                      </a:r>
                      <a:r>
                        <a:rPr lang="en-US" sz="2100" u="none" strike="noStrike" baseline="30000" dirty="0">
                          <a:effectLst/>
                          <a:latin typeface="+mn-lt"/>
                          <a:cs typeface="Times New Roman" panose="02020603050405020304" pitchFamily="18" charset="0"/>
                        </a:rPr>
                        <a:t>3</a:t>
                      </a:r>
                      <a:endParaRPr lang="en-US" sz="2100" b="0" i="0" u="none" strike="noStrike" dirty="0">
                        <a:solidFill>
                          <a:srgbClr val="000000"/>
                        </a:solidFill>
                        <a:effectLst/>
                        <a:latin typeface="+mn-lt"/>
                        <a:cs typeface="Times New Roman" panose="02020603050405020304" pitchFamily="18" charset="0"/>
                      </a:endParaRPr>
                    </a:p>
                  </a:txBody>
                  <a:tcPr marL="5715" marR="5715" marT="5715" marB="0" anchor="ctr"/>
                </a:tc>
                <a:tc>
                  <a:txBody>
                    <a:bodyPr/>
                    <a:lstStyle/>
                    <a:p>
                      <a:pPr algn="ctr"/>
                      <a:r>
                        <a:rPr lang="en-US" sz="2100" dirty="0">
                          <a:latin typeface="+mn-lt"/>
                          <a:cs typeface="Times New Roman" panose="02020603050405020304" pitchFamily="18" charset="0"/>
                        </a:rPr>
                        <a:t>8.3 % </a:t>
                      </a:r>
                      <a:endParaRPr lang="en-US" sz="2100" b="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2613642754"/>
                  </a:ext>
                </a:extLst>
              </a:tr>
            </a:tbl>
          </a:graphicData>
        </a:graphic>
      </p:graphicFrame>
      <p:sp>
        <p:nvSpPr>
          <p:cNvPr id="3" name="Slide Number Placeholder 2"/>
          <p:cNvSpPr>
            <a:spLocks noGrp="1"/>
          </p:cNvSpPr>
          <p:nvPr>
            <p:ph type="sldNum" sz="quarter" idx="12"/>
          </p:nvPr>
        </p:nvSpPr>
        <p:spPr/>
        <p:txBody>
          <a:bodyPr/>
          <a:lstStyle/>
          <a:p>
            <a:fld id="{49274EE5-B2F3-4519-91E3-A88505E07212}" type="slidenum">
              <a:rPr lang="en-US" sz="2000"/>
              <a:t>21</a:t>
            </a:fld>
            <a:endParaRPr lang="en-US" sz="2000" dirty="0"/>
          </a:p>
        </p:txBody>
      </p:sp>
      <p:sp>
        <p:nvSpPr>
          <p:cNvPr id="4" name="Title 1"/>
          <p:cNvSpPr txBox="1">
            <a:spLocks/>
          </p:cNvSpPr>
          <p:nvPr/>
        </p:nvSpPr>
        <p:spPr>
          <a:xfrm>
            <a:off x="-11430" y="87536"/>
            <a:ext cx="9144000" cy="7858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latin typeface="+mn-lt"/>
              </a:rPr>
              <a:t>Environmental Factors: 2008, 2010, and 2012</a:t>
            </a:r>
          </a:p>
        </p:txBody>
      </p:sp>
    </p:spTree>
    <p:extLst>
      <p:ext uri="{BB962C8B-B14F-4D97-AF65-F5344CB8AC3E}">
        <p14:creationId xmlns:p14="http://schemas.microsoft.com/office/powerpoint/2010/main" val="1341683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22</a:t>
            </a:fld>
            <a:endParaRPr lang="en-US" sz="2000" dirty="0"/>
          </a:p>
        </p:txBody>
      </p:sp>
      <p:sp>
        <p:nvSpPr>
          <p:cNvPr id="5" name="Content Placeholder 2"/>
          <p:cNvSpPr txBox="1">
            <a:spLocks/>
          </p:cNvSpPr>
          <p:nvPr/>
        </p:nvSpPr>
        <p:spPr>
          <a:xfrm>
            <a:off x="1" y="1239926"/>
            <a:ext cx="9143999" cy="315790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Wingdings" panose="05000000000000000000" pitchFamily="2" charset="2"/>
              <a:buChar char="§"/>
            </a:pPr>
            <a:r>
              <a:rPr lang="en-US" sz="3600" dirty="0">
                <a:solidFill>
                  <a:schemeClr val="tx1"/>
                </a:solidFill>
              </a:rPr>
              <a:t> To show a comparison of cloud base environmental measurements between seeded and non-seeded cases.</a:t>
            </a:r>
          </a:p>
          <a:p>
            <a:pPr lvl="2">
              <a:buFont typeface="Wingdings" panose="05000000000000000000" pitchFamily="2" charset="2"/>
              <a:buChar char="§"/>
            </a:pPr>
            <a:r>
              <a:rPr lang="en-US" sz="2800" dirty="0">
                <a:solidFill>
                  <a:schemeClr val="tx1"/>
                </a:solidFill>
              </a:rPr>
              <a:t>Cloud base temperature</a:t>
            </a:r>
          </a:p>
          <a:p>
            <a:pPr lvl="2">
              <a:buFont typeface="Wingdings" panose="05000000000000000000" pitchFamily="2" charset="2"/>
              <a:buChar char="§"/>
            </a:pPr>
            <a:r>
              <a:rPr lang="en-US" sz="2800" dirty="0">
                <a:solidFill>
                  <a:schemeClr val="tx1"/>
                </a:solidFill>
              </a:rPr>
              <a:t>Cloud base altitude</a:t>
            </a:r>
          </a:p>
          <a:p>
            <a:pPr lvl="2">
              <a:buFont typeface="Wingdings" panose="05000000000000000000" pitchFamily="2" charset="2"/>
              <a:buChar char="§"/>
            </a:pPr>
            <a:r>
              <a:rPr lang="en-US" sz="2800" dirty="0">
                <a:solidFill>
                  <a:schemeClr val="tx1"/>
                </a:solidFill>
              </a:rPr>
              <a:t>Cloud base CCN concentration</a:t>
            </a:r>
          </a:p>
        </p:txBody>
      </p:sp>
      <p:sp>
        <p:nvSpPr>
          <p:cNvPr id="6" name="Title 1"/>
          <p:cNvSpPr txBox="1">
            <a:spLocks/>
          </p:cNvSpPr>
          <p:nvPr/>
        </p:nvSpPr>
        <p:spPr>
          <a:xfrm>
            <a:off x="1" y="0"/>
            <a:ext cx="9143999" cy="7415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Mann-Whitney Statistical Test</a:t>
            </a:r>
          </a:p>
        </p:txBody>
      </p:sp>
    </p:spTree>
    <p:extLst>
      <p:ext uri="{BB962C8B-B14F-4D97-AF65-F5344CB8AC3E}">
        <p14:creationId xmlns:p14="http://schemas.microsoft.com/office/powerpoint/2010/main" val="48282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4"/>
          <p:cNvSpPr txBox="1">
            <a:spLocks noChangeArrowheads="1"/>
          </p:cNvSpPr>
          <p:nvPr/>
        </p:nvSpPr>
        <p:spPr bwMode="auto">
          <a:xfrm>
            <a:off x="1506165" y="2727031"/>
            <a:ext cx="65701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dirty="0"/>
              <a:t>U=Mann-Whitney U test </a:t>
            </a:r>
            <a:br>
              <a:rPr lang="en-US" altLang="en-US" sz="2400" dirty="0"/>
            </a:br>
            <a:r>
              <a:rPr lang="en-US" altLang="en-US" sz="2400" dirty="0"/>
              <a:t>n</a:t>
            </a:r>
            <a:r>
              <a:rPr lang="en-US" altLang="en-US" sz="2400" baseline="-25000" dirty="0"/>
              <a:t>1</a:t>
            </a:r>
            <a:r>
              <a:rPr lang="en-US" altLang="en-US" sz="2400" dirty="0"/>
              <a:t> = Sample size one </a:t>
            </a:r>
            <a:r>
              <a:rPr lang="en-US" altLang="en-US" sz="2400" b="1" dirty="0"/>
              <a:t>(seed)</a:t>
            </a:r>
            <a:br>
              <a:rPr lang="en-US" altLang="en-US" sz="2400" dirty="0"/>
            </a:br>
            <a:r>
              <a:rPr lang="en-US" altLang="en-US" sz="2400" dirty="0"/>
              <a:t>n</a:t>
            </a:r>
            <a:r>
              <a:rPr lang="en-US" altLang="en-US" sz="2400" baseline="-25000" dirty="0"/>
              <a:t>2</a:t>
            </a:r>
            <a:r>
              <a:rPr lang="en-US" altLang="en-US" sz="2400" dirty="0"/>
              <a:t>= Sample size two </a:t>
            </a:r>
            <a:r>
              <a:rPr lang="en-US" altLang="en-US" sz="2400" b="1" dirty="0"/>
              <a:t>(non-seed)</a:t>
            </a:r>
            <a:br>
              <a:rPr lang="en-US" altLang="en-US" sz="2400" dirty="0"/>
            </a:br>
            <a:r>
              <a:rPr lang="en-US" altLang="en-US" sz="2400" dirty="0"/>
              <a:t>R</a:t>
            </a:r>
            <a:r>
              <a:rPr lang="en-US" altLang="en-US" sz="2400" baseline="-25000" dirty="0"/>
              <a:t>i</a:t>
            </a:r>
            <a:r>
              <a:rPr lang="en-US" altLang="en-US" sz="2400" dirty="0"/>
              <a:t> = Rank of the sample size </a:t>
            </a:r>
          </a:p>
        </p:txBody>
      </p:sp>
      <mc:AlternateContent xmlns:mc="http://schemas.openxmlformats.org/markup-compatibility/2006" xmlns:a14="http://schemas.microsoft.com/office/drawing/2010/main">
        <mc:Choice Requires="a14">
          <p:sp>
            <p:nvSpPr>
              <p:cNvPr id="6" name="TextBox 5"/>
              <p:cNvSpPr txBox="1"/>
              <p:nvPr/>
            </p:nvSpPr>
            <p:spPr>
              <a:xfrm>
                <a:off x="1603177" y="1190506"/>
                <a:ext cx="6373796" cy="1446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300" i="1">
                          <a:latin typeface="Cambria Math" panose="02040503050406030204" pitchFamily="18" charset="0"/>
                        </a:rPr>
                        <m:t>𝑈</m:t>
                      </m:r>
                      <m:r>
                        <a:rPr lang="en-US" sz="3300" i="1">
                          <a:latin typeface="Cambria Math" panose="02040503050406030204" pitchFamily="18" charset="0"/>
                        </a:rPr>
                        <m:t>=</m:t>
                      </m:r>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1</m:t>
                          </m:r>
                        </m:sub>
                      </m:sSub>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2</m:t>
                          </m:r>
                        </m:sub>
                      </m:sSub>
                      <m:r>
                        <a:rPr lang="en-US" sz="3300" i="1">
                          <a:latin typeface="Cambria Math" panose="02040503050406030204" pitchFamily="18" charset="0"/>
                        </a:rPr>
                        <m:t>+</m:t>
                      </m:r>
                      <m:f>
                        <m:fPr>
                          <m:ctrlPr>
                            <a:rPr lang="en-US" sz="3300" i="1">
                              <a:latin typeface="Cambria Math" panose="02040503050406030204" pitchFamily="18" charset="0"/>
                            </a:rPr>
                          </m:ctrlPr>
                        </m:fPr>
                        <m:num>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2</m:t>
                              </m:r>
                            </m:sub>
                          </m:sSub>
                          <m:r>
                            <a:rPr lang="en-US" sz="3300" i="1">
                              <a:latin typeface="Cambria Math" panose="02040503050406030204" pitchFamily="18" charset="0"/>
                            </a:rPr>
                            <m:t>(</m:t>
                          </m:r>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2</m:t>
                              </m:r>
                            </m:sub>
                          </m:sSub>
                          <m:r>
                            <a:rPr lang="en-US" sz="3300" i="1">
                              <a:latin typeface="Cambria Math" panose="02040503050406030204" pitchFamily="18" charset="0"/>
                            </a:rPr>
                            <m:t>+1)</m:t>
                          </m:r>
                        </m:num>
                        <m:den>
                          <m:r>
                            <a:rPr lang="en-US" sz="3300" i="1">
                              <a:latin typeface="Cambria Math" panose="02040503050406030204" pitchFamily="18" charset="0"/>
                            </a:rPr>
                            <m:t>2</m:t>
                          </m:r>
                        </m:den>
                      </m:f>
                      <m:r>
                        <a:rPr lang="en-US" sz="3300" i="1">
                          <a:latin typeface="Cambria Math" panose="02040503050406030204" pitchFamily="18" charset="0"/>
                        </a:rPr>
                        <m:t>−</m:t>
                      </m:r>
                      <m:nary>
                        <m:naryPr>
                          <m:chr m:val="∑"/>
                          <m:ctrlPr>
                            <a:rPr lang="en-US" sz="3300" i="1">
                              <a:latin typeface="Cambria Math" panose="02040503050406030204" pitchFamily="18" charset="0"/>
                            </a:rPr>
                          </m:ctrlPr>
                        </m:naryPr>
                        <m:sub>
                          <m:r>
                            <m:rPr>
                              <m:brk m:alnAt="23"/>
                            </m:rPr>
                            <a:rPr lang="en-US" sz="3300" i="1">
                              <a:latin typeface="Cambria Math" panose="02040503050406030204" pitchFamily="18" charset="0"/>
                            </a:rPr>
                            <m:t>𝑖</m:t>
                          </m:r>
                          <m:r>
                            <a:rPr lang="en-US" sz="3300" i="1">
                              <a:latin typeface="Cambria Math" panose="02040503050406030204" pitchFamily="18" charset="0"/>
                            </a:rPr>
                            <m:t>=</m:t>
                          </m:r>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1</m:t>
                              </m:r>
                            </m:sub>
                          </m:sSub>
                          <m:r>
                            <m:rPr>
                              <m:brk m:alnAt="23"/>
                            </m:rPr>
                            <a:rPr lang="en-US" sz="3300" i="1">
                              <a:latin typeface="Cambria Math" panose="02040503050406030204" pitchFamily="18" charset="0"/>
                            </a:rPr>
                            <m:t>+</m:t>
                          </m:r>
                          <m:r>
                            <a:rPr lang="en-US" sz="3300" i="1">
                              <a:latin typeface="Cambria Math" panose="02040503050406030204" pitchFamily="18" charset="0"/>
                            </a:rPr>
                            <m:t>1</m:t>
                          </m:r>
                        </m:sub>
                        <m:sup>
                          <m:sSub>
                            <m:sSubPr>
                              <m:ctrlPr>
                                <a:rPr lang="en-US" sz="3300" i="1">
                                  <a:latin typeface="Cambria Math" panose="02040503050406030204" pitchFamily="18" charset="0"/>
                                </a:rPr>
                              </m:ctrlPr>
                            </m:sSubPr>
                            <m:e>
                              <m:r>
                                <a:rPr lang="en-US" sz="3300" i="1">
                                  <a:latin typeface="Cambria Math" panose="02040503050406030204" pitchFamily="18" charset="0"/>
                                </a:rPr>
                                <m:t>𝑛</m:t>
                              </m:r>
                            </m:e>
                            <m:sub>
                              <m:r>
                                <a:rPr lang="en-US" sz="3300" i="1">
                                  <a:latin typeface="Cambria Math" panose="02040503050406030204" pitchFamily="18" charset="0"/>
                                </a:rPr>
                                <m:t>2</m:t>
                              </m:r>
                            </m:sub>
                          </m:sSub>
                        </m:sup>
                        <m:e>
                          <m:sSub>
                            <m:sSubPr>
                              <m:ctrlPr>
                                <a:rPr lang="en-US" sz="3300" i="1">
                                  <a:latin typeface="Cambria Math" panose="02040503050406030204" pitchFamily="18" charset="0"/>
                                </a:rPr>
                              </m:ctrlPr>
                            </m:sSubPr>
                            <m:e>
                              <m:r>
                                <a:rPr lang="en-US" sz="3300" i="1">
                                  <a:latin typeface="Cambria Math" panose="02040503050406030204" pitchFamily="18" charset="0"/>
                                </a:rPr>
                                <m:t>𝑅</m:t>
                              </m:r>
                            </m:e>
                            <m:sub>
                              <m:r>
                                <a:rPr lang="en-US" sz="3300" i="1">
                                  <a:latin typeface="Cambria Math" panose="02040503050406030204" pitchFamily="18" charset="0"/>
                                </a:rPr>
                                <m:t>𝑖</m:t>
                              </m:r>
                            </m:sub>
                          </m:sSub>
                        </m:e>
                      </m:nary>
                    </m:oMath>
                  </m:oMathPara>
                </a14:m>
                <a:endParaRPr lang="en-US" sz="3300" dirty="0"/>
              </a:p>
            </p:txBody>
          </p:sp>
        </mc:Choice>
        <mc:Fallback xmlns="">
          <p:sp>
            <p:nvSpPr>
              <p:cNvPr id="6" name="TextBox 5"/>
              <p:cNvSpPr txBox="1">
                <a:spLocks noRot="1" noChangeAspect="1" noMove="1" noResize="1" noEditPoints="1" noAdjustHandles="1" noChangeArrowheads="1" noChangeShapeType="1" noTextEdit="1"/>
              </p:cNvSpPr>
              <p:nvPr/>
            </p:nvSpPr>
            <p:spPr>
              <a:xfrm>
                <a:off x="1603177" y="1190506"/>
                <a:ext cx="6373796" cy="1446550"/>
              </a:xfrm>
              <a:prstGeom prst="rect">
                <a:avLst/>
              </a:prstGeom>
              <a:blipFill>
                <a:blip r:embed="rId2"/>
                <a:stretch>
                  <a:fillRect/>
                </a:stretch>
              </a:blipFill>
            </p:spPr>
            <p:txBody>
              <a:bodyPr/>
              <a:lstStyle/>
              <a:p>
                <a:r>
                  <a:rPr lang="en-US">
                    <a:noFill/>
                  </a:rPr>
                  <a:t> </a:t>
                </a:r>
              </a:p>
            </p:txBody>
          </p:sp>
        </mc:Fallback>
      </mc:AlternateContent>
      <p:sp>
        <p:nvSpPr>
          <p:cNvPr id="2" name="Rectangle 1"/>
          <p:cNvSpPr/>
          <p:nvPr/>
        </p:nvSpPr>
        <p:spPr>
          <a:xfrm>
            <a:off x="495300" y="4800151"/>
            <a:ext cx="8153400" cy="954107"/>
          </a:xfrm>
          <a:prstGeom prst="rect">
            <a:avLst/>
          </a:prstGeom>
        </p:spPr>
        <p:txBody>
          <a:bodyPr wrap="square">
            <a:spAutoFit/>
          </a:bodyPr>
          <a:lstStyle/>
          <a:p>
            <a:pPr lvl="0" algn="ctr">
              <a:defRPr sz="1800" b="0" i="0" u="none" strike="noStrike" kern="0" cap="none" spc="0" baseline="0">
                <a:solidFill>
                  <a:srgbClr val="000000"/>
                </a:solidFill>
                <a:uFillTx/>
              </a:defRPr>
            </a:pPr>
            <a:r>
              <a:rPr lang="en-US" sz="2800" dirty="0">
                <a:solidFill>
                  <a:srgbClr val="000000"/>
                </a:solidFill>
              </a:rPr>
              <a:t>Null hypothesis = distributions of both the seed and non-seed cases are identical. </a:t>
            </a:r>
          </a:p>
        </p:txBody>
      </p:sp>
      <p:sp>
        <p:nvSpPr>
          <p:cNvPr id="3" name="Slide Number Placeholder 2"/>
          <p:cNvSpPr>
            <a:spLocks noGrp="1"/>
          </p:cNvSpPr>
          <p:nvPr>
            <p:ph type="sldNum" sz="quarter" idx="12"/>
          </p:nvPr>
        </p:nvSpPr>
        <p:spPr/>
        <p:txBody>
          <a:bodyPr/>
          <a:lstStyle/>
          <a:p>
            <a:fld id="{49274EE5-B2F3-4519-91E3-A88505E07212}" type="slidenum">
              <a:rPr lang="en-US" sz="2000"/>
              <a:t>23</a:t>
            </a:fld>
            <a:endParaRPr lang="en-US" sz="2000"/>
          </a:p>
        </p:txBody>
      </p:sp>
      <p:sp>
        <p:nvSpPr>
          <p:cNvPr id="7" name="Title 1"/>
          <p:cNvSpPr txBox="1">
            <a:spLocks/>
          </p:cNvSpPr>
          <p:nvPr/>
        </p:nvSpPr>
        <p:spPr>
          <a:xfrm>
            <a:off x="1" y="0"/>
            <a:ext cx="9143999" cy="7415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Mann-Whitney Statistical Test</a:t>
            </a:r>
          </a:p>
        </p:txBody>
      </p:sp>
    </p:spTree>
    <p:extLst>
      <p:ext uri="{BB962C8B-B14F-4D97-AF65-F5344CB8AC3E}">
        <p14:creationId xmlns:p14="http://schemas.microsoft.com/office/powerpoint/2010/main" val="2980997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424024"/>
            <a:ext cx="9110312" cy="4540841"/>
          </a:xfrm>
          <a:prstGeom prst="rect">
            <a:avLst/>
          </a:prstGeom>
        </p:spPr>
      </p:pic>
      <p:sp>
        <p:nvSpPr>
          <p:cNvPr id="4" name="TextBox 13"/>
          <p:cNvSpPr txBox="1"/>
          <p:nvPr/>
        </p:nvSpPr>
        <p:spPr>
          <a:xfrm>
            <a:off x="923286" y="1794435"/>
            <a:ext cx="2911695" cy="392415"/>
          </a:xfrm>
          <a:prstGeom prst="rect">
            <a:avLst/>
          </a:prstGeom>
          <a:solidFill>
            <a:srgbClr val="92D050"/>
          </a:solidFill>
          <a:ln cap="flat">
            <a:noFill/>
          </a:ln>
        </p:spPr>
        <p:txBody>
          <a:bodyPr vert="horz" wrap="none" lIns="68580" tIns="34290" rIns="68580" bIns="3429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sz="1800" b="0" i="0" u="none" strike="noStrike" kern="0" cap="none" spc="0" baseline="0">
                <a:solidFill>
                  <a:srgbClr val="000000"/>
                </a:solidFill>
                <a:uFillTx/>
              </a:defRPr>
            </a:pPr>
            <a:r>
              <a:rPr lang="en-US" sz="2100" b="1" dirty="0">
                <a:solidFill>
                  <a:srgbClr val="000000"/>
                </a:solidFill>
                <a:latin typeface="Calibri"/>
              </a:rPr>
              <a:t>Alpha = 0.05 (two-tailed)</a:t>
            </a:r>
          </a:p>
        </p:txBody>
      </p:sp>
      <p:sp>
        <p:nvSpPr>
          <p:cNvPr id="8" name="Slide Number Placeholder 7"/>
          <p:cNvSpPr>
            <a:spLocks noGrp="1"/>
          </p:cNvSpPr>
          <p:nvPr>
            <p:ph type="sldNum" sz="quarter" idx="12"/>
          </p:nvPr>
        </p:nvSpPr>
        <p:spPr/>
        <p:txBody>
          <a:bodyPr/>
          <a:lstStyle/>
          <a:p>
            <a:fld id="{49274EE5-B2F3-4519-91E3-A88505E07212}" type="slidenum">
              <a:rPr lang="en-US" sz="2000"/>
              <a:t>24</a:t>
            </a:fld>
            <a:endParaRPr lang="en-US" sz="2000"/>
          </a:p>
        </p:txBody>
      </p:sp>
      <p:sp>
        <p:nvSpPr>
          <p:cNvPr id="6" name="Title 1"/>
          <p:cNvSpPr txBox="1">
            <a:spLocks/>
          </p:cNvSpPr>
          <p:nvPr/>
        </p:nvSpPr>
        <p:spPr>
          <a:xfrm>
            <a:off x="1" y="0"/>
            <a:ext cx="9143999" cy="7415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Mann-Whitney Statistical Test</a:t>
            </a:r>
          </a:p>
        </p:txBody>
      </p:sp>
    </p:spTree>
    <p:extLst>
      <p:ext uri="{BB962C8B-B14F-4D97-AF65-F5344CB8AC3E}">
        <p14:creationId xmlns:p14="http://schemas.microsoft.com/office/powerpoint/2010/main" val="1163345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25</a:t>
            </a:fld>
            <a:endParaRPr lang="en-US" sz="2000"/>
          </a:p>
        </p:txBody>
      </p:sp>
      <p:sp>
        <p:nvSpPr>
          <p:cNvPr id="4" name="TextBox 13"/>
          <p:cNvSpPr txBox="1"/>
          <p:nvPr/>
        </p:nvSpPr>
        <p:spPr>
          <a:xfrm>
            <a:off x="425376" y="1163970"/>
            <a:ext cx="2581446" cy="355979"/>
          </a:xfrm>
          <a:prstGeom prst="rect">
            <a:avLst/>
          </a:prstGeom>
          <a:noFill/>
          <a:ln cap="flat">
            <a:noFill/>
          </a:ln>
        </p:spPr>
        <p:txBody>
          <a:bodyPr vert="horz" wrap="none" lIns="62215" tIns="31107" rIns="62215" bIns="31107" anchor="t" anchorCtr="0" compatLnSpc="1">
            <a:spAutoFit/>
          </a:bodyPr>
          <a:lstStyle/>
          <a:p>
            <a:pPr defTabSz="622158">
              <a:defRPr sz="1800" b="0" i="0" u="none" strike="noStrike" kern="0" cap="none" spc="0" baseline="0">
                <a:solidFill>
                  <a:srgbClr val="000000"/>
                </a:solidFill>
                <a:uFillTx/>
              </a:defRPr>
            </a:pPr>
            <a:r>
              <a:rPr lang="en-US" sz="1905" dirty="0">
                <a:solidFill>
                  <a:srgbClr val="000000"/>
                </a:solidFill>
                <a:latin typeface="Calibri"/>
              </a:rPr>
              <a:t>Alpha = 0.05 (two-tailed)</a:t>
            </a:r>
          </a:p>
        </p:txBody>
      </p:sp>
      <p:graphicFrame>
        <p:nvGraphicFramePr>
          <p:cNvPr id="5" name="Table 9"/>
          <p:cNvGraphicFramePr>
            <a:graphicFrameLocks noGrp="1"/>
          </p:cNvGraphicFramePr>
          <p:nvPr>
            <p:extLst>
              <p:ext uri="{D42A27DB-BD31-4B8C-83A1-F6EECF244321}">
                <p14:modId xmlns:p14="http://schemas.microsoft.com/office/powerpoint/2010/main" val="3206377739"/>
              </p:ext>
            </p:extLst>
          </p:nvPr>
        </p:nvGraphicFramePr>
        <p:xfrm>
          <a:off x="3420836" y="1267459"/>
          <a:ext cx="5723164" cy="2640716"/>
        </p:xfrm>
        <a:graphic>
          <a:graphicData uri="http://schemas.openxmlformats.org/drawingml/2006/table">
            <a:tbl>
              <a:tblPr firstRow="1" bandRow="1">
                <a:tableStyleId>{E8034E78-7F5D-4C2E-B375-FC64B27BC917}</a:tableStyleId>
              </a:tblPr>
              <a:tblGrid>
                <a:gridCol w="2119992">
                  <a:extLst>
                    <a:ext uri="{9D8B030D-6E8A-4147-A177-3AD203B41FA5}">
                      <a16:colId xmlns:a16="http://schemas.microsoft.com/office/drawing/2014/main" val="20000"/>
                    </a:ext>
                  </a:extLst>
                </a:gridCol>
                <a:gridCol w="1805583">
                  <a:extLst>
                    <a:ext uri="{9D8B030D-6E8A-4147-A177-3AD203B41FA5}">
                      <a16:colId xmlns:a16="http://schemas.microsoft.com/office/drawing/2014/main" val="20001"/>
                    </a:ext>
                  </a:extLst>
                </a:gridCol>
                <a:gridCol w="1797589">
                  <a:extLst>
                    <a:ext uri="{9D8B030D-6E8A-4147-A177-3AD203B41FA5}">
                      <a16:colId xmlns:a16="http://schemas.microsoft.com/office/drawing/2014/main" val="3547035645"/>
                    </a:ext>
                  </a:extLst>
                </a:gridCol>
              </a:tblGrid>
              <a:tr h="702294">
                <a:tc>
                  <a:txBody>
                    <a:bodyPr/>
                    <a:lstStyle/>
                    <a:p>
                      <a:pPr marL="0" marR="0" lvl="0" algn="ctr">
                        <a:spcAft>
                          <a:spcPts val="0"/>
                        </a:spcAft>
                      </a:pPr>
                      <a:r>
                        <a:rPr lang="en-US" sz="2100" baseline="0" dirty="0"/>
                        <a:t> Property</a:t>
                      </a:r>
                      <a:endParaRPr lang="en-US" sz="2100" dirty="0">
                        <a:latin typeface="Calibri"/>
                        <a:ea typeface="Times New Roman" pitchFamily="18"/>
                      </a:endParaRPr>
                    </a:p>
                  </a:txBody>
                  <a:tcPr marL="62201" marR="62201" marT="31107" marB="31107" anchor="ctr"/>
                </a:tc>
                <a:tc>
                  <a:txBody>
                    <a:bodyPr/>
                    <a:lstStyle/>
                    <a:p>
                      <a:pPr marL="0" marR="0" lvl="0" algn="ctr">
                        <a:spcAft>
                          <a:spcPts val="0"/>
                        </a:spcAft>
                      </a:pPr>
                      <a:r>
                        <a:rPr lang="en-US" sz="1400" baseline="0" dirty="0"/>
                        <a:t> </a:t>
                      </a:r>
                      <a:r>
                        <a:rPr lang="en-US" sz="2100" baseline="0" dirty="0"/>
                        <a:t>Test Statistic (U)</a:t>
                      </a:r>
                      <a:endParaRPr lang="en-US" sz="2100" dirty="0">
                        <a:latin typeface="Calibri"/>
                        <a:ea typeface="Times New Roman" pitchFamily="18"/>
                      </a:endParaRPr>
                    </a:p>
                  </a:txBody>
                  <a:tcPr marL="62201" marR="62201" marT="31107" marB="31107" anchor="ctr"/>
                </a:tc>
                <a:tc>
                  <a:txBody>
                    <a:bodyPr/>
                    <a:lstStyle/>
                    <a:p>
                      <a:pPr marL="0" marR="0" lvl="0" algn="ctr">
                        <a:spcAft>
                          <a:spcPts val="0"/>
                        </a:spcAft>
                      </a:pPr>
                      <a:r>
                        <a:rPr lang="en-US" sz="2100" dirty="0">
                          <a:latin typeface="Calibri"/>
                          <a:ea typeface="Times New Roman" pitchFamily="18"/>
                        </a:rPr>
                        <a:t>Accept hypothesis?</a:t>
                      </a:r>
                    </a:p>
                  </a:txBody>
                  <a:tcPr marL="62201" marR="62201" marT="31107" marB="31107" anchor="ctr"/>
                </a:tc>
                <a:extLst>
                  <a:ext uri="{0D108BD9-81ED-4DB2-BD59-A6C34878D82A}">
                    <a16:rowId xmlns:a16="http://schemas.microsoft.com/office/drawing/2014/main" val="10000"/>
                  </a:ext>
                </a:extLst>
              </a:tr>
              <a:tr h="716714">
                <a:tc>
                  <a:txBody>
                    <a:bodyPr/>
                    <a:lstStyle/>
                    <a:p>
                      <a:pPr marL="0" marR="0" lvl="0" indent="0" algn="ctr" defTabSz="914400" rtl="0" fontAlgn="auto" hangingPunct="1">
                        <a:lnSpc>
                          <a:spcPct val="100000"/>
                        </a:lnSpc>
                        <a:spcBef>
                          <a:spcPts val="0"/>
                        </a:spcBef>
                        <a:spcAft>
                          <a:spcPts val="0"/>
                        </a:spcAft>
                        <a:buNone/>
                        <a:tabLst/>
                      </a:pPr>
                      <a:r>
                        <a:rPr lang="en-US" sz="1800" dirty="0">
                          <a:solidFill>
                            <a:schemeClr val="tx1"/>
                          </a:solidFill>
                        </a:rPr>
                        <a:t>Mean Cloud</a:t>
                      </a:r>
                      <a:r>
                        <a:rPr lang="en-US" sz="1800" baseline="0" dirty="0">
                          <a:solidFill>
                            <a:schemeClr val="tx1"/>
                          </a:solidFill>
                        </a:rPr>
                        <a:t> Base </a:t>
                      </a:r>
                      <a:r>
                        <a:rPr lang="en-US" sz="1800" dirty="0">
                          <a:solidFill>
                            <a:schemeClr val="tx1"/>
                          </a:solidFill>
                        </a:rPr>
                        <a:t>CCN</a:t>
                      </a:r>
                      <a:r>
                        <a:rPr lang="en-US" sz="1800" baseline="0" dirty="0">
                          <a:solidFill>
                            <a:schemeClr val="tx1"/>
                          </a:solidFill>
                        </a:rPr>
                        <a:t> Concentration</a:t>
                      </a:r>
                    </a:p>
                  </a:txBody>
                  <a:tcPr marL="62201" marR="62201" marT="31107" marB="31107" anchor="ctr"/>
                </a:tc>
                <a:tc>
                  <a:txBody>
                    <a:bodyPr/>
                    <a:lstStyle/>
                    <a:p>
                      <a:pPr marL="0" marR="0" lvl="0" indent="0" algn="ctr" defTabSz="914400" rtl="0" fontAlgn="auto" hangingPunct="1">
                        <a:lnSpc>
                          <a:spcPct val="100000"/>
                        </a:lnSpc>
                        <a:spcBef>
                          <a:spcPts val="0"/>
                        </a:spcBef>
                        <a:spcAft>
                          <a:spcPts val="0"/>
                        </a:spcAft>
                        <a:buNone/>
                        <a:tabLst/>
                      </a:pPr>
                      <a:r>
                        <a:rPr lang="en-US" sz="1900" dirty="0">
                          <a:solidFill>
                            <a:schemeClr val="tx1"/>
                          </a:solidFill>
                        </a:rPr>
                        <a:t>154.5</a:t>
                      </a:r>
                    </a:p>
                  </a:txBody>
                  <a:tcPr marL="62201" marR="62201" marT="31107" marB="31107" anchor="ctr"/>
                </a:tc>
                <a:tc>
                  <a:txBody>
                    <a:bodyPr/>
                    <a:lstStyle/>
                    <a:p>
                      <a:pPr marL="0" marR="0" lvl="0" indent="0" algn="ctr" defTabSz="914400" rtl="0" fontAlgn="auto" hangingPunct="1">
                        <a:lnSpc>
                          <a:spcPct val="100000"/>
                        </a:lnSpc>
                        <a:spcBef>
                          <a:spcPts val="0"/>
                        </a:spcBef>
                        <a:spcAft>
                          <a:spcPts val="0"/>
                        </a:spcAft>
                        <a:buNone/>
                        <a:tabLst/>
                      </a:pPr>
                      <a:r>
                        <a:rPr lang="en-US" sz="3600" dirty="0">
                          <a:solidFill>
                            <a:schemeClr val="tx1"/>
                          </a:solidFill>
                        </a:rPr>
                        <a:t>✔</a:t>
                      </a:r>
                    </a:p>
                  </a:txBody>
                  <a:tcPr marL="62201" marR="62201" marT="31107" marB="31107" anchor="ctr"/>
                </a:tc>
                <a:extLst>
                  <a:ext uri="{0D108BD9-81ED-4DB2-BD59-A6C34878D82A}">
                    <a16:rowId xmlns:a16="http://schemas.microsoft.com/office/drawing/2014/main" val="10001"/>
                  </a:ext>
                </a:extLst>
              </a:tr>
              <a:tr h="610854">
                <a:tc>
                  <a:txBody>
                    <a:bodyPr/>
                    <a:lstStyle/>
                    <a:p>
                      <a:pPr marL="0" marR="0" lvl="0" indent="0" algn="ctr" defTabSz="914400" rtl="0" fontAlgn="auto" hangingPunct="1">
                        <a:lnSpc>
                          <a:spcPct val="100000"/>
                        </a:lnSpc>
                        <a:spcBef>
                          <a:spcPts val="0"/>
                        </a:spcBef>
                        <a:spcAft>
                          <a:spcPts val="0"/>
                        </a:spcAft>
                        <a:buNone/>
                        <a:tabLst/>
                      </a:pPr>
                      <a:r>
                        <a:rPr lang="en-US" sz="1800" dirty="0">
                          <a:solidFill>
                            <a:schemeClr val="tx1"/>
                          </a:solidFill>
                        </a:rPr>
                        <a:t>Mean</a:t>
                      </a:r>
                      <a:r>
                        <a:rPr lang="en-US" sz="1800" baseline="0" dirty="0">
                          <a:solidFill>
                            <a:schemeClr val="tx1"/>
                          </a:solidFill>
                        </a:rPr>
                        <a:t> </a:t>
                      </a:r>
                      <a:r>
                        <a:rPr lang="en-US" sz="1800" dirty="0">
                          <a:solidFill>
                            <a:schemeClr val="tx1"/>
                          </a:solidFill>
                        </a:rPr>
                        <a:t>Cloud</a:t>
                      </a:r>
                      <a:r>
                        <a:rPr lang="en-US" sz="1800" baseline="0" dirty="0">
                          <a:solidFill>
                            <a:schemeClr val="tx1"/>
                          </a:solidFill>
                        </a:rPr>
                        <a:t> Base </a:t>
                      </a:r>
                      <a:r>
                        <a:rPr lang="en-US" sz="1800" dirty="0">
                          <a:solidFill>
                            <a:schemeClr val="tx1"/>
                          </a:solidFill>
                        </a:rPr>
                        <a:t>Temperature</a:t>
                      </a:r>
                      <a:endParaRPr lang="en-US" sz="1800" baseline="0" dirty="0">
                        <a:solidFill>
                          <a:schemeClr val="tx1"/>
                        </a:solidFill>
                      </a:endParaRPr>
                    </a:p>
                  </a:txBody>
                  <a:tcPr marL="62201" marR="62201" marT="31107" marB="31107" anchor="ctr"/>
                </a:tc>
                <a:tc>
                  <a:txBody>
                    <a:bodyPr/>
                    <a:lstStyle/>
                    <a:p>
                      <a:pPr marL="0" marR="0" lvl="0" indent="0" algn="ctr" defTabSz="914400" rtl="0" fontAlgn="auto" hangingPunct="1">
                        <a:lnSpc>
                          <a:spcPct val="100000"/>
                        </a:lnSpc>
                        <a:spcBef>
                          <a:spcPts val="0"/>
                        </a:spcBef>
                        <a:spcAft>
                          <a:spcPts val="0"/>
                        </a:spcAft>
                        <a:buNone/>
                        <a:tabLst/>
                      </a:pPr>
                      <a:r>
                        <a:rPr lang="en-US" sz="1900">
                          <a:solidFill>
                            <a:schemeClr val="tx1"/>
                          </a:solidFill>
                        </a:rPr>
                        <a:t>153.5</a:t>
                      </a:r>
                    </a:p>
                  </a:txBody>
                  <a:tcPr marL="62201" marR="62201" marT="31107" marB="311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tx1"/>
                          </a:solidFill>
                        </a:rPr>
                        <a:t>✔</a:t>
                      </a:r>
                    </a:p>
                  </a:txBody>
                  <a:tcPr marL="62201" marR="62201" marT="31107" marB="31107" anchor="ctr"/>
                </a:tc>
                <a:extLst>
                  <a:ext uri="{0D108BD9-81ED-4DB2-BD59-A6C34878D82A}">
                    <a16:rowId xmlns:a16="http://schemas.microsoft.com/office/drawing/2014/main" val="10002"/>
                  </a:ext>
                </a:extLst>
              </a:tr>
              <a:tr h="610854">
                <a:tc>
                  <a:txBody>
                    <a:bodyPr/>
                    <a:lstStyle/>
                    <a:p>
                      <a:pPr marL="0" marR="0" lvl="0" indent="0" algn="ctr" defTabSz="914400" rtl="0" fontAlgn="auto" hangingPunct="1">
                        <a:lnSpc>
                          <a:spcPct val="100000"/>
                        </a:lnSpc>
                        <a:spcBef>
                          <a:spcPts val="0"/>
                        </a:spcBef>
                        <a:spcAft>
                          <a:spcPts val="0"/>
                        </a:spcAft>
                        <a:buNone/>
                        <a:tabLst/>
                      </a:pPr>
                      <a:r>
                        <a:rPr lang="en-US" sz="1800" dirty="0">
                          <a:solidFill>
                            <a:schemeClr val="tx1"/>
                          </a:solidFill>
                        </a:rPr>
                        <a:t>Mean</a:t>
                      </a:r>
                      <a:r>
                        <a:rPr lang="en-US" sz="1800" baseline="0" dirty="0">
                          <a:solidFill>
                            <a:schemeClr val="tx1"/>
                          </a:solidFill>
                        </a:rPr>
                        <a:t> </a:t>
                      </a:r>
                      <a:r>
                        <a:rPr lang="en-US" sz="1800" dirty="0">
                          <a:solidFill>
                            <a:schemeClr val="tx1"/>
                          </a:solidFill>
                        </a:rPr>
                        <a:t>Cloud</a:t>
                      </a:r>
                      <a:r>
                        <a:rPr lang="en-US" sz="1800" baseline="0" dirty="0">
                          <a:solidFill>
                            <a:schemeClr val="tx1"/>
                          </a:solidFill>
                        </a:rPr>
                        <a:t> Base Altitude</a:t>
                      </a:r>
                    </a:p>
                  </a:txBody>
                  <a:tcPr marL="62201" marR="62201" marT="31107" marB="31107" anchor="ctr"/>
                </a:tc>
                <a:tc>
                  <a:txBody>
                    <a:bodyPr/>
                    <a:lstStyle/>
                    <a:p>
                      <a:pPr marL="0" marR="0" lvl="0" indent="0" algn="ctr" defTabSz="914400" rtl="0" fontAlgn="auto" hangingPunct="1">
                        <a:lnSpc>
                          <a:spcPct val="100000"/>
                        </a:lnSpc>
                        <a:spcBef>
                          <a:spcPts val="0"/>
                        </a:spcBef>
                        <a:spcAft>
                          <a:spcPts val="0"/>
                        </a:spcAft>
                        <a:buNone/>
                        <a:tabLst/>
                      </a:pPr>
                      <a:r>
                        <a:rPr lang="en-US" sz="1900" dirty="0">
                          <a:solidFill>
                            <a:schemeClr val="tx1"/>
                          </a:solidFill>
                        </a:rPr>
                        <a:t>158.5</a:t>
                      </a:r>
                    </a:p>
                  </a:txBody>
                  <a:tcPr marL="62201" marR="62201" marT="31107" marB="311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tx1"/>
                          </a:solidFill>
                        </a:rPr>
                        <a:t>✔</a:t>
                      </a:r>
                    </a:p>
                  </a:txBody>
                  <a:tcPr marL="62201" marR="62201" marT="31107" marB="31107" anchor="ctr"/>
                </a:tc>
                <a:extLst>
                  <a:ext uri="{0D108BD9-81ED-4DB2-BD59-A6C34878D82A}">
                    <a16:rowId xmlns:a16="http://schemas.microsoft.com/office/drawing/2014/main" val="10003"/>
                  </a:ext>
                </a:extLst>
              </a:tr>
            </a:tbl>
          </a:graphicData>
        </a:graphic>
      </p:graphicFrame>
      <p:sp>
        <p:nvSpPr>
          <p:cNvPr id="6" name="TextBox 10"/>
          <p:cNvSpPr txBox="1"/>
          <p:nvPr/>
        </p:nvSpPr>
        <p:spPr>
          <a:xfrm>
            <a:off x="0" y="4528275"/>
            <a:ext cx="9144000" cy="924596"/>
          </a:xfrm>
          <a:prstGeom prst="rect">
            <a:avLst/>
          </a:prstGeom>
          <a:noFill/>
          <a:ln cap="flat">
            <a:noFill/>
          </a:ln>
        </p:spPr>
        <p:txBody>
          <a:bodyPr vert="horz" wrap="square" lIns="62215" tIns="31107" rIns="62215" bIns="31107" anchor="t" anchorCtr="0" compatLnSpc="1">
            <a:spAutoFit/>
          </a:bodyPr>
          <a:lstStyle/>
          <a:p>
            <a:pPr algn="ctr" defTabSz="622158">
              <a:defRPr sz="1800" b="0" i="0" u="none" strike="noStrike" kern="0" cap="none" spc="0" baseline="0">
                <a:solidFill>
                  <a:srgbClr val="000000"/>
                </a:solidFill>
                <a:uFillTx/>
              </a:defRPr>
            </a:pPr>
            <a:r>
              <a:rPr lang="en-US" sz="2800" dirty="0">
                <a:solidFill>
                  <a:srgbClr val="000000"/>
                </a:solidFill>
                <a:latin typeface="Calibri"/>
              </a:rPr>
              <a:t>If U &gt; 106 do not reject the null hypothesis that properties are randomly distributed. </a:t>
            </a:r>
          </a:p>
        </p:txBody>
      </p:sp>
      <p:sp>
        <p:nvSpPr>
          <p:cNvPr id="7" name="Rectangle 6"/>
          <p:cNvSpPr/>
          <p:nvPr/>
        </p:nvSpPr>
        <p:spPr>
          <a:xfrm>
            <a:off x="1876385" y="3069122"/>
            <a:ext cx="400051" cy="2486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2" descr="http://www.real-statistics.com/wp-content/uploads/2012/11/mann-whitney-table-.05.png"/>
          <p:cNvPicPr>
            <a:picLocks noChangeAspect="1"/>
          </p:cNvPicPr>
          <p:nvPr/>
        </p:nvPicPr>
        <p:blipFill>
          <a:blip r:embed="rId2"/>
          <a:srcRect l="80626" t="61272"/>
          <a:stretch>
            <a:fillRect/>
          </a:stretch>
        </p:blipFill>
        <p:spPr>
          <a:xfrm>
            <a:off x="559174" y="1622110"/>
            <a:ext cx="2322319" cy="2312775"/>
          </a:xfrm>
          <a:prstGeom prst="rect">
            <a:avLst/>
          </a:prstGeom>
          <a:noFill/>
          <a:ln cap="flat">
            <a:noFill/>
          </a:ln>
        </p:spPr>
      </p:pic>
      <p:sp>
        <p:nvSpPr>
          <p:cNvPr id="9" name="Title 1"/>
          <p:cNvSpPr txBox="1">
            <a:spLocks/>
          </p:cNvSpPr>
          <p:nvPr/>
        </p:nvSpPr>
        <p:spPr>
          <a:xfrm>
            <a:off x="1" y="0"/>
            <a:ext cx="9143999" cy="7415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Mann-Whitney Statistical Test</a:t>
            </a:r>
          </a:p>
        </p:txBody>
      </p:sp>
    </p:spTree>
    <p:extLst>
      <p:ext uri="{BB962C8B-B14F-4D97-AF65-F5344CB8AC3E}">
        <p14:creationId xmlns:p14="http://schemas.microsoft.com/office/powerpoint/2010/main" val="326849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67906838"/>
              </p:ext>
            </p:extLst>
          </p:nvPr>
        </p:nvGraphicFramePr>
        <p:xfrm>
          <a:off x="50007" y="981539"/>
          <a:ext cx="2871788" cy="4222893"/>
        </p:xfrm>
        <a:graphic>
          <a:graphicData uri="http://schemas.openxmlformats.org/drawingml/2006/table">
            <a:tbl>
              <a:tblPr firstRow="1" firstCol="1" lastCol="1" bandRow="1" bandCol="1">
                <a:tableStyleId>{7E9639D4-E3E2-4D34-9284-5A2195B3D0D7}</a:tableStyleId>
              </a:tblPr>
              <a:tblGrid>
                <a:gridCol w="1059010">
                  <a:extLst>
                    <a:ext uri="{9D8B030D-6E8A-4147-A177-3AD203B41FA5}">
                      <a16:colId xmlns:a16="http://schemas.microsoft.com/office/drawing/2014/main" val="20000"/>
                    </a:ext>
                  </a:extLst>
                </a:gridCol>
                <a:gridCol w="889461">
                  <a:extLst>
                    <a:ext uri="{9D8B030D-6E8A-4147-A177-3AD203B41FA5}">
                      <a16:colId xmlns:a16="http://schemas.microsoft.com/office/drawing/2014/main" val="20001"/>
                    </a:ext>
                  </a:extLst>
                </a:gridCol>
                <a:gridCol w="923317">
                  <a:extLst>
                    <a:ext uri="{9D8B030D-6E8A-4147-A177-3AD203B41FA5}">
                      <a16:colId xmlns:a16="http://schemas.microsoft.com/office/drawing/2014/main" val="20002"/>
                    </a:ext>
                  </a:extLst>
                </a:gridCol>
              </a:tblGrid>
              <a:tr h="1097280">
                <a:tc gridSpan="3">
                  <a:txBody>
                    <a:bodyPr/>
                    <a:lstStyle/>
                    <a:p>
                      <a:pPr marL="0" marR="0" algn="ctr">
                        <a:spcAft>
                          <a:spcPts val="0"/>
                        </a:spcAft>
                      </a:pPr>
                      <a:r>
                        <a:rPr lang="en-US" sz="1800" dirty="0">
                          <a:effectLst/>
                        </a:rPr>
                        <a:t>Cloud</a:t>
                      </a:r>
                      <a:r>
                        <a:rPr lang="en-US" sz="1800" baseline="0" dirty="0">
                          <a:effectLst/>
                        </a:rPr>
                        <a:t> Base </a:t>
                      </a:r>
                      <a:r>
                        <a:rPr lang="en-US" sz="1800" dirty="0">
                          <a:effectLst/>
                        </a:rPr>
                        <a:t>Cloud</a:t>
                      </a:r>
                      <a:r>
                        <a:rPr lang="en-US" sz="1800" baseline="0" dirty="0">
                          <a:effectLst/>
                        </a:rPr>
                        <a:t> Condensation Nuclei Concentration</a:t>
                      </a:r>
                      <a:endParaRPr lang="en-US" sz="1800" baseline="0" dirty="0">
                        <a:effectLst/>
                        <a:latin typeface="Times New Roman" panose="02020603050405020304" pitchFamily="18" charset="0"/>
                        <a:cs typeface="Times New Roman" panose="02020603050405020304" pitchFamily="18" charset="0"/>
                      </a:endParaRPr>
                    </a:p>
                  </a:txBody>
                  <a:tcPr marL="36438" marR="36438" marT="0" marB="0" anchor="ctr"/>
                </a:tc>
                <a:tc hMerge="1">
                  <a:txBody>
                    <a:bodyPr/>
                    <a:lstStyle/>
                    <a:p>
                      <a:endParaRPr lang="en-US"/>
                    </a:p>
                  </a:txBody>
                  <a:tcPr/>
                </a:tc>
                <a:tc hMerge="1">
                  <a:txBody>
                    <a:bodyPr/>
                    <a:lstStyle/>
                    <a:p>
                      <a:pPr marL="0" marR="0" algn="ctr">
                        <a:spcAft>
                          <a:spcPts val="0"/>
                        </a:spcAft>
                      </a:pPr>
                      <a:endParaRPr lang="en-US" sz="2800" baseline="0" dirty="0">
                        <a:effectLst/>
                        <a:latin typeface="+mn-lt"/>
                      </a:endParaRPr>
                    </a:p>
                  </a:txBody>
                  <a:tcPr marL="68580" marR="68580" marT="0" marB="0"/>
                </a:tc>
                <a:extLst>
                  <a:ext uri="{0D108BD9-81ED-4DB2-BD59-A6C34878D82A}">
                    <a16:rowId xmlns:a16="http://schemas.microsoft.com/office/drawing/2014/main" val="10000"/>
                  </a:ext>
                </a:extLst>
              </a:tr>
              <a:tr h="551101">
                <a:tc>
                  <a:txBody>
                    <a:bodyPr/>
                    <a:lstStyle/>
                    <a:p>
                      <a:pPr marL="0" marR="0" algn="just">
                        <a:spcAft>
                          <a:spcPts val="0"/>
                        </a:spcAft>
                      </a:pP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Non-Seed Cases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Seed Cases</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extLst>
                  <a:ext uri="{0D108BD9-81ED-4DB2-BD59-A6C34878D82A}">
                    <a16:rowId xmlns:a16="http://schemas.microsoft.com/office/drawing/2014/main" val="10001"/>
                  </a:ext>
                </a:extLst>
              </a:tr>
              <a:tr h="539761">
                <a:tc>
                  <a:txBody>
                    <a:bodyPr/>
                    <a:lstStyle/>
                    <a:p>
                      <a:pPr marL="0" marR="0" algn="l">
                        <a:spcAft>
                          <a:spcPts val="0"/>
                        </a:spcAft>
                      </a:pPr>
                      <a:r>
                        <a:rPr lang="en-US" sz="1500" dirty="0">
                          <a:effectLst/>
                        </a:rPr>
                        <a:t>Number</a:t>
                      </a:r>
                      <a:r>
                        <a:rPr lang="en-US" sz="1500" baseline="0" dirty="0">
                          <a:effectLst/>
                        </a:rPr>
                        <a:t> </a:t>
                      </a:r>
                      <a:r>
                        <a:rPr lang="en-US" sz="1500" dirty="0">
                          <a:effectLst/>
                        </a:rPr>
                        <a:t>of</a:t>
                      </a:r>
                      <a:r>
                        <a:rPr lang="en-US" sz="1500" baseline="0" dirty="0">
                          <a:effectLst/>
                        </a:rPr>
                        <a:t> Cases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algn="ctr">
                        <a:spcAft>
                          <a:spcPts val="0"/>
                        </a:spcAft>
                      </a:pPr>
                      <a:r>
                        <a:rPr lang="en-US" sz="1800" dirty="0">
                          <a:effectLst/>
                        </a:rPr>
                        <a:t>19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algn="ctr">
                        <a:spcAft>
                          <a:spcPts val="0"/>
                        </a:spcAft>
                      </a:pPr>
                      <a:r>
                        <a:rPr lang="en-US" sz="1800" b="0" dirty="0">
                          <a:effectLst/>
                        </a:rPr>
                        <a:t>18</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2"/>
                  </a:ext>
                </a:extLst>
              </a:tr>
              <a:tr h="2969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effectLst/>
                        </a:rPr>
                        <a:t>Mean Rank</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algn="ctr">
                        <a:spcAft>
                          <a:spcPts val="0"/>
                        </a:spcAft>
                      </a:pPr>
                      <a:r>
                        <a:rPr lang="en-US" sz="1800" dirty="0">
                          <a:effectLst/>
                        </a:rPr>
                        <a:t>19.87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18.08</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3"/>
                  </a:ext>
                </a:extLst>
              </a:tr>
              <a:tr h="457200">
                <a:tc>
                  <a:txBody>
                    <a:bodyPr/>
                    <a:lstStyle/>
                    <a:p>
                      <a:pPr marL="0" marR="0" algn="l">
                        <a:spcAft>
                          <a:spcPts val="0"/>
                        </a:spcAft>
                      </a:pPr>
                      <a:r>
                        <a:rPr lang="en-US" sz="1500" dirty="0">
                          <a:effectLst/>
                        </a:rPr>
                        <a:t>Sum of Ranks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B w="12700" cap="flat" cmpd="sng" algn="ctr">
                      <a:solidFill>
                        <a:schemeClr val="tx1"/>
                      </a:solidFill>
                      <a:prstDash val="solid"/>
                      <a:round/>
                      <a:headEnd type="none" w="med" len="med"/>
                      <a:tailEnd type="none" w="med" len="med"/>
                    </a:lnB>
                  </a:tcPr>
                </a:tc>
                <a:tc>
                  <a:txBody>
                    <a:bodyPr/>
                    <a:lstStyle/>
                    <a:p>
                      <a:pPr marL="0" marR="0" algn="ctr">
                        <a:spcAft>
                          <a:spcPts val="0"/>
                        </a:spcAft>
                      </a:pPr>
                      <a:r>
                        <a:rPr lang="en-US" sz="1800" dirty="0">
                          <a:effectLst/>
                        </a:rPr>
                        <a:t>377.50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325.50</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4"/>
                  </a:ext>
                </a:extLst>
              </a:tr>
              <a:tr h="685800">
                <a:tc>
                  <a:txBody>
                    <a:bodyPr/>
                    <a:lstStyle/>
                    <a:p>
                      <a:pPr marL="0" marR="0" algn="l">
                        <a:spcAft>
                          <a:spcPts val="0"/>
                        </a:spcAft>
                      </a:pPr>
                      <a:r>
                        <a:rPr lang="en-US" sz="1500" dirty="0">
                          <a:effectLst/>
                        </a:rPr>
                        <a:t>Mann-Whitney</a:t>
                      </a:r>
                      <a:r>
                        <a:rPr lang="en-US" sz="1500" baseline="0" dirty="0">
                          <a:effectLst/>
                        </a:rPr>
                        <a:t> Test Statistic</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Aft>
                          <a:spcPts val="0"/>
                        </a:spcAft>
                      </a:pPr>
                      <a:r>
                        <a:rPr lang="en-US" sz="1800" b="0" dirty="0">
                          <a:effectLst/>
                        </a:rPr>
                        <a:t>154.5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38" marR="36438" marT="0" marB="0" anchor="ctr">
                    <a:lnL w="12700" cap="flat" cmpd="sng" algn="ctr">
                      <a:solidFill>
                        <a:schemeClr val="tx1"/>
                      </a:solidFill>
                      <a:prstDash val="solid"/>
                      <a:round/>
                      <a:headEnd type="none" w="med" len="med"/>
                      <a:tailEnd type="none" w="med" len="med"/>
                    </a:lnL>
                  </a:tcPr>
                </a:tc>
                <a:tc hMerge="1">
                  <a:txBody>
                    <a:bodyPr/>
                    <a:lstStyle/>
                    <a:p>
                      <a:pPr marL="0" marR="0" algn="ctr">
                        <a:spcAft>
                          <a:spcPts val="0"/>
                        </a:spcAft>
                      </a:pPr>
                      <a:endParaRPr lang="en-US" sz="28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22904">
                <a:tc>
                  <a:txBody>
                    <a:bodyPr/>
                    <a:lstStyle/>
                    <a:p>
                      <a:pPr marL="0" marR="0" algn="l">
                        <a:spcAft>
                          <a:spcPts val="0"/>
                        </a:spcAft>
                      </a:pPr>
                      <a:r>
                        <a:rPr lang="en-US" sz="1500" baseline="0" dirty="0">
                          <a:effectLst/>
                        </a:rPr>
                        <a:t>Significance</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Aft>
                          <a:spcPts val="0"/>
                        </a:spcAft>
                      </a:pPr>
                      <a:r>
                        <a:rPr lang="en-US" sz="1800" b="1" dirty="0">
                          <a:effectLst/>
                        </a:rPr>
                        <a:t>0.621</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584" marR="48584" marT="24292" marB="24292" anchor="ct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2948359"/>
              </p:ext>
            </p:extLst>
          </p:nvPr>
        </p:nvGraphicFramePr>
        <p:xfrm>
          <a:off x="3123417" y="984011"/>
          <a:ext cx="2909634" cy="4216573"/>
        </p:xfrm>
        <a:graphic>
          <a:graphicData uri="http://schemas.openxmlformats.org/drawingml/2006/table">
            <a:tbl>
              <a:tblPr firstRow="1" firstCol="1" bandRow="1">
                <a:tableStyleId>{7E9639D4-E3E2-4D34-9284-5A2195B3D0D7}</a:tableStyleId>
              </a:tblPr>
              <a:tblGrid>
                <a:gridCol w="1160347">
                  <a:extLst>
                    <a:ext uri="{9D8B030D-6E8A-4147-A177-3AD203B41FA5}">
                      <a16:colId xmlns:a16="http://schemas.microsoft.com/office/drawing/2014/main" val="20000"/>
                    </a:ext>
                  </a:extLst>
                </a:gridCol>
                <a:gridCol w="959396">
                  <a:extLst>
                    <a:ext uri="{9D8B030D-6E8A-4147-A177-3AD203B41FA5}">
                      <a16:colId xmlns:a16="http://schemas.microsoft.com/office/drawing/2014/main" val="20001"/>
                    </a:ext>
                  </a:extLst>
                </a:gridCol>
                <a:gridCol w="789891">
                  <a:extLst>
                    <a:ext uri="{9D8B030D-6E8A-4147-A177-3AD203B41FA5}">
                      <a16:colId xmlns:a16="http://schemas.microsoft.com/office/drawing/2014/main" val="20002"/>
                    </a:ext>
                  </a:extLst>
                </a:gridCol>
              </a:tblGrid>
              <a:tr h="1114208">
                <a:tc gridSpan="3">
                  <a:txBody>
                    <a:bodyPr/>
                    <a:lstStyle/>
                    <a:p>
                      <a:pPr marL="0" marR="0" algn="ctr">
                        <a:spcAft>
                          <a:spcPts val="0"/>
                        </a:spcAft>
                      </a:pPr>
                      <a:r>
                        <a:rPr lang="en-US" sz="1800" dirty="0">
                          <a:effectLst/>
                        </a:rPr>
                        <a:t>Cloud</a:t>
                      </a:r>
                      <a:r>
                        <a:rPr lang="en-US" sz="1800" baseline="0" dirty="0">
                          <a:effectLst/>
                        </a:rPr>
                        <a:t> Base </a:t>
                      </a:r>
                      <a:r>
                        <a:rPr lang="en-US" sz="1800" dirty="0">
                          <a:effectLst/>
                        </a:rPr>
                        <a:t>Temperature</a:t>
                      </a:r>
                      <a:endParaRPr lang="en-US" sz="1800" baseline="0" dirty="0">
                        <a:effectLst/>
                        <a:latin typeface="Times New Roman" panose="02020603050405020304" pitchFamily="18" charset="0"/>
                        <a:cs typeface="Times New Roman" panose="02020603050405020304" pitchFamily="18" charset="0"/>
                      </a:endParaRPr>
                    </a:p>
                  </a:txBody>
                  <a:tcPr marL="34169" marR="34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marR="0" algn="ctr">
                        <a:spcAft>
                          <a:spcPts val="0"/>
                        </a:spcAft>
                      </a:pPr>
                      <a:endParaRPr lang="en-US" sz="2800" baseline="0" dirty="0">
                        <a:effectLst/>
                        <a:latin typeface="+mn-lt"/>
                      </a:endParaRPr>
                    </a:p>
                  </a:txBody>
                  <a:tcPr marL="68580" marR="68580" marT="0" marB="0"/>
                </a:tc>
                <a:extLst>
                  <a:ext uri="{0D108BD9-81ED-4DB2-BD59-A6C34878D82A}">
                    <a16:rowId xmlns:a16="http://schemas.microsoft.com/office/drawing/2014/main" val="10000"/>
                  </a:ext>
                </a:extLst>
              </a:tr>
              <a:tr h="554951">
                <a:tc>
                  <a:txBody>
                    <a:bodyPr/>
                    <a:lstStyle/>
                    <a:p>
                      <a:pPr marL="0" marR="0" algn="just">
                        <a:spcAft>
                          <a:spcPts val="0"/>
                        </a:spcAft>
                      </a:pP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Non-Seed Cases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Seed Cases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00063">
                <a:tc>
                  <a:txBody>
                    <a:bodyPr/>
                    <a:lstStyle/>
                    <a:p>
                      <a:pPr marL="0" marR="0" algn="l">
                        <a:spcAft>
                          <a:spcPts val="0"/>
                        </a:spcAft>
                      </a:pPr>
                      <a:r>
                        <a:rPr lang="en-US" sz="1500" dirty="0">
                          <a:effectLst/>
                        </a:rPr>
                        <a:t>Number</a:t>
                      </a:r>
                      <a:r>
                        <a:rPr lang="en-US" sz="1500" baseline="0" dirty="0">
                          <a:effectLst/>
                        </a:rPr>
                        <a:t> </a:t>
                      </a:r>
                      <a:r>
                        <a:rPr lang="en-US" sz="1500" dirty="0">
                          <a:effectLst/>
                        </a:rPr>
                        <a:t>of</a:t>
                      </a:r>
                      <a:r>
                        <a:rPr lang="en-US" sz="1500" baseline="0" dirty="0">
                          <a:effectLst/>
                        </a:rPr>
                        <a:t> Cases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Aft>
                          <a:spcPts val="0"/>
                        </a:spcAft>
                      </a:pPr>
                      <a:r>
                        <a:rPr lang="en-US" sz="1800" dirty="0">
                          <a:effectLst/>
                        </a:rPr>
                        <a:t>19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Aft>
                          <a:spcPts val="0"/>
                        </a:spcAft>
                      </a:pPr>
                      <a:r>
                        <a:rPr lang="en-US" sz="1800" dirty="0">
                          <a:effectLst/>
                        </a:rPr>
                        <a:t>18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00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effectLst/>
                        </a:rPr>
                        <a:t>Mean Rank</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Aft>
                          <a:spcPts val="0"/>
                        </a:spcAft>
                      </a:pPr>
                      <a:r>
                        <a:rPr lang="en-US" sz="1800" dirty="0">
                          <a:effectLst/>
                        </a:rPr>
                        <a:t>18.08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19.97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7200">
                <a:tc>
                  <a:txBody>
                    <a:bodyPr/>
                    <a:lstStyle/>
                    <a:p>
                      <a:pPr marL="0" marR="0" algn="l">
                        <a:spcAft>
                          <a:spcPts val="0"/>
                        </a:spcAft>
                      </a:pPr>
                      <a:r>
                        <a:rPr lang="en-US" sz="1500" dirty="0">
                          <a:effectLst/>
                        </a:rPr>
                        <a:t>Sum of Ranks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Aft>
                          <a:spcPts val="0"/>
                        </a:spcAft>
                      </a:pPr>
                      <a:r>
                        <a:rPr lang="en-US" sz="1800" dirty="0">
                          <a:effectLst/>
                        </a:rPr>
                        <a:t>343.50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359.50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02226">
                <a:tc>
                  <a:txBody>
                    <a:bodyPr/>
                    <a:lstStyle/>
                    <a:p>
                      <a:pPr marL="0" marR="0" algn="l">
                        <a:spcAft>
                          <a:spcPts val="0"/>
                        </a:spcAft>
                      </a:pPr>
                      <a:r>
                        <a:rPr lang="en-US" sz="1500" dirty="0">
                          <a:effectLst/>
                        </a:rPr>
                        <a:t>Mann-Whitney</a:t>
                      </a:r>
                      <a:r>
                        <a:rPr lang="en-US" sz="1500" baseline="0" dirty="0">
                          <a:effectLst/>
                        </a:rPr>
                        <a:t> Test Statistic</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Aft>
                          <a:spcPts val="0"/>
                        </a:spcAft>
                      </a:pPr>
                      <a:r>
                        <a:rPr lang="en-US" sz="1800" dirty="0">
                          <a:effectLst/>
                        </a:rPr>
                        <a:t>153.5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169" marR="341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Aft>
                          <a:spcPts val="0"/>
                        </a:spcAft>
                      </a:pPr>
                      <a:endParaRPr lang="en-US" sz="28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19878">
                <a:tc>
                  <a:txBody>
                    <a:bodyPr/>
                    <a:lstStyle/>
                    <a:p>
                      <a:pPr marL="0" marR="0" algn="l">
                        <a:spcAft>
                          <a:spcPts val="0"/>
                        </a:spcAft>
                      </a:pPr>
                      <a:r>
                        <a:rPr lang="en-US" sz="1500" dirty="0">
                          <a:effectLst/>
                        </a:rPr>
                        <a:t>Significance</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029" marR="34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Aft>
                          <a:spcPts val="0"/>
                        </a:spcAft>
                      </a:pPr>
                      <a:r>
                        <a:rPr lang="en-US" sz="1800" b="1" dirty="0">
                          <a:effectLst/>
                        </a:rPr>
                        <a:t>0.599</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58" marR="45558" marT="22779" marB="2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53136232"/>
              </p:ext>
            </p:extLst>
          </p:nvPr>
        </p:nvGraphicFramePr>
        <p:xfrm>
          <a:off x="6200773" y="980943"/>
          <a:ext cx="2912325" cy="4223863"/>
        </p:xfrm>
        <a:graphic>
          <a:graphicData uri="http://schemas.openxmlformats.org/drawingml/2006/table">
            <a:tbl>
              <a:tblPr firstRow="1" firstCol="1" lastCol="1" bandRow="1" bandCol="1">
                <a:tableStyleId>{7E9639D4-E3E2-4D34-9284-5A2195B3D0D7}</a:tableStyleId>
              </a:tblPr>
              <a:tblGrid>
                <a:gridCol w="1064731">
                  <a:extLst>
                    <a:ext uri="{9D8B030D-6E8A-4147-A177-3AD203B41FA5}">
                      <a16:colId xmlns:a16="http://schemas.microsoft.com/office/drawing/2014/main" val="20000"/>
                    </a:ext>
                  </a:extLst>
                </a:gridCol>
                <a:gridCol w="978384">
                  <a:extLst>
                    <a:ext uri="{9D8B030D-6E8A-4147-A177-3AD203B41FA5}">
                      <a16:colId xmlns:a16="http://schemas.microsoft.com/office/drawing/2014/main" val="20001"/>
                    </a:ext>
                  </a:extLst>
                </a:gridCol>
                <a:gridCol w="869210">
                  <a:extLst>
                    <a:ext uri="{9D8B030D-6E8A-4147-A177-3AD203B41FA5}">
                      <a16:colId xmlns:a16="http://schemas.microsoft.com/office/drawing/2014/main" val="20002"/>
                    </a:ext>
                  </a:extLst>
                </a:gridCol>
              </a:tblGrid>
              <a:tr h="1103673">
                <a:tc gridSpan="3">
                  <a:txBody>
                    <a:bodyPr/>
                    <a:lstStyle/>
                    <a:p>
                      <a:pPr marL="0" marR="0" algn="ctr">
                        <a:spcAft>
                          <a:spcPts val="0"/>
                        </a:spcAft>
                      </a:pPr>
                      <a:r>
                        <a:rPr lang="en-US" sz="1800" dirty="0">
                          <a:effectLst/>
                        </a:rPr>
                        <a:t>Cloud</a:t>
                      </a:r>
                      <a:r>
                        <a:rPr lang="en-US" sz="1800" baseline="0" dirty="0">
                          <a:effectLst/>
                        </a:rPr>
                        <a:t> Base </a:t>
                      </a:r>
                      <a:r>
                        <a:rPr lang="en-US" sz="1800" dirty="0">
                          <a:effectLst/>
                        </a:rPr>
                        <a:t>Cloud</a:t>
                      </a:r>
                      <a:r>
                        <a:rPr lang="en-US" sz="1800" baseline="0" dirty="0">
                          <a:effectLst/>
                        </a:rPr>
                        <a:t> Pressure Altitude</a:t>
                      </a:r>
                      <a:endParaRPr lang="en-US" sz="1800" baseline="0" dirty="0">
                        <a:effectLst/>
                        <a:latin typeface="Times New Roman" panose="02020603050405020304" pitchFamily="18" charset="0"/>
                        <a:cs typeface="Times New Roman" panose="02020603050405020304" pitchFamily="18" charset="0"/>
                      </a:endParaRPr>
                    </a:p>
                  </a:txBody>
                  <a:tcPr marL="36438" marR="36438" marT="0" marB="0" anchor="ctr"/>
                </a:tc>
                <a:tc hMerge="1">
                  <a:txBody>
                    <a:bodyPr/>
                    <a:lstStyle/>
                    <a:p>
                      <a:endParaRPr lang="en-US"/>
                    </a:p>
                  </a:txBody>
                  <a:tcPr/>
                </a:tc>
                <a:tc hMerge="1">
                  <a:txBody>
                    <a:bodyPr/>
                    <a:lstStyle/>
                    <a:p>
                      <a:pPr marL="0" marR="0" algn="ctr">
                        <a:spcAft>
                          <a:spcPts val="0"/>
                        </a:spcAft>
                      </a:pPr>
                      <a:endParaRPr lang="en-US" sz="2800" baseline="0" dirty="0">
                        <a:effectLst/>
                        <a:latin typeface="+mn-lt"/>
                      </a:endParaRPr>
                    </a:p>
                  </a:txBody>
                  <a:tcPr marL="68580" marR="68580" marT="0" marB="0"/>
                </a:tc>
                <a:extLst>
                  <a:ext uri="{0D108BD9-81ED-4DB2-BD59-A6C34878D82A}">
                    <a16:rowId xmlns:a16="http://schemas.microsoft.com/office/drawing/2014/main" val="10000"/>
                  </a:ext>
                </a:extLst>
              </a:tr>
              <a:tr h="544284">
                <a:tc>
                  <a:txBody>
                    <a:bodyPr/>
                    <a:lstStyle/>
                    <a:p>
                      <a:pPr marL="0" marR="0" algn="just">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Non-Seed Cases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Seed Cases</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extLst>
                  <a:ext uri="{0D108BD9-81ED-4DB2-BD59-A6C34878D82A}">
                    <a16:rowId xmlns:a16="http://schemas.microsoft.com/office/drawing/2014/main" val="10001"/>
                  </a:ext>
                </a:extLst>
              </a:tr>
              <a:tr h="514350">
                <a:tc>
                  <a:txBody>
                    <a:bodyPr/>
                    <a:lstStyle/>
                    <a:p>
                      <a:pPr marL="0" marR="0" algn="l">
                        <a:spcAft>
                          <a:spcPts val="0"/>
                        </a:spcAft>
                      </a:pPr>
                      <a:r>
                        <a:rPr lang="en-US" sz="1500" dirty="0">
                          <a:effectLst/>
                        </a:rPr>
                        <a:t>Number</a:t>
                      </a:r>
                      <a:r>
                        <a:rPr lang="en-US" sz="1500" baseline="0" dirty="0">
                          <a:effectLst/>
                        </a:rPr>
                        <a:t> </a:t>
                      </a:r>
                      <a:r>
                        <a:rPr lang="en-US" sz="1500" dirty="0">
                          <a:effectLst/>
                        </a:rPr>
                        <a:t>of</a:t>
                      </a:r>
                      <a:r>
                        <a:rPr lang="en-US" sz="1500" baseline="0" dirty="0">
                          <a:effectLst/>
                        </a:rPr>
                        <a:t> Cases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algn="ctr">
                        <a:spcAft>
                          <a:spcPts val="0"/>
                        </a:spcAft>
                      </a:pPr>
                      <a:r>
                        <a:rPr lang="en-US" sz="1800" b="0" dirty="0">
                          <a:effectLst/>
                        </a:rPr>
                        <a:t>19</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algn="ctr">
                        <a:spcAft>
                          <a:spcPts val="0"/>
                        </a:spcAft>
                      </a:pPr>
                      <a:r>
                        <a:rPr lang="en-US" sz="1800" b="0" dirty="0">
                          <a:effectLst/>
                        </a:rPr>
                        <a:t>18</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2"/>
                  </a:ext>
                </a:extLst>
              </a:tr>
              <a:tr h="300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effectLst/>
                        </a:rPr>
                        <a:t>Mean Rank</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tc>
                <a:tc>
                  <a:txBody>
                    <a:bodyPr/>
                    <a:lstStyle/>
                    <a:p>
                      <a:pPr marL="0" marR="0" algn="ctr">
                        <a:spcAft>
                          <a:spcPts val="0"/>
                        </a:spcAft>
                      </a:pPr>
                      <a:r>
                        <a:rPr lang="en-US" sz="1800" b="0" dirty="0">
                          <a:effectLst/>
                        </a:rPr>
                        <a:t>19.66</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18.31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3"/>
                  </a:ext>
                </a:extLst>
              </a:tr>
              <a:tr h="457200">
                <a:tc>
                  <a:txBody>
                    <a:bodyPr/>
                    <a:lstStyle/>
                    <a:p>
                      <a:pPr marL="0" marR="0" algn="l">
                        <a:spcAft>
                          <a:spcPts val="0"/>
                        </a:spcAft>
                      </a:pPr>
                      <a:r>
                        <a:rPr lang="en-US" sz="1500" dirty="0">
                          <a:effectLst/>
                        </a:rPr>
                        <a:t>Sum of Ranks</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B w="12700" cap="flat" cmpd="sng" algn="ctr">
                      <a:solidFill>
                        <a:schemeClr val="tx1"/>
                      </a:solidFill>
                      <a:prstDash val="solid"/>
                      <a:round/>
                      <a:headEnd type="none" w="med" len="med"/>
                      <a:tailEnd type="none" w="med" len="med"/>
                    </a:lnB>
                  </a:tcPr>
                </a:tc>
                <a:tc>
                  <a:txBody>
                    <a:bodyPr/>
                    <a:lstStyle/>
                    <a:p>
                      <a:pPr marL="0" marR="0" algn="ctr">
                        <a:spcAft>
                          <a:spcPts val="0"/>
                        </a:spcAft>
                      </a:pPr>
                      <a:r>
                        <a:rPr lang="en-US" sz="1800" b="0" dirty="0">
                          <a:effectLst/>
                        </a:rPr>
                        <a:t>373.5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329.5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nchor="ctr"/>
                </a:tc>
                <a:extLst>
                  <a:ext uri="{0D108BD9-81ED-4DB2-BD59-A6C34878D82A}">
                    <a16:rowId xmlns:a16="http://schemas.microsoft.com/office/drawing/2014/main" val="10004"/>
                  </a:ext>
                </a:extLst>
              </a:tr>
              <a:tr h="701868">
                <a:tc>
                  <a:txBody>
                    <a:bodyPr/>
                    <a:lstStyle/>
                    <a:p>
                      <a:pPr marL="0" marR="0" algn="l">
                        <a:spcAft>
                          <a:spcPts val="0"/>
                        </a:spcAft>
                      </a:pPr>
                      <a:r>
                        <a:rPr lang="en-US" sz="1500" dirty="0">
                          <a:effectLst/>
                        </a:rPr>
                        <a:t>Mann-Whitney</a:t>
                      </a:r>
                      <a:r>
                        <a:rPr lang="en-US" sz="1500" baseline="0" dirty="0">
                          <a:effectLst/>
                        </a:rPr>
                        <a:t> Test Statistic</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Aft>
                          <a:spcPts val="0"/>
                        </a:spcAft>
                      </a:pPr>
                      <a:r>
                        <a:rPr lang="en-US" sz="1800" b="0" dirty="0">
                          <a:effectLst/>
                        </a:rPr>
                        <a:t>158.5</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38" marR="36438" marT="0" marB="0" anchor="ctr">
                    <a:lnL w="12700" cap="flat" cmpd="sng" algn="ctr">
                      <a:solidFill>
                        <a:schemeClr val="tx1"/>
                      </a:solidFill>
                      <a:prstDash val="solid"/>
                      <a:round/>
                      <a:headEnd type="none" w="med" len="med"/>
                      <a:tailEnd type="none" w="med" len="med"/>
                    </a:lnL>
                  </a:tcPr>
                </a:tc>
                <a:tc hMerge="1">
                  <a:txBody>
                    <a:bodyPr/>
                    <a:lstStyle/>
                    <a:p>
                      <a:pPr marL="0" marR="0" algn="ctr">
                        <a:spcAft>
                          <a:spcPts val="0"/>
                        </a:spcAft>
                      </a:pPr>
                      <a:endParaRPr lang="en-US" sz="28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22904">
                <a:tc>
                  <a:txBody>
                    <a:bodyPr/>
                    <a:lstStyle/>
                    <a:p>
                      <a:pPr marL="0" marR="0" algn="l">
                        <a:spcAft>
                          <a:spcPts val="0"/>
                        </a:spcAft>
                      </a:pPr>
                      <a:r>
                        <a:rPr lang="en-US" sz="1500" baseline="0" dirty="0">
                          <a:effectLst/>
                        </a:rPr>
                        <a:t>Significance</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442" marR="364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Aft>
                          <a:spcPts val="0"/>
                        </a:spcAft>
                      </a:pPr>
                      <a:r>
                        <a:rPr lang="en-US" sz="1800" b="1" dirty="0">
                          <a:effectLst/>
                        </a:rPr>
                        <a:t>.707</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584" marR="48584" marT="24292" marB="24292" anchor="ct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13" y="7940"/>
            <a:ext cx="9134477" cy="7643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Mann-Whitney Statistical Test</a:t>
            </a:r>
          </a:p>
        </p:txBody>
      </p:sp>
      <p:sp>
        <p:nvSpPr>
          <p:cNvPr id="4" name="Slide Number Placeholder 3"/>
          <p:cNvSpPr>
            <a:spLocks noGrp="1"/>
          </p:cNvSpPr>
          <p:nvPr>
            <p:ph type="sldNum" sz="quarter" idx="12"/>
          </p:nvPr>
        </p:nvSpPr>
        <p:spPr/>
        <p:txBody>
          <a:bodyPr/>
          <a:lstStyle/>
          <a:p>
            <a:fld id="{49274EE5-B2F3-4519-91E3-A88505E07212}" type="slidenum">
              <a:rPr lang="en-US" sz="2000"/>
              <a:t>26</a:t>
            </a:fld>
            <a:endParaRPr lang="en-US" sz="2000" dirty="0"/>
          </a:p>
        </p:txBody>
      </p:sp>
      <p:sp>
        <p:nvSpPr>
          <p:cNvPr id="5" name="TextBox 4"/>
          <p:cNvSpPr txBox="1"/>
          <p:nvPr/>
        </p:nvSpPr>
        <p:spPr>
          <a:xfrm>
            <a:off x="8251" y="5355242"/>
            <a:ext cx="9113211" cy="954107"/>
          </a:xfrm>
          <a:prstGeom prst="rect">
            <a:avLst/>
          </a:prstGeom>
          <a:noFill/>
        </p:spPr>
        <p:txBody>
          <a:bodyPr wrap="square" rtlCol="0">
            <a:spAutoFit/>
          </a:bodyPr>
          <a:lstStyle/>
          <a:p>
            <a:pPr marL="457200" indent="-457200">
              <a:buClr>
                <a:schemeClr val="accent1"/>
              </a:buClr>
              <a:buFont typeface="Wingdings" panose="05000000000000000000" pitchFamily="2" charset="2"/>
              <a:buChar char="§"/>
            </a:pPr>
            <a:r>
              <a:rPr lang="en-US" sz="2800" dirty="0"/>
              <a:t>Cloud base environmental factors are evenly distributed between seed and non-seed cases.</a:t>
            </a:r>
          </a:p>
        </p:txBody>
      </p:sp>
    </p:spTree>
    <p:extLst>
      <p:ext uri="{BB962C8B-B14F-4D97-AF65-F5344CB8AC3E}">
        <p14:creationId xmlns:p14="http://schemas.microsoft.com/office/powerpoint/2010/main" val="370083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25344" y="6459786"/>
            <a:ext cx="984019" cy="365125"/>
          </a:xfrm>
        </p:spPr>
        <p:txBody>
          <a:bodyPr/>
          <a:lstStyle/>
          <a:p>
            <a:fld id="{49274EE5-B2F3-4519-91E3-A88505E07212}" type="slidenum">
              <a:rPr lang="en-US" sz="2000"/>
              <a:t>27</a:t>
            </a:fld>
            <a:endParaRPr lang="en-US" sz="2000" dirty="0"/>
          </a:p>
        </p:txBody>
      </p:sp>
      <p:sp>
        <p:nvSpPr>
          <p:cNvPr id="5" name="Content Placeholder 2"/>
          <p:cNvSpPr txBox="1">
            <a:spLocks/>
          </p:cNvSpPr>
          <p:nvPr/>
        </p:nvSpPr>
        <p:spPr>
          <a:xfrm>
            <a:off x="0" y="0"/>
            <a:ext cx="10677525" cy="401499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000" dirty="0">
                <a:solidFill>
                  <a:srgbClr val="FF0000"/>
                </a:solidFill>
              </a:rPr>
              <a:t>T</a:t>
            </a:r>
            <a:r>
              <a:rPr lang="en-US" sz="4000" dirty="0">
                <a:solidFill>
                  <a:schemeClr val="tx1"/>
                </a:solidFill>
              </a:rPr>
              <a:t>hunderstorm</a:t>
            </a:r>
            <a:r>
              <a:rPr lang="en-US" sz="4000" dirty="0"/>
              <a:t> </a:t>
            </a:r>
            <a:r>
              <a:rPr lang="en-US" sz="4000" dirty="0">
                <a:solidFill>
                  <a:srgbClr val="FF0000"/>
                </a:solidFill>
              </a:rPr>
              <a:t>I</a:t>
            </a:r>
            <a:r>
              <a:rPr lang="en-US" sz="4000" dirty="0">
                <a:solidFill>
                  <a:schemeClr val="tx1"/>
                </a:solidFill>
              </a:rPr>
              <a:t>dentification</a:t>
            </a:r>
            <a:r>
              <a:rPr lang="en-US" sz="4000" dirty="0"/>
              <a:t> </a:t>
            </a:r>
            <a:r>
              <a:rPr lang="en-US" sz="4000" dirty="0">
                <a:solidFill>
                  <a:srgbClr val="FF0000"/>
                </a:solidFill>
              </a:rPr>
              <a:t>T</a:t>
            </a:r>
            <a:r>
              <a:rPr lang="en-US" sz="4000" dirty="0">
                <a:solidFill>
                  <a:schemeClr val="tx1"/>
                </a:solidFill>
              </a:rPr>
              <a:t>racking</a:t>
            </a:r>
            <a:r>
              <a:rPr lang="en-US" sz="4000" dirty="0"/>
              <a:t> </a:t>
            </a:r>
            <a:r>
              <a:rPr lang="en-US" sz="4000" dirty="0">
                <a:solidFill>
                  <a:srgbClr val="FF0000"/>
                </a:solidFill>
              </a:rPr>
              <a:t>A</a:t>
            </a:r>
            <a:r>
              <a:rPr lang="en-US" sz="4000" dirty="0">
                <a:solidFill>
                  <a:schemeClr val="tx1"/>
                </a:solidFill>
              </a:rPr>
              <a:t>nd</a:t>
            </a:r>
            <a:r>
              <a:rPr lang="en-US" sz="4000" dirty="0"/>
              <a:t> </a:t>
            </a:r>
            <a:r>
              <a:rPr lang="en-US" sz="4000" dirty="0" err="1">
                <a:solidFill>
                  <a:srgbClr val="FF0000"/>
                </a:solidFill>
              </a:rPr>
              <a:t>N</a:t>
            </a:r>
            <a:r>
              <a:rPr lang="en-US" sz="4000" dirty="0" err="1">
                <a:solidFill>
                  <a:schemeClr val="tx1"/>
                </a:solidFill>
              </a:rPr>
              <a:t>owcasting</a:t>
            </a:r>
            <a:endParaRPr lang="en-US" sz="40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786" y="972915"/>
            <a:ext cx="5394709"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865" y="971017"/>
            <a:ext cx="5394709" cy="5143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5937" y="971017"/>
            <a:ext cx="5394709"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4840" y="985240"/>
            <a:ext cx="5394709" cy="51435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1859" y="985767"/>
            <a:ext cx="5394709" cy="51435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4805" y="976354"/>
            <a:ext cx="5394709" cy="51435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4937" y="968762"/>
            <a:ext cx="5394709" cy="51435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7786" y="1012327"/>
            <a:ext cx="5394709" cy="51435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0726" y="968762"/>
            <a:ext cx="5394709" cy="51435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3666" y="961603"/>
            <a:ext cx="5394709" cy="514350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3686" y="977358"/>
            <a:ext cx="5394709" cy="514350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40705" y="972558"/>
            <a:ext cx="5394709" cy="51435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1893" y="967237"/>
            <a:ext cx="5394709" cy="5143500"/>
          </a:xfrm>
          <a:prstGeom prst="rect">
            <a:avLst/>
          </a:prstGeom>
        </p:spPr>
      </p:pic>
      <p:sp>
        <p:nvSpPr>
          <p:cNvPr id="18" name="TextBox 17"/>
          <p:cNvSpPr txBox="1"/>
          <p:nvPr/>
        </p:nvSpPr>
        <p:spPr>
          <a:xfrm>
            <a:off x="125940" y="5372758"/>
            <a:ext cx="3228975" cy="954107"/>
          </a:xfrm>
          <a:prstGeom prst="rect">
            <a:avLst/>
          </a:prstGeom>
          <a:noFill/>
        </p:spPr>
        <p:txBody>
          <a:bodyPr wrap="square" rtlCol="0">
            <a:spAutoFit/>
          </a:bodyPr>
          <a:lstStyle/>
          <a:p>
            <a:pPr algn="ctr"/>
            <a:r>
              <a:rPr lang="en-US" sz="2800" dirty="0"/>
              <a:t>Flight Track on June 21, 2008</a:t>
            </a:r>
          </a:p>
        </p:txBody>
      </p:sp>
      <p:sp>
        <p:nvSpPr>
          <p:cNvPr id="3" name="Rectangle 2"/>
          <p:cNvSpPr/>
          <p:nvPr/>
        </p:nvSpPr>
        <p:spPr>
          <a:xfrm>
            <a:off x="-365788" y="1694185"/>
            <a:ext cx="3932892" cy="2554545"/>
          </a:xfrm>
          <a:prstGeom prst="rect">
            <a:avLst/>
          </a:prstGeom>
        </p:spPr>
        <p:txBody>
          <a:bodyPr wrap="square">
            <a:spAutoFit/>
          </a:bodyPr>
          <a:lstStyle/>
          <a:p>
            <a:pPr marL="914400" lvl="1" indent="-457200">
              <a:buClr>
                <a:schemeClr val="accent1"/>
              </a:buClr>
              <a:buFont typeface="Wingdings" panose="05000000000000000000" pitchFamily="2" charset="2"/>
              <a:buChar char="§"/>
            </a:pPr>
            <a:r>
              <a:rPr lang="en-US" sz="2800" dirty="0"/>
              <a:t>Used to track clouds (cases) seeded or sampled by aircraft during POLCAST.</a:t>
            </a:r>
          </a:p>
          <a:p>
            <a:pPr marL="665226" lvl="1" indent="-514350">
              <a:buClr>
                <a:schemeClr val="accent1"/>
              </a:buClr>
              <a:buFont typeface="Wingdings" panose="05000000000000000000" pitchFamily="2" charset="2"/>
              <a:buChar char="§"/>
            </a:pPr>
            <a:endParaRPr lang="en-US" sz="2000" dirty="0"/>
          </a:p>
        </p:txBody>
      </p:sp>
    </p:spTree>
    <p:extLst>
      <p:ext uri="{BB962C8B-B14F-4D97-AF65-F5344CB8AC3E}">
        <p14:creationId xmlns:p14="http://schemas.microsoft.com/office/powerpoint/2010/main" val="373005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1000"/>
                                  </p:stCondLst>
                                  <p:childTnLst>
                                    <p:set>
                                      <p:cBhvr>
                                        <p:cTn id="12" dur="1" fill="hold">
                                          <p:stCondLst>
                                            <p:cond delay="9"/>
                                          </p:stCondLst>
                                        </p:cTn>
                                        <p:tgtEl>
                                          <p:spTgt spid="7"/>
                                        </p:tgtEl>
                                        <p:attrNameLst>
                                          <p:attrName>style.visibility</p:attrName>
                                        </p:attrNameLst>
                                      </p:cBhvr>
                                      <p:to>
                                        <p:strVal val="visible"/>
                                      </p:to>
                                    </p:set>
                                  </p:childTnLst>
                                </p:cTn>
                              </p:par>
                            </p:childTnLst>
                          </p:cTn>
                        </p:par>
                        <p:par>
                          <p:cTn id="13" fill="hold">
                            <p:stCondLst>
                              <p:cond delay="226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26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426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26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6260"/>
                            </p:stCondLst>
                            <p:childTnLst>
                              <p:par>
                                <p:cTn id="26" presetID="1" presetClass="entr" presetSubtype="0" fill="hold" nodeType="afterEffect">
                                  <p:stCondLst>
                                    <p:cond delay="1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7260"/>
                            </p:stCondLst>
                            <p:childTnLst>
                              <p:par>
                                <p:cTn id="29" presetID="1" presetClass="entr" presetSubtype="0" fill="hold" nodeType="afterEffect">
                                  <p:stCondLst>
                                    <p:cond delay="1000"/>
                                  </p:stCondLst>
                                  <p:childTnLst>
                                    <p:set>
                                      <p:cBhvr>
                                        <p:cTn id="30" dur="1" fill="hold">
                                          <p:stCondLst>
                                            <p:cond delay="9"/>
                                          </p:stCondLst>
                                        </p:cTn>
                                        <p:tgtEl>
                                          <p:spTgt spid="13"/>
                                        </p:tgtEl>
                                        <p:attrNameLst>
                                          <p:attrName>style.visibility</p:attrName>
                                        </p:attrNameLst>
                                      </p:cBhvr>
                                      <p:to>
                                        <p:strVal val="visible"/>
                                      </p:to>
                                    </p:set>
                                  </p:childTnLst>
                                </p:cTn>
                              </p:par>
                            </p:childTnLst>
                          </p:cTn>
                        </p:par>
                        <p:par>
                          <p:cTn id="31" fill="hold">
                            <p:stCondLst>
                              <p:cond delay="8270"/>
                            </p:stCondLst>
                            <p:childTnLst>
                              <p:par>
                                <p:cTn id="32" presetID="1" presetClass="entr" presetSubtype="0" fill="hold" nodeType="afterEffect">
                                  <p:stCondLst>
                                    <p:cond delay="1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9270"/>
                            </p:stCondLst>
                            <p:childTnLst>
                              <p:par>
                                <p:cTn id="35" presetID="1" presetClass="entr" presetSubtype="0" fill="hold" nodeType="afterEffect">
                                  <p:stCondLst>
                                    <p:cond delay="1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10270"/>
                            </p:stCondLst>
                            <p:childTnLst>
                              <p:par>
                                <p:cTn id="38" presetID="1" presetClass="entr" presetSubtype="0" fill="hold" nodeType="afterEffect">
                                  <p:stCondLst>
                                    <p:cond delay="1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11270"/>
                            </p:stCondLst>
                            <p:childTnLst>
                              <p:par>
                                <p:cTn id="41" presetID="1" presetClass="entr" presetSubtype="0" fill="hold" nodeType="afterEffect">
                                  <p:stCondLst>
                                    <p:cond delay="100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28</a:t>
            </a:fld>
            <a:endParaRPr lang="en-US" sz="2000" dirty="0"/>
          </a:p>
        </p:txBody>
      </p:sp>
      <p:sp>
        <p:nvSpPr>
          <p:cNvPr id="37" name="TextBox 36"/>
          <p:cNvSpPr txBox="1"/>
          <p:nvPr/>
        </p:nvSpPr>
        <p:spPr>
          <a:xfrm>
            <a:off x="1" y="0"/>
            <a:ext cx="9144000" cy="707886"/>
          </a:xfrm>
          <a:prstGeom prst="rect">
            <a:avLst/>
          </a:prstGeom>
          <a:noFill/>
        </p:spPr>
        <p:txBody>
          <a:bodyPr wrap="square" rtlCol="0">
            <a:spAutoFit/>
          </a:bodyPr>
          <a:lstStyle/>
          <a:p>
            <a:pPr algn="ctr"/>
            <a:r>
              <a:rPr lang="en-US" sz="4000" dirty="0"/>
              <a:t>June 13, 2008 POLCAST Non-Seed Case</a:t>
            </a:r>
          </a:p>
        </p:txBody>
      </p:sp>
      <p:pic>
        <p:nvPicPr>
          <p:cNvPr id="39" name="Picture 38"/>
          <p:cNvPicPr>
            <a:picLocks noChangeAspect="1"/>
          </p:cNvPicPr>
          <p:nvPr/>
        </p:nvPicPr>
        <p:blipFill>
          <a:blip r:embed="rId2"/>
          <a:stretch>
            <a:fillRect/>
          </a:stretch>
        </p:blipFill>
        <p:spPr>
          <a:xfrm>
            <a:off x="126121" y="571254"/>
            <a:ext cx="8991272" cy="5170748"/>
          </a:xfrm>
          <a:prstGeom prst="rect">
            <a:avLst/>
          </a:prstGeom>
        </p:spPr>
      </p:pic>
      <p:cxnSp>
        <p:nvCxnSpPr>
          <p:cNvPr id="7" name="Straight Arrow Connector 6"/>
          <p:cNvCxnSpPr/>
          <p:nvPr/>
        </p:nvCxnSpPr>
        <p:spPr>
          <a:xfrm flipH="1">
            <a:off x="6035889" y="4418977"/>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34292" y="4382375"/>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188328" y="4418977"/>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268278" y="4262263"/>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68162" y="1676175"/>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610952" y="1919677"/>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460870" y="1878184"/>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239608" y="1837198"/>
            <a:ext cx="300368" cy="31342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88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540" t="24781" r="46110" b="43166"/>
          <a:stretch/>
        </p:blipFill>
        <p:spPr>
          <a:xfrm>
            <a:off x="4569717" y="1134906"/>
            <a:ext cx="4574283" cy="3860891"/>
          </a:xfrm>
          <a:prstGeom prst="rect">
            <a:avLst/>
          </a:prstGeom>
        </p:spPr>
      </p:pic>
      <p:sp>
        <p:nvSpPr>
          <p:cNvPr id="6" name="Slide Number Placeholder 5"/>
          <p:cNvSpPr>
            <a:spLocks noGrp="1"/>
          </p:cNvSpPr>
          <p:nvPr>
            <p:ph type="sldNum" sz="quarter" idx="12"/>
          </p:nvPr>
        </p:nvSpPr>
        <p:spPr/>
        <p:txBody>
          <a:bodyPr/>
          <a:lstStyle/>
          <a:p>
            <a:fld id="{49274EE5-B2F3-4519-91E3-A88505E07212}" type="slidenum">
              <a:rPr lang="en-US" sz="2000"/>
              <a:t>29</a:t>
            </a:fld>
            <a:endParaRPr lang="en-US" sz="2000" dirty="0"/>
          </a:p>
        </p:txBody>
      </p:sp>
      <p:sp>
        <p:nvSpPr>
          <p:cNvPr id="7" name="TextBox 6"/>
          <p:cNvSpPr txBox="1"/>
          <p:nvPr/>
        </p:nvSpPr>
        <p:spPr>
          <a:xfrm>
            <a:off x="6299538" y="3721408"/>
            <a:ext cx="2418867" cy="1200329"/>
          </a:xfrm>
          <a:prstGeom prst="rect">
            <a:avLst/>
          </a:prstGeom>
          <a:solidFill>
            <a:schemeClr val="bg1"/>
          </a:solidFill>
        </p:spPr>
        <p:txBody>
          <a:bodyPr wrap="none" rtlCol="0">
            <a:spAutoFit/>
          </a:bodyPr>
          <a:lstStyle/>
          <a:p>
            <a:r>
              <a:rPr lang="en-US" sz="2400" dirty="0"/>
              <a:t>2008/07/09 </a:t>
            </a:r>
          </a:p>
          <a:p>
            <a:r>
              <a:rPr lang="en-US" sz="2400" dirty="0"/>
              <a:t>Seed Case</a:t>
            </a:r>
          </a:p>
          <a:p>
            <a:r>
              <a:rPr lang="en-US" sz="2400" b="1" dirty="0"/>
              <a:t>Cell: </a:t>
            </a:r>
            <a:r>
              <a:rPr lang="en-US" sz="2400" dirty="0"/>
              <a:t>Yes </a:t>
            </a:r>
            <a:r>
              <a:rPr lang="en-US" sz="2400" b="1" dirty="0"/>
              <a:t>Echo</a:t>
            </a:r>
            <a:r>
              <a:rPr lang="en-US" sz="2400" dirty="0"/>
              <a:t>: Yes</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087" t="17048" r="46234" b="41705"/>
          <a:stretch/>
        </p:blipFill>
        <p:spPr>
          <a:xfrm>
            <a:off x="51372" y="1134906"/>
            <a:ext cx="4203575" cy="3860891"/>
          </a:xfrm>
          <a:prstGeom prst="rect">
            <a:avLst/>
          </a:prstGeom>
        </p:spPr>
      </p:pic>
      <p:sp>
        <p:nvSpPr>
          <p:cNvPr id="10" name="TextBox 9"/>
          <p:cNvSpPr txBox="1"/>
          <p:nvPr/>
        </p:nvSpPr>
        <p:spPr>
          <a:xfrm>
            <a:off x="138280" y="1246045"/>
            <a:ext cx="2357761" cy="1200329"/>
          </a:xfrm>
          <a:prstGeom prst="rect">
            <a:avLst/>
          </a:prstGeom>
          <a:solidFill>
            <a:schemeClr val="bg1"/>
          </a:solidFill>
        </p:spPr>
        <p:txBody>
          <a:bodyPr wrap="none" rtlCol="0">
            <a:spAutoFit/>
          </a:bodyPr>
          <a:lstStyle/>
          <a:p>
            <a:r>
              <a:rPr lang="en-US" sz="2400" dirty="0"/>
              <a:t>2008/07/09 </a:t>
            </a:r>
          </a:p>
          <a:p>
            <a:r>
              <a:rPr lang="en-US" sz="2400" dirty="0"/>
              <a:t>Non-Seed Case</a:t>
            </a:r>
          </a:p>
          <a:p>
            <a:r>
              <a:rPr lang="en-US" sz="2400" b="1" dirty="0"/>
              <a:t>Cell: </a:t>
            </a:r>
            <a:r>
              <a:rPr lang="en-US" sz="2400" dirty="0"/>
              <a:t>No </a:t>
            </a:r>
            <a:r>
              <a:rPr lang="en-US" sz="2400" b="1" dirty="0"/>
              <a:t>Echo:</a:t>
            </a:r>
            <a:r>
              <a:rPr lang="en-US" sz="2400" dirty="0"/>
              <a:t> No</a:t>
            </a:r>
          </a:p>
        </p:txBody>
      </p:sp>
      <p:sp>
        <p:nvSpPr>
          <p:cNvPr id="11" name="Title 1"/>
          <p:cNvSpPr txBox="1">
            <a:spLocks/>
          </p:cNvSpPr>
          <p:nvPr/>
        </p:nvSpPr>
        <p:spPr>
          <a:xfrm>
            <a:off x="-10041" y="13716"/>
            <a:ext cx="9143999" cy="5539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POLCAST2 Case Examples</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92665" t="2412" r="304" b="5573"/>
          <a:stretch/>
        </p:blipFill>
        <p:spPr>
          <a:xfrm>
            <a:off x="4136648" y="1047762"/>
            <a:ext cx="315933" cy="394986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92665" t="2412" r="304" b="5573"/>
          <a:stretch/>
        </p:blipFill>
        <p:spPr>
          <a:xfrm>
            <a:off x="8818025" y="1045934"/>
            <a:ext cx="315933" cy="3949864"/>
          </a:xfrm>
          <a:prstGeom prst="rect">
            <a:avLst/>
          </a:prstGeom>
        </p:spPr>
      </p:pic>
    </p:spTree>
    <p:extLst>
      <p:ext uri="{BB962C8B-B14F-4D97-AF65-F5344CB8AC3E}">
        <p14:creationId xmlns:p14="http://schemas.microsoft.com/office/powerpoint/2010/main" val="1693266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74EE5-B2F3-4519-91E3-A88505E07212}" type="slidenum">
              <a:rPr lang="en-US" sz="2000"/>
              <a:t>3</a:t>
            </a:fld>
            <a:endParaRPr lang="en-US" sz="2000"/>
          </a:p>
        </p:txBody>
      </p:sp>
      <p:sp>
        <p:nvSpPr>
          <p:cNvPr id="7" name="TextBox 6"/>
          <p:cNvSpPr txBox="1"/>
          <p:nvPr/>
        </p:nvSpPr>
        <p:spPr>
          <a:xfrm>
            <a:off x="166578" y="6459786"/>
            <a:ext cx="2159630" cy="300082"/>
          </a:xfrm>
          <a:prstGeom prst="rect">
            <a:avLst/>
          </a:prstGeom>
          <a:noFill/>
        </p:spPr>
        <p:txBody>
          <a:bodyPr wrap="none" rtlCol="0">
            <a:spAutoFit/>
          </a:bodyPr>
          <a:lstStyle/>
          <a:p>
            <a:r>
              <a:rPr lang="en-US" sz="1350" dirty="0"/>
              <a:t>*North Dakota Studies 2011</a:t>
            </a:r>
          </a:p>
        </p:txBody>
      </p:sp>
      <p:graphicFrame>
        <p:nvGraphicFramePr>
          <p:cNvPr id="8" name="Table 6"/>
          <p:cNvGraphicFramePr>
            <a:graphicFrameLocks noGrp="1"/>
          </p:cNvGraphicFramePr>
          <p:nvPr>
            <p:extLst>
              <p:ext uri="{D42A27DB-BD31-4B8C-83A1-F6EECF244321}">
                <p14:modId xmlns:p14="http://schemas.microsoft.com/office/powerpoint/2010/main" val="3688856542"/>
              </p:ext>
            </p:extLst>
          </p:nvPr>
        </p:nvGraphicFramePr>
        <p:xfrm>
          <a:off x="0" y="898959"/>
          <a:ext cx="9144000" cy="5560827"/>
        </p:xfrm>
        <a:graphic>
          <a:graphicData uri="http://schemas.openxmlformats.org/drawingml/2006/table">
            <a:tbl>
              <a:tblPr firstRow="1" bandRow="1">
                <a:tableStyleId>{E8034E78-7F5D-4C2E-B375-FC64B27BC917}</a:tableStyleId>
              </a:tblPr>
              <a:tblGrid>
                <a:gridCol w="4572000">
                  <a:extLst>
                    <a:ext uri="{9D8B030D-6E8A-4147-A177-3AD203B41FA5}">
                      <a16:colId xmlns:a16="http://schemas.microsoft.com/office/drawing/2014/main" val="12561045"/>
                    </a:ext>
                  </a:extLst>
                </a:gridCol>
                <a:gridCol w="4572000">
                  <a:extLst>
                    <a:ext uri="{9D8B030D-6E8A-4147-A177-3AD203B41FA5}">
                      <a16:colId xmlns:a16="http://schemas.microsoft.com/office/drawing/2014/main" val="1482612621"/>
                    </a:ext>
                  </a:extLst>
                </a:gridCol>
              </a:tblGrid>
              <a:tr h="837176">
                <a:tc>
                  <a:txBody>
                    <a:bodyPr/>
                    <a:lstStyle/>
                    <a:p>
                      <a:pPr lvl="0" algn="ctr"/>
                      <a:r>
                        <a:rPr lang="en-US" sz="3200" dirty="0"/>
                        <a:t>Crops</a:t>
                      </a:r>
                    </a:p>
                  </a:txBody>
                  <a:tcPr marL="14285" marR="14285" marT="14285" marB="14285" anchor="ctr"/>
                </a:tc>
                <a:tc>
                  <a:txBody>
                    <a:bodyPr/>
                    <a:lstStyle/>
                    <a:p>
                      <a:pPr lvl="0" algn="ctr"/>
                      <a:r>
                        <a:rPr lang="en-US" sz="3200" dirty="0"/>
                        <a:t>% of U.S. Production</a:t>
                      </a:r>
                    </a:p>
                  </a:txBody>
                  <a:tcPr marL="14285" marR="14285" marT="14285" marB="14285" anchor="ctr"/>
                </a:tc>
                <a:extLst>
                  <a:ext uri="{0D108BD9-81ED-4DB2-BD59-A6C34878D82A}">
                    <a16:rowId xmlns:a16="http://schemas.microsoft.com/office/drawing/2014/main" val="662245195"/>
                  </a:ext>
                </a:extLst>
              </a:tr>
              <a:tr h="520851">
                <a:tc>
                  <a:txBody>
                    <a:bodyPr/>
                    <a:lstStyle/>
                    <a:p>
                      <a:pPr lvl="0" algn="ctr"/>
                      <a:r>
                        <a:rPr lang="en-US" sz="3200" dirty="0">
                          <a:solidFill>
                            <a:schemeClr val="tx1"/>
                          </a:solidFill>
                        </a:rPr>
                        <a:t>Flax</a:t>
                      </a:r>
                    </a:p>
                  </a:txBody>
                  <a:tcPr marL="14285" marR="14285" marT="14285" marB="14285" anchor="ctr"/>
                </a:tc>
                <a:tc>
                  <a:txBody>
                    <a:bodyPr/>
                    <a:lstStyle/>
                    <a:p>
                      <a:pPr lvl="0" algn="ctr"/>
                      <a:r>
                        <a:rPr lang="en-US" sz="3200">
                          <a:solidFill>
                            <a:schemeClr val="tx1"/>
                          </a:solidFill>
                        </a:rPr>
                        <a:t>96%</a:t>
                      </a:r>
                    </a:p>
                  </a:txBody>
                  <a:tcPr marL="14285" marR="14285" marT="14285" marB="14285" anchor="ctr"/>
                </a:tc>
                <a:extLst>
                  <a:ext uri="{0D108BD9-81ED-4DB2-BD59-A6C34878D82A}">
                    <a16:rowId xmlns:a16="http://schemas.microsoft.com/office/drawing/2014/main" val="2212013382"/>
                  </a:ext>
                </a:extLst>
              </a:tr>
              <a:tr h="520851">
                <a:tc>
                  <a:txBody>
                    <a:bodyPr/>
                    <a:lstStyle/>
                    <a:p>
                      <a:pPr lvl="0" algn="ctr"/>
                      <a:r>
                        <a:rPr lang="en-US" sz="3200" dirty="0">
                          <a:solidFill>
                            <a:schemeClr val="tx1"/>
                          </a:solidFill>
                        </a:rPr>
                        <a:t>Canola</a:t>
                      </a:r>
                    </a:p>
                  </a:txBody>
                  <a:tcPr marL="14285" marR="14285" marT="14285" marB="14285" anchor="ctr"/>
                </a:tc>
                <a:tc>
                  <a:txBody>
                    <a:bodyPr/>
                    <a:lstStyle/>
                    <a:p>
                      <a:pPr lvl="0" algn="ctr"/>
                      <a:r>
                        <a:rPr lang="en-US" sz="3200" dirty="0">
                          <a:solidFill>
                            <a:schemeClr val="tx1"/>
                          </a:solidFill>
                        </a:rPr>
                        <a:t>90%</a:t>
                      </a:r>
                    </a:p>
                  </a:txBody>
                  <a:tcPr marL="14285" marR="14285" marT="14285" marB="14285" anchor="ctr"/>
                </a:tc>
                <a:extLst>
                  <a:ext uri="{0D108BD9-81ED-4DB2-BD59-A6C34878D82A}">
                    <a16:rowId xmlns:a16="http://schemas.microsoft.com/office/drawing/2014/main" val="1014556439"/>
                  </a:ext>
                </a:extLst>
              </a:tr>
              <a:tr h="520851">
                <a:tc>
                  <a:txBody>
                    <a:bodyPr/>
                    <a:lstStyle/>
                    <a:p>
                      <a:pPr lvl="0" algn="ctr"/>
                      <a:r>
                        <a:rPr lang="en-US" sz="3200" dirty="0">
                          <a:solidFill>
                            <a:schemeClr val="tx1"/>
                          </a:solidFill>
                        </a:rPr>
                        <a:t>Durum wheat</a:t>
                      </a:r>
                    </a:p>
                  </a:txBody>
                  <a:tcPr marL="14285" marR="14285" marT="14285" marB="14285" anchor="ctr"/>
                </a:tc>
                <a:tc>
                  <a:txBody>
                    <a:bodyPr/>
                    <a:lstStyle/>
                    <a:p>
                      <a:pPr lvl="0" algn="ctr"/>
                      <a:r>
                        <a:rPr lang="en-US" sz="3200">
                          <a:solidFill>
                            <a:schemeClr val="tx1"/>
                          </a:solidFill>
                        </a:rPr>
                        <a:t>68%</a:t>
                      </a:r>
                    </a:p>
                  </a:txBody>
                  <a:tcPr marL="14285" marR="14285" marT="14285" marB="14285" anchor="ctr"/>
                </a:tc>
                <a:extLst>
                  <a:ext uri="{0D108BD9-81ED-4DB2-BD59-A6C34878D82A}">
                    <a16:rowId xmlns:a16="http://schemas.microsoft.com/office/drawing/2014/main" val="1922591902"/>
                  </a:ext>
                </a:extLst>
              </a:tr>
              <a:tr h="520851">
                <a:tc>
                  <a:txBody>
                    <a:bodyPr/>
                    <a:lstStyle/>
                    <a:p>
                      <a:pPr lvl="0" algn="ctr"/>
                      <a:r>
                        <a:rPr lang="en-US" sz="3200" dirty="0">
                          <a:solidFill>
                            <a:schemeClr val="tx1"/>
                          </a:solidFill>
                        </a:rPr>
                        <a:t>Pinto beans</a:t>
                      </a:r>
                    </a:p>
                  </a:txBody>
                  <a:tcPr marL="14285" marR="14285" marT="14285" marB="14285" anchor="ctr"/>
                </a:tc>
                <a:tc>
                  <a:txBody>
                    <a:bodyPr/>
                    <a:lstStyle/>
                    <a:p>
                      <a:pPr lvl="0" algn="ctr"/>
                      <a:r>
                        <a:rPr lang="en-US" sz="3200" dirty="0">
                          <a:solidFill>
                            <a:schemeClr val="tx1"/>
                          </a:solidFill>
                        </a:rPr>
                        <a:t>65%</a:t>
                      </a:r>
                    </a:p>
                  </a:txBody>
                  <a:tcPr marL="14285" marR="14285" marT="14285" marB="14285" anchor="ctr"/>
                </a:tc>
                <a:extLst>
                  <a:ext uri="{0D108BD9-81ED-4DB2-BD59-A6C34878D82A}">
                    <a16:rowId xmlns:a16="http://schemas.microsoft.com/office/drawing/2014/main" val="2826378815"/>
                  </a:ext>
                </a:extLst>
              </a:tr>
              <a:tr h="520851">
                <a:tc>
                  <a:txBody>
                    <a:bodyPr/>
                    <a:lstStyle/>
                    <a:p>
                      <a:pPr lvl="0" algn="ctr"/>
                      <a:r>
                        <a:rPr lang="en-US" sz="3200" dirty="0">
                          <a:solidFill>
                            <a:schemeClr val="tx1"/>
                          </a:solidFill>
                        </a:rPr>
                        <a:t>Dry edible peas</a:t>
                      </a:r>
                    </a:p>
                  </a:txBody>
                  <a:tcPr marL="14285" marR="14285" marT="14285" marB="14285" anchor="ctr"/>
                </a:tc>
                <a:tc>
                  <a:txBody>
                    <a:bodyPr/>
                    <a:lstStyle/>
                    <a:p>
                      <a:pPr lvl="0" algn="ctr"/>
                      <a:r>
                        <a:rPr lang="en-US" sz="3200" dirty="0">
                          <a:solidFill>
                            <a:schemeClr val="tx1"/>
                          </a:solidFill>
                        </a:rPr>
                        <a:t>64%</a:t>
                      </a:r>
                    </a:p>
                  </a:txBody>
                  <a:tcPr marL="14285" marR="14285" marT="14285" marB="14285" anchor="ctr"/>
                </a:tc>
                <a:extLst>
                  <a:ext uri="{0D108BD9-81ED-4DB2-BD59-A6C34878D82A}">
                    <a16:rowId xmlns:a16="http://schemas.microsoft.com/office/drawing/2014/main" val="1219422092"/>
                  </a:ext>
                </a:extLst>
              </a:tr>
              <a:tr h="520851">
                <a:tc>
                  <a:txBody>
                    <a:bodyPr/>
                    <a:lstStyle/>
                    <a:p>
                      <a:pPr lvl="0" algn="ctr"/>
                      <a:r>
                        <a:rPr lang="en-US" sz="3200" dirty="0">
                          <a:solidFill>
                            <a:schemeClr val="tx1"/>
                          </a:solidFill>
                        </a:rPr>
                        <a:t>Navy beans</a:t>
                      </a:r>
                    </a:p>
                  </a:txBody>
                  <a:tcPr marL="14285" marR="14285" marT="14285" marB="14285" anchor="ctr"/>
                </a:tc>
                <a:tc>
                  <a:txBody>
                    <a:bodyPr/>
                    <a:lstStyle/>
                    <a:p>
                      <a:pPr lvl="0" algn="ctr"/>
                      <a:r>
                        <a:rPr lang="en-US" sz="3200" dirty="0">
                          <a:solidFill>
                            <a:schemeClr val="tx1"/>
                          </a:solidFill>
                        </a:rPr>
                        <a:t>46%</a:t>
                      </a:r>
                    </a:p>
                  </a:txBody>
                  <a:tcPr marL="14285" marR="14285" marT="14285" marB="14285" anchor="ctr"/>
                </a:tc>
                <a:extLst>
                  <a:ext uri="{0D108BD9-81ED-4DB2-BD59-A6C34878D82A}">
                    <a16:rowId xmlns:a16="http://schemas.microsoft.com/office/drawing/2014/main" val="2477859785"/>
                  </a:ext>
                </a:extLst>
              </a:tr>
              <a:tr h="520851">
                <a:tc>
                  <a:txBody>
                    <a:bodyPr/>
                    <a:lstStyle/>
                    <a:p>
                      <a:pPr lvl="0" algn="ctr"/>
                      <a:r>
                        <a:rPr lang="en-US" sz="3200" dirty="0">
                          <a:solidFill>
                            <a:schemeClr val="tx1"/>
                          </a:solidFill>
                        </a:rPr>
                        <a:t>Spring wheat</a:t>
                      </a:r>
                    </a:p>
                  </a:txBody>
                  <a:tcPr marL="14285" marR="14285" marT="14285" marB="14285" anchor="ctr"/>
                </a:tc>
                <a:tc>
                  <a:txBody>
                    <a:bodyPr/>
                    <a:lstStyle/>
                    <a:p>
                      <a:pPr lvl="0" algn="ctr"/>
                      <a:r>
                        <a:rPr lang="en-US" sz="3200" dirty="0">
                          <a:solidFill>
                            <a:schemeClr val="tx1"/>
                          </a:solidFill>
                        </a:rPr>
                        <a:t>45%</a:t>
                      </a:r>
                    </a:p>
                  </a:txBody>
                  <a:tcPr marL="14285" marR="14285" marT="14285" marB="14285" anchor="ctr"/>
                </a:tc>
                <a:extLst>
                  <a:ext uri="{0D108BD9-81ED-4DB2-BD59-A6C34878D82A}">
                    <a16:rowId xmlns:a16="http://schemas.microsoft.com/office/drawing/2014/main" val="2722704212"/>
                  </a:ext>
                </a:extLst>
              </a:tr>
              <a:tr h="520851">
                <a:tc>
                  <a:txBody>
                    <a:bodyPr/>
                    <a:lstStyle/>
                    <a:p>
                      <a:pPr lvl="0" algn="ctr"/>
                      <a:r>
                        <a:rPr lang="en-US" sz="3200" dirty="0">
                          <a:solidFill>
                            <a:schemeClr val="tx1"/>
                          </a:solidFill>
                        </a:rPr>
                        <a:t>All sunflowers</a:t>
                      </a:r>
                    </a:p>
                  </a:txBody>
                  <a:tcPr marL="14285" marR="14285" marT="14285" marB="14285" anchor="ctr"/>
                </a:tc>
                <a:tc>
                  <a:txBody>
                    <a:bodyPr/>
                    <a:lstStyle/>
                    <a:p>
                      <a:pPr lvl="0" algn="ctr"/>
                      <a:r>
                        <a:rPr lang="en-US" sz="3200" dirty="0">
                          <a:solidFill>
                            <a:schemeClr val="tx1"/>
                          </a:solidFill>
                        </a:rPr>
                        <a:t>44%</a:t>
                      </a:r>
                    </a:p>
                  </a:txBody>
                  <a:tcPr marL="14285" marR="14285" marT="14285" marB="14285" anchor="ctr"/>
                </a:tc>
                <a:extLst>
                  <a:ext uri="{0D108BD9-81ED-4DB2-BD59-A6C34878D82A}">
                    <a16:rowId xmlns:a16="http://schemas.microsoft.com/office/drawing/2014/main" val="3852488980"/>
                  </a:ext>
                </a:extLst>
              </a:tr>
              <a:tr h="556843">
                <a:tc>
                  <a:txBody>
                    <a:bodyPr/>
                    <a:lstStyle/>
                    <a:p>
                      <a:pPr lvl="0" algn="ctr"/>
                      <a:r>
                        <a:rPr lang="en-US" sz="3200" dirty="0">
                          <a:solidFill>
                            <a:schemeClr val="tx1"/>
                          </a:solidFill>
                        </a:rPr>
                        <a:t>Confectionary sunflowers</a:t>
                      </a:r>
                    </a:p>
                  </a:txBody>
                  <a:tcPr marL="14285" marR="14285" marT="14285" marB="14285" anchor="ctr"/>
                </a:tc>
                <a:tc>
                  <a:txBody>
                    <a:bodyPr/>
                    <a:lstStyle/>
                    <a:p>
                      <a:pPr lvl="0" algn="ctr"/>
                      <a:r>
                        <a:rPr lang="en-US" sz="3200" dirty="0">
                          <a:solidFill>
                            <a:schemeClr val="tx1"/>
                          </a:solidFill>
                        </a:rPr>
                        <a:t>42%</a:t>
                      </a:r>
                    </a:p>
                  </a:txBody>
                  <a:tcPr marL="14285" marR="14285" marT="14285" marB="14285" anchor="ctr"/>
                </a:tc>
                <a:extLst>
                  <a:ext uri="{0D108BD9-81ED-4DB2-BD59-A6C34878D82A}">
                    <a16:rowId xmlns:a16="http://schemas.microsoft.com/office/drawing/2014/main" val="1437987753"/>
                  </a:ext>
                </a:extLst>
              </a:tr>
            </a:tbl>
          </a:graphicData>
        </a:graphic>
      </p:graphicFrame>
      <p:sp>
        <p:nvSpPr>
          <p:cNvPr id="5" name="Rectangle 4"/>
          <p:cNvSpPr/>
          <p:nvPr/>
        </p:nvSpPr>
        <p:spPr>
          <a:xfrm>
            <a:off x="0" y="1718361"/>
            <a:ext cx="9144000" cy="26149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p:cNvSpPr txBox="1">
            <a:spLocks/>
          </p:cNvSpPr>
          <p:nvPr/>
        </p:nvSpPr>
        <p:spPr>
          <a:xfrm>
            <a:off x="1721" y="0"/>
            <a:ext cx="9144001" cy="8723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Important North Dakota Crops</a:t>
            </a:r>
          </a:p>
        </p:txBody>
      </p:sp>
    </p:spTree>
    <p:extLst>
      <p:ext uri="{BB962C8B-B14F-4D97-AF65-F5344CB8AC3E}">
        <p14:creationId xmlns:p14="http://schemas.microsoft.com/office/powerpoint/2010/main" val="264843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305" t="29990" r="31427" b="29898"/>
          <a:stretch/>
        </p:blipFill>
        <p:spPr>
          <a:xfrm>
            <a:off x="149012" y="1087124"/>
            <a:ext cx="4306982" cy="3730543"/>
          </a:xfrm>
          <a:prstGeom prst="rect">
            <a:avLst/>
          </a:prstGeom>
        </p:spPr>
      </p:pic>
      <p:sp>
        <p:nvSpPr>
          <p:cNvPr id="6" name="Slide Number Placeholder 5"/>
          <p:cNvSpPr>
            <a:spLocks noGrp="1"/>
          </p:cNvSpPr>
          <p:nvPr>
            <p:ph type="sldNum" sz="quarter" idx="12"/>
          </p:nvPr>
        </p:nvSpPr>
        <p:spPr/>
        <p:txBody>
          <a:bodyPr/>
          <a:lstStyle/>
          <a:p>
            <a:fld id="{49274EE5-B2F3-4519-91E3-A88505E07212}" type="slidenum">
              <a:rPr lang="en-US" sz="2000"/>
              <a:t>30</a:t>
            </a:fld>
            <a:endParaRPr lang="en-US" sz="2000"/>
          </a:p>
        </p:txBody>
      </p:sp>
      <p:sp>
        <p:nvSpPr>
          <p:cNvPr id="7" name="TextBox 6"/>
          <p:cNvSpPr txBox="1"/>
          <p:nvPr/>
        </p:nvSpPr>
        <p:spPr>
          <a:xfrm>
            <a:off x="230899" y="3579008"/>
            <a:ext cx="2418867" cy="1200329"/>
          </a:xfrm>
          <a:prstGeom prst="rect">
            <a:avLst/>
          </a:prstGeom>
          <a:solidFill>
            <a:schemeClr val="bg1"/>
          </a:solidFill>
        </p:spPr>
        <p:txBody>
          <a:bodyPr wrap="none" rtlCol="0">
            <a:spAutoFit/>
          </a:bodyPr>
          <a:lstStyle/>
          <a:p>
            <a:r>
              <a:rPr lang="en-US" sz="2400" dirty="0"/>
              <a:t>2010/07/13 </a:t>
            </a:r>
          </a:p>
          <a:p>
            <a:r>
              <a:rPr lang="en-US" sz="2400" dirty="0"/>
              <a:t>Seed Case</a:t>
            </a:r>
          </a:p>
          <a:p>
            <a:r>
              <a:rPr lang="en-US" sz="2400" b="1" dirty="0"/>
              <a:t>Cell: </a:t>
            </a:r>
            <a:r>
              <a:rPr lang="en-US" sz="2400" dirty="0"/>
              <a:t>Yes </a:t>
            </a:r>
            <a:r>
              <a:rPr lang="en-US" sz="2400" b="1" dirty="0"/>
              <a:t>Echo</a:t>
            </a:r>
            <a:r>
              <a:rPr lang="en-US" sz="2400" dirty="0"/>
              <a:t>: Yes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627" t="31331" r="29141" b="24613"/>
          <a:stretch/>
        </p:blipFill>
        <p:spPr>
          <a:xfrm>
            <a:off x="4807219" y="1069188"/>
            <a:ext cx="4295837" cy="3773345"/>
          </a:xfrm>
          <a:prstGeom prst="rect">
            <a:avLst/>
          </a:prstGeom>
        </p:spPr>
      </p:pic>
      <p:sp>
        <p:nvSpPr>
          <p:cNvPr id="10" name="TextBox 9"/>
          <p:cNvSpPr txBox="1"/>
          <p:nvPr/>
        </p:nvSpPr>
        <p:spPr>
          <a:xfrm>
            <a:off x="6379952" y="1117832"/>
            <a:ext cx="2418867" cy="1200329"/>
          </a:xfrm>
          <a:prstGeom prst="rect">
            <a:avLst/>
          </a:prstGeom>
          <a:solidFill>
            <a:schemeClr val="bg1"/>
          </a:solidFill>
        </p:spPr>
        <p:txBody>
          <a:bodyPr wrap="none" rtlCol="0">
            <a:spAutoFit/>
          </a:bodyPr>
          <a:lstStyle/>
          <a:p>
            <a:r>
              <a:rPr lang="en-US" sz="2400" dirty="0"/>
              <a:t>2010/06/27 </a:t>
            </a:r>
          </a:p>
          <a:p>
            <a:r>
              <a:rPr lang="en-US" sz="2400" dirty="0"/>
              <a:t>Non-Seed Case</a:t>
            </a:r>
          </a:p>
          <a:p>
            <a:r>
              <a:rPr lang="en-US" sz="2400" b="1" dirty="0"/>
              <a:t>Cell: </a:t>
            </a:r>
            <a:r>
              <a:rPr lang="en-US" sz="2400" dirty="0"/>
              <a:t>Yes </a:t>
            </a:r>
            <a:r>
              <a:rPr lang="en-US" sz="2400" b="1" dirty="0"/>
              <a:t>Echo: </a:t>
            </a:r>
            <a:r>
              <a:rPr lang="en-US" sz="2400" dirty="0"/>
              <a:t>Yes</a:t>
            </a:r>
          </a:p>
        </p:txBody>
      </p:sp>
      <p:sp>
        <p:nvSpPr>
          <p:cNvPr id="11" name="Title 1"/>
          <p:cNvSpPr txBox="1">
            <a:spLocks/>
          </p:cNvSpPr>
          <p:nvPr/>
        </p:nvSpPr>
        <p:spPr>
          <a:xfrm>
            <a:off x="1" y="7834"/>
            <a:ext cx="9143999" cy="5539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POLCAST3 Case Examples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92665" t="2412" r="304" b="5573"/>
          <a:stretch/>
        </p:blipFill>
        <p:spPr>
          <a:xfrm>
            <a:off x="4208300" y="869631"/>
            <a:ext cx="315933" cy="39498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92665" t="2412" r="560" b="5426"/>
          <a:stretch/>
        </p:blipFill>
        <p:spPr>
          <a:xfrm>
            <a:off x="8795223" y="869631"/>
            <a:ext cx="304423" cy="3939628"/>
          </a:xfrm>
          <a:prstGeom prst="rect">
            <a:avLst/>
          </a:prstGeom>
        </p:spPr>
      </p:pic>
    </p:spTree>
    <p:extLst>
      <p:ext uri="{BB962C8B-B14F-4D97-AF65-F5344CB8AC3E}">
        <p14:creationId xmlns:p14="http://schemas.microsoft.com/office/powerpoint/2010/main" val="1907307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1210" t="19790" r="44955" b="43899"/>
          <a:stretch/>
        </p:blipFill>
        <p:spPr>
          <a:xfrm>
            <a:off x="5089972" y="1039680"/>
            <a:ext cx="4006605" cy="405732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211" t="29027" r="34783" b="34286"/>
          <a:stretch/>
        </p:blipFill>
        <p:spPr>
          <a:xfrm>
            <a:off x="30707" y="1020127"/>
            <a:ext cx="3755688" cy="4086225"/>
          </a:xfrm>
          <a:prstGeom prst="rect">
            <a:avLst/>
          </a:prstGeom>
        </p:spPr>
      </p:pic>
      <p:sp>
        <p:nvSpPr>
          <p:cNvPr id="6" name="Slide Number Placeholder 5"/>
          <p:cNvSpPr>
            <a:spLocks noGrp="1"/>
          </p:cNvSpPr>
          <p:nvPr>
            <p:ph type="sldNum" sz="quarter" idx="12"/>
          </p:nvPr>
        </p:nvSpPr>
        <p:spPr/>
        <p:txBody>
          <a:bodyPr/>
          <a:lstStyle/>
          <a:p>
            <a:fld id="{49274EE5-B2F3-4519-91E3-A88505E07212}" type="slidenum">
              <a:rPr lang="en-US" sz="2000"/>
              <a:t>31</a:t>
            </a:fld>
            <a:endParaRPr lang="en-US" sz="200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2665" t="2412" b="1997"/>
          <a:stretch/>
        </p:blipFill>
        <p:spPr>
          <a:xfrm>
            <a:off x="3621604" y="1020127"/>
            <a:ext cx="329582" cy="4086225"/>
          </a:xfrm>
          <a:prstGeom prst="rect">
            <a:avLst/>
          </a:prstGeom>
        </p:spPr>
      </p:pic>
      <p:sp>
        <p:nvSpPr>
          <p:cNvPr id="8" name="TextBox 7"/>
          <p:cNvSpPr txBox="1"/>
          <p:nvPr/>
        </p:nvSpPr>
        <p:spPr>
          <a:xfrm>
            <a:off x="81886" y="1102016"/>
            <a:ext cx="2418867" cy="1200329"/>
          </a:xfrm>
          <a:prstGeom prst="rect">
            <a:avLst/>
          </a:prstGeom>
          <a:solidFill>
            <a:schemeClr val="bg1"/>
          </a:solidFill>
        </p:spPr>
        <p:txBody>
          <a:bodyPr wrap="none" rtlCol="0">
            <a:spAutoFit/>
          </a:bodyPr>
          <a:lstStyle/>
          <a:p>
            <a:r>
              <a:rPr lang="en-US" sz="2400" dirty="0"/>
              <a:t>2012/07/26 </a:t>
            </a:r>
          </a:p>
          <a:p>
            <a:r>
              <a:rPr lang="en-US" sz="2400" dirty="0"/>
              <a:t>Non-Seed Case</a:t>
            </a:r>
          </a:p>
          <a:p>
            <a:r>
              <a:rPr lang="en-US" sz="2400" b="1" dirty="0"/>
              <a:t>Cell: </a:t>
            </a:r>
            <a:r>
              <a:rPr lang="en-US" sz="2400" dirty="0"/>
              <a:t>Yes </a:t>
            </a:r>
            <a:r>
              <a:rPr lang="en-US" sz="2400" b="1" dirty="0"/>
              <a:t>Echo: </a:t>
            </a:r>
            <a:r>
              <a:rPr lang="en-US" sz="2400" dirty="0"/>
              <a:t>Yes</a:t>
            </a:r>
          </a:p>
        </p:txBody>
      </p:sp>
      <p:sp>
        <p:nvSpPr>
          <p:cNvPr id="11" name="TextBox 10"/>
          <p:cNvSpPr txBox="1"/>
          <p:nvPr/>
        </p:nvSpPr>
        <p:spPr>
          <a:xfrm>
            <a:off x="6224831" y="3741421"/>
            <a:ext cx="2418867" cy="1200329"/>
          </a:xfrm>
          <a:prstGeom prst="rect">
            <a:avLst/>
          </a:prstGeom>
          <a:solidFill>
            <a:schemeClr val="bg1"/>
          </a:solidFill>
        </p:spPr>
        <p:txBody>
          <a:bodyPr wrap="none" rtlCol="0">
            <a:spAutoFit/>
          </a:bodyPr>
          <a:lstStyle/>
          <a:p>
            <a:r>
              <a:rPr lang="en-US" sz="2400" dirty="0"/>
              <a:t>2012/07/08 </a:t>
            </a:r>
          </a:p>
          <a:p>
            <a:r>
              <a:rPr lang="en-US" sz="2400" dirty="0"/>
              <a:t>Seed Case</a:t>
            </a:r>
          </a:p>
          <a:p>
            <a:r>
              <a:rPr lang="en-US" sz="2400" b="1" dirty="0"/>
              <a:t>Cell: </a:t>
            </a:r>
            <a:r>
              <a:rPr lang="en-US" sz="2400" dirty="0"/>
              <a:t>Yes </a:t>
            </a:r>
            <a:r>
              <a:rPr lang="en-US" sz="2400" b="1" dirty="0"/>
              <a:t>Echo: </a:t>
            </a:r>
            <a:r>
              <a:rPr lang="en-US" sz="2400" dirty="0"/>
              <a:t>Yes</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92665" t="2412" b="1997"/>
          <a:stretch/>
        </p:blipFill>
        <p:spPr>
          <a:xfrm>
            <a:off x="8737842" y="1020127"/>
            <a:ext cx="329582" cy="4086225"/>
          </a:xfrm>
          <a:prstGeom prst="rect">
            <a:avLst/>
          </a:prstGeom>
        </p:spPr>
      </p:pic>
      <p:sp>
        <p:nvSpPr>
          <p:cNvPr id="13" name="Title 1"/>
          <p:cNvSpPr txBox="1">
            <a:spLocks/>
          </p:cNvSpPr>
          <p:nvPr/>
        </p:nvSpPr>
        <p:spPr>
          <a:xfrm>
            <a:off x="1" y="-2802"/>
            <a:ext cx="9143999" cy="5539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POLCAST4 Case Examples</a:t>
            </a:r>
          </a:p>
        </p:txBody>
      </p:sp>
    </p:spTree>
    <p:extLst>
      <p:ext uri="{BB962C8B-B14F-4D97-AF65-F5344CB8AC3E}">
        <p14:creationId xmlns:p14="http://schemas.microsoft.com/office/powerpoint/2010/main" val="1524336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32</a:t>
            </a:fld>
            <a:endParaRPr lang="en-US" sz="2000"/>
          </a:p>
        </p:txBody>
      </p:sp>
      <mc:AlternateContent xmlns:mc="http://schemas.openxmlformats.org/markup-compatibility/2006" xmlns:a14="http://schemas.microsoft.com/office/drawing/2010/main">
        <mc:Choice Requires="a14">
          <p:sp>
            <p:nvSpPr>
              <p:cNvPr id="3" name="Rectangle 2"/>
              <p:cNvSpPr/>
              <p:nvPr/>
            </p:nvSpPr>
            <p:spPr>
              <a:xfrm>
                <a:off x="695326" y="1797000"/>
                <a:ext cx="7976507" cy="4401205"/>
              </a:xfrm>
              <a:prstGeom prst="rect">
                <a:avLst/>
              </a:prstGeom>
            </p:spPr>
            <p:txBody>
              <a:bodyPr wrap="square">
                <a:spAutoFit/>
              </a:bodyPr>
              <a:lstStyle/>
              <a:p>
                <a:pPr indent="205740" algn="just">
                  <a:lnSpc>
                    <a:spcPct val="200000"/>
                  </a:lnSpc>
                  <a:spcAft>
                    <a:spcPts val="45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entury Schoolbook" panose="02040604050505020304" pitchFamily="18" charset="0"/>
                          <a:cs typeface="Times New Roman" panose="02020603050405020304" pitchFamily="18" charset="0"/>
                        </a:rPr>
                        <m:t>𝑆𝑖𝑛𝑔𝑙𝑒</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i="1">
                          <a:latin typeface="Cambria Math" panose="02040503050406030204" pitchFamily="18" charset="0"/>
                          <a:ea typeface="Century Schoolbook" panose="02040604050505020304" pitchFamily="18" charset="0"/>
                          <a:cs typeface="Times New Roman" panose="02020603050405020304" pitchFamily="18" charset="0"/>
                        </a:rPr>
                        <m:t>𝑅𝑎𝑡𝑖𝑜</m:t>
                      </m:r>
                      <m:r>
                        <a:rPr lang="en-US" sz="2000" i="1">
                          <a:latin typeface="Cambria Math" panose="02040503050406030204" pitchFamily="18" charset="0"/>
                          <a:ea typeface="Century Schoolbook" panose="02040604050505020304" pitchFamily="18" charset="0"/>
                          <a:cs typeface="Times New Roman" panose="02020603050405020304" pitchFamily="18" charset="0"/>
                        </a:rPr>
                        <m:t>=</m:t>
                      </m:r>
                      <m:f>
                        <m:fPr>
                          <m:ctrlPr>
                            <a:rPr lang="en-US" sz="2000" i="1">
                              <a:latin typeface="Cambria Math" panose="02040503050406030204" pitchFamily="18" charset="0"/>
                              <a:ea typeface="Century Schoolbook" panose="02040604050505020304" pitchFamily="18" charset="0"/>
                              <a:cs typeface="Times New Roman" panose="02020603050405020304" pitchFamily="18" charset="0"/>
                            </a:rPr>
                          </m:ctrlPr>
                        </m:fPr>
                        <m:num>
                          <m:r>
                            <a:rPr lang="en-US" sz="2000" i="1">
                              <a:latin typeface="Cambria Math" panose="02040503050406030204" pitchFamily="18" charset="0"/>
                              <a:ea typeface="Century Schoolbook" panose="02040604050505020304" pitchFamily="18" charset="0"/>
                              <a:cs typeface="Times New Roman" panose="02020603050405020304" pitchFamily="18" charset="0"/>
                            </a:rPr>
                            <m:t>𝑆𝑒𝑒𝑑</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𝑿</m:t>
                          </m:r>
                        </m:num>
                        <m:den>
                          <m:r>
                            <a:rPr lang="en-US" sz="2000" i="1">
                              <a:latin typeface="Cambria Math" panose="02040503050406030204" pitchFamily="18" charset="0"/>
                              <a:ea typeface="Century Schoolbook" panose="02040604050505020304" pitchFamily="18" charset="0"/>
                              <a:cs typeface="Times New Roman" panose="02020603050405020304" pitchFamily="18" charset="0"/>
                            </a:rPr>
                            <m:t>𝑁𝑜𝑛𝑆𝑒𝑒𝑑</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𝑿</m:t>
                          </m:r>
                        </m:den>
                      </m:f>
                    </m:oMath>
                  </m:oMathPara>
                </a14:m>
                <a:endParaRPr lang="en-US" sz="1600" spc="38" dirty="0">
                  <a:latin typeface="Times New Roman" panose="02020603050405020304" pitchFamily="18" charset="0"/>
                  <a:ea typeface="Times New Roman" panose="02020603050405020304" pitchFamily="18" charset="0"/>
                </a:endParaRPr>
              </a:p>
              <a:p>
                <a:pPr algn="ctr"/>
                <a:r>
                  <a:rPr lang="en-US" sz="2000" b="1" dirty="0">
                    <a:latin typeface="Times New Roman" panose="02020603050405020304" pitchFamily="18" charset="0"/>
                    <a:ea typeface="Century Schoolbook" panose="02040604050505020304" pitchFamily="18" charset="0"/>
                  </a:rPr>
                  <a:t>X </a:t>
                </a:r>
                <a:r>
                  <a:rPr lang="en-US" sz="2000" dirty="0">
                    <a:latin typeface="Times New Roman" panose="02020603050405020304" pitchFamily="18" charset="0"/>
                    <a:ea typeface="Century Schoolbook" panose="02040604050505020304" pitchFamily="18" charset="0"/>
                  </a:rPr>
                  <a:t>= Sample used to compare case measurements</a:t>
                </a:r>
                <a:endParaRPr lang="en-US" sz="1600" dirty="0">
                  <a:latin typeface="Times New Roman" panose="02020603050405020304" pitchFamily="18" charset="0"/>
                  <a:ea typeface="Times New Roman" panose="02020603050405020304" pitchFamily="18" charset="0"/>
                </a:endParaRPr>
              </a:p>
              <a:p>
                <a:pPr indent="205740" algn="just">
                  <a:lnSpc>
                    <a:spcPct val="200000"/>
                  </a:lnSpc>
                  <a:spcAft>
                    <a:spcPts val="45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entury Schoolbook" panose="02040604050505020304" pitchFamily="18" charset="0"/>
                          <a:cs typeface="Times New Roman" panose="02020603050405020304" pitchFamily="18" charset="0"/>
                        </a:rPr>
                        <m:t>𝐷𝑜𝑢𝑏𝑙𝑒</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i="1">
                          <a:latin typeface="Cambria Math" panose="02040503050406030204" pitchFamily="18" charset="0"/>
                          <a:ea typeface="Century Schoolbook" panose="02040604050505020304" pitchFamily="18" charset="0"/>
                          <a:cs typeface="Times New Roman" panose="02020603050405020304" pitchFamily="18" charset="0"/>
                        </a:rPr>
                        <m:t>𝑅𝑎𝑡𝑖𝑜</m:t>
                      </m:r>
                      <m:r>
                        <a:rPr lang="en-US" sz="2000" i="1">
                          <a:latin typeface="Cambria Math" panose="02040503050406030204" pitchFamily="18" charset="0"/>
                          <a:ea typeface="Century Schoolbook" panose="02040604050505020304" pitchFamily="18" charset="0"/>
                          <a:cs typeface="Times New Roman" panose="02020603050405020304" pitchFamily="18" charset="0"/>
                        </a:rPr>
                        <m:t>=</m:t>
                      </m:r>
                      <m:f>
                        <m:fPr>
                          <m:ctrlPr>
                            <a:rPr lang="en-US" sz="2000" i="1">
                              <a:latin typeface="Cambria Math" panose="02040503050406030204" pitchFamily="18" charset="0"/>
                              <a:ea typeface="Century Schoolbook" panose="02040604050505020304" pitchFamily="18" charset="0"/>
                              <a:cs typeface="Times New Roman" panose="02020603050405020304" pitchFamily="18" charset="0"/>
                            </a:rPr>
                          </m:ctrlPr>
                        </m:fPr>
                        <m:num>
                          <m:r>
                            <a:rPr lang="en-US" sz="2000" i="1">
                              <a:latin typeface="Cambria Math" panose="02040503050406030204" pitchFamily="18" charset="0"/>
                              <a:ea typeface="Century Schoolbook" panose="02040604050505020304" pitchFamily="18" charset="0"/>
                              <a:cs typeface="Times New Roman" panose="02020603050405020304" pitchFamily="18" charset="0"/>
                            </a:rPr>
                            <m:t>(</m:t>
                          </m:r>
                          <m:f>
                            <m:fPr>
                              <m:ctrlPr>
                                <a:rPr lang="en-US" sz="2000" i="1">
                                  <a:latin typeface="Cambria Math" panose="02040503050406030204" pitchFamily="18" charset="0"/>
                                  <a:ea typeface="Century Schoolbook" panose="02040604050505020304" pitchFamily="18" charset="0"/>
                                  <a:cs typeface="Times New Roman" panose="02020603050405020304" pitchFamily="18" charset="0"/>
                                </a:rPr>
                              </m:ctrlPr>
                            </m:fPr>
                            <m:num>
                              <m:r>
                                <a:rPr lang="en-US" sz="2000" i="1">
                                  <a:latin typeface="Cambria Math" panose="02040503050406030204" pitchFamily="18" charset="0"/>
                                  <a:ea typeface="Century Schoolbook" panose="02040604050505020304" pitchFamily="18" charset="0"/>
                                  <a:cs typeface="Times New Roman" panose="02020603050405020304" pitchFamily="18" charset="0"/>
                                </a:rPr>
                                <m:t>𝑆𝑒𝑒𝑑</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𝑿</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num>
                            <m:den>
                              <m:r>
                                <a:rPr lang="en-US" sz="2000" i="1">
                                  <a:latin typeface="Cambria Math" panose="02040503050406030204" pitchFamily="18" charset="0"/>
                                  <a:ea typeface="Century Schoolbook" panose="02040604050505020304" pitchFamily="18" charset="0"/>
                                  <a:cs typeface="Times New Roman" panose="02020603050405020304" pitchFamily="18" charset="0"/>
                                </a:rPr>
                                <m:t>𝑁𝑜𝑛𝑆𝑒𝑒𝑑</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𝑿</m:t>
                              </m:r>
                            </m:den>
                          </m:f>
                          <m:r>
                            <a:rPr lang="en-US" sz="2000" i="1">
                              <a:latin typeface="Cambria Math" panose="02040503050406030204" pitchFamily="18" charset="0"/>
                              <a:ea typeface="Century Schoolbook" panose="02040604050505020304" pitchFamily="18" charset="0"/>
                              <a:cs typeface="Times New Roman" panose="02020603050405020304" pitchFamily="18" charset="0"/>
                            </a:rPr>
                            <m:t>)</m:t>
                          </m:r>
                        </m:num>
                        <m:den>
                          <m:r>
                            <a:rPr lang="en-US" sz="2000" i="1">
                              <a:latin typeface="Cambria Math" panose="02040503050406030204" pitchFamily="18" charset="0"/>
                              <a:ea typeface="Century Schoolbook" panose="02040604050505020304" pitchFamily="18" charset="0"/>
                              <a:cs typeface="Times New Roman" panose="02020603050405020304" pitchFamily="18" charset="0"/>
                            </a:rPr>
                            <m:t>(</m:t>
                          </m:r>
                          <m:f>
                            <m:fPr>
                              <m:ctrlPr>
                                <a:rPr lang="en-US" sz="2000" i="1">
                                  <a:latin typeface="Cambria Math" panose="02040503050406030204" pitchFamily="18" charset="0"/>
                                  <a:ea typeface="Century Schoolbook" panose="02040604050505020304" pitchFamily="18" charset="0"/>
                                  <a:cs typeface="Times New Roman" panose="02020603050405020304" pitchFamily="18" charset="0"/>
                                </a:rPr>
                              </m:ctrlPr>
                            </m:fPr>
                            <m:num>
                              <m:r>
                                <a:rPr lang="en-US" sz="2000" i="1">
                                  <a:latin typeface="Cambria Math" panose="02040503050406030204" pitchFamily="18" charset="0"/>
                                  <a:ea typeface="Century Schoolbook" panose="02040604050505020304" pitchFamily="18" charset="0"/>
                                  <a:cs typeface="Times New Roman" panose="02020603050405020304" pitchFamily="18" charset="0"/>
                                </a:rPr>
                                <m:t>𝑆𝑒𝑒𝑑</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𝒀</m:t>
                              </m:r>
                            </m:num>
                            <m:den>
                              <m:r>
                                <a:rPr lang="en-US" sz="2000" i="1">
                                  <a:latin typeface="Cambria Math" panose="02040503050406030204" pitchFamily="18" charset="0"/>
                                  <a:ea typeface="Century Schoolbook" panose="02040604050505020304" pitchFamily="18" charset="0"/>
                                  <a:cs typeface="Times New Roman" panose="02020603050405020304" pitchFamily="18" charset="0"/>
                                </a:rPr>
                                <m:t>𝑁𝑜𝑛𝑆𝑒𝑒𝑑</m:t>
                              </m:r>
                              <m:r>
                                <a:rPr lang="en-US" sz="2000" i="1">
                                  <a:latin typeface="Cambria Math" panose="02040503050406030204" pitchFamily="18" charset="0"/>
                                  <a:ea typeface="Century Schoolbook" panose="02040604050505020304" pitchFamily="18" charset="0"/>
                                  <a:cs typeface="Times New Roman" panose="02020603050405020304" pitchFamily="18" charset="0"/>
                                </a:rPr>
                                <m:t> </m:t>
                              </m:r>
                              <m:r>
                                <a:rPr lang="en-US" sz="2000" b="1" i="1">
                                  <a:latin typeface="Cambria Math" panose="02040503050406030204" pitchFamily="18" charset="0"/>
                                  <a:ea typeface="Century Schoolbook" panose="02040604050505020304" pitchFamily="18" charset="0"/>
                                  <a:cs typeface="Times New Roman" panose="02020603050405020304" pitchFamily="18" charset="0"/>
                                </a:rPr>
                                <m:t>𝒀</m:t>
                              </m:r>
                            </m:den>
                          </m:f>
                          <m:r>
                            <a:rPr lang="en-US" sz="2000" i="1">
                              <a:latin typeface="Cambria Math" panose="02040503050406030204" pitchFamily="18" charset="0"/>
                              <a:ea typeface="Century Schoolbook" panose="02040604050505020304" pitchFamily="18" charset="0"/>
                              <a:cs typeface="Times New Roman" panose="02020603050405020304" pitchFamily="18" charset="0"/>
                            </a:rPr>
                            <m:t>)</m:t>
                          </m:r>
                        </m:den>
                      </m:f>
                    </m:oMath>
                  </m:oMathPara>
                </a14:m>
                <a:endParaRPr lang="en-US" sz="2800" cap="all" dirty="0">
                  <a:latin typeface="Times New Roman" panose="02020603050405020304" pitchFamily="18" charset="0"/>
                  <a:ea typeface="Century Schoolbook" panose="02040604050505020304" pitchFamily="18" charset="0"/>
                  <a:cs typeface="Century Schoolbook" panose="02040604050505020304" pitchFamily="18" charset="0"/>
                </a:endParaRPr>
              </a:p>
              <a:p>
                <a:pPr algn="ctr"/>
                <a:r>
                  <a:rPr lang="en-US" sz="2000" b="1" dirty="0">
                    <a:latin typeface="Times New Roman" panose="02020603050405020304" pitchFamily="18" charset="0"/>
                    <a:ea typeface="Century Schoolbook" panose="02040604050505020304" pitchFamily="18" charset="0"/>
                  </a:rPr>
                  <a:t>X </a:t>
                </a:r>
                <a:r>
                  <a:rPr lang="en-US" sz="2000" dirty="0">
                    <a:latin typeface="Times New Roman" panose="02020603050405020304" pitchFamily="18" charset="0"/>
                    <a:ea typeface="Century Schoolbook" panose="02040604050505020304" pitchFamily="18" charset="0"/>
                  </a:rPr>
                  <a:t>= Sum of 30 min-60 min total rain amount past seeding/sampling</a:t>
                </a:r>
              </a:p>
              <a:p>
                <a:pPr algn="ctr"/>
                <a:r>
                  <a:rPr lang="en-US" sz="2000" b="1" dirty="0">
                    <a:latin typeface="Times New Roman" panose="02020603050405020304" pitchFamily="18" charset="0"/>
                    <a:ea typeface="Century Schoolbook" panose="02040604050505020304" pitchFamily="18" charset="0"/>
                  </a:rPr>
                  <a:t>Y</a:t>
                </a:r>
                <a:r>
                  <a:rPr lang="en-US" sz="2000" dirty="0">
                    <a:latin typeface="Times New Roman" panose="02020603050405020304" pitchFamily="18" charset="0"/>
                    <a:ea typeface="Century Schoolbook" panose="02040604050505020304" pitchFamily="18" charset="0"/>
                  </a:rPr>
                  <a:t> = Sum of 10 min-20 min total rain amount past seeding/sampling</a:t>
                </a:r>
                <a:endParaRPr lang="en-US" sz="1600" dirty="0">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326" y="1797000"/>
                <a:ext cx="7976507" cy="4401205"/>
              </a:xfrm>
              <a:prstGeom prst="rect">
                <a:avLst/>
              </a:prstGeom>
              <a:blipFill>
                <a:blip r:embed="rId3"/>
                <a:stretch>
                  <a:fillRect b="-1524"/>
                </a:stretch>
              </a:blipFill>
            </p:spPr>
            <p:txBody>
              <a:bodyPr/>
              <a:lstStyle/>
              <a:p>
                <a:r>
                  <a:rPr lang="en-US">
                    <a:noFill/>
                  </a:rPr>
                  <a:t> </a:t>
                </a:r>
              </a:p>
            </p:txBody>
          </p:sp>
        </mc:Fallback>
      </mc:AlternateContent>
      <p:sp>
        <p:nvSpPr>
          <p:cNvPr id="4" name="Title 1"/>
          <p:cNvSpPr txBox="1">
            <a:spLocks/>
          </p:cNvSpPr>
          <p:nvPr/>
        </p:nvSpPr>
        <p:spPr>
          <a:xfrm>
            <a:off x="0" y="81074"/>
            <a:ext cx="9143999" cy="7415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t>Single Ratio and Double Ratio</a:t>
            </a:r>
          </a:p>
        </p:txBody>
      </p:sp>
      <p:sp>
        <p:nvSpPr>
          <p:cNvPr id="5" name="Rectangle 4"/>
          <p:cNvSpPr/>
          <p:nvPr/>
        </p:nvSpPr>
        <p:spPr>
          <a:xfrm>
            <a:off x="-23132" y="1002138"/>
            <a:ext cx="9167131" cy="954107"/>
          </a:xfrm>
          <a:prstGeom prst="rect">
            <a:avLst/>
          </a:prstGeom>
        </p:spPr>
        <p:txBody>
          <a:bodyPr wrap="square">
            <a:spAutoFit/>
          </a:bodyPr>
          <a:lstStyle/>
          <a:p>
            <a:pPr marL="800100" lvl="1" indent="-342900">
              <a:buClr>
                <a:schemeClr val="accent1"/>
              </a:buClr>
              <a:buFont typeface="Wingdings" panose="05000000000000000000" pitchFamily="2" charset="2"/>
              <a:buChar char="§"/>
            </a:pPr>
            <a:r>
              <a:rPr lang="en-US" sz="2800" dirty="0"/>
              <a:t>Used to show a percent increase of seeded vs. non-seeded cases of chosen variables.</a:t>
            </a:r>
          </a:p>
        </p:txBody>
      </p:sp>
    </p:spTree>
    <p:extLst>
      <p:ext uri="{BB962C8B-B14F-4D97-AF65-F5344CB8AC3E}">
        <p14:creationId xmlns:p14="http://schemas.microsoft.com/office/powerpoint/2010/main" val="370375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33</a:t>
            </a:fld>
            <a:endParaRPr lang="en-US" sz="2000"/>
          </a:p>
        </p:txBody>
      </p:sp>
      <p:sp>
        <p:nvSpPr>
          <p:cNvPr id="3" name="TextBox 2"/>
          <p:cNvSpPr txBox="1"/>
          <p:nvPr/>
        </p:nvSpPr>
        <p:spPr>
          <a:xfrm>
            <a:off x="0" y="56799"/>
            <a:ext cx="9144000" cy="830997"/>
          </a:xfrm>
          <a:prstGeom prst="rect">
            <a:avLst/>
          </a:prstGeom>
          <a:noFill/>
        </p:spPr>
        <p:txBody>
          <a:bodyPr wrap="square" rtlCol="0">
            <a:spAutoFit/>
          </a:bodyPr>
          <a:lstStyle/>
          <a:p>
            <a:pPr algn="ctr"/>
            <a:r>
              <a:rPr lang="en-US" sz="4800" dirty="0"/>
              <a:t>Single Ratio Results : Reflectivity </a:t>
            </a:r>
          </a:p>
        </p:txBody>
      </p:sp>
      <p:graphicFrame>
        <p:nvGraphicFramePr>
          <p:cNvPr id="5" name="Table 4"/>
          <p:cNvGraphicFramePr>
            <a:graphicFrameLocks noGrp="1"/>
          </p:cNvGraphicFramePr>
          <p:nvPr>
            <p:extLst>
              <p:ext uri="{D42A27DB-BD31-4B8C-83A1-F6EECF244321}">
                <p14:modId xmlns:p14="http://schemas.microsoft.com/office/powerpoint/2010/main" val="1364222378"/>
              </p:ext>
            </p:extLst>
          </p:nvPr>
        </p:nvGraphicFramePr>
        <p:xfrm>
          <a:off x="633343" y="1237276"/>
          <a:ext cx="7877313" cy="3474720"/>
        </p:xfrm>
        <a:graphic>
          <a:graphicData uri="http://schemas.openxmlformats.org/drawingml/2006/table">
            <a:tbl>
              <a:tblPr firstRow="1" firstCol="1" bandRow="1">
                <a:tableStyleId>{073A0DAA-6AF3-43AB-8588-CEC1D06C72B9}</a:tableStyleId>
              </a:tblPr>
              <a:tblGrid>
                <a:gridCol w="2823535">
                  <a:extLst>
                    <a:ext uri="{9D8B030D-6E8A-4147-A177-3AD203B41FA5}">
                      <a16:colId xmlns:a16="http://schemas.microsoft.com/office/drawing/2014/main" val="126997990"/>
                    </a:ext>
                  </a:extLst>
                </a:gridCol>
                <a:gridCol w="5053778">
                  <a:extLst>
                    <a:ext uri="{9D8B030D-6E8A-4147-A177-3AD203B41FA5}">
                      <a16:colId xmlns:a16="http://schemas.microsoft.com/office/drawing/2014/main" val="3810840507"/>
                    </a:ext>
                  </a:extLst>
                </a:gridCol>
              </a:tblGrid>
              <a:tr h="449138">
                <a:tc gridSpan="2">
                  <a:txBody>
                    <a:bodyPr/>
                    <a:lstStyle/>
                    <a:p>
                      <a:pPr marL="0" marR="0" algn="ctr">
                        <a:spcBef>
                          <a:spcPts val="0"/>
                        </a:spcBef>
                        <a:spcAft>
                          <a:spcPts val="0"/>
                        </a:spcAft>
                      </a:pPr>
                      <a:r>
                        <a:rPr lang="en-US" sz="3200" dirty="0">
                          <a:effectLst/>
                        </a:rPr>
                        <a:t>Reflectivity (</a:t>
                      </a:r>
                      <a:r>
                        <a:rPr lang="en-US" sz="3200" dirty="0" err="1">
                          <a:effectLst/>
                        </a:rPr>
                        <a:t>dBZ</a:t>
                      </a:r>
                      <a:r>
                        <a:rPr lang="en-US" sz="3200" dirty="0">
                          <a:effectLst/>
                        </a:rPr>
                        <a:t>)</a:t>
                      </a:r>
                      <a:endParaRPr lang="en-US" sz="32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2326788874"/>
                  </a:ext>
                </a:extLst>
              </a:tr>
              <a:tr h="336216">
                <a:tc>
                  <a:txBody>
                    <a:bodyPr/>
                    <a:lstStyle/>
                    <a:p>
                      <a:pPr marL="0" marR="0" algn="l">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SR = Seed </a:t>
                      </a:r>
                      <a:r>
                        <a:rPr lang="en-US" sz="2800" dirty="0" err="1">
                          <a:effectLst/>
                        </a:rPr>
                        <a:t>Avg</a:t>
                      </a:r>
                      <a:r>
                        <a:rPr lang="en-US" sz="2800" dirty="0">
                          <a:effectLst/>
                        </a:rPr>
                        <a:t>/ Non-Seed </a:t>
                      </a:r>
                      <a:r>
                        <a:rPr lang="en-US" sz="2800" dirty="0" err="1">
                          <a:effectLst/>
                        </a:rPr>
                        <a:t>Avg</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187825952"/>
                  </a:ext>
                </a:extLst>
              </a:tr>
              <a:tr h="342900">
                <a:tc>
                  <a:txBody>
                    <a:bodyPr/>
                    <a:lstStyle/>
                    <a:p>
                      <a:pPr marL="0" marR="0" algn="l">
                        <a:spcBef>
                          <a:spcPts val="0"/>
                        </a:spcBef>
                        <a:spcAft>
                          <a:spcPts val="0"/>
                        </a:spcAft>
                      </a:pPr>
                      <a:r>
                        <a:rPr lang="en-US" sz="2800" dirty="0">
                          <a:effectLst/>
                        </a:rPr>
                        <a:t>10 minutes</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1.369</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217283827"/>
                  </a:ext>
                </a:extLst>
              </a:tr>
              <a:tr h="342900">
                <a:tc>
                  <a:txBody>
                    <a:bodyPr/>
                    <a:lstStyle/>
                    <a:p>
                      <a:pPr marL="0" marR="0" algn="l">
                        <a:spcBef>
                          <a:spcPts val="0"/>
                        </a:spcBef>
                        <a:spcAft>
                          <a:spcPts val="0"/>
                        </a:spcAft>
                      </a:pPr>
                      <a:r>
                        <a:rPr lang="en-US" sz="2800" dirty="0">
                          <a:effectLst/>
                        </a:rPr>
                        <a:t>20 minutes </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1.266</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034378152"/>
                  </a:ext>
                </a:extLst>
              </a:tr>
              <a:tr h="342900">
                <a:tc>
                  <a:txBody>
                    <a:bodyPr/>
                    <a:lstStyle/>
                    <a:p>
                      <a:pPr marL="0" marR="0" algn="l">
                        <a:spcBef>
                          <a:spcPts val="0"/>
                        </a:spcBef>
                        <a:spcAft>
                          <a:spcPts val="0"/>
                        </a:spcAft>
                      </a:pPr>
                      <a:r>
                        <a:rPr lang="en-US" sz="2800" dirty="0">
                          <a:effectLst/>
                        </a:rPr>
                        <a:t>30 minutes</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1.302</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1687115002"/>
                  </a:ext>
                </a:extLst>
              </a:tr>
              <a:tr h="342900">
                <a:tc>
                  <a:txBody>
                    <a:bodyPr/>
                    <a:lstStyle/>
                    <a:p>
                      <a:pPr marL="0" marR="0" algn="l">
                        <a:spcBef>
                          <a:spcPts val="0"/>
                        </a:spcBef>
                        <a:spcAft>
                          <a:spcPts val="0"/>
                        </a:spcAft>
                      </a:pPr>
                      <a:r>
                        <a:rPr lang="en-US" sz="2800">
                          <a:effectLst/>
                        </a:rPr>
                        <a:t>40 minutes</a:t>
                      </a:r>
                      <a:endParaRPr lang="en-US" sz="28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1.444</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873133644"/>
                  </a:ext>
                </a:extLst>
              </a:tr>
              <a:tr h="342900">
                <a:tc>
                  <a:txBody>
                    <a:bodyPr/>
                    <a:lstStyle/>
                    <a:p>
                      <a:pPr marL="0" marR="0" algn="l">
                        <a:spcBef>
                          <a:spcPts val="0"/>
                        </a:spcBef>
                        <a:spcAft>
                          <a:spcPts val="0"/>
                        </a:spcAft>
                      </a:pPr>
                      <a:r>
                        <a:rPr lang="en-US" sz="2800">
                          <a:effectLst/>
                        </a:rPr>
                        <a:t>50 minutes</a:t>
                      </a:r>
                      <a:endParaRPr lang="en-US" sz="28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1.000</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93791987"/>
                  </a:ext>
                </a:extLst>
              </a:tr>
              <a:tr h="342900">
                <a:tc>
                  <a:txBody>
                    <a:bodyPr/>
                    <a:lstStyle/>
                    <a:p>
                      <a:pPr marL="0" marR="0" algn="l">
                        <a:spcBef>
                          <a:spcPts val="0"/>
                        </a:spcBef>
                        <a:spcAft>
                          <a:spcPts val="0"/>
                        </a:spcAft>
                      </a:pPr>
                      <a:r>
                        <a:rPr lang="en-US" sz="2800" dirty="0">
                          <a:effectLst/>
                        </a:rPr>
                        <a:t>60 minutes</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1.245</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881037748"/>
                  </a:ext>
                </a:extLst>
              </a:tr>
            </a:tbl>
          </a:graphicData>
        </a:graphic>
      </p:graphicFrame>
    </p:spTree>
    <p:extLst>
      <p:ext uri="{BB962C8B-B14F-4D97-AF65-F5344CB8AC3E}">
        <p14:creationId xmlns:p14="http://schemas.microsoft.com/office/powerpoint/2010/main" val="2889158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34</a:t>
            </a:fld>
            <a:endParaRPr lang="en-US" sz="2000" dirty="0"/>
          </a:p>
        </p:txBody>
      </p:sp>
      <p:sp>
        <p:nvSpPr>
          <p:cNvPr id="3" name="Title 1"/>
          <p:cNvSpPr txBox="1">
            <a:spLocks/>
          </p:cNvSpPr>
          <p:nvPr/>
        </p:nvSpPr>
        <p:spPr>
          <a:xfrm>
            <a:off x="0" y="86579"/>
            <a:ext cx="9144000" cy="748145"/>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dirty="0">
                <a:solidFill>
                  <a:schemeClr val="tx1"/>
                </a:solidFill>
                <a:latin typeface="+mn-lt"/>
              </a:rPr>
              <a:t>Radar Derived Rain Rate</a:t>
            </a:r>
          </a:p>
        </p:txBody>
      </p:sp>
      <p:graphicFrame>
        <p:nvGraphicFramePr>
          <p:cNvPr id="4" name="Chart 3">
            <a:extLst/>
          </p:cNvPr>
          <p:cNvGraphicFramePr>
            <a:graphicFrameLocks/>
          </p:cNvGraphicFramePr>
          <p:nvPr>
            <p:extLst>
              <p:ext uri="{D42A27DB-BD31-4B8C-83A1-F6EECF244321}">
                <p14:modId xmlns:p14="http://schemas.microsoft.com/office/powerpoint/2010/main" val="3420386740"/>
              </p:ext>
            </p:extLst>
          </p:nvPr>
        </p:nvGraphicFramePr>
        <p:xfrm>
          <a:off x="1252537" y="758524"/>
          <a:ext cx="6638925" cy="27944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20D5D80-1659-4521-AA3E-ACD843B685AB}"/>
              </a:ext>
            </a:extLst>
          </p:cNvPr>
          <p:cNvGraphicFramePr>
            <a:graphicFrameLocks/>
          </p:cNvGraphicFramePr>
          <p:nvPr>
            <p:extLst>
              <p:ext uri="{D42A27DB-BD31-4B8C-83A1-F6EECF244321}">
                <p14:modId xmlns:p14="http://schemas.microsoft.com/office/powerpoint/2010/main" val="2860698956"/>
              </p:ext>
            </p:extLst>
          </p:nvPr>
        </p:nvGraphicFramePr>
        <p:xfrm>
          <a:off x="1252536" y="3553011"/>
          <a:ext cx="6638926" cy="2779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9543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35</a:t>
            </a:fld>
            <a:endParaRPr lang="en-US" sz="2000"/>
          </a:p>
        </p:txBody>
      </p:sp>
      <p:graphicFrame>
        <p:nvGraphicFramePr>
          <p:cNvPr id="3" name="Table 2"/>
          <p:cNvGraphicFramePr>
            <a:graphicFrameLocks noGrp="1"/>
          </p:cNvGraphicFramePr>
          <p:nvPr>
            <p:extLst>
              <p:ext uri="{D42A27DB-BD31-4B8C-83A1-F6EECF244321}">
                <p14:modId xmlns:p14="http://schemas.microsoft.com/office/powerpoint/2010/main" val="358610689"/>
              </p:ext>
            </p:extLst>
          </p:nvPr>
        </p:nvGraphicFramePr>
        <p:xfrm>
          <a:off x="60394" y="1543050"/>
          <a:ext cx="9023211" cy="2255520"/>
        </p:xfrm>
        <a:graphic>
          <a:graphicData uri="http://schemas.openxmlformats.org/drawingml/2006/table">
            <a:tbl>
              <a:tblPr firstRow="1" firstCol="1" bandRow="1">
                <a:tableStyleId>{073A0DAA-6AF3-43AB-8588-CEC1D06C72B9}</a:tableStyleId>
              </a:tblPr>
              <a:tblGrid>
                <a:gridCol w="1274420">
                  <a:extLst>
                    <a:ext uri="{9D8B030D-6E8A-4147-A177-3AD203B41FA5}">
                      <a16:colId xmlns:a16="http://schemas.microsoft.com/office/drawing/2014/main" val="3685210726"/>
                    </a:ext>
                  </a:extLst>
                </a:gridCol>
                <a:gridCol w="1350059">
                  <a:extLst>
                    <a:ext uri="{9D8B030D-6E8A-4147-A177-3AD203B41FA5}">
                      <a16:colId xmlns:a16="http://schemas.microsoft.com/office/drawing/2014/main" val="3169018899"/>
                    </a:ext>
                  </a:extLst>
                </a:gridCol>
                <a:gridCol w="1048927">
                  <a:extLst>
                    <a:ext uri="{9D8B030D-6E8A-4147-A177-3AD203B41FA5}">
                      <a16:colId xmlns:a16="http://schemas.microsoft.com/office/drawing/2014/main" val="1724544696"/>
                    </a:ext>
                  </a:extLst>
                </a:gridCol>
                <a:gridCol w="1395248">
                  <a:extLst>
                    <a:ext uri="{9D8B030D-6E8A-4147-A177-3AD203B41FA5}">
                      <a16:colId xmlns:a16="http://schemas.microsoft.com/office/drawing/2014/main" val="3463967077"/>
                    </a:ext>
                  </a:extLst>
                </a:gridCol>
                <a:gridCol w="1124607">
                  <a:extLst>
                    <a:ext uri="{9D8B030D-6E8A-4147-A177-3AD203B41FA5}">
                      <a16:colId xmlns:a16="http://schemas.microsoft.com/office/drawing/2014/main" val="671100347"/>
                    </a:ext>
                  </a:extLst>
                </a:gridCol>
                <a:gridCol w="1429407">
                  <a:extLst>
                    <a:ext uri="{9D8B030D-6E8A-4147-A177-3AD203B41FA5}">
                      <a16:colId xmlns:a16="http://schemas.microsoft.com/office/drawing/2014/main" val="3726474934"/>
                    </a:ext>
                  </a:extLst>
                </a:gridCol>
                <a:gridCol w="1400543">
                  <a:extLst>
                    <a:ext uri="{9D8B030D-6E8A-4147-A177-3AD203B41FA5}">
                      <a16:colId xmlns:a16="http://schemas.microsoft.com/office/drawing/2014/main" val="4293455400"/>
                    </a:ext>
                  </a:extLst>
                </a:gridCol>
              </a:tblGrid>
              <a:tr h="77286">
                <a:tc gridSpan="7">
                  <a:txBody>
                    <a:bodyPr/>
                    <a:lstStyle/>
                    <a:p>
                      <a:pPr marL="0" marR="0" algn="ctr">
                        <a:spcBef>
                          <a:spcPts val="0"/>
                        </a:spcBef>
                        <a:spcAft>
                          <a:spcPts val="0"/>
                        </a:spcAft>
                      </a:pPr>
                      <a:r>
                        <a:rPr lang="en-US" sz="2800" dirty="0">
                          <a:effectLst/>
                        </a:rPr>
                        <a:t>POLCAST2, 3, 4</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9277496"/>
                  </a:ext>
                </a:extLst>
              </a:tr>
              <a:tr h="548640">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Seed (Average)</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Seed (Total)</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Non-Seed (Average)</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Non-Seed (Total)</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SR = Seed Tot/ Non-Seed Tot</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SR = Seed Avg/ Non-Seed Avg</a:t>
                      </a:r>
                      <a:endParaRPr lang="en-US" sz="24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530811736"/>
                  </a:ext>
                </a:extLst>
              </a:tr>
              <a:tr h="274320">
                <a:tc>
                  <a:txBody>
                    <a:bodyPr/>
                    <a:lstStyle/>
                    <a:p>
                      <a:pPr marL="0" marR="0">
                        <a:spcBef>
                          <a:spcPts val="0"/>
                        </a:spcBef>
                        <a:spcAft>
                          <a:spcPts val="0"/>
                        </a:spcAft>
                      </a:pPr>
                      <a:r>
                        <a:rPr lang="en-US" sz="2400" dirty="0">
                          <a:effectLst/>
                        </a:rPr>
                        <a:t>Rain Amount</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0.3 mm</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b="0" dirty="0">
                          <a:effectLst/>
                        </a:rPr>
                        <a:t>4.7</a:t>
                      </a:r>
                      <a:r>
                        <a:rPr lang="en-US" sz="2400" b="1" dirty="0">
                          <a:effectLst/>
                        </a:rPr>
                        <a:t> </a:t>
                      </a:r>
                      <a:r>
                        <a:rPr lang="en-US" sz="2400" b="0" dirty="0">
                          <a:effectLst/>
                        </a:rPr>
                        <a:t>mm</a:t>
                      </a:r>
                      <a:endParaRPr lang="en-US" sz="2400" b="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b="0" dirty="0">
                          <a:effectLst/>
                        </a:rPr>
                        <a:t>0.2 mm</a:t>
                      </a:r>
                      <a:endParaRPr lang="en-US" sz="2400" b="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b="0" dirty="0">
                          <a:effectLst/>
                        </a:rPr>
                        <a:t>2.8 mm</a:t>
                      </a:r>
                      <a:endParaRPr lang="en-US" sz="2400" b="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b="1" dirty="0">
                          <a:effectLst/>
                        </a:rPr>
                        <a:t>1.7</a:t>
                      </a:r>
                      <a:r>
                        <a:rPr lang="en-US" sz="2400" dirty="0">
                          <a:effectLst/>
                        </a:rPr>
                        <a:t> mm</a:t>
                      </a:r>
                      <a:endParaRPr lang="en-US" sz="2400" b="1"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b="1" dirty="0">
                          <a:effectLst/>
                        </a:rPr>
                        <a:t>1.5</a:t>
                      </a:r>
                      <a:r>
                        <a:rPr lang="en-US" sz="2400" dirty="0">
                          <a:effectLst/>
                        </a:rPr>
                        <a:t> mm</a:t>
                      </a:r>
                      <a:endParaRPr lang="en-US" sz="2400" b="1"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70859329"/>
                  </a:ext>
                </a:extLst>
              </a:tr>
            </a:tbl>
          </a:graphicData>
        </a:graphic>
      </p:graphicFrame>
      <p:sp>
        <p:nvSpPr>
          <p:cNvPr id="4" name="TextBox 3"/>
          <p:cNvSpPr txBox="1"/>
          <p:nvPr/>
        </p:nvSpPr>
        <p:spPr>
          <a:xfrm>
            <a:off x="0" y="56024"/>
            <a:ext cx="9144000" cy="923330"/>
          </a:xfrm>
          <a:prstGeom prst="rect">
            <a:avLst/>
          </a:prstGeom>
          <a:noFill/>
        </p:spPr>
        <p:txBody>
          <a:bodyPr wrap="square" rtlCol="0">
            <a:spAutoFit/>
          </a:bodyPr>
          <a:lstStyle/>
          <a:p>
            <a:pPr algn="ctr"/>
            <a:r>
              <a:rPr lang="en-US" sz="5400" dirty="0"/>
              <a:t> Radar Derived Rain Amount</a:t>
            </a:r>
          </a:p>
        </p:txBody>
      </p:sp>
    </p:spTree>
    <p:extLst>
      <p:ext uri="{BB962C8B-B14F-4D97-AF65-F5344CB8AC3E}">
        <p14:creationId xmlns:p14="http://schemas.microsoft.com/office/powerpoint/2010/main" val="277767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36</a:t>
            </a:fld>
            <a:endParaRPr lang="en-US" sz="2000"/>
          </a:p>
        </p:txBody>
      </p:sp>
      <p:sp>
        <p:nvSpPr>
          <p:cNvPr id="3" name="Title 1"/>
          <p:cNvSpPr txBox="1">
            <a:spLocks/>
          </p:cNvSpPr>
          <p:nvPr/>
        </p:nvSpPr>
        <p:spPr>
          <a:xfrm>
            <a:off x="0" y="53247"/>
            <a:ext cx="9144000" cy="56333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dirty="0">
                <a:solidFill>
                  <a:schemeClr val="tx1"/>
                </a:solidFill>
                <a:latin typeface="+mn-lt"/>
              </a:rPr>
              <a:t>Lifetime of Clouds</a:t>
            </a:r>
          </a:p>
        </p:txBody>
      </p:sp>
      <p:graphicFrame>
        <p:nvGraphicFramePr>
          <p:cNvPr id="4" name="Table 3"/>
          <p:cNvGraphicFramePr>
            <a:graphicFrameLocks noGrp="1"/>
          </p:cNvGraphicFramePr>
          <p:nvPr>
            <p:extLst>
              <p:ext uri="{D42A27DB-BD31-4B8C-83A1-F6EECF244321}">
                <p14:modId xmlns:p14="http://schemas.microsoft.com/office/powerpoint/2010/main" val="1703853186"/>
              </p:ext>
            </p:extLst>
          </p:nvPr>
        </p:nvGraphicFramePr>
        <p:xfrm>
          <a:off x="223657" y="1562398"/>
          <a:ext cx="8696686" cy="2273622"/>
        </p:xfrm>
        <a:graphic>
          <a:graphicData uri="http://schemas.openxmlformats.org/drawingml/2006/table">
            <a:tbl>
              <a:tblPr firstRow="1" firstCol="1" bandRow="1">
                <a:tableStyleId>{073A0DAA-6AF3-43AB-8588-CEC1D06C72B9}</a:tableStyleId>
              </a:tblPr>
              <a:tblGrid>
                <a:gridCol w="1549387">
                  <a:extLst>
                    <a:ext uri="{9D8B030D-6E8A-4147-A177-3AD203B41FA5}">
                      <a16:colId xmlns:a16="http://schemas.microsoft.com/office/drawing/2014/main" val="1095220493"/>
                    </a:ext>
                  </a:extLst>
                </a:gridCol>
                <a:gridCol w="1405054">
                  <a:extLst>
                    <a:ext uri="{9D8B030D-6E8A-4147-A177-3AD203B41FA5}">
                      <a16:colId xmlns:a16="http://schemas.microsoft.com/office/drawing/2014/main" val="2655704984"/>
                    </a:ext>
                  </a:extLst>
                </a:gridCol>
                <a:gridCol w="1338146">
                  <a:extLst>
                    <a:ext uri="{9D8B030D-6E8A-4147-A177-3AD203B41FA5}">
                      <a16:colId xmlns:a16="http://schemas.microsoft.com/office/drawing/2014/main" val="2354781740"/>
                    </a:ext>
                  </a:extLst>
                </a:gridCol>
                <a:gridCol w="1349297">
                  <a:extLst>
                    <a:ext uri="{9D8B030D-6E8A-4147-A177-3AD203B41FA5}">
                      <a16:colId xmlns:a16="http://schemas.microsoft.com/office/drawing/2014/main" val="1477759132"/>
                    </a:ext>
                  </a:extLst>
                </a:gridCol>
                <a:gridCol w="1371600">
                  <a:extLst>
                    <a:ext uri="{9D8B030D-6E8A-4147-A177-3AD203B41FA5}">
                      <a16:colId xmlns:a16="http://schemas.microsoft.com/office/drawing/2014/main" val="3060542841"/>
                    </a:ext>
                  </a:extLst>
                </a:gridCol>
                <a:gridCol w="1683202">
                  <a:extLst>
                    <a:ext uri="{9D8B030D-6E8A-4147-A177-3AD203B41FA5}">
                      <a16:colId xmlns:a16="http://schemas.microsoft.com/office/drawing/2014/main" val="2219312758"/>
                    </a:ext>
                  </a:extLst>
                </a:gridCol>
              </a:tblGrid>
              <a:tr h="444822">
                <a:tc gridSpan="6">
                  <a:txBody>
                    <a:bodyPr/>
                    <a:lstStyle/>
                    <a:p>
                      <a:pPr marL="0" marR="0" algn="ctr">
                        <a:spcBef>
                          <a:spcPts val="0"/>
                        </a:spcBef>
                        <a:spcAft>
                          <a:spcPts val="0"/>
                        </a:spcAft>
                      </a:pPr>
                      <a:r>
                        <a:rPr lang="en-US" sz="2400" dirty="0">
                          <a:effectLst/>
                        </a:rPr>
                        <a:t>Percent of cases lasting 20 - 60 minutes past seeding or sampling</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9430541"/>
                  </a:ext>
                </a:extLst>
              </a:tr>
              <a:tr h="640080">
                <a:tc>
                  <a:txBody>
                    <a:bodyPr/>
                    <a:lstStyle/>
                    <a:p>
                      <a:endParaRPr lang="en-US" sz="1600" dirty="0">
                        <a:effectLst/>
                        <a:latin typeface="Corbel" panose="020B0503020204020204" pitchFamily="34" charset="0"/>
                      </a:endParaRPr>
                    </a:p>
                  </a:txBody>
                  <a:tcPr marL="51435" marR="51435" marT="0" marB="0"/>
                </a:tc>
                <a:tc>
                  <a:txBody>
                    <a:bodyPr/>
                    <a:lstStyle/>
                    <a:p>
                      <a:pPr marL="0" marR="0">
                        <a:spcBef>
                          <a:spcPts val="0"/>
                        </a:spcBef>
                        <a:spcAft>
                          <a:spcPts val="0"/>
                        </a:spcAft>
                      </a:pPr>
                      <a:r>
                        <a:rPr lang="en-US" sz="2400" dirty="0">
                          <a:effectLst/>
                        </a:rPr>
                        <a:t>Lasted 20 minutes</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lasted 30 minutes</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lasted 40 minutes</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lasted 50 minutes</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lasted 60+ minutes</a:t>
                      </a:r>
                      <a:endParaRPr lang="en-US" sz="24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1391000805"/>
                  </a:ext>
                </a:extLst>
              </a:tr>
              <a:tr h="320040">
                <a:tc>
                  <a:txBody>
                    <a:bodyPr/>
                    <a:lstStyle/>
                    <a:p>
                      <a:pPr marL="0" marR="0">
                        <a:spcBef>
                          <a:spcPts val="0"/>
                        </a:spcBef>
                        <a:spcAft>
                          <a:spcPts val="0"/>
                        </a:spcAft>
                      </a:pPr>
                      <a:r>
                        <a:rPr lang="en-US" sz="2400" dirty="0">
                          <a:effectLst/>
                        </a:rPr>
                        <a:t>Seed Cases</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100 %</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88 %</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82 %</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76 %</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41 %</a:t>
                      </a:r>
                      <a:endParaRPr lang="en-US" sz="24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019598966"/>
                  </a:ext>
                </a:extLst>
              </a:tr>
              <a:tr h="320040">
                <a:tc>
                  <a:txBody>
                    <a:bodyPr/>
                    <a:lstStyle/>
                    <a:p>
                      <a:pPr marL="0" marR="0">
                        <a:spcBef>
                          <a:spcPts val="0"/>
                        </a:spcBef>
                        <a:spcAft>
                          <a:spcPts val="0"/>
                        </a:spcAft>
                      </a:pPr>
                      <a:r>
                        <a:rPr lang="en-US" sz="2400" dirty="0">
                          <a:effectLst/>
                        </a:rPr>
                        <a:t>Non-seed Cases</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88 %</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62 %</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56 %</a:t>
                      </a:r>
                      <a:endParaRPr lang="en-US" sz="24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a:effectLst/>
                        </a:rPr>
                        <a:t>31 %</a:t>
                      </a:r>
                      <a:endParaRPr lang="en-US" sz="24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spcBef>
                          <a:spcPts val="0"/>
                        </a:spcBef>
                        <a:spcAft>
                          <a:spcPts val="0"/>
                        </a:spcAft>
                      </a:pPr>
                      <a:r>
                        <a:rPr lang="en-US" sz="2400" dirty="0">
                          <a:effectLst/>
                        </a:rPr>
                        <a:t>25 %</a:t>
                      </a:r>
                      <a:endParaRPr lang="en-US" sz="24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928819552"/>
                  </a:ext>
                </a:extLst>
              </a:tr>
            </a:tbl>
          </a:graphicData>
        </a:graphic>
      </p:graphicFrame>
    </p:spTree>
    <p:extLst>
      <p:ext uri="{BB962C8B-B14F-4D97-AF65-F5344CB8AC3E}">
        <p14:creationId xmlns:p14="http://schemas.microsoft.com/office/powerpoint/2010/main" val="2539973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37</a:t>
            </a:fld>
            <a:endParaRPr lang="en-US" sz="2000"/>
          </a:p>
        </p:txBody>
      </p:sp>
      <p:sp>
        <p:nvSpPr>
          <p:cNvPr id="3" name="TextBox 2"/>
          <p:cNvSpPr txBox="1"/>
          <p:nvPr/>
        </p:nvSpPr>
        <p:spPr>
          <a:xfrm>
            <a:off x="0" y="0"/>
            <a:ext cx="9144000" cy="1569660"/>
          </a:xfrm>
          <a:prstGeom prst="rect">
            <a:avLst/>
          </a:prstGeom>
          <a:noFill/>
        </p:spPr>
        <p:txBody>
          <a:bodyPr wrap="square" rtlCol="0">
            <a:spAutoFit/>
          </a:bodyPr>
          <a:lstStyle/>
          <a:p>
            <a:pPr algn="ctr"/>
            <a:r>
              <a:rPr lang="en-US" sz="4800" dirty="0"/>
              <a:t>Effectiveness of Hygroscopic Seeding in North Dakota</a:t>
            </a:r>
          </a:p>
        </p:txBody>
      </p:sp>
      <p:graphicFrame>
        <p:nvGraphicFramePr>
          <p:cNvPr id="4" name="Table 3"/>
          <p:cNvGraphicFramePr>
            <a:graphicFrameLocks noGrp="1"/>
          </p:cNvGraphicFramePr>
          <p:nvPr>
            <p:extLst>
              <p:ext uri="{D42A27DB-BD31-4B8C-83A1-F6EECF244321}">
                <p14:modId xmlns:p14="http://schemas.microsoft.com/office/powerpoint/2010/main" val="767037324"/>
              </p:ext>
            </p:extLst>
          </p:nvPr>
        </p:nvGraphicFramePr>
        <p:xfrm>
          <a:off x="199697" y="2678868"/>
          <a:ext cx="8635959" cy="2048810"/>
        </p:xfrm>
        <a:graphic>
          <a:graphicData uri="http://schemas.openxmlformats.org/drawingml/2006/table">
            <a:tbl>
              <a:tblPr firstRow="1" bandRow="1">
                <a:tableStyleId>{073A0DAA-6AF3-43AB-8588-CEC1D06C72B9}</a:tableStyleId>
              </a:tblPr>
              <a:tblGrid>
                <a:gridCol w="2372140">
                  <a:extLst>
                    <a:ext uri="{9D8B030D-6E8A-4147-A177-3AD203B41FA5}">
                      <a16:colId xmlns:a16="http://schemas.microsoft.com/office/drawing/2014/main" val="20000"/>
                    </a:ext>
                  </a:extLst>
                </a:gridCol>
                <a:gridCol w="1542963">
                  <a:extLst>
                    <a:ext uri="{9D8B030D-6E8A-4147-A177-3AD203B41FA5}">
                      <a16:colId xmlns:a16="http://schemas.microsoft.com/office/drawing/2014/main" val="20001"/>
                    </a:ext>
                  </a:extLst>
                </a:gridCol>
                <a:gridCol w="2445784">
                  <a:extLst>
                    <a:ext uri="{9D8B030D-6E8A-4147-A177-3AD203B41FA5}">
                      <a16:colId xmlns:a16="http://schemas.microsoft.com/office/drawing/2014/main" val="20002"/>
                    </a:ext>
                  </a:extLst>
                </a:gridCol>
                <a:gridCol w="2275072">
                  <a:extLst>
                    <a:ext uri="{9D8B030D-6E8A-4147-A177-3AD203B41FA5}">
                      <a16:colId xmlns:a16="http://schemas.microsoft.com/office/drawing/2014/main" val="20003"/>
                    </a:ext>
                  </a:extLst>
                </a:gridCol>
              </a:tblGrid>
              <a:tr h="430901">
                <a:tc>
                  <a:txBody>
                    <a:bodyPr/>
                    <a:lstStyle/>
                    <a:p>
                      <a:r>
                        <a:rPr lang="en-US" sz="2800" baseline="0" dirty="0"/>
                        <a:t>Double Ratio </a:t>
                      </a:r>
                      <a:r>
                        <a:rPr lang="en-US" sz="2800" dirty="0"/>
                        <a:t>Rain</a:t>
                      </a:r>
                      <a:r>
                        <a:rPr lang="en-US" sz="2800" baseline="0" dirty="0"/>
                        <a:t> Amount </a:t>
                      </a:r>
                      <a:endParaRPr lang="en-US" sz="2800" dirty="0"/>
                    </a:p>
                  </a:txBody>
                  <a:tcPr/>
                </a:tc>
                <a:tc>
                  <a:txBody>
                    <a:bodyPr/>
                    <a:lstStyle/>
                    <a:p>
                      <a:r>
                        <a:rPr lang="en-US" sz="2800" dirty="0"/>
                        <a:t>P-Value</a:t>
                      </a:r>
                    </a:p>
                  </a:txBody>
                  <a:tcPr/>
                </a:tc>
                <a:tc>
                  <a:txBody>
                    <a:bodyPr/>
                    <a:lstStyle/>
                    <a:p>
                      <a:r>
                        <a:rPr lang="en-US" sz="2800" dirty="0"/>
                        <a:t>Single Ratio</a:t>
                      </a:r>
                      <a:r>
                        <a:rPr lang="en-US" sz="2800" baseline="0" dirty="0"/>
                        <a:t> Average Rain Amount</a:t>
                      </a:r>
                      <a:endParaRPr lang="en-US" sz="2800" dirty="0"/>
                    </a:p>
                  </a:txBody>
                  <a:tcPr/>
                </a:tc>
                <a:tc>
                  <a:txBody>
                    <a:bodyPr/>
                    <a:lstStyle/>
                    <a:p>
                      <a:r>
                        <a:rPr lang="en-US" sz="2800" dirty="0"/>
                        <a:t>Seeded Cloud Lifetime</a:t>
                      </a:r>
                      <a:r>
                        <a:rPr lang="en-US" sz="2800" baseline="0" dirty="0"/>
                        <a:t>     60+ Minutes</a:t>
                      </a:r>
                      <a:endParaRPr lang="en-US" sz="2800" dirty="0"/>
                    </a:p>
                  </a:txBody>
                  <a:tcPr/>
                </a:tc>
                <a:extLst>
                  <a:ext uri="{0D108BD9-81ED-4DB2-BD59-A6C34878D82A}">
                    <a16:rowId xmlns:a16="http://schemas.microsoft.com/office/drawing/2014/main" val="10000"/>
                  </a:ext>
                </a:extLst>
              </a:tr>
              <a:tr h="677210">
                <a:tc>
                  <a:txBody>
                    <a:bodyPr/>
                    <a:lstStyle/>
                    <a:p>
                      <a:r>
                        <a:rPr lang="en-US" sz="2800" dirty="0"/>
                        <a:t>1.85</a:t>
                      </a:r>
                    </a:p>
                  </a:txBody>
                  <a:tcPr/>
                </a:tc>
                <a:tc>
                  <a:txBody>
                    <a:bodyPr/>
                    <a:lstStyle/>
                    <a:p>
                      <a:r>
                        <a:rPr lang="en-US" sz="2800" dirty="0"/>
                        <a:t>0.31</a:t>
                      </a:r>
                    </a:p>
                  </a:txBody>
                  <a:tcPr/>
                </a:tc>
                <a:tc>
                  <a:txBody>
                    <a:bodyPr/>
                    <a:lstStyle/>
                    <a:p>
                      <a:r>
                        <a:rPr lang="en-US" sz="2800" dirty="0"/>
                        <a:t>1.5</a:t>
                      </a:r>
                    </a:p>
                  </a:txBody>
                  <a:tcPr/>
                </a:tc>
                <a:tc>
                  <a:txBody>
                    <a:bodyPr/>
                    <a:lstStyle/>
                    <a:p>
                      <a:r>
                        <a:rPr lang="en-US" sz="2800" dirty="0"/>
                        <a:t>41 %</a:t>
                      </a:r>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3663738" y="2032537"/>
            <a:ext cx="1816523" cy="646331"/>
          </a:xfrm>
          <a:prstGeom prst="rect">
            <a:avLst/>
          </a:prstGeom>
          <a:noFill/>
        </p:spPr>
        <p:txBody>
          <a:bodyPr wrap="none" rtlCol="0">
            <a:spAutoFit/>
          </a:bodyPr>
          <a:lstStyle/>
          <a:p>
            <a:r>
              <a:rPr lang="en-US" sz="3600" b="1" dirty="0"/>
              <a:t>33 Cases</a:t>
            </a:r>
          </a:p>
        </p:txBody>
      </p:sp>
    </p:spTree>
    <p:extLst>
      <p:ext uri="{BB962C8B-B14F-4D97-AF65-F5344CB8AC3E}">
        <p14:creationId xmlns:p14="http://schemas.microsoft.com/office/powerpoint/2010/main" val="3863231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smtClean="0"/>
              <a:t>38</a:t>
            </a:fld>
            <a:endParaRPr lang="en-US" sz="2000"/>
          </a:p>
        </p:txBody>
      </p:sp>
      <p:sp>
        <p:nvSpPr>
          <p:cNvPr id="3" name="TextBox 2"/>
          <p:cNvSpPr txBox="1"/>
          <p:nvPr/>
        </p:nvSpPr>
        <p:spPr>
          <a:xfrm>
            <a:off x="5316" y="0"/>
            <a:ext cx="9144000" cy="830997"/>
          </a:xfrm>
          <a:prstGeom prst="rect">
            <a:avLst/>
          </a:prstGeom>
          <a:noFill/>
        </p:spPr>
        <p:txBody>
          <a:bodyPr wrap="square" rtlCol="0">
            <a:spAutoFit/>
          </a:bodyPr>
          <a:lstStyle/>
          <a:p>
            <a:pPr algn="ctr"/>
            <a:r>
              <a:rPr lang="en-US" sz="4800" dirty="0"/>
              <a:t>Bootstrapping Method:</a:t>
            </a:r>
          </a:p>
        </p:txBody>
      </p:sp>
      <p:sp>
        <p:nvSpPr>
          <p:cNvPr id="4" name="TextBox 3"/>
          <p:cNvSpPr txBox="1"/>
          <p:nvPr/>
        </p:nvSpPr>
        <p:spPr>
          <a:xfrm>
            <a:off x="612358" y="1057854"/>
            <a:ext cx="8205723" cy="4031873"/>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3200" dirty="0"/>
              <a:t>Statistical method of resampling with replacement to take values from an original data set and create data sets of varied numbers from the original data.</a:t>
            </a:r>
          </a:p>
          <a:p>
            <a:pPr marL="342900" indent="-342900">
              <a:buClr>
                <a:schemeClr val="accent1"/>
              </a:buClr>
              <a:buFont typeface="Wingdings" panose="05000000000000000000" pitchFamily="2" charset="2"/>
              <a:buChar char="§"/>
            </a:pPr>
            <a:r>
              <a:rPr lang="en-US" sz="3200" dirty="0"/>
              <a:t>Values from the original data set could be included once, multiple times, or not at all in the created data sets. </a:t>
            </a:r>
          </a:p>
          <a:p>
            <a:pPr>
              <a:buClr>
                <a:schemeClr val="accent1"/>
              </a:buClr>
            </a:pPr>
            <a:endParaRPr lang="en-US" sz="3200" dirty="0"/>
          </a:p>
        </p:txBody>
      </p:sp>
    </p:spTree>
    <p:extLst>
      <p:ext uri="{BB962C8B-B14F-4D97-AF65-F5344CB8AC3E}">
        <p14:creationId xmlns:p14="http://schemas.microsoft.com/office/powerpoint/2010/main" val="1083790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39</a:t>
            </a:fld>
            <a:endParaRPr lang="en-US" sz="2000" dirty="0"/>
          </a:p>
        </p:txBody>
      </p:sp>
      <p:sp>
        <p:nvSpPr>
          <p:cNvPr id="3" name="TextBox 2"/>
          <p:cNvSpPr txBox="1"/>
          <p:nvPr/>
        </p:nvSpPr>
        <p:spPr>
          <a:xfrm>
            <a:off x="5316" y="0"/>
            <a:ext cx="9144000" cy="830997"/>
          </a:xfrm>
          <a:prstGeom prst="rect">
            <a:avLst/>
          </a:prstGeom>
          <a:noFill/>
        </p:spPr>
        <p:txBody>
          <a:bodyPr wrap="square" rtlCol="0">
            <a:spAutoFit/>
          </a:bodyPr>
          <a:lstStyle/>
          <a:p>
            <a:pPr algn="ctr"/>
            <a:r>
              <a:rPr lang="en-US" sz="4800" dirty="0"/>
              <a:t>Bootstrapping Method</a:t>
            </a:r>
          </a:p>
        </p:txBody>
      </p:sp>
      <p:sp>
        <p:nvSpPr>
          <p:cNvPr id="4" name="TextBox 3"/>
          <p:cNvSpPr txBox="1"/>
          <p:nvPr/>
        </p:nvSpPr>
        <p:spPr>
          <a:xfrm>
            <a:off x="14252" y="1909939"/>
            <a:ext cx="4524294" cy="3108543"/>
          </a:xfrm>
          <a:prstGeom prst="rect">
            <a:avLst/>
          </a:prstGeom>
          <a:noFill/>
        </p:spPr>
        <p:txBody>
          <a:bodyPr wrap="square" rtlCol="0">
            <a:spAutoFit/>
          </a:bodyPr>
          <a:lstStyle/>
          <a:p>
            <a:pPr marL="428625" indent="-428625">
              <a:buClr>
                <a:schemeClr val="accent1"/>
              </a:buClr>
              <a:buFont typeface="Wingdings" panose="05000000000000000000" pitchFamily="2" charset="2"/>
              <a:buChar char="§"/>
            </a:pPr>
            <a:r>
              <a:rPr lang="en-US" sz="2800" dirty="0"/>
              <a:t>Bootstrap on the original data set of </a:t>
            </a:r>
            <a:r>
              <a:rPr lang="en-US" sz="2800" b="1" dirty="0"/>
              <a:t>33 radar cases</a:t>
            </a:r>
            <a:r>
              <a:rPr lang="en-US" sz="2800" dirty="0"/>
              <a:t>.</a:t>
            </a:r>
          </a:p>
          <a:p>
            <a:pPr marL="428625" indent="-428625">
              <a:buClr>
                <a:schemeClr val="accent1"/>
              </a:buClr>
              <a:buFont typeface="Wingdings" panose="05000000000000000000" pitchFamily="2" charset="2"/>
              <a:buChar char="§"/>
            </a:pPr>
            <a:r>
              <a:rPr lang="en-US" sz="2800" dirty="0"/>
              <a:t>Iterate through the original data set to create 100, 1,000, and 10,000 data sets of 66, 132, and 264 cases. </a:t>
            </a:r>
          </a:p>
        </p:txBody>
      </p:sp>
      <p:sp>
        <p:nvSpPr>
          <p:cNvPr id="5" name="Rectangle 4"/>
          <p:cNvSpPr/>
          <p:nvPr/>
        </p:nvSpPr>
        <p:spPr>
          <a:xfrm>
            <a:off x="735091" y="1263608"/>
            <a:ext cx="3038014" cy="646331"/>
          </a:xfrm>
          <a:prstGeom prst="rect">
            <a:avLst/>
          </a:prstGeom>
        </p:spPr>
        <p:txBody>
          <a:bodyPr wrap="square">
            <a:spAutoFit/>
          </a:bodyPr>
          <a:lstStyle/>
          <a:p>
            <a:pPr algn="ctr"/>
            <a:r>
              <a:rPr lang="en-US" sz="3600" u="sng" dirty="0"/>
              <a:t>POLCAST2,3,4</a:t>
            </a:r>
          </a:p>
        </p:txBody>
      </p:sp>
      <p:sp>
        <p:nvSpPr>
          <p:cNvPr id="6" name="TextBox 5"/>
          <p:cNvSpPr txBox="1"/>
          <p:nvPr/>
        </p:nvSpPr>
        <p:spPr>
          <a:xfrm>
            <a:off x="4577316" y="1909938"/>
            <a:ext cx="4581822" cy="3108543"/>
          </a:xfrm>
          <a:prstGeom prst="rect">
            <a:avLst/>
          </a:prstGeom>
          <a:noFill/>
        </p:spPr>
        <p:txBody>
          <a:bodyPr wrap="square" rtlCol="0">
            <a:spAutoFit/>
          </a:bodyPr>
          <a:lstStyle/>
          <a:p>
            <a:pPr marL="428625" indent="-428625">
              <a:buClr>
                <a:schemeClr val="accent1"/>
              </a:buClr>
              <a:buFont typeface="Wingdings" panose="05000000000000000000" pitchFamily="2" charset="2"/>
              <a:buChar char="§"/>
            </a:pPr>
            <a:r>
              <a:rPr lang="en-US" sz="2800" dirty="0"/>
              <a:t>Bootstrap on the original data set of </a:t>
            </a:r>
            <a:r>
              <a:rPr lang="en-US" sz="2800" b="1" dirty="0"/>
              <a:t>15 radar cases</a:t>
            </a:r>
            <a:r>
              <a:rPr lang="en-US" sz="2800" dirty="0"/>
              <a:t>.</a:t>
            </a:r>
          </a:p>
          <a:p>
            <a:pPr marL="428625" indent="-428625">
              <a:buClr>
                <a:schemeClr val="accent1"/>
              </a:buClr>
              <a:buFont typeface="Wingdings" panose="05000000000000000000" pitchFamily="2" charset="2"/>
              <a:buChar char="§"/>
            </a:pPr>
            <a:r>
              <a:rPr lang="en-US" sz="2800" dirty="0"/>
              <a:t>Iterate through the original data set to create 100, 1,000, and 10,000 data sets of 30, 60, and 120 cases. </a:t>
            </a:r>
          </a:p>
        </p:txBody>
      </p:sp>
      <p:sp>
        <p:nvSpPr>
          <p:cNvPr id="7" name="Rectangle 6"/>
          <p:cNvSpPr/>
          <p:nvPr/>
        </p:nvSpPr>
        <p:spPr>
          <a:xfrm>
            <a:off x="5349220" y="1267128"/>
            <a:ext cx="3038014" cy="646331"/>
          </a:xfrm>
          <a:prstGeom prst="rect">
            <a:avLst/>
          </a:prstGeom>
        </p:spPr>
        <p:txBody>
          <a:bodyPr wrap="square">
            <a:spAutoFit/>
          </a:bodyPr>
          <a:lstStyle/>
          <a:p>
            <a:pPr algn="ctr"/>
            <a:r>
              <a:rPr lang="en-US" sz="3600" u="sng" dirty="0"/>
              <a:t>POLCAST4</a:t>
            </a:r>
          </a:p>
        </p:txBody>
      </p:sp>
    </p:spTree>
    <p:extLst>
      <p:ext uri="{BB962C8B-B14F-4D97-AF65-F5344CB8AC3E}">
        <p14:creationId xmlns:p14="http://schemas.microsoft.com/office/powerpoint/2010/main" val="1168421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759056"/>
            <a:ext cx="9137683" cy="3558417"/>
          </a:xfrm>
          <a:prstGeom prst="rect">
            <a:avLst/>
          </a:prstGeom>
        </p:spPr>
        <p:txBody>
          <a:bodyPr wrap="square">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35508" lvl="1" indent="-342900">
              <a:buFont typeface="Wingdings" panose="05000000000000000000" pitchFamily="2" charset="2"/>
              <a:buChar char="§"/>
            </a:pPr>
            <a:r>
              <a:rPr lang="en-US" sz="3200" dirty="0">
                <a:solidFill>
                  <a:schemeClr val="tx1"/>
                </a:solidFill>
              </a:rPr>
              <a:t>Results in loss of income/jobs for North Dakota residents. </a:t>
            </a:r>
          </a:p>
          <a:p>
            <a:pPr marL="635508" lvl="1" indent="-342900">
              <a:buFont typeface="Wingdings" panose="05000000000000000000" pitchFamily="2" charset="2"/>
              <a:buChar char="§"/>
            </a:pPr>
            <a:r>
              <a:rPr lang="en-US" sz="3200" dirty="0">
                <a:solidFill>
                  <a:schemeClr val="tx1"/>
                </a:solidFill>
              </a:rPr>
              <a:t>Increases consumer cost when crop loss occurs.</a:t>
            </a:r>
          </a:p>
          <a:p>
            <a:pPr marL="635508" lvl="1" indent="-342900">
              <a:buFont typeface="Wingdings" panose="05000000000000000000" pitchFamily="2" charset="2"/>
              <a:buChar char="§"/>
            </a:pPr>
            <a:r>
              <a:rPr lang="en-US" sz="3200" dirty="0">
                <a:solidFill>
                  <a:schemeClr val="tx1"/>
                </a:solidFill>
              </a:rPr>
              <a:t>The 2002 drought resulted in $223 million in crop damages.  </a:t>
            </a:r>
            <a:r>
              <a:rPr lang="en-US" sz="3200" i="1" dirty="0">
                <a:solidFill>
                  <a:schemeClr val="tx1"/>
                </a:solidFill>
              </a:rPr>
              <a:t>(NCSL 2008)</a:t>
            </a:r>
          </a:p>
          <a:p>
            <a:pPr marL="635508" lvl="1" indent="-342900">
              <a:buFont typeface="Wingdings" panose="05000000000000000000" pitchFamily="2" charset="2"/>
              <a:buChar char="§"/>
            </a:pPr>
            <a:r>
              <a:rPr lang="en-US" sz="3200" dirty="0">
                <a:solidFill>
                  <a:schemeClr val="tx1"/>
                </a:solidFill>
              </a:rPr>
              <a:t>The 2006 drought resulted in $425 million in crop damages.  </a:t>
            </a:r>
            <a:r>
              <a:rPr lang="en-US" sz="3200" i="1" dirty="0">
                <a:solidFill>
                  <a:schemeClr val="tx1"/>
                </a:solidFill>
              </a:rPr>
              <a:t>(NCSL 2008)</a:t>
            </a:r>
            <a:endParaRPr lang="en-US" sz="2000" i="1" dirty="0">
              <a:solidFill>
                <a:schemeClr val="tx1"/>
              </a:solidFill>
            </a:endParaRPr>
          </a:p>
          <a:p>
            <a:pPr marL="635508" lvl="1" indent="-342900">
              <a:buFont typeface="Wingdings" panose="05000000000000000000" pitchFamily="2" charset="2"/>
              <a:buChar char="§"/>
            </a:pPr>
            <a:endParaRPr lang="en-US" sz="3200" dirty="0">
              <a:solidFill>
                <a:schemeClr val="tx1"/>
              </a:solidFill>
            </a:endParaRPr>
          </a:p>
        </p:txBody>
      </p:sp>
      <p:sp>
        <p:nvSpPr>
          <p:cNvPr id="3" name="Title 1"/>
          <p:cNvSpPr txBox="1">
            <a:spLocks/>
          </p:cNvSpPr>
          <p:nvPr/>
        </p:nvSpPr>
        <p:spPr>
          <a:xfrm>
            <a:off x="1721" y="0"/>
            <a:ext cx="9144001" cy="8723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Economic Impact of Drought or Hail</a:t>
            </a:r>
          </a:p>
        </p:txBody>
      </p:sp>
      <p:sp>
        <p:nvSpPr>
          <p:cNvPr id="7" name="Slide Number Placeholder 6"/>
          <p:cNvSpPr>
            <a:spLocks noGrp="1"/>
          </p:cNvSpPr>
          <p:nvPr>
            <p:ph type="sldNum" sz="quarter" idx="12"/>
          </p:nvPr>
        </p:nvSpPr>
        <p:spPr/>
        <p:txBody>
          <a:bodyPr/>
          <a:lstStyle/>
          <a:p>
            <a:fld id="{49274EE5-B2F3-4519-91E3-A88505E07212}" type="slidenum">
              <a:rPr lang="en-US" sz="2000"/>
              <a:t>4</a:t>
            </a:fld>
            <a:endParaRPr lang="en-US" sz="2000" dirty="0"/>
          </a:p>
        </p:txBody>
      </p:sp>
      <p:pic>
        <p:nvPicPr>
          <p:cNvPr id="9" name="Picture 8"/>
          <p:cNvPicPr>
            <a:picLocks noChangeAspect="1"/>
          </p:cNvPicPr>
          <p:nvPr/>
        </p:nvPicPr>
        <p:blipFill rotWithShape="1">
          <a:blip r:embed="rId3"/>
          <a:srcRect t="49253" b="7536"/>
          <a:stretch/>
        </p:blipFill>
        <p:spPr>
          <a:xfrm>
            <a:off x="1046296" y="4176615"/>
            <a:ext cx="7045090" cy="2283171"/>
          </a:xfrm>
          <a:prstGeom prst="rect">
            <a:avLst/>
          </a:prstGeom>
        </p:spPr>
      </p:pic>
    </p:spTree>
    <p:extLst>
      <p:ext uri="{BB962C8B-B14F-4D97-AF65-F5344CB8AC3E}">
        <p14:creationId xmlns:p14="http://schemas.microsoft.com/office/powerpoint/2010/main" val="1407642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40</a:t>
            </a:fld>
            <a:endParaRPr lang="en-US" sz="2000" dirty="0"/>
          </a:p>
        </p:txBody>
      </p:sp>
      <p:sp>
        <p:nvSpPr>
          <p:cNvPr id="3" name="TextBox 2"/>
          <p:cNvSpPr txBox="1"/>
          <p:nvPr/>
        </p:nvSpPr>
        <p:spPr>
          <a:xfrm>
            <a:off x="0" y="106083"/>
            <a:ext cx="9143999" cy="707886"/>
          </a:xfrm>
          <a:prstGeom prst="rect">
            <a:avLst/>
          </a:prstGeom>
          <a:noFill/>
        </p:spPr>
        <p:txBody>
          <a:bodyPr wrap="square" rtlCol="0">
            <a:spAutoFit/>
          </a:bodyPr>
          <a:lstStyle/>
          <a:p>
            <a:pPr algn="ctr"/>
            <a:r>
              <a:rPr lang="en-US" sz="4000" dirty="0"/>
              <a:t>Bootstrapped POLCAST Data Set</a:t>
            </a:r>
          </a:p>
        </p:txBody>
      </p:sp>
      <p:graphicFrame>
        <p:nvGraphicFramePr>
          <p:cNvPr id="9" name="Table 8"/>
          <p:cNvGraphicFramePr>
            <a:graphicFrameLocks noGrp="1"/>
          </p:cNvGraphicFramePr>
          <p:nvPr>
            <p:extLst>
              <p:ext uri="{D42A27DB-BD31-4B8C-83A1-F6EECF244321}">
                <p14:modId xmlns:p14="http://schemas.microsoft.com/office/powerpoint/2010/main" val="479805172"/>
              </p:ext>
            </p:extLst>
          </p:nvPr>
        </p:nvGraphicFramePr>
        <p:xfrm>
          <a:off x="262757" y="1591904"/>
          <a:ext cx="8618483" cy="2794901"/>
        </p:xfrm>
        <a:graphic>
          <a:graphicData uri="http://schemas.openxmlformats.org/drawingml/2006/table">
            <a:tbl>
              <a:tblPr firstRow="1" firstCol="1" bandRow="1">
                <a:tableStyleId>{073A0DAA-6AF3-43AB-8588-CEC1D06C72B9}</a:tableStyleId>
              </a:tblPr>
              <a:tblGrid>
                <a:gridCol w="3415862">
                  <a:extLst>
                    <a:ext uri="{9D8B030D-6E8A-4147-A177-3AD203B41FA5}">
                      <a16:colId xmlns:a16="http://schemas.microsoft.com/office/drawing/2014/main" val="1154416983"/>
                    </a:ext>
                  </a:extLst>
                </a:gridCol>
                <a:gridCol w="1622586">
                  <a:extLst>
                    <a:ext uri="{9D8B030D-6E8A-4147-A177-3AD203B41FA5}">
                      <a16:colId xmlns:a16="http://schemas.microsoft.com/office/drawing/2014/main" val="1360017724"/>
                    </a:ext>
                  </a:extLst>
                </a:gridCol>
                <a:gridCol w="1604090">
                  <a:extLst>
                    <a:ext uri="{9D8B030D-6E8A-4147-A177-3AD203B41FA5}">
                      <a16:colId xmlns:a16="http://schemas.microsoft.com/office/drawing/2014/main" val="2190142018"/>
                    </a:ext>
                  </a:extLst>
                </a:gridCol>
                <a:gridCol w="1975945">
                  <a:extLst>
                    <a:ext uri="{9D8B030D-6E8A-4147-A177-3AD203B41FA5}">
                      <a16:colId xmlns:a16="http://schemas.microsoft.com/office/drawing/2014/main" val="794930895"/>
                    </a:ext>
                  </a:extLst>
                </a:gridCol>
              </a:tblGrid>
              <a:tr h="441903">
                <a:tc gridSpan="4">
                  <a:txBody>
                    <a:bodyPr/>
                    <a:lstStyle/>
                    <a:p>
                      <a:pPr marL="0" marR="0" algn="l">
                        <a:spcBef>
                          <a:spcPts val="0"/>
                        </a:spcBef>
                        <a:spcAft>
                          <a:spcPts val="0"/>
                        </a:spcAft>
                      </a:pPr>
                      <a:r>
                        <a:rPr lang="en-US" sz="2800" dirty="0">
                          <a:effectLst/>
                          <a:latin typeface="+mn-lt"/>
                          <a:ea typeface="Times New Roman" panose="02020603050405020304" pitchFamily="18" charset="0"/>
                        </a:rPr>
                        <a:t>10,000 Iterations</a:t>
                      </a: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25946317"/>
                  </a:ext>
                </a:extLst>
              </a:tr>
              <a:tr h="441903">
                <a:tc>
                  <a:txBody>
                    <a:bodyPr/>
                    <a:lstStyle/>
                    <a:p>
                      <a:pPr marL="0" marR="0" algn="l">
                        <a:spcBef>
                          <a:spcPts val="0"/>
                        </a:spcBef>
                        <a:spcAft>
                          <a:spcPts val="0"/>
                        </a:spcAft>
                      </a:pP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latin typeface="+mn-lt"/>
                          <a:ea typeface="+mn-ea"/>
                        </a:rPr>
                        <a:t>66 Cases</a:t>
                      </a: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latin typeface="+mn-lt"/>
                          <a:ea typeface="+mn-ea"/>
                        </a:rPr>
                        <a:t>132 Cases</a:t>
                      </a: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latin typeface="+mn-lt"/>
                          <a:ea typeface="+mn-ea"/>
                        </a:rPr>
                        <a:t>264 Cases</a:t>
                      </a:r>
                      <a:endParaRPr lang="en-US" sz="2800"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4224205527"/>
                  </a:ext>
                </a:extLst>
              </a:tr>
              <a:tr h="441903">
                <a:tc>
                  <a:txBody>
                    <a:bodyPr/>
                    <a:lstStyle/>
                    <a:p>
                      <a:pPr marL="0" marR="0" algn="l">
                        <a:spcBef>
                          <a:spcPts val="0"/>
                        </a:spcBef>
                        <a:spcAft>
                          <a:spcPts val="0"/>
                        </a:spcAft>
                      </a:pPr>
                      <a:r>
                        <a:rPr lang="en-US" sz="2800" dirty="0">
                          <a:effectLst/>
                          <a:latin typeface="+mn-lt"/>
                        </a:rPr>
                        <a:t>Mean Double Ratio  </a:t>
                      </a:r>
                      <a:endParaRPr lang="en-US" sz="28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n-lt"/>
                        </a:rPr>
                        <a:t>1.97</a:t>
                      </a:r>
                      <a:endParaRPr lang="en-US" sz="28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n-lt"/>
                        </a:rPr>
                        <a:t>1.91</a:t>
                      </a:r>
                      <a:endParaRPr lang="en-US" sz="28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n-lt"/>
                        </a:rPr>
                        <a:t>1.88</a:t>
                      </a:r>
                      <a:endParaRPr lang="en-US" sz="2800"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508707099"/>
                  </a:ext>
                </a:extLst>
              </a:tr>
              <a:tr h="441903">
                <a:tc>
                  <a:txBody>
                    <a:bodyPr/>
                    <a:lstStyle/>
                    <a:p>
                      <a:pPr marL="0" marR="0" algn="l">
                        <a:spcBef>
                          <a:spcPts val="0"/>
                        </a:spcBef>
                        <a:spcAft>
                          <a:spcPts val="0"/>
                        </a:spcAft>
                      </a:pPr>
                      <a:r>
                        <a:rPr lang="en-US" sz="2800" dirty="0">
                          <a:effectLst/>
                          <a:latin typeface="+mn-lt"/>
                        </a:rPr>
                        <a:t>Standard Deviation</a:t>
                      </a: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latin typeface="+mn-lt"/>
                          <a:ea typeface="Times New Roman" panose="02020603050405020304" pitchFamily="18" charset="0"/>
                        </a:rPr>
                        <a:t>0.81</a:t>
                      </a:r>
                    </a:p>
                  </a:txBody>
                  <a:tcPr marL="51435" marR="51435" marT="0" marB="0"/>
                </a:tc>
                <a:tc>
                  <a:txBody>
                    <a:bodyPr/>
                    <a:lstStyle/>
                    <a:p>
                      <a:pPr marL="0" marR="0" algn="l">
                        <a:spcBef>
                          <a:spcPts val="0"/>
                        </a:spcBef>
                        <a:spcAft>
                          <a:spcPts val="0"/>
                        </a:spcAft>
                      </a:pPr>
                      <a:r>
                        <a:rPr lang="en-US" sz="2800" dirty="0">
                          <a:effectLst/>
                          <a:latin typeface="+mn-lt"/>
                          <a:ea typeface="Times New Roman" panose="02020603050405020304" pitchFamily="18" charset="0"/>
                        </a:rPr>
                        <a:t>0.54</a:t>
                      </a:r>
                    </a:p>
                  </a:txBody>
                  <a:tcPr marL="51435" marR="51435" marT="0" marB="0"/>
                </a:tc>
                <a:tc>
                  <a:txBody>
                    <a:bodyPr/>
                    <a:lstStyle/>
                    <a:p>
                      <a:pPr marL="0" marR="0" algn="l">
                        <a:spcBef>
                          <a:spcPts val="0"/>
                        </a:spcBef>
                        <a:spcAft>
                          <a:spcPts val="0"/>
                        </a:spcAft>
                      </a:pPr>
                      <a:r>
                        <a:rPr lang="en-US" sz="2800" dirty="0">
                          <a:effectLst/>
                          <a:latin typeface="+mn-lt"/>
                          <a:ea typeface="Times New Roman" panose="02020603050405020304" pitchFamily="18" charset="0"/>
                        </a:rPr>
                        <a:t>0.36</a:t>
                      </a:r>
                    </a:p>
                  </a:txBody>
                  <a:tcPr marL="51435" marR="51435" marT="0" marB="0"/>
                </a:tc>
                <a:extLst>
                  <a:ext uri="{0D108BD9-81ED-4DB2-BD59-A6C34878D82A}">
                    <a16:rowId xmlns:a16="http://schemas.microsoft.com/office/drawing/2014/main" val="3486386072"/>
                  </a:ext>
                </a:extLst>
              </a:tr>
              <a:tr h="441903">
                <a:tc>
                  <a:txBody>
                    <a:bodyPr/>
                    <a:lstStyle/>
                    <a:p>
                      <a:pPr marL="0" marR="0" algn="l">
                        <a:spcBef>
                          <a:spcPts val="0"/>
                        </a:spcBef>
                        <a:spcAft>
                          <a:spcPts val="0"/>
                        </a:spcAft>
                      </a:pPr>
                      <a:r>
                        <a:rPr lang="en-US" sz="2800" dirty="0">
                          <a:effectLst/>
                          <a:latin typeface="+mn-lt"/>
                        </a:rPr>
                        <a:t>Z-Score</a:t>
                      </a:r>
                      <a:endParaRPr lang="en-US" sz="28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mn-lt"/>
                          <a:ea typeface="Times New Roman" panose="02020603050405020304" pitchFamily="18" charset="0"/>
                        </a:rPr>
                        <a:t>1.20</a:t>
                      </a:r>
                    </a:p>
                  </a:txBody>
                  <a:tcPr marL="51435" marR="51435" marT="0" marB="0"/>
                </a:tc>
                <a:tc>
                  <a:txBody>
                    <a:bodyPr/>
                    <a:lstStyle/>
                    <a:p>
                      <a:pPr marL="0" marR="0" algn="l">
                        <a:spcBef>
                          <a:spcPts val="0"/>
                        </a:spcBef>
                        <a:spcAft>
                          <a:spcPts val="0"/>
                        </a:spcAft>
                      </a:pPr>
                      <a:r>
                        <a:rPr lang="en-US" sz="2800" dirty="0">
                          <a:effectLst/>
                          <a:latin typeface="+mn-lt"/>
                          <a:ea typeface="Times New Roman" panose="02020603050405020304" pitchFamily="18" charset="0"/>
                        </a:rPr>
                        <a:t>1.70</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mn-lt"/>
                          <a:ea typeface="Times New Roman" panose="02020603050405020304" pitchFamily="18" charset="0"/>
                        </a:rPr>
                        <a:t>2.44</a:t>
                      </a:r>
                    </a:p>
                  </a:txBody>
                  <a:tcPr marL="51435" marR="51435" marT="0" marB="0"/>
                </a:tc>
                <a:extLst>
                  <a:ext uri="{0D108BD9-81ED-4DB2-BD59-A6C34878D82A}">
                    <a16:rowId xmlns:a16="http://schemas.microsoft.com/office/drawing/2014/main" val="853162396"/>
                  </a:ext>
                </a:extLst>
              </a:tr>
              <a:tr h="585386">
                <a:tc>
                  <a:txBody>
                    <a:bodyPr/>
                    <a:lstStyle/>
                    <a:p>
                      <a:pPr marL="0" marR="0" algn="l">
                        <a:spcBef>
                          <a:spcPts val="0"/>
                        </a:spcBef>
                        <a:spcAft>
                          <a:spcPts val="0"/>
                        </a:spcAft>
                      </a:pPr>
                      <a:r>
                        <a:rPr lang="en-US" sz="2800" dirty="0">
                          <a:effectLst/>
                          <a:latin typeface="+mn-lt"/>
                        </a:rPr>
                        <a:t>P-Value (Right Tailed)</a:t>
                      </a: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baseline="0" dirty="0">
                          <a:latin typeface="+mn-lt"/>
                        </a:rPr>
                        <a:t>0.115</a:t>
                      </a:r>
                      <a:endParaRPr lang="en-US" sz="28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b="1" dirty="0">
                          <a:latin typeface="+mn-lt"/>
                        </a:rPr>
                        <a:t>0.045</a:t>
                      </a:r>
                      <a:endParaRPr lang="en-US" sz="2800" b="1"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b="1" dirty="0">
                          <a:latin typeface="+mn-lt"/>
                        </a:rPr>
                        <a:t>0.007</a:t>
                      </a:r>
                      <a:endParaRPr lang="en-US" sz="2800" b="1"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3768732247"/>
                  </a:ext>
                </a:extLst>
              </a:tr>
            </a:tbl>
          </a:graphicData>
        </a:graphic>
      </p:graphicFrame>
    </p:spTree>
    <p:extLst>
      <p:ext uri="{BB962C8B-B14F-4D97-AF65-F5344CB8AC3E}">
        <p14:creationId xmlns:p14="http://schemas.microsoft.com/office/powerpoint/2010/main" val="303744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41</a:t>
            </a:fld>
            <a:endParaRPr lang="en-US" sz="2000" dirty="0"/>
          </a:p>
        </p:txBody>
      </p:sp>
      <p:sp>
        <p:nvSpPr>
          <p:cNvPr id="3" name="TextBox 2"/>
          <p:cNvSpPr txBox="1"/>
          <p:nvPr/>
        </p:nvSpPr>
        <p:spPr>
          <a:xfrm>
            <a:off x="121201" y="178685"/>
            <a:ext cx="8937958" cy="707886"/>
          </a:xfrm>
          <a:prstGeom prst="rect">
            <a:avLst/>
          </a:prstGeom>
          <a:noFill/>
        </p:spPr>
        <p:txBody>
          <a:bodyPr wrap="square" rtlCol="0">
            <a:spAutoFit/>
          </a:bodyPr>
          <a:lstStyle/>
          <a:p>
            <a:pPr algn="ctr"/>
            <a:r>
              <a:rPr lang="en-US" sz="4000" dirty="0"/>
              <a:t>Bootstrapped 2012 POLCAST Data Set</a:t>
            </a:r>
          </a:p>
        </p:txBody>
      </p:sp>
      <p:graphicFrame>
        <p:nvGraphicFramePr>
          <p:cNvPr id="6" name="Table 5"/>
          <p:cNvGraphicFramePr>
            <a:graphicFrameLocks noGrp="1"/>
          </p:cNvGraphicFramePr>
          <p:nvPr>
            <p:extLst>
              <p:ext uri="{D42A27DB-BD31-4B8C-83A1-F6EECF244321}">
                <p14:modId xmlns:p14="http://schemas.microsoft.com/office/powerpoint/2010/main" val="696254449"/>
              </p:ext>
            </p:extLst>
          </p:nvPr>
        </p:nvGraphicFramePr>
        <p:xfrm>
          <a:off x="262940" y="1532226"/>
          <a:ext cx="8654480" cy="2773557"/>
        </p:xfrm>
        <a:graphic>
          <a:graphicData uri="http://schemas.openxmlformats.org/drawingml/2006/table">
            <a:tbl>
              <a:tblPr firstRow="1" firstCol="1" bandRow="1">
                <a:tableStyleId>{073A0DAA-6AF3-43AB-8588-CEC1D06C72B9}</a:tableStyleId>
              </a:tblPr>
              <a:tblGrid>
                <a:gridCol w="3414321">
                  <a:extLst>
                    <a:ext uri="{9D8B030D-6E8A-4147-A177-3AD203B41FA5}">
                      <a16:colId xmlns:a16="http://schemas.microsoft.com/office/drawing/2014/main" val="559845887"/>
                    </a:ext>
                  </a:extLst>
                </a:gridCol>
                <a:gridCol w="1844100">
                  <a:extLst>
                    <a:ext uri="{9D8B030D-6E8A-4147-A177-3AD203B41FA5}">
                      <a16:colId xmlns:a16="http://schemas.microsoft.com/office/drawing/2014/main" val="2459935290"/>
                    </a:ext>
                  </a:extLst>
                </a:gridCol>
                <a:gridCol w="1789323">
                  <a:extLst>
                    <a:ext uri="{9D8B030D-6E8A-4147-A177-3AD203B41FA5}">
                      <a16:colId xmlns:a16="http://schemas.microsoft.com/office/drawing/2014/main" val="1397028230"/>
                    </a:ext>
                  </a:extLst>
                </a:gridCol>
                <a:gridCol w="1606736">
                  <a:extLst>
                    <a:ext uri="{9D8B030D-6E8A-4147-A177-3AD203B41FA5}">
                      <a16:colId xmlns:a16="http://schemas.microsoft.com/office/drawing/2014/main" val="4186052551"/>
                    </a:ext>
                  </a:extLst>
                </a:gridCol>
              </a:tblGrid>
              <a:tr h="458169">
                <a:tc gridSpan="4">
                  <a:txBody>
                    <a:bodyPr/>
                    <a:lstStyle/>
                    <a:p>
                      <a:pPr marL="0" marR="0" algn="l">
                        <a:spcBef>
                          <a:spcPts val="0"/>
                        </a:spcBef>
                        <a:spcAft>
                          <a:spcPts val="0"/>
                        </a:spcAft>
                      </a:pPr>
                      <a:r>
                        <a:rPr lang="en-US" sz="2800" baseline="0" dirty="0">
                          <a:effectLst/>
                        </a:rPr>
                        <a:t> </a:t>
                      </a:r>
                      <a:r>
                        <a:rPr lang="en-US" sz="2800" dirty="0">
                          <a:effectLst/>
                        </a:rPr>
                        <a:t>10,000 iterations </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0710866"/>
                  </a:ext>
                </a:extLst>
              </a:tr>
              <a:tr h="458169">
                <a:tc>
                  <a:txBody>
                    <a:bodyPr/>
                    <a:lstStyle/>
                    <a:p>
                      <a:pPr marL="0" marR="0" algn="l">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30 Cases</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60 Cases</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dirty="0">
                          <a:effectLst/>
                        </a:rPr>
                        <a:t>120 Cases</a:t>
                      </a:r>
                      <a:endParaRPr lang="en-US" sz="2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931206453"/>
                  </a:ext>
                </a:extLst>
              </a:tr>
              <a:tr h="466350">
                <a:tc>
                  <a:txBody>
                    <a:bodyPr/>
                    <a:lstStyle/>
                    <a:p>
                      <a:pPr marL="0" marR="0" algn="l">
                        <a:spcBef>
                          <a:spcPts val="0"/>
                        </a:spcBef>
                        <a:spcAft>
                          <a:spcPts val="0"/>
                        </a:spcAft>
                      </a:pPr>
                      <a:r>
                        <a:rPr lang="en-US" sz="2800" dirty="0">
                          <a:effectLst/>
                        </a:rPr>
                        <a:t>Mean Double Ratio  </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algn="l" fontAlgn="b"/>
                      <a:r>
                        <a:rPr lang="en-US" sz="2800" b="0" i="0" u="none" strike="noStrike" dirty="0">
                          <a:solidFill>
                            <a:srgbClr val="000000"/>
                          </a:solidFill>
                          <a:effectLst/>
                          <a:latin typeface="Calibri" panose="020F0502020204030204" pitchFamily="34" charset="0"/>
                        </a:rPr>
                        <a:t>15.07</a:t>
                      </a:r>
                    </a:p>
                  </a:txBody>
                  <a:tcPr marL="7620" marR="7620" marT="7620" marB="0"/>
                </a:tc>
                <a:tc>
                  <a:txBody>
                    <a:bodyPr/>
                    <a:lstStyle/>
                    <a:p>
                      <a:pPr algn="l" fontAlgn="b"/>
                      <a:r>
                        <a:rPr lang="en-US" sz="2800" b="0" i="0" u="none" strike="noStrike" dirty="0">
                          <a:solidFill>
                            <a:srgbClr val="000000"/>
                          </a:solidFill>
                          <a:effectLst/>
                          <a:latin typeface="Calibri" panose="020F0502020204030204" pitchFamily="34" charset="0"/>
                        </a:rPr>
                        <a:t>15.26</a:t>
                      </a:r>
                    </a:p>
                  </a:txBody>
                  <a:tcPr marL="7620" marR="7620" marT="7620" marB="0"/>
                </a:tc>
                <a:tc>
                  <a:txBody>
                    <a:bodyPr/>
                    <a:lstStyle/>
                    <a:p>
                      <a:pPr algn="l" fontAlgn="b"/>
                      <a:r>
                        <a:rPr lang="en-US" sz="2800" b="0" i="0" u="none" strike="noStrike" dirty="0">
                          <a:solidFill>
                            <a:srgbClr val="000000"/>
                          </a:solidFill>
                          <a:effectLst/>
                          <a:latin typeface="Calibri" panose="020F0502020204030204" pitchFamily="34" charset="0"/>
                        </a:rPr>
                        <a:t>13.89</a:t>
                      </a:r>
                    </a:p>
                  </a:txBody>
                  <a:tcPr marL="7620" marR="7620" marT="7620" marB="0"/>
                </a:tc>
                <a:extLst>
                  <a:ext uri="{0D108BD9-81ED-4DB2-BD59-A6C34878D82A}">
                    <a16:rowId xmlns:a16="http://schemas.microsoft.com/office/drawing/2014/main" val="1099769173"/>
                  </a:ext>
                </a:extLst>
              </a:tr>
              <a:tr h="466350">
                <a:tc>
                  <a:txBody>
                    <a:bodyPr/>
                    <a:lstStyle/>
                    <a:p>
                      <a:pPr marL="0" marR="0" algn="l">
                        <a:spcBef>
                          <a:spcPts val="0"/>
                        </a:spcBef>
                        <a:spcAft>
                          <a:spcPts val="0"/>
                        </a:spcAft>
                      </a:pPr>
                      <a:r>
                        <a:rPr lang="en-US" sz="2800" dirty="0">
                          <a:effectLst/>
                        </a:rPr>
                        <a:t>Standard Deviation</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algn="l" fontAlgn="b"/>
                      <a:r>
                        <a:rPr lang="en-US" sz="2800" b="0" i="0" u="none" strike="noStrike" dirty="0">
                          <a:solidFill>
                            <a:srgbClr val="000000"/>
                          </a:solidFill>
                          <a:effectLst/>
                          <a:latin typeface="Calibri" panose="020F0502020204030204" pitchFamily="34" charset="0"/>
                        </a:rPr>
                        <a:t>6.50</a:t>
                      </a:r>
                    </a:p>
                  </a:txBody>
                  <a:tcPr marL="7620" marR="7620" marT="7620" marB="0"/>
                </a:tc>
                <a:tc>
                  <a:txBody>
                    <a:bodyPr/>
                    <a:lstStyle/>
                    <a:p>
                      <a:pPr algn="l" fontAlgn="b"/>
                      <a:r>
                        <a:rPr lang="en-US" sz="2800" b="0" i="0" u="none" strike="noStrike" dirty="0">
                          <a:solidFill>
                            <a:srgbClr val="000000"/>
                          </a:solidFill>
                          <a:effectLst/>
                          <a:latin typeface="Calibri" panose="020F0502020204030204" pitchFamily="34" charset="0"/>
                        </a:rPr>
                        <a:t>3.98</a:t>
                      </a:r>
                    </a:p>
                  </a:txBody>
                  <a:tcPr marL="7620" marR="7620" marT="7620" marB="0"/>
                </a:tc>
                <a:tc>
                  <a:txBody>
                    <a:bodyPr/>
                    <a:lstStyle/>
                    <a:p>
                      <a:pPr algn="l" fontAlgn="b"/>
                      <a:r>
                        <a:rPr lang="en-US" sz="2800" b="0" i="0" u="none" strike="noStrike" dirty="0">
                          <a:solidFill>
                            <a:srgbClr val="000000"/>
                          </a:solidFill>
                          <a:effectLst/>
                          <a:latin typeface="Calibri" panose="020F0502020204030204" pitchFamily="34" charset="0"/>
                        </a:rPr>
                        <a:t>2.51</a:t>
                      </a:r>
                    </a:p>
                  </a:txBody>
                  <a:tcPr marL="7620" marR="7620" marT="7620" marB="0"/>
                </a:tc>
                <a:extLst>
                  <a:ext uri="{0D108BD9-81ED-4DB2-BD59-A6C34878D82A}">
                    <a16:rowId xmlns:a16="http://schemas.microsoft.com/office/drawing/2014/main" val="1625953"/>
                  </a:ext>
                </a:extLst>
              </a:tr>
              <a:tr h="466350">
                <a:tc>
                  <a:txBody>
                    <a:bodyPr/>
                    <a:lstStyle/>
                    <a:p>
                      <a:pPr marL="0" marR="0" algn="l">
                        <a:spcBef>
                          <a:spcPts val="0"/>
                        </a:spcBef>
                        <a:spcAft>
                          <a:spcPts val="0"/>
                        </a:spcAft>
                      </a:pPr>
                      <a:r>
                        <a:rPr lang="en-US" sz="2800" dirty="0">
                          <a:effectLst/>
                        </a:rPr>
                        <a:t>Z-Score</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algn="l" fontAlgn="b"/>
                      <a:r>
                        <a:rPr lang="en-US" sz="2800" b="0" i="0" u="none" strike="noStrike" dirty="0">
                          <a:solidFill>
                            <a:srgbClr val="000000"/>
                          </a:solidFill>
                          <a:effectLst/>
                          <a:latin typeface="+mn-lt"/>
                        </a:rPr>
                        <a:t>2.16</a:t>
                      </a:r>
                    </a:p>
                  </a:txBody>
                  <a:tcPr marL="7620" marR="7620" marT="7620" marB="0"/>
                </a:tc>
                <a:tc>
                  <a:txBody>
                    <a:bodyPr/>
                    <a:lstStyle/>
                    <a:p>
                      <a:pPr algn="l" fontAlgn="b"/>
                      <a:r>
                        <a:rPr lang="en-US" sz="2800" b="0" i="0" u="none" strike="noStrike" dirty="0">
                          <a:solidFill>
                            <a:srgbClr val="000000"/>
                          </a:solidFill>
                          <a:effectLst/>
                          <a:latin typeface="+mn-lt"/>
                        </a:rPr>
                        <a:t>3.59</a:t>
                      </a:r>
                    </a:p>
                  </a:txBody>
                  <a:tcPr marL="7620" marR="7620" marT="7620" marB="0"/>
                </a:tc>
                <a:tc>
                  <a:txBody>
                    <a:bodyPr/>
                    <a:lstStyle/>
                    <a:p>
                      <a:pPr algn="l" fontAlgn="b"/>
                      <a:r>
                        <a:rPr lang="en-US" sz="2800" b="0" i="0" u="none" strike="noStrike" dirty="0">
                          <a:solidFill>
                            <a:srgbClr val="000000"/>
                          </a:solidFill>
                          <a:effectLst/>
                          <a:latin typeface="+mn-lt"/>
                        </a:rPr>
                        <a:t>5.14</a:t>
                      </a:r>
                    </a:p>
                  </a:txBody>
                  <a:tcPr marL="7620" marR="7620" marT="7620" marB="0"/>
                </a:tc>
                <a:extLst>
                  <a:ext uri="{0D108BD9-81ED-4DB2-BD59-A6C34878D82A}">
                    <a16:rowId xmlns:a16="http://schemas.microsoft.com/office/drawing/2014/main" val="3518871611"/>
                  </a:ext>
                </a:extLst>
              </a:tr>
              <a:tr h="458169">
                <a:tc>
                  <a:txBody>
                    <a:bodyPr/>
                    <a:lstStyle/>
                    <a:p>
                      <a:pPr marL="0" marR="0" algn="l">
                        <a:spcBef>
                          <a:spcPts val="0"/>
                        </a:spcBef>
                        <a:spcAft>
                          <a:spcPts val="0"/>
                        </a:spcAft>
                      </a:pPr>
                      <a:r>
                        <a:rPr lang="en-US" sz="2800" dirty="0">
                          <a:effectLst/>
                        </a:rPr>
                        <a:t>P-Value (Right Tailed)</a:t>
                      </a:r>
                      <a:endParaRPr lang="en-US" sz="2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2800" b="1" dirty="0">
                          <a:effectLst/>
                          <a:latin typeface="+mn-lt"/>
                          <a:ea typeface="Times New Roman" panose="02020603050405020304" pitchFamily="18" charset="0"/>
                        </a:rPr>
                        <a:t>0.0152</a:t>
                      </a:r>
                    </a:p>
                  </a:txBody>
                  <a:tcPr marL="51435" marR="51435" marT="0" marB="0"/>
                </a:tc>
                <a:tc>
                  <a:txBody>
                    <a:bodyPr/>
                    <a:lstStyle/>
                    <a:p>
                      <a:pPr marL="0" marR="0" algn="l">
                        <a:spcBef>
                          <a:spcPts val="0"/>
                        </a:spcBef>
                        <a:spcAft>
                          <a:spcPts val="0"/>
                        </a:spcAft>
                      </a:pPr>
                      <a:r>
                        <a:rPr lang="en-US" sz="2800" b="1" dirty="0">
                          <a:effectLst/>
                          <a:latin typeface="+mn-lt"/>
                          <a:ea typeface="Times New Roman" panose="02020603050405020304" pitchFamily="18" charset="0"/>
                        </a:rPr>
                        <a:t>0.0002</a:t>
                      </a:r>
                    </a:p>
                  </a:txBody>
                  <a:tcPr marL="51435" marR="51435" marT="0" marB="0"/>
                </a:tc>
                <a:tc>
                  <a:txBody>
                    <a:bodyPr/>
                    <a:lstStyle/>
                    <a:p>
                      <a:pPr marL="0" marR="0" algn="l">
                        <a:spcBef>
                          <a:spcPts val="0"/>
                        </a:spcBef>
                        <a:spcAft>
                          <a:spcPts val="0"/>
                        </a:spcAft>
                      </a:pPr>
                      <a:r>
                        <a:rPr lang="en-US" sz="2800" b="1" dirty="0">
                          <a:effectLst/>
                          <a:latin typeface="+mn-lt"/>
                          <a:ea typeface="Times New Roman" panose="02020603050405020304" pitchFamily="18" charset="0"/>
                        </a:rPr>
                        <a:t>&lt; 0.00001</a:t>
                      </a:r>
                    </a:p>
                  </a:txBody>
                  <a:tcPr marL="51435" marR="51435" marT="0" marB="0"/>
                </a:tc>
                <a:extLst>
                  <a:ext uri="{0D108BD9-81ED-4DB2-BD59-A6C34878D82A}">
                    <a16:rowId xmlns:a16="http://schemas.microsoft.com/office/drawing/2014/main" val="4027907977"/>
                  </a:ext>
                </a:extLst>
              </a:tr>
            </a:tbl>
          </a:graphicData>
        </a:graphic>
      </p:graphicFrame>
    </p:spTree>
    <p:extLst>
      <p:ext uri="{BB962C8B-B14F-4D97-AF65-F5344CB8AC3E}">
        <p14:creationId xmlns:p14="http://schemas.microsoft.com/office/powerpoint/2010/main" val="1581529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615503" y="5726907"/>
            <a:ext cx="984019" cy="273844"/>
          </a:xfrm>
        </p:spPr>
        <p:txBody>
          <a:bodyPr/>
          <a:lstStyle/>
          <a:p>
            <a:fld id="{49274EE5-B2F3-4519-91E3-A88505E07212}" type="slidenum">
              <a:rPr lang="en-US" sz="1500"/>
              <a:t>42</a:t>
            </a:fld>
            <a:endParaRPr lang="en-US" sz="1500" dirty="0"/>
          </a:p>
        </p:txBody>
      </p:sp>
      <p:sp>
        <p:nvSpPr>
          <p:cNvPr id="3" name="Text Placeholder 2"/>
          <p:cNvSpPr txBox="1">
            <a:spLocks noGrp="1"/>
          </p:cNvSpPr>
          <p:nvPr>
            <p:ph type="body" idx="4294967295"/>
          </p:nvPr>
        </p:nvSpPr>
        <p:spPr>
          <a:xfrm>
            <a:off x="170121" y="1774751"/>
            <a:ext cx="3895725" cy="2511425"/>
          </a:xfrm>
        </p:spPr>
        <p:txBody>
          <a:bodyPr>
            <a:noAutofit/>
          </a:bodyPr>
          <a:lstStyle/>
          <a:p>
            <a:pPr marL="0" indent="0">
              <a:buNone/>
            </a:pPr>
            <a:r>
              <a:rPr lang="en-US" sz="3200" u="sng" dirty="0">
                <a:solidFill>
                  <a:schemeClr val="tx1"/>
                </a:solidFill>
              </a:rPr>
              <a:t>Minnesota:</a:t>
            </a:r>
          </a:p>
          <a:p>
            <a:pPr marL="0" indent="0">
              <a:buNone/>
            </a:pPr>
            <a:r>
              <a:rPr lang="en-US" sz="3200" dirty="0">
                <a:solidFill>
                  <a:schemeClr val="tx1"/>
                </a:solidFill>
              </a:rPr>
              <a:t>Eldred, </a:t>
            </a:r>
            <a:r>
              <a:rPr lang="en-US" sz="3200" dirty="0" err="1">
                <a:solidFill>
                  <a:schemeClr val="tx1"/>
                </a:solidFill>
              </a:rPr>
              <a:t>Perley</a:t>
            </a:r>
            <a:endParaRPr lang="en-US" sz="3200" dirty="0">
              <a:solidFill>
                <a:schemeClr val="tx1"/>
              </a:solidFill>
            </a:endParaRPr>
          </a:p>
          <a:p>
            <a:pPr marL="0" indent="0">
              <a:buNone/>
            </a:pPr>
            <a:r>
              <a:rPr lang="en-US" sz="3200" u="sng" dirty="0">
                <a:solidFill>
                  <a:schemeClr val="tx1"/>
                </a:solidFill>
              </a:rPr>
              <a:t>North Dakota:</a:t>
            </a:r>
          </a:p>
          <a:p>
            <a:pPr marL="0" indent="0">
              <a:buNone/>
            </a:pPr>
            <a:r>
              <a:rPr lang="en-US" sz="3200" dirty="0">
                <a:solidFill>
                  <a:schemeClr val="tx1"/>
                </a:solidFill>
              </a:rPr>
              <a:t>Cavalier, Forest River, Grand Forks, Mayville, St. Thomas</a:t>
            </a:r>
          </a:p>
        </p:txBody>
      </p:sp>
      <p:sp>
        <p:nvSpPr>
          <p:cNvPr id="10" name="Title 1"/>
          <p:cNvSpPr txBox="1">
            <a:spLocks/>
          </p:cNvSpPr>
          <p:nvPr/>
        </p:nvSpPr>
        <p:spPr>
          <a:xfrm>
            <a:off x="0" y="0"/>
            <a:ext cx="9144000" cy="832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North Dakota Atmospheric Weather Network (NDAWN) Stations</a:t>
            </a:r>
          </a:p>
        </p:txBody>
      </p:sp>
      <p:pic>
        <p:nvPicPr>
          <p:cNvPr id="8" name="Picture 7"/>
          <p:cNvPicPr>
            <a:picLocks noChangeAspect="1"/>
          </p:cNvPicPr>
          <p:nvPr/>
        </p:nvPicPr>
        <p:blipFill>
          <a:blip r:embed="rId3"/>
          <a:stretch>
            <a:fillRect/>
          </a:stretch>
        </p:blipFill>
        <p:spPr>
          <a:xfrm>
            <a:off x="4247470" y="1392983"/>
            <a:ext cx="4896530" cy="4944022"/>
          </a:xfrm>
          <a:prstGeom prst="rect">
            <a:avLst/>
          </a:prstGeom>
        </p:spPr>
      </p:pic>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43</a:t>
            </a:r>
          </a:p>
        </p:txBody>
      </p:sp>
    </p:spTree>
    <p:extLst>
      <p:ext uri="{BB962C8B-B14F-4D97-AF65-F5344CB8AC3E}">
        <p14:creationId xmlns:p14="http://schemas.microsoft.com/office/powerpoint/2010/main" val="83724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36555548"/>
              </p:ext>
            </p:extLst>
          </p:nvPr>
        </p:nvGraphicFramePr>
        <p:xfrm>
          <a:off x="356191" y="1169581"/>
          <a:ext cx="8431617" cy="5050821"/>
        </p:xfrm>
        <a:graphic>
          <a:graphicData uri="http://schemas.openxmlformats.org/drawingml/2006/table">
            <a:tbl>
              <a:tblPr firstRow="1" bandRow="1">
                <a:tableStyleId>{E8034E78-7F5D-4C2E-B375-FC64B27BC917}</a:tableStyleId>
              </a:tblPr>
              <a:tblGrid>
                <a:gridCol w="5770614">
                  <a:extLst>
                    <a:ext uri="{9D8B030D-6E8A-4147-A177-3AD203B41FA5}">
                      <a16:colId xmlns:a16="http://schemas.microsoft.com/office/drawing/2014/main" val="20000"/>
                    </a:ext>
                  </a:extLst>
                </a:gridCol>
                <a:gridCol w="2661003">
                  <a:extLst>
                    <a:ext uri="{9D8B030D-6E8A-4147-A177-3AD203B41FA5}">
                      <a16:colId xmlns:a16="http://schemas.microsoft.com/office/drawing/2014/main" val="20003"/>
                    </a:ext>
                  </a:extLst>
                </a:gridCol>
              </a:tblGrid>
              <a:tr h="589231">
                <a:tc>
                  <a:txBody>
                    <a:bodyPr/>
                    <a:lstStyle/>
                    <a:p>
                      <a:pPr lvl="0" algn="ctr"/>
                      <a:r>
                        <a:rPr lang="en-US" sz="3600" dirty="0"/>
                        <a:t>Station and Years of Data</a:t>
                      </a:r>
                    </a:p>
                  </a:txBody>
                  <a:tcPr marL="62215" marR="62215" marT="31107" marB="31107"/>
                </a:tc>
                <a:tc>
                  <a:txBody>
                    <a:bodyPr/>
                    <a:lstStyle/>
                    <a:p>
                      <a:pPr marL="0" marR="0" lvl="0" indent="0" algn="ctr" defTabSz="1007943" rtl="0" fontAlgn="auto" hangingPunct="1">
                        <a:lnSpc>
                          <a:spcPct val="100000"/>
                        </a:lnSpc>
                        <a:spcBef>
                          <a:spcPts val="0"/>
                        </a:spcBef>
                        <a:spcAft>
                          <a:spcPts val="0"/>
                        </a:spcAft>
                        <a:buNone/>
                        <a:tabLst/>
                      </a:pPr>
                      <a:r>
                        <a:rPr lang="en-US" sz="3600" dirty="0"/>
                        <a:t>June and July</a:t>
                      </a:r>
                    </a:p>
                  </a:txBody>
                  <a:tcPr marL="62215" marR="62215" marT="31107" marB="31107"/>
                </a:tc>
                <a:extLst>
                  <a:ext uri="{0D108BD9-81ED-4DB2-BD59-A6C34878D82A}">
                    <a16:rowId xmlns:a16="http://schemas.microsoft.com/office/drawing/2014/main" val="10000"/>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a:solidFill>
                            <a:schemeClr val="tx1"/>
                          </a:solidFill>
                          <a:latin typeface="+mn-lt"/>
                          <a:cs typeface="Times New Roman" panose="02020603050405020304" pitchFamily="18" charset="0"/>
                        </a:rPr>
                        <a:t>Cavalier, ND  (1993-2015)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39 %</a:t>
                      </a:r>
                    </a:p>
                  </a:txBody>
                  <a:tcPr marL="62215" marR="62215" marT="31107" marB="31107" anchor="ctr"/>
                </a:tc>
                <a:extLst>
                  <a:ext uri="{0D108BD9-81ED-4DB2-BD59-A6C34878D82A}">
                    <a16:rowId xmlns:a16="http://schemas.microsoft.com/office/drawing/2014/main" val="10001"/>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a:solidFill>
                            <a:schemeClr val="tx1"/>
                          </a:solidFill>
                          <a:latin typeface="+mn-lt"/>
                          <a:cs typeface="Times New Roman" panose="02020603050405020304" pitchFamily="18" charset="0"/>
                        </a:rPr>
                        <a:t>Mayville, ND (1995-2015)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36 %</a:t>
                      </a:r>
                    </a:p>
                  </a:txBody>
                  <a:tcPr marL="62215" marR="62215" marT="31107" marB="31107" anchor="ctr"/>
                </a:tc>
                <a:extLst>
                  <a:ext uri="{0D108BD9-81ED-4DB2-BD59-A6C34878D82A}">
                    <a16:rowId xmlns:a16="http://schemas.microsoft.com/office/drawing/2014/main" val="10002"/>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a:solidFill>
                            <a:schemeClr val="tx1"/>
                          </a:solidFill>
                          <a:latin typeface="+mn-lt"/>
                          <a:cs typeface="Times New Roman" panose="02020603050405020304" pitchFamily="18" charset="0"/>
                        </a:rPr>
                        <a:t>Grand Forks, ND (1990-2015)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39 %</a:t>
                      </a:r>
                    </a:p>
                  </a:txBody>
                  <a:tcPr marL="62215" marR="62215" marT="31107" marB="31107" anchor="ctr"/>
                </a:tc>
                <a:extLst>
                  <a:ext uri="{0D108BD9-81ED-4DB2-BD59-A6C34878D82A}">
                    <a16:rowId xmlns:a16="http://schemas.microsoft.com/office/drawing/2014/main" val="10003"/>
                  </a:ext>
                </a:extLst>
              </a:tr>
              <a:tr h="634281">
                <a:tc>
                  <a:txBody>
                    <a:bodyPr/>
                    <a:lstStyle/>
                    <a:p>
                      <a:pPr lvl="0" algn="ctr"/>
                      <a:r>
                        <a:rPr lang="en-US" sz="3200" dirty="0">
                          <a:solidFill>
                            <a:schemeClr val="tx1"/>
                          </a:solidFill>
                          <a:latin typeface="+mn-lt"/>
                          <a:cs typeface="Times New Roman" panose="02020603050405020304" pitchFamily="18" charset="0"/>
                        </a:rPr>
                        <a:t>St. Thomas, ND (1994-2015)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39 %</a:t>
                      </a:r>
                    </a:p>
                  </a:txBody>
                  <a:tcPr marL="62215" marR="62215" marT="31107" marB="31107" anchor="ctr"/>
                </a:tc>
                <a:extLst>
                  <a:ext uri="{0D108BD9-81ED-4DB2-BD59-A6C34878D82A}">
                    <a16:rowId xmlns:a16="http://schemas.microsoft.com/office/drawing/2014/main" val="10004"/>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a:solidFill>
                            <a:schemeClr val="tx1"/>
                          </a:solidFill>
                          <a:latin typeface="+mn-lt"/>
                          <a:cs typeface="Times New Roman" panose="02020603050405020304" pitchFamily="18" charset="0"/>
                        </a:rPr>
                        <a:t>Forest River, ND (1991-2015)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39 %</a:t>
                      </a:r>
                    </a:p>
                  </a:txBody>
                  <a:tcPr marL="62215" marR="62215" marT="31107" marB="31107" anchor="ctr"/>
                </a:tc>
                <a:extLst>
                  <a:ext uri="{0D108BD9-81ED-4DB2-BD59-A6C34878D82A}">
                    <a16:rowId xmlns:a16="http://schemas.microsoft.com/office/drawing/2014/main" val="10005"/>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err="1">
                          <a:solidFill>
                            <a:schemeClr val="tx1"/>
                          </a:solidFill>
                          <a:latin typeface="+mn-lt"/>
                          <a:cs typeface="Times New Roman" panose="02020603050405020304" pitchFamily="18" charset="0"/>
                        </a:rPr>
                        <a:t>Perley</a:t>
                      </a:r>
                      <a:r>
                        <a:rPr lang="en-US" sz="3200" dirty="0">
                          <a:solidFill>
                            <a:schemeClr val="tx1"/>
                          </a:solidFill>
                          <a:latin typeface="+mn-lt"/>
                          <a:cs typeface="Times New Roman" panose="02020603050405020304" pitchFamily="18" charset="0"/>
                        </a:rPr>
                        <a:t>, MN</a:t>
                      </a:r>
                      <a:r>
                        <a:rPr lang="en-US" sz="3200" baseline="0" dirty="0">
                          <a:solidFill>
                            <a:schemeClr val="tx1"/>
                          </a:solidFill>
                          <a:latin typeface="+mn-lt"/>
                          <a:cs typeface="Times New Roman" panose="02020603050405020304" pitchFamily="18" charset="0"/>
                        </a:rPr>
                        <a:t> </a:t>
                      </a:r>
                      <a:r>
                        <a:rPr lang="en-US" sz="3200" dirty="0">
                          <a:solidFill>
                            <a:schemeClr val="tx1"/>
                          </a:solidFill>
                          <a:latin typeface="+mn-lt"/>
                          <a:cs typeface="Times New Roman" panose="02020603050405020304" pitchFamily="18" charset="0"/>
                        </a:rPr>
                        <a:t> (1995-2015)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38 %</a:t>
                      </a:r>
                    </a:p>
                  </a:txBody>
                  <a:tcPr marL="62215" marR="62215" marT="31107" marB="31107" anchor="ctr"/>
                </a:tc>
                <a:extLst>
                  <a:ext uri="{0D108BD9-81ED-4DB2-BD59-A6C34878D82A}">
                    <a16:rowId xmlns:a16="http://schemas.microsoft.com/office/drawing/2014/main" val="10006"/>
                  </a:ext>
                </a:extLst>
              </a:tr>
              <a:tr h="634281">
                <a:tc>
                  <a:txBody>
                    <a:bodyPr/>
                    <a:lstStyle/>
                    <a:p>
                      <a:pPr marL="0" marR="0" lvl="0" indent="0" algn="ctr" defTabSz="914400" rtl="0" fontAlgn="auto" hangingPunct="1">
                        <a:lnSpc>
                          <a:spcPct val="100000"/>
                        </a:lnSpc>
                        <a:spcBef>
                          <a:spcPts val="0"/>
                        </a:spcBef>
                        <a:spcAft>
                          <a:spcPts val="0"/>
                        </a:spcAft>
                        <a:buNone/>
                        <a:tabLst/>
                      </a:pPr>
                      <a:r>
                        <a:rPr lang="en-US" sz="3200" dirty="0">
                          <a:solidFill>
                            <a:schemeClr val="tx1"/>
                          </a:solidFill>
                          <a:latin typeface="+mn-lt"/>
                          <a:cs typeface="Times New Roman" panose="02020603050405020304" pitchFamily="18" charset="0"/>
                        </a:rPr>
                        <a:t>Eldred, MN </a:t>
                      </a:r>
                      <a:r>
                        <a:rPr lang="en-US" sz="3200" baseline="0" dirty="0">
                          <a:solidFill>
                            <a:schemeClr val="tx1"/>
                          </a:solidFill>
                          <a:latin typeface="+mn-lt"/>
                          <a:cs typeface="Times New Roman" panose="02020603050405020304" pitchFamily="18" charset="0"/>
                        </a:rPr>
                        <a:t> </a:t>
                      </a:r>
                      <a:r>
                        <a:rPr lang="en-US" sz="3200" dirty="0">
                          <a:solidFill>
                            <a:schemeClr val="tx1"/>
                          </a:solidFill>
                          <a:latin typeface="+mn-lt"/>
                          <a:cs typeface="Times New Roman" panose="02020603050405020304" pitchFamily="18" charset="0"/>
                        </a:rPr>
                        <a:t>(1995-2015)</a:t>
                      </a:r>
                    </a:p>
                  </a:txBody>
                  <a:tcPr marL="62215" marR="62215" marT="31107" marB="31107" anchor="ctr"/>
                </a:tc>
                <a:tc>
                  <a:txBody>
                    <a:bodyPr/>
                    <a:lstStyle/>
                    <a:p>
                      <a:pPr lvl="0" algn="ctr"/>
                      <a:r>
                        <a:rPr lang="en-US" sz="3600" dirty="0">
                          <a:solidFill>
                            <a:schemeClr val="tx1"/>
                          </a:solidFill>
                          <a:latin typeface="+mn-lt"/>
                          <a:cs typeface="Times New Roman" panose="02020603050405020304" pitchFamily="18" charset="0"/>
                        </a:rPr>
                        <a:t>38 %</a:t>
                      </a:r>
                    </a:p>
                  </a:txBody>
                  <a:tcPr marL="62215" marR="62215" marT="31107" marB="31107" anchor="ctr"/>
                </a:tc>
                <a:extLst>
                  <a:ext uri="{0D108BD9-81ED-4DB2-BD59-A6C34878D82A}">
                    <a16:rowId xmlns:a16="http://schemas.microsoft.com/office/drawing/2014/main" val="10007"/>
                  </a:ext>
                </a:extLst>
              </a:tr>
            </a:tbl>
          </a:graphicData>
        </a:graphic>
      </p:graphicFrame>
      <p:sp>
        <p:nvSpPr>
          <p:cNvPr id="3" name="TextBox 5"/>
          <p:cNvSpPr txBox="1"/>
          <p:nvPr/>
        </p:nvSpPr>
        <p:spPr>
          <a:xfrm>
            <a:off x="0" y="-7049"/>
            <a:ext cx="9144000" cy="801485"/>
          </a:xfrm>
          <a:prstGeom prst="rect">
            <a:avLst/>
          </a:prstGeom>
          <a:noFill/>
          <a:ln cap="flat">
            <a:noFill/>
          </a:ln>
        </p:spPr>
        <p:txBody>
          <a:bodyPr vert="horz" wrap="square" lIns="62215" tIns="31107" rIns="62215" bIns="31107" anchor="t" anchorCtr="0" compatLnSpc="1">
            <a:spAutoFit/>
          </a:bodyPr>
          <a:lstStyle/>
          <a:p>
            <a:pPr algn="ctr" defTabSz="622158">
              <a:defRPr sz="1800" b="0" i="0" u="none" strike="noStrike" kern="0" cap="none" spc="0" baseline="0">
                <a:solidFill>
                  <a:srgbClr val="000000"/>
                </a:solidFill>
                <a:uFillTx/>
              </a:defRPr>
            </a:pPr>
            <a:r>
              <a:rPr lang="en-US" sz="4800" dirty="0">
                <a:solidFill>
                  <a:srgbClr val="000000"/>
                </a:solidFill>
                <a:ea typeface="Liberation Sans" pitchFamily="34"/>
                <a:cs typeface="Liberation Sans" pitchFamily="34"/>
              </a:rPr>
              <a:t>Annual Percentage of Rainfall  </a:t>
            </a:r>
          </a:p>
        </p:txBody>
      </p:sp>
      <p:sp>
        <p:nvSpPr>
          <p:cNvPr id="4" name="Slide Number Placeholder 3"/>
          <p:cNvSpPr>
            <a:spLocks noGrp="1"/>
          </p:cNvSpPr>
          <p:nvPr>
            <p:ph type="sldNum" sz="quarter" idx="12"/>
          </p:nvPr>
        </p:nvSpPr>
        <p:spPr/>
        <p:txBody>
          <a:bodyPr/>
          <a:lstStyle/>
          <a:p>
            <a:fld id="{49274EE5-B2F3-4519-91E3-A88505E07212}" type="slidenum">
              <a:rPr lang="en-US" sz="2000"/>
              <a:t>43</a:t>
            </a:fld>
            <a:endParaRPr lang="en-US" sz="2000"/>
          </a:p>
        </p:txBody>
      </p:sp>
    </p:spTree>
    <p:extLst>
      <p:ext uri="{BB962C8B-B14F-4D97-AF65-F5344CB8AC3E}">
        <p14:creationId xmlns:p14="http://schemas.microsoft.com/office/powerpoint/2010/main" val="18711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44</a:t>
            </a:fld>
            <a:endParaRPr lang="en-US" sz="2000"/>
          </a:p>
        </p:txBody>
      </p:sp>
      <p:sp>
        <p:nvSpPr>
          <p:cNvPr id="7" name="Title 1"/>
          <p:cNvSpPr txBox="1">
            <a:spLocks/>
          </p:cNvSpPr>
          <p:nvPr/>
        </p:nvSpPr>
        <p:spPr>
          <a:xfrm>
            <a:off x="1" y="9994"/>
            <a:ext cx="9143999" cy="832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NDAWN: Total Rain Amount in   June and July</a:t>
            </a:r>
          </a:p>
        </p:txBody>
      </p:sp>
      <p:sp>
        <p:nvSpPr>
          <p:cNvPr id="3" name="Rectangle 2"/>
          <p:cNvSpPr/>
          <p:nvPr/>
        </p:nvSpPr>
        <p:spPr>
          <a:xfrm>
            <a:off x="58608" y="5390840"/>
            <a:ext cx="9081410" cy="830997"/>
          </a:xfrm>
          <a:prstGeom prst="rect">
            <a:avLst/>
          </a:prstGeom>
        </p:spPr>
        <p:txBody>
          <a:bodyPr wrap="square">
            <a:spAutoFit/>
          </a:bodyPr>
          <a:lstStyle/>
          <a:p>
            <a:r>
              <a:rPr lang="en-US" sz="2400" dirty="0"/>
              <a:t>Rain amount from the Grand Forks NDAWN station to show that the years chosen as seeded were not unusual for the area. </a:t>
            </a:r>
          </a:p>
        </p:txBody>
      </p:sp>
      <p:pic>
        <p:nvPicPr>
          <p:cNvPr id="6" name="Picture 5"/>
          <p:cNvPicPr>
            <a:picLocks noChangeAspect="1"/>
          </p:cNvPicPr>
          <p:nvPr/>
        </p:nvPicPr>
        <p:blipFill>
          <a:blip r:embed="rId3"/>
          <a:stretch>
            <a:fillRect/>
          </a:stretch>
        </p:blipFill>
        <p:spPr>
          <a:xfrm>
            <a:off x="-3397" y="1646437"/>
            <a:ext cx="9143415" cy="3774893"/>
          </a:xfrm>
          <a:prstGeom prst="rect">
            <a:avLst/>
          </a:prstGeom>
        </p:spPr>
      </p:pic>
      <p:sp>
        <p:nvSpPr>
          <p:cNvPr id="8" name="TextBox 7"/>
          <p:cNvSpPr txBox="1"/>
          <p:nvPr/>
        </p:nvSpPr>
        <p:spPr>
          <a:xfrm flipH="1">
            <a:off x="1745322" y="4953983"/>
            <a:ext cx="962491" cy="461665"/>
          </a:xfrm>
          <a:prstGeom prst="rect">
            <a:avLst/>
          </a:prstGeom>
          <a:noFill/>
        </p:spPr>
        <p:txBody>
          <a:bodyPr wrap="square" rtlCol="0">
            <a:spAutoFit/>
          </a:bodyPr>
          <a:lstStyle/>
          <a:p>
            <a:r>
              <a:rPr lang="en-US" sz="2400" dirty="0"/>
              <a:t>June</a:t>
            </a:r>
          </a:p>
        </p:txBody>
      </p:sp>
      <p:sp>
        <p:nvSpPr>
          <p:cNvPr id="9" name="TextBox 8"/>
          <p:cNvSpPr txBox="1"/>
          <p:nvPr/>
        </p:nvSpPr>
        <p:spPr>
          <a:xfrm flipH="1">
            <a:off x="4114089" y="4953982"/>
            <a:ext cx="915821" cy="461665"/>
          </a:xfrm>
          <a:prstGeom prst="rect">
            <a:avLst/>
          </a:prstGeom>
          <a:noFill/>
        </p:spPr>
        <p:txBody>
          <a:bodyPr wrap="square" rtlCol="0">
            <a:spAutoFit/>
          </a:bodyPr>
          <a:lstStyle/>
          <a:p>
            <a:r>
              <a:rPr lang="en-US" sz="2400" dirty="0"/>
              <a:t>July</a:t>
            </a:r>
          </a:p>
        </p:txBody>
      </p:sp>
      <p:sp>
        <p:nvSpPr>
          <p:cNvPr id="10" name="TextBox 9"/>
          <p:cNvSpPr txBox="1"/>
          <p:nvPr/>
        </p:nvSpPr>
        <p:spPr>
          <a:xfrm flipH="1">
            <a:off x="6353367" y="4953982"/>
            <a:ext cx="1386039" cy="461665"/>
          </a:xfrm>
          <a:prstGeom prst="rect">
            <a:avLst/>
          </a:prstGeom>
          <a:noFill/>
        </p:spPr>
        <p:txBody>
          <a:bodyPr wrap="square" rtlCol="0">
            <a:spAutoFit/>
          </a:bodyPr>
          <a:lstStyle/>
          <a:p>
            <a:r>
              <a:rPr lang="en-US" sz="2400" dirty="0"/>
              <a:t>Annual</a:t>
            </a:r>
          </a:p>
        </p:txBody>
      </p:sp>
      <p:sp>
        <p:nvSpPr>
          <p:cNvPr id="11" name="Rectangle 10"/>
          <p:cNvSpPr/>
          <p:nvPr/>
        </p:nvSpPr>
        <p:spPr>
          <a:xfrm>
            <a:off x="0" y="1646437"/>
            <a:ext cx="9143998" cy="37444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8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45</a:t>
            </a:fld>
            <a:endParaRPr lang="en-US" sz="2000"/>
          </a:p>
        </p:txBody>
      </p:sp>
      <p:pic>
        <p:nvPicPr>
          <p:cNvPr id="6" name="Picture 5"/>
          <p:cNvPicPr>
            <a:picLocks noChangeAspect="1"/>
          </p:cNvPicPr>
          <p:nvPr/>
        </p:nvPicPr>
        <p:blipFill>
          <a:blip r:embed="rId2"/>
          <a:stretch>
            <a:fillRect/>
          </a:stretch>
        </p:blipFill>
        <p:spPr>
          <a:xfrm>
            <a:off x="-1" y="1420784"/>
            <a:ext cx="9144001" cy="4088146"/>
          </a:xfrm>
          <a:prstGeom prst="rect">
            <a:avLst/>
          </a:prstGeom>
          <a:ln>
            <a:noFill/>
          </a:ln>
        </p:spPr>
      </p:pic>
      <p:sp>
        <p:nvSpPr>
          <p:cNvPr id="7" name="Title 1"/>
          <p:cNvSpPr txBox="1">
            <a:spLocks/>
          </p:cNvSpPr>
          <p:nvPr/>
        </p:nvSpPr>
        <p:spPr>
          <a:xfrm>
            <a:off x="-1" y="0"/>
            <a:ext cx="9143999" cy="832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NDAWN: Total Rain Amount in   June and July</a:t>
            </a:r>
          </a:p>
        </p:txBody>
      </p:sp>
      <p:sp>
        <p:nvSpPr>
          <p:cNvPr id="5" name="Rectangle 4"/>
          <p:cNvSpPr/>
          <p:nvPr/>
        </p:nvSpPr>
        <p:spPr>
          <a:xfrm>
            <a:off x="34876" y="5424296"/>
            <a:ext cx="9081410" cy="830997"/>
          </a:xfrm>
          <a:prstGeom prst="rect">
            <a:avLst/>
          </a:prstGeom>
        </p:spPr>
        <p:txBody>
          <a:bodyPr wrap="square">
            <a:spAutoFit/>
          </a:bodyPr>
          <a:lstStyle/>
          <a:p>
            <a:r>
              <a:rPr lang="en-US" sz="2400" dirty="0"/>
              <a:t>Rain amount from the </a:t>
            </a:r>
            <a:r>
              <a:rPr lang="en-US" sz="2400" dirty="0" err="1"/>
              <a:t>Perley</a:t>
            </a:r>
            <a:r>
              <a:rPr lang="en-US" sz="2400" dirty="0"/>
              <a:t> NDAWN station to show that the years chosen as seeded were not unusual for the area. </a:t>
            </a:r>
          </a:p>
        </p:txBody>
      </p:sp>
      <p:sp>
        <p:nvSpPr>
          <p:cNvPr id="3" name="Rectangle 2"/>
          <p:cNvSpPr/>
          <p:nvPr/>
        </p:nvSpPr>
        <p:spPr>
          <a:xfrm>
            <a:off x="3496559" y="5167462"/>
            <a:ext cx="655166" cy="292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24355" y="5183827"/>
            <a:ext cx="655166" cy="292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59180" y="5167463"/>
            <a:ext cx="655166" cy="292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flipH="1">
            <a:off x="4495275" y="5029435"/>
            <a:ext cx="915821" cy="461665"/>
          </a:xfrm>
          <a:prstGeom prst="rect">
            <a:avLst/>
          </a:prstGeom>
          <a:noFill/>
        </p:spPr>
        <p:txBody>
          <a:bodyPr wrap="square" rtlCol="0">
            <a:spAutoFit/>
          </a:bodyPr>
          <a:lstStyle/>
          <a:p>
            <a:r>
              <a:rPr lang="en-US" sz="2400" dirty="0"/>
              <a:t>July</a:t>
            </a:r>
          </a:p>
        </p:txBody>
      </p:sp>
      <p:sp>
        <p:nvSpPr>
          <p:cNvPr id="8" name="TextBox 7"/>
          <p:cNvSpPr txBox="1"/>
          <p:nvPr/>
        </p:nvSpPr>
        <p:spPr>
          <a:xfrm flipH="1">
            <a:off x="3444425" y="5029435"/>
            <a:ext cx="962491" cy="461665"/>
          </a:xfrm>
          <a:prstGeom prst="rect">
            <a:avLst/>
          </a:prstGeom>
          <a:noFill/>
        </p:spPr>
        <p:txBody>
          <a:bodyPr wrap="square" rtlCol="0">
            <a:spAutoFit/>
          </a:bodyPr>
          <a:lstStyle/>
          <a:p>
            <a:r>
              <a:rPr lang="en-US" sz="2400" dirty="0"/>
              <a:t>June</a:t>
            </a:r>
          </a:p>
        </p:txBody>
      </p:sp>
      <p:sp>
        <p:nvSpPr>
          <p:cNvPr id="10" name="TextBox 9"/>
          <p:cNvSpPr txBox="1"/>
          <p:nvPr/>
        </p:nvSpPr>
        <p:spPr>
          <a:xfrm flipH="1">
            <a:off x="5356201" y="5029435"/>
            <a:ext cx="1386039" cy="461665"/>
          </a:xfrm>
          <a:prstGeom prst="rect">
            <a:avLst/>
          </a:prstGeom>
          <a:noFill/>
        </p:spPr>
        <p:txBody>
          <a:bodyPr wrap="square" rtlCol="0">
            <a:spAutoFit/>
          </a:bodyPr>
          <a:lstStyle/>
          <a:p>
            <a:r>
              <a:rPr lang="en-US" sz="2400" dirty="0"/>
              <a:t>Annual</a:t>
            </a:r>
          </a:p>
        </p:txBody>
      </p:sp>
      <p:sp>
        <p:nvSpPr>
          <p:cNvPr id="4" name="Rectangle 3"/>
          <p:cNvSpPr/>
          <p:nvPr/>
        </p:nvSpPr>
        <p:spPr>
          <a:xfrm>
            <a:off x="0" y="1420784"/>
            <a:ext cx="9143998" cy="408814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899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25344" y="5702089"/>
            <a:ext cx="984019" cy="273844"/>
          </a:xfrm>
        </p:spPr>
        <p:txBody>
          <a:bodyPr/>
          <a:lstStyle/>
          <a:p>
            <a:fld id="{49274EE5-B2F3-4519-91E3-A88505E07212}" type="slidenum">
              <a:rPr lang="en-US" sz="1500"/>
              <a:t>46</a:t>
            </a:fld>
            <a:endParaRPr lang="en-US" sz="1500"/>
          </a:p>
        </p:txBody>
      </p:sp>
      <p:sp>
        <p:nvSpPr>
          <p:cNvPr id="3" name="Title 1"/>
          <p:cNvSpPr txBox="1">
            <a:spLocks/>
          </p:cNvSpPr>
          <p:nvPr/>
        </p:nvSpPr>
        <p:spPr>
          <a:xfrm>
            <a:off x="0" y="2600"/>
            <a:ext cx="9144000" cy="73429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Conclusions</a:t>
            </a:r>
            <a:r>
              <a:rPr lang="en-US" dirty="0">
                <a:latin typeface="+mn-lt"/>
              </a:rPr>
              <a:t> </a:t>
            </a:r>
          </a:p>
        </p:txBody>
      </p:sp>
      <p:sp>
        <p:nvSpPr>
          <p:cNvPr id="4" name="Content Placeholder 2"/>
          <p:cNvSpPr txBox="1">
            <a:spLocks/>
          </p:cNvSpPr>
          <p:nvPr/>
        </p:nvSpPr>
        <p:spPr>
          <a:xfrm>
            <a:off x="0" y="608269"/>
            <a:ext cx="9096919" cy="60601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600" dirty="0">
                <a:solidFill>
                  <a:schemeClr val="tx1"/>
                </a:solidFill>
                <a:cs typeface="Times New Roman" panose="02020603050405020304" pitchFamily="18" charset="0"/>
              </a:rPr>
              <a:t> Environmental factors are distributed in seed and non-seed cases.</a:t>
            </a:r>
          </a:p>
          <a:p>
            <a:pPr>
              <a:buFont typeface="Wingdings" panose="05000000000000000000" pitchFamily="2" charset="2"/>
              <a:buChar char="§"/>
            </a:pPr>
            <a:r>
              <a:rPr lang="en-US" sz="2600" kern="0" dirty="0">
                <a:solidFill>
                  <a:schemeClr val="tx1"/>
                </a:solidFill>
                <a:ea typeface="Liberation Sans" pitchFamily="34"/>
                <a:cs typeface="Times New Roman" panose="02020603050405020304" pitchFamily="18" charset="0"/>
              </a:rPr>
              <a:t> Seeded clouds produced more precipitation than non-seeded clouds. </a:t>
            </a:r>
          </a:p>
          <a:p>
            <a:pPr lvl="2">
              <a:buFont typeface="Wingdings" panose="05000000000000000000" pitchFamily="2" charset="2"/>
              <a:buChar char="§"/>
            </a:pPr>
            <a:r>
              <a:rPr lang="en-US" sz="2400" kern="0" dirty="0">
                <a:solidFill>
                  <a:schemeClr val="tx1"/>
                </a:solidFill>
                <a:ea typeface="Liberation Sans" pitchFamily="34"/>
                <a:cs typeface="Times New Roman" panose="02020603050405020304" pitchFamily="18" charset="0"/>
              </a:rPr>
              <a:t>Single ratio = 1.7 and Double Ratio = 1.85.</a:t>
            </a:r>
          </a:p>
          <a:p>
            <a:pPr>
              <a:buFont typeface="Wingdings" panose="05000000000000000000" pitchFamily="2" charset="2"/>
              <a:buChar char="§"/>
            </a:pPr>
            <a:r>
              <a:rPr lang="en-US" sz="2600" kern="0" dirty="0">
                <a:solidFill>
                  <a:schemeClr val="tx1"/>
                </a:solidFill>
                <a:ea typeface="Liberation Sans" pitchFamily="34"/>
                <a:cs typeface="Times New Roman" panose="02020603050405020304" pitchFamily="18" charset="0"/>
              </a:rPr>
              <a:t> Statistical significance was calculated for &gt;132 cases. </a:t>
            </a:r>
          </a:p>
          <a:p>
            <a:pPr>
              <a:buFont typeface="Wingdings" panose="05000000000000000000" pitchFamily="2" charset="2"/>
              <a:buChar char="§"/>
            </a:pPr>
            <a:r>
              <a:rPr lang="en-US" sz="2600" dirty="0">
                <a:solidFill>
                  <a:schemeClr val="tx1"/>
                </a:solidFill>
                <a:cs typeface="Times New Roman" panose="02020603050405020304" pitchFamily="18" charset="0"/>
              </a:rPr>
              <a:t> Seeded clouds had longer lifetimes than non-seeded clouds. </a:t>
            </a:r>
          </a:p>
          <a:p>
            <a:pPr lvl="2">
              <a:buFont typeface="Wingdings" panose="05000000000000000000" pitchFamily="2" charset="2"/>
              <a:buChar char="§"/>
            </a:pPr>
            <a:r>
              <a:rPr lang="en-US" sz="2400" dirty="0">
                <a:solidFill>
                  <a:schemeClr val="tx1"/>
                </a:solidFill>
                <a:cs typeface="Times New Roman" panose="02020603050405020304" pitchFamily="18" charset="0"/>
              </a:rPr>
              <a:t>41 % of seeded clouds lasting 60+ minutes compared to 25 % of non-seeded clouds.</a:t>
            </a:r>
            <a:endParaRPr lang="en-US" sz="2800" kern="0" dirty="0">
              <a:solidFill>
                <a:schemeClr val="tx1"/>
              </a:solidFill>
              <a:ea typeface="Liberation Sans" pitchFamily="34"/>
              <a:cs typeface="Times New Roman" panose="02020603050405020304" pitchFamily="18" charset="0"/>
            </a:endParaRPr>
          </a:p>
          <a:p>
            <a:pPr defTabSz="622158" hangingPunct="0">
              <a:buFont typeface="Wingdings" panose="05000000000000000000" pitchFamily="2" charset="2"/>
              <a:buChar char="§"/>
              <a:defRPr sz="2800" b="0" i="0" u="none" strike="noStrike" kern="0" cap="none" spc="0" baseline="0">
                <a:solidFill>
                  <a:srgbClr val="000000"/>
                </a:solidFill>
                <a:uFillTx/>
              </a:defRPr>
            </a:pPr>
            <a:r>
              <a:rPr lang="en-US" sz="2800" dirty="0">
                <a:solidFill>
                  <a:schemeClr val="tx1"/>
                </a:solidFill>
                <a:cs typeface="Times New Roman" panose="02020603050405020304" pitchFamily="18" charset="0"/>
              </a:rPr>
              <a:t> </a:t>
            </a:r>
            <a:r>
              <a:rPr lang="en-US" sz="2600" dirty="0">
                <a:solidFill>
                  <a:schemeClr val="tx1"/>
                </a:solidFill>
                <a:cs typeface="Times New Roman" panose="02020603050405020304" pitchFamily="18" charset="0"/>
              </a:rPr>
              <a:t>There was an increase of rain rate in seeded clouds compared to non-seeded clouds (from TITAN). </a:t>
            </a:r>
          </a:p>
          <a:p>
            <a:pPr defTabSz="622158" hangingPunct="0">
              <a:buFont typeface="Wingdings" panose="05000000000000000000" pitchFamily="2" charset="2"/>
              <a:buChar char="§"/>
              <a:defRPr sz="2800" b="0" i="0" u="none" strike="noStrike" kern="0" cap="none" spc="0" baseline="0">
                <a:solidFill>
                  <a:srgbClr val="000000"/>
                </a:solidFill>
                <a:uFillTx/>
              </a:defRPr>
            </a:pPr>
            <a:r>
              <a:rPr lang="en-US" sz="2800" kern="0" dirty="0">
                <a:solidFill>
                  <a:schemeClr val="tx1"/>
                </a:solidFill>
                <a:cs typeface="Times New Roman" panose="02020603050405020304" pitchFamily="18" charset="0"/>
              </a:rPr>
              <a:t> </a:t>
            </a:r>
            <a:r>
              <a:rPr lang="en-US" sz="2600" kern="0" dirty="0">
                <a:solidFill>
                  <a:schemeClr val="tx1"/>
                </a:solidFill>
                <a:cs typeface="Times New Roman" panose="02020603050405020304" pitchFamily="18" charset="0"/>
              </a:rPr>
              <a:t>Rainfall in eastern North Dakota was typical during June and July of 2008, 2010, and 2012 when POLCAST took place.</a:t>
            </a:r>
            <a:endParaRPr lang="en-US" sz="2600" kern="0" dirty="0">
              <a:solidFill>
                <a:schemeClr val="tx1"/>
              </a:solidFill>
              <a:ea typeface="Liberation Sans" pitchFamily="34"/>
              <a:cs typeface="Times New Roman" panose="02020603050405020304" pitchFamily="18" charset="0"/>
            </a:endParaRPr>
          </a:p>
          <a:p>
            <a:pPr marL="0" indent="0" defTabSz="622158" hangingPunct="0">
              <a:buNone/>
              <a:defRPr sz="2800" b="0" i="0" u="none" strike="noStrike" kern="0" cap="none" spc="0" baseline="0">
                <a:solidFill>
                  <a:srgbClr val="000000"/>
                </a:solidFill>
                <a:uFillTx/>
              </a:defRPr>
            </a:pPr>
            <a:endParaRPr lang="en-US" sz="3200" kern="0" dirty="0">
              <a:solidFill>
                <a:schemeClr val="tx1"/>
              </a:solidFill>
              <a:cs typeface="Times New Roman" panose="02020603050405020304" pitchFamily="18" charset="0"/>
            </a:endParaRPr>
          </a:p>
        </p:txBody>
      </p:sp>
      <p:sp>
        <p:nvSpPr>
          <p:cNvPr id="5" name="Slide Number Placeholder 1"/>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47</a:t>
            </a:r>
          </a:p>
        </p:txBody>
      </p:sp>
    </p:spTree>
    <p:extLst>
      <p:ext uri="{BB962C8B-B14F-4D97-AF65-F5344CB8AC3E}">
        <p14:creationId xmlns:p14="http://schemas.microsoft.com/office/powerpoint/2010/main" val="446070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07515"/>
            <a:ext cx="9144000" cy="73429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Broader Impacts and Future Work</a:t>
            </a:r>
            <a:endParaRPr lang="en-US" dirty="0">
              <a:latin typeface="+mn-lt"/>
            </a:endParaRPr>
          </a:p>
        </p:txBody>
      </p:sp>
      <p:sp>
        <p:nvSpPr>
          <p:cNvPr id="5" name="Slide Number Placeholder 1"/>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48</a:t>
            </a:r>
          </a:p>
        </p:txBody>
      </p:sp>
      <p:sp>
        <p:nvSpPr>
          <p:cNvPr id="6" name="Content Placeholder 2"/>
          <p:cNvSpPr txBox="1">
            <a:spLocks/>
          </p:cNvSpPr>
          <p:nvPr/>
        </p:nvSpPr>
        <p:spPr>
          <a:xfrm>
            <a:off x="0" y="1281203"/>
            <a:ext cx="9144000" cy="429978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Wingdings" panose="05000000000000000000" pitchFamily="2" charset="2"/>
              <a:buChar char="§"/>
            </a:pPr>
            <a:r>
              <a:rPr lang="en-US" sz="3600" dirty="0">
                <a:solidFill>
                  <a:schemeClr val="tx1"/>
                </a:solidFill>
              </a:rPr>
              <a:t> Use the </a:t>
            </a:r>
            <a:r>
              <a:rPr lang="en-US" sz="3600" dirty="0" err="1">
                <a:solidFill>
                  <a:schemeClr val="tx1"/>
                </a:solidFill>
              </a:rPr>
              <a:t>Poission</a:t>
            </a:r>
            <a:r>
              <a:rPr lang="en-US" sz="3600" dirty="0">
                <a:solidFill>
                  <a:schemeClr val="tx1"/>
                </a:solidFill>
              </a:rPr>
              <a:t> Counting Statistic to determine the p-value uncertainty for the number of cases provided. </a:t>
            </a:r>
          </a:p>
          <a:p>
            <a:pPr lvl="1">
              <a:buFont typeface="Wingdings" panose="05000000000000000000" pitchFamily="2" charset="2"/>
              <a:buChar char="§"/>
            </a:pPr>
            <a:r>
              <a:rPr lang="en-US" sz="3600" dirty="0">
                <a:solidFill>
                  <a:schemeClr val="tx1"/>
                </a:solidFill>
              </a:rPr>
              <a:t> Use data, such as environmental factors, from POLCAST to input into a model for simulations of cloud seeding cases. </a:t>
            </a:r>
          </a:p>
          <a:p>
            <a:pPr lvl="1">
              <a:buFont typeface="Wingdings" panose="05000000000000000000" pitchFamily="2" charset="2"/>
              <a:buChar char="§"/>
            </a:pPr>
            <a:r>
              <a:rPr lang="en-US" sz="3600" dirty="0">
                <a:solidFill>
                  <a:schemeClr val="tx1"/>
                </a:solidFill>
              </a:rPr>
              <a:t> Analyze TITAN cells instead of an area of influence.</a:t>
            </a:r>
          </a:p>
        </p:txBody>
      </p:sp>
    </p:spTree>
    <p:extLst>
      <p:ext uri="{BB962C8B-B14F-4D97-AF65-F5344CB8AC3E}">
        <p14:creationId xmlns:p14="http://schemas.microsoft.com/office/powerpoint/2010/main" val="3597030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sz="2000" dirty="0"/>
              <a:t>49</a:t>
            </a:r>
          </a:p>
        </p:txBody>
      </p:sp>
      <p:sp>
        <p:nvSpPr>
          <p:cNvPr id="3" name="Title 1"/>
          <p:cNvSpPr txBox="1">
            <a:spLocks/>
          </p:cNvSpPr>
          <p:nvPr/>
        </p:nvSpPr>
        <p:spPr>
          <a:xfrm>
            <a:off x="1" y="0"/>
            <a:ext cx="9144000" cy="76438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References</a:t>
            </a:r>
          </a:p>
        </p:txBody>
      </p:sp>
      <p:sp>
        <p:nvSpPr>
          <p:cNvPr id="6" name="Rectangle 5"/>
          <p:cNvSpPr/>
          <p:nvPr/>
        </p:nvSpPr>
        <p:spPr>
          <a:xfrm>
            <a:off x="0" y="604125"/>
            <a:ext cx="9143999" cy="5693866"/>
          </a:xfrm>
          <a:prstGeom prst="rect">
            <a:avLst/>
          </a:prstGeom>
        </p:spPr>
        <p:txBody>
          <a:bodyPr wrap="square">
            <a:spAutoFit/>
          </a:bodyPr>
          <a:lstStyle/>
          <a:p>
            <a:r>
              <a:rPr lang="en-US" sz="1400" dirty="0" err="1"/>
              <a:t>Aventech</a:t>
            </a:r>
            <a:r>
              <a:rPr lang="en-US" sz="1400" dirty="0"/>
              <a:t>, 2017: AIMMS-20. http://aventech.com/products/aimms20.html.</a:t>
            </a:r>
          </a:p>
          <a:p>
            <a:endParaRPr lang="en-US" sz="1400" dirty="0"/>
          </a:p>
          <a:p>
            <a:r>
              <a:rPr lang="en-US" sz="1400" dirty="0" err="1"/>
              <a:t>Beazell</a:t>
            </a:r>
            <a:r>
              <a:rPr lang="en-US" sz="1400" dirty="0"/>
              <a:t>, K. A., 2016: Grown Locally, Praised Globally in North Dakota. http://www.farmflavor.com/north-dakota/north-dakota-agribusiness/grown-locally-praised-globally-north-dakota/ (Accessed March 20, 2017).</a:t>
            </a:r>
          </a:p>
          <a:p>
            <a:endParaRPr lang="en-US" sz="1400" dirty="0"/>
          </a:p>
          <a:p>
            <a:r>
              <a:rPr lang="en-US" sz="1400" dirty="0" err="1"/>
              <a:t>Delene</a:t>
            </a:r>
            <a:r>
              <a:rPr lang="en-US" sz="1400" dirty="0"/>
              <a:t>, D., C. Grainger, P. </a:t>
            </a:r>
            <a:r>
              <a:rPr lang="en-US" sz="1400" dirty="0" err="1"/>
              <a:t>Kucera</a:t>
            </a:r>
            <a:r>
              <a:rPr lang="en-US" sz="1400" dirty="0"/>
              <a:t>, D. </a:t>
            </a:r>
            <a:r>
              <a:rPr lang="en-US" sz="1400" dirty="0" err="1"/>
              <a:t>Langerud</a:t>
            </a:r>
            <a:r>
              <a:rPr lang="en-US" sz="1400" dirty="0"/>
              <a:t>, M. Ham, R. Mitchell, and K. Kruse, 2011: The Second Polarimetric Cloud Analysis and Seeding Test. </a:t>
            </a:r>
            <a:r>
              <a:rPr lang="en-US" sz="1400" i="1" dirty="0"/>
              <a:t>J. Weather </a:t>
            </a:r>
            <a:r>
              <a:rPr lang="en-US" sz="1400" i="1" dirty="0" err="1"/>
              <a:t>Modif</a:t>
            </a:r>
            <a:r>
              <a:rPr lang="en-US" sz="1400" i="1" dirty="0"/>
              <a:t>.</a:t>
            </a:r>
            <a:r>
              <a:rPr lang="en-US" sz="1400" dirty="0"/>
              <a:t>, </a:t>
            </a:r>
            <a:r>
              <a:rPr lang="en-US" sz="1400" b="1" dirty="0"/>
              <a:t>43</a:t>
            </a:r>
            <a:r>
              <a:rPr lang="en-US" sz="1400" dirty="0"/>
              <a:t>, 14–28.</a:t>
            </a:r>
          </a:p>
          <a:p>
            <a:endParaRPr lang="en-US" sz="1400" dirty="0"/>
          </a:p>
          <a:p>
            <a:r>
              <a:rPr lang="en-US" sz="1400" dirty="0"/>
              <a:t>Mather, G. K., D. E. Terblanche, F. E. Steffens, and L. Fletcher, 1997: Results of the South African Cloud-Seeding Experiments Using Hygroscopic Flares. </a:t>
            </a:r>
            <a:r>
              <a:rPr lang="en-US" sz="1400" i="1" dirty="0"/>
              <a:t>J. Appl. </a:t>
            </a:r>
            <a:r>
              <a:rPr lang="en-US" sz="1400" i="1" dirty="0" err="1"/>
              <a:t>Meteorol</a:t>
            </a:r>
            <a:r>
              <a:rPr lang="en-US" sz="1400" i="1" dirty="0"/>
              <a:t>.</a:t>
            </a:r>
            <a:r>
              <a:rPr lang="en-US" sz="1400" dirty="0"/>
              <a:t>, </a:t>
            </a:r>
            <a:r>
              <a:rPr lang="en-US" sz="1400" b="1" dirty="0"/>
              <a:t>36</a:t>
            </a:r>
            <a:r>
              <a:rPr lang="en-US" sz="1400" dirty="0"/>
              <a:t>, 1433–1447, doi:10.1175/1520-0450(1997)036&lt;1433:ROTSAC&gt;2.0.CO;2.</a:t>
            </a:r>
          </a:p>
          <a:p>
            <a:endParaRPr lang="en-US" sz="1400" dirty="0"/>
          </a:p>
          <a:p>
            <a:r>
              <a:rPr lang="en-US" sz="1400" dirty="0"/>
              <a:t>National Conference of State Legislatures, 2008: North Dakota: Assessing the Costs of Climate Change. http://www.ncsl.org/print/environ/ClimateChangeND.pdf.</a:t>
            </a:r>
          </a:p>
          <a:p>
            <a:endParaRPr lang="en-US" sz="1400" dirty="0"/>
          </a:p>
          <a:p>
            <a:r>
              <a:rPr lang="en-US" sz="1400" dirty="0"/>
              <a:t>North Dakota Department of Agriculture, 2010: Major Crops and Livestock of North </a:t>
            </a:r>
            <a:r>
              <a:rPr lang="en-US" sz="1400" dirty="0" err="1"/>
              <a:t>dakota</a:t>
            </a:r>
            <a:r>
              <a:rPr lang="en-US" sz="1400" dirty="0"/>
              <a:t>. https://www.nd.gov/ndda/files/resource/agbrochure2010.pdf (Accessed December 1, 2016).</a:t>
            </a:r>
          </a:p>
          <a:p>
            <a:endParaRPr lang="en-US" sz="1400" dirty="0"/>
          </a:p>
          <a:p>
            <a:r>
              <a:rPr lang="en-US" sz="1400" dirty="0"/>
              <a:t>North Dakota Studies, 2011: North Dakota Leads the Nation. http://www.ndstudies.org/resources/maps/ag/ndleads.html.</a:t>
            </a:r>
          </a:p>
          <a:p>
            <a:r>
              <a:rPr lang="en-US" sz="1400" dirty="0" err="1"/>
              <a:t>Schoonjans</a:t>
            </a:r>
            <a:r>
              <a:rPr lang="en-US" sz="1400" dirty="0"/>
              <a:t>, F., Test for one proportion calculator. </a:t>
            </a:r>
            <a:r>
              <a:rPr lang="en-US" sz="1400" i="1" dirty="0" err="1"/>
              <a:t>MedCalc</a:t>
            </a:r>
            <a:r>
              <a:rPr lang="en-US" sz="1400" dirty="0"/>
              <a:t>,. https://www.medcalc.org/calc/test_one_proportion.php (Accessed July 13, 2017).</a:t>
            </a:r>
          </a:p>
          <a:p>
            <a:endParaRPr lang="en-US" sz="1400" dirty="0"/>
          </a:p>
          <a:p>
            <a:r>
              <a:rPr lang="en-US" sz="1400" dirty="0"/>
              <a:t>Silverman, B. A., 2003: A Critical Assessment of Hygroscopic Seeding of Convective Clouds for Rainfall Enhancement. </a:t>
            </a:r>
            <a:r>
              <a:rPr lang="en-US" sz="1400" i="1" dirty="0"/>
              <a:t>Bull. Am. </a:t>
            </a:r>
            <a:r>
              <a:rPr lang="en-US" sz="1400" i="1" dirty="0" err="1"/>
              <a:t>Meteorol</a:t>
            </a:r>
            <a:r>
              <a:rPr lang="en-US" sz="1400" i="1" dirty="0"/>
              <a:t>. Soc.</a:t>
            </a:r>
            <a:r>
              <a:rPr lang="en-US" sz="1400" dirty="0"/>
              <a:t>, </a:t>
            </a:r>
            <a:r>
              <a:rPr lang="en-US" sz="1400" b="1" dirty="0"/>
              <a:t>84</a:t>
            </a:r>
            <a:r>
              <a:rPr lang="en-US" sz="1400" dirty="0"/>
              <a:t>, 1219–1230, doi:10.1175/BAMS-84-9-1219.</a:t>
            </a:r>
          </a:p>
          <a:p>
            <a:endParaRPr lang="en-US" sz="1400" dirty="0"/>
          </a:p>
          <a:p>
            <a:r>
              <a:rPr lang="en-US" sz="1400" dirty="0"/>
              <a:t>——, and W. </a:t>
            </a:r>
            <a:r>
              <a:rPr lang="en-US" sz="1400" dirty="0" err="1"/>
              <a:t>Sukarnjanaset</a:t>
            </a:r>
            <a:r>
              <a:rPr lang="en-US" sz="1400" dirty="0"/>
              <a:t>, 2000: Results of the Thailand Warm-Cloud Hygroscopic Particle Seeding Experiment. </a:t>
            </a:r>
            <a:r>
              <a:rPr lang="en-US" sz="1400" i="1" dirty="0"/>
              <a:t>J. Appl. </a:t>
            </a:r>
            <a:r>
              <a:rPr lang="en-US" sz="1400" i="1" dirty="0" err="1"/>
              <a:t>Meteorol</a:t>
            </a:r>
            <a:r>
              <a:rPr lang="en-US" sz="1400" i="1" dirty="0"/>
              <a:t>.</a:t>
            </a:r>
            <a:r>
              <a:rPr lang="en-US" sz="1400" dirty="0"/>
              <a:t>, </a:t>
            </a:r>
            <a:r>
              <a:rPr lang="en-US" sz="1400" b="1" dirty="0"/>
              <a:t>39</a:t>
            </a:r>
            <a:r>
              <a:rPr lang="en-US" sz="1400" dirty="0"/>
              <a:t>, 1160–1175, doi:10.1175/1520-0450(2000)039&lt;1160:ROTTWC&gt;2.0.CO;2.</a:t>
            </a:r>
          </a:p>
        </p:txBody>
      </p:sp>
    </p:spTree>
    <p:extLst>
      <p:ext uri="{BB962C8B-B14F-4D97-AF65-F5344CB8AC3E}">
        <p14:creationId xmlns:p14="http://schemas.microsoft.com/office/powerpoint/2010/main" val="2724002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sz="2000" dirty="0"/>
              <a:t>50</a:t>
            </a:r>
          </a:p>
        </p:txBody>
      </p:sp>
      <p:sp>
        <p:nvSpPr>
          <p:cNvPr id="6" name="Title 1"/>
          <p:cNvSpPr txBox="1">
            <a:spLocks/>
          </p:cNvSpPr>
          <p:nvPr/>
        </p:nvSpPr>
        <p:spPr>
          <a:xfrm>
            <a:off x="0" y="181735"/>
            <a:ext cx="9144000" cy="644182"/>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dirty="0">
                <a:solidFill>
                  <a:schemeClr val="tx1"/>
                </a:solidFill>
                <a:latin typeface="+mn-lt"/>
                <a:cs typeface="Andalus" panose="02020603050405020304" pitchFamily="18" charset="-78"/>
              </a:rPr>
              <a:t>Acknowledgements </a:t>
            </a:r>
          </a:p>
        </p:txBody>
      </p:sp>
      <p:sp>
        <p:nvSpPr>
          <p:cNvPr id="7" name="Content Placeholder 2"/>
          <p:cNvSpPr txBox="1">
            <a:spLocks/>
          </p:cNvSpPr>
          <p:nvPr/>
        </p:nvSpPr>
        <p:spPr>
          <a:xfrm>
            <a:off x="1681103" y="1270763"/>
            <a:ext cx="6495333" cy="365514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200" dirty="0">
                <a:solidFill>
                  <a:schemeClr val="tx1"/>
                </a:solidFill>
              </a:rPr>
              <a:t> Atmospheric Science Department</a:t>
            </a:r>
          </a:p>
          <a:p>
            <a:pPr>
              <a:buFont typeface="Wingdings" panose="05000000000000000000" pitchFamily="2" charset="2"/>
              <a:buChar char="§"/>
            </a:pPr>
            <a:endParaRPr lang="en-US" sz="3200" dirty="0">
              <a:solidFill>
                <a:schemeClr val="tx1"/>
              </a:solidFill>
            </a:endParaRPr>
          </a:p>
          <a:p>
            <a:pPr>
              <a:buFont typeface="Wingdings" panose="05000000000000000000" pitchFamily="2" charset="2"/>
              <a:buChar char="§"/>
            </a:pPr>
            <a:r>
              <a:rPr lang="en-US" sz="3200" dirty="0">
                <a:solidFill>
                  <a:schemeClr val="tx1"/>
                </a:solidFill>
              </a:rPr>
              <a:t> Committee:</a:t>
            </a:r>
          </a:p>
          <a:p>
            <a:pPr lvl="1">
              <a:buFont typeface="Wingdings" panose="05000000000000000000" pitchFamily="2" charset="2"/>
              <a:buChar char="§"/>
            </a:pPr>
            <a:r>
              <a:rPr lang="en-US" sz="2800" dirty="0">
                <a:solidFill>
                  <a:schemeClr val="tx1"/>
                </a:solidFill>
              </a:rPr>
              <a:t>Dr. Dave </a:t>
            </a:r>
            <a:r>
              <a:rPr lang="en-US" sz="2800" dirty="0" err="1">
                <a:solidFill>
                  <a:schemeClr val="tx1"/>
                </a:solidFill>
              </a:rPr>
              <a:t>Delene</a:t>
            </a:r>
            <a:endParaRPr lang="en-US" sz="2800" dirty="0">
              <a:solidFill>
                <a:schemeClr val="tx1"/>
              </a:solidFill>
            </a:endParaRPr>
          </a:p>
          <a:p>
            <a:pPr lvl="1">
              <a:buFont typeface="Wingdings" panose="05000000000000000000" pitchFamily="2" charset="2"/>
              <a:buChar char="§"/>
            </a:pPr>
            <a:r>
              <a:rPr lang="en-US" sz="2800" dirty="0">
                <a:solidFill>
                  <a:schemeClr val="tx1"/>
                </a:solidFill>
              </a:rPr>
              <a:t>Leon Osborne</a:t>
            </a:r>
          </a:p>
          <a:p>
            <a:pPr lvl="1">
              <a:buFont typeface="Wingdings" panose="05000000000000000000" pitchFamily="2" charset="2"/>
              <a:buChar char="§"/>
            </a:pPr>
            <a:r>
              <a:rPr lang="en-US" sz="2800" dirty="0">
                <a:solidFill>
                  <a:schemeClr val="tx1"/>
                </a:solidFill>
              </a:rPr>
              <a:t>Dr. Gerry </a:t>
            </a:r>
            <a:r>
              <a:rPr lang="en-US" sz="2800" dirty="0" err="1">
                <a:solidFill>
                  <a:schemeClr val="tx1"/>
                </a:solidFill>
              </a:rPr>
              <a:t>Dunnigan</a:t>
            </a:r>
            <a:endParaRPr lang="en-US" sz="2800" dirty="0">
              <a:solidFill>
                <a:schemeClr val="tx1"/>
              </a:solidFill>
            </a:endParaRPr>
          </a:p>
          <a:p>
            <a:pPr>
              <a:buFont typeface="Wingdings" panose="05000000000000000000" pitchFamily="2" charset="2"/>
              <a:buChar char="§"/>
            </a:pPr>
            <a:endParaRPr lang="en-US" sz="3200" dirty="0">
              <a:solidFill>
                <a:schemeClr val="tx1"/>
              </a:solidFill>
            </a:endParaRPr>
          </a:p>
          <a:p>
            <a:pPr>
              <a:buFont typeface="Wingdings" panose="05000000000000000000" pitchFamily="2" charset="2"/>
              <a:buChar char="§"/>
            </a:pPr>
            <a:r>
              <a:rPr lang="en-US" sz="3200" dirty="0">
                <a:solidFill>
                  <a:schemeClr val="tx1"/>
                </a:solidFill>
              </a:rPr>
              <a:t> Friends and Family</a:t>
            </a:r>
          </a:p>
        </p:txBody>
      </p:sp>
    </p:spTree>
    <p:extLst>
      <p:ext uri="{BB962C8B-B14F-4D97-AF65-F5344CB8AC3E}">
        <p14:creationId xmlns:p14="http://schemas.microsoft.com/office/powerpoint/2010/main" val="324872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862391"/>
            <a:ext cx="9144000" cy="385869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200" dirty="0">
                <a:solidFill>
                  <a:schemeClr val="tx1"/>
                </a:solidFill>
              </a:rPr>
              <a:t>Conduct a statistical analysis of the POLCAST randomized seeding field projects in North Dakota. </a:t>
            </a:r>
          </a:p>
          <a:p>
            <a:pPr marL="635508" lvl="1" indent="-342900">
              <a:buFont typeface="Wingdings" panose="05000000000000000000" pitchFamily="2" charset="2"/>
              <a:buChar char="§"/>
            </a:pPr>
            <a:r>
              <a:rPr lang="en-US" sz="2600" dirty="0">
                <a:solidFill>
                  <a:schemeClr val="tx1"/>
                </a:solidFill>
              </a:rPr>
              <a:t>Evaluate important environmental factors measured during POLCAST to ensure seed and non-seed cases are from the same population.  </a:t>
            </a:r>
          </a:p>
          <a:p>
            <a:pPr marL="635508" lvl="1" indent="-342900">
              <a:buFont typeface="Wingdings" panose="05000000000000000000" pitchFamily="2" charset="2"/>
              <a:buChar char="§"/>
            </a:pPr>
            <a:r>
              <a:rPr lang="en-US" sz="2600" dirty="0">
                <a:solidFill>
                  <a:schemeClr val="tx1"/>
                </a:solidFill>
              </a:rPr>
              <a:t>Determine the ratio of radar derived rain rate and rain amount from seeded cases to non-seeded cases.  </a:t>
            </a:r>
          </a:p>
          <a:p>
            <a:pPr marL="635508" lvl="1" indent="-342900">
              <a:buFont typeface="Wingdings" panose="05000000000000000000" pitchFamily="2" charset="2"/>
              <a:buChar char="§"/>
            </a:pPr>
            <a:r>
              <a:rPr lang="en-US" sz="2600" dirty="0">
                <a:solidFill>
                  <a:schemeClr val="tx1"/>
                </a:solidFill>
              </a:rPr>
              <a:t>Calculate the number of cases required to obtain a statistically significant result (p&lt;0.05).</a:t>
            </a:r>
          </a:p>
        </p:txBody>
      </p:sp>
      <p:sp>
        <p:nvSpPr>
          <p:cNvPr id="4" name="Title 1"/>
          <p:cNvSpPr txBox="1">
            <a:spLocks/>
          </p:cNvSpPr>
          <p:nvPr/>
        </p:nvSpPr>
        <p:spPr>
          <a:xfrm>
            <a:off x="0" y="90648"/>
            <a:ext cx="9144000" cy="70840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Objectives</a:t>
            </a:r>
          </a:p>
        </p:txBody>
      </p:sp>
      <p:sp>
        <p:nvSpPr>
          <p:cNvPr id="5" name="Slide Number Placeholder 4"/>
          <p:cNvSpPr>
            <a:spLocks noGrp="1"/>
          </p:cNvSpPr>
          <p:nvPr>
            <p:ph type="sldNum" sz="quarter" idx="12"/>
          </p:nvPr>
        </p:nvSpPr>
        <p:spPr/>
        <p:txBody>
          <a:bodyPr/>
          <a:lstStyle/>
          <a:p>
            <a:fld id="{49274EE5-B2F3-4519-91E3-A88505E07212}" type="slidenum">
              <a:rPr lang="en-US" sz="2000"/>
              <a:t>5</a:t>
            </a:fld>
            <a:endParaRPr lang="en-US" sz="2000" dirty="0"/>
          </a:p>
        </p:txBody>
      </p:sp>
    </p:spTree>
    <p:extLst>
      <p:ext uri="{BB962C8B-B14F-4D97-AF65-F5344CB8AC3E}">
        <p14:creationId xmlns:p14="http://schemas.microsoft.com/office/powerpoint/2010/main" val="2973253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50</a:t>
            </a:fld>
            <a:endParaRPr lang="en-US" sz="2000" dirty="0"/>
          </a:p>
        </p:txBody>
      </p:sp>
      <p:sp>
        <p:nvSpPr>
          <p:cNvPr id="4" name="Content Placeholder 2"/>
          <p:cNvSpPr txBox="1">
            <a:spLocks/>
          </p:cNvSpPr>
          <p:nvPr/>
        </p:nvSpPr>
        <p:spPr>
          <a:xfrm>
            <a:off x="3925533" y="857251"/>
            <a:ext cx="4821835" cy="70627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80000"/>
              </a:lnSpc>
              <a:buNone/>
            </a:pPr>
            <a:endParaRPr lang="en-US" sz="2100" dirty="0">
              <a:solidFill>
                <a:schemeClr val="tx1"/>
              </a:solidFill>
              <a:cs typeface="Times New Roman" pitchFamily="18"/>
            </a:endParaRPr>
          </a:p>
        </p:txBody>
      </p:sp>
      <p:sp>
        <p:nvSpPr>
          <p:cNvPr id="8" name="Rectangle 7"/>
          <p:cNvSpPr/>
          <p:nvPr/>
        </p:nvSpPr>
        <p:spPr>
          <a:xfrm>
            <a:off x="172118" y="6492307"/>
            <a:ext cx="1746312" cy="300082"/>
          </a:xfrm>
          <a:prstGeom prst="rect">
            <a:avLst/>
          </a:prstGeom>
        </p:spPr>
        <p:txBody>
          <a:bodyPr wrap="none">
            <a:spAutoFit/>
          </a:bodyPr>
          <a:lstStyle/>
          <a:p>
            <a:r>
              <a:rPr lang="en-US" sz="1350" dirty="0"/>
              <a:t>*http://iceflares.com/</a:t>
            </a:r>
          </a:p>
        </p:txBody>
      </p:sp>
      <p:graphicFrame>
        <p:nvGraphicFramePr>
          <p:cNvPr id="10" name="Table 9"/>
          <p:cNvGraphicFramePr>
            <a:graphicFrameLocks noGrp="1"/>
          </p:cNvGraphicFramePr>
          <p:nvPr>
            <p:extLst>
              <p:ext uri="{D42A27DB-BD31-4B8C-83A1-F6EECF244321}">
                <p14:modId xmlns:p14="http://schemas.microsoft.com/office/powerpoint/2010/main" val="1427012850"/>
              </p:ext>
            </p:extLst>
          </p:nvPr>
        </p:nvGraphicFramePr>
        <p:xfrm>
          <a:off x="397565" y="1895475"/>
          <a:ext cx="8488018" cy="2963862"/>
        </p:xfrm>
        <a:graphic>
          <a:graphicData uri="http://schemas.openxmlformats.org/drawingml/2006/table">
            <a:tbl>
              <a:tblPr firstRow="1" firstCol="1" bandRow="1">
                <a:tableStyleId>{073A0DAA-6AF3-43AB-8588-CEC1D06C72B9}</a:tableStyleId>
              </a:tblPr>
              <a:tblGrid>
                <a:gridCol w="2055703">
                  <a:extLst>
                    <a:ext uri="{9D8B030D-6E8A-4147-A177-3AD203B41FA5}">
                      <a16:colId xmlns:a16="http://schemas.microsoft.com/office/drawing/2014/main" val="1095220493"/>
                    </a:ext>
                  </a:extLst>
                </a:gridCol>
                <a:gridCol w="6432315">
                  <a:extLst>
                    <a:ext uri="{9D8B030D-6E8A-4147-A177-3AD203B41FA5}">
                      <a16:colId xmlns:a16="http://schemas.microsoft.com/office/drawing/2014/main" val="2655704984"/>
                    </a:ext>
                  </a:extLst>
                </a:gridCol>
              </a:tblGrid>
              <a:tr h="579368">
                <a:tc>
                  <a:txBody>
                    <a:bodyPr/>
                    <a:lstStyle/>
                    <a:p>
                      <a:pPr marL="0" marR="0" algn="ctr">
                        <a:spcBef>
                          <a:spcPts val="0"/>
                        </a:spcBef>
                        <a:spcAft>
                          <a:spcPts val="0"/>
                        </a:spcAft>
                      </a:pPr>
                      <a:endParaRPr lang="en-US" sz="2800" dirty="0">
                        <a:effectLst/>
                        <a:latin typeface="+mn-lt"/>
                        <a:ea typeface="Times New Roman" panose="02020603050405020304" pitchFamily="18" charset="0"/>
                      </a:endParaRPr>
                    </a:p>
                  </a:txBody>
                  <a:tcPr marL="51435" marR="51435" marT="0" marB="0"/>
                </a:tc>
                <a:tc>
                  <a:txBody>
                    <a:bodyPr/>
                    <a:lstStyle/>
                    <a:p>
                      <a:r>
                        <a:rPr lang="en-US" sz="2800" dirty="0">
                          <a:latin typeface="+mn-lt"/>
                        </a:rPr>
                        <a:t>AgI</a:t>
                      </a:r>
                      <a:r>
                        <a:rPr lang="en-US" sz="2800" baseline="0" dirty="0">
                          <a:latin typeface="+mn-lt"/>
                        </a:rPr>
                        <a:t> Ejectable and Burn-in-Place Flares</a:t>
                      </a:r>
                      <a:endParaRPr lang="en-US" sz="2800" dirty="0">
                        <a:latin typeface="+mn-lt"/>
                      </a:endParaRPr>
                    </a:p>
                  </a:txBody>
                  <a:tcPr marL="51435" marR="51435" marT="0" marB="0"/>
                </a:tc>
                <a:extLst>
                  <a:ext uri="{0D108BD9-81ED-4DB2-BD59-A6C34878D82A}">
                    <a16:rowId xmlns:a16="http://schemas.microsoft.com/office/drawing/2014/main" val="479430541"/>
                  </a:ext>
                </a:extLst>
              </a:tr>
              <a:tr h="2384494">
                <a:tc>
                  <a:txBody>
                    <a:bodyPr/>
                    <a:lstStyle/>
                    <a:p>
                      <a:r>
                        <a:rPr lang="en-US" sz="2800" dirty="0">
                          <a:effectLst/>
                          <a:latin typeface="+mn-lt"/>
                        </a:rPr>
                        <a:t>Advantages</a:t>
                      </a:r>
                      <a:endParaRPr lang="en-US" sz="1800" dirty="0">
                        <a:effectLst/>
                        <a:latin typeface="+mn-lt"/>
                      </a:endParaRPr>
                    </a:p>
                  </a:txBody>
                  <a:tcPr marL="51435" marR="51435" marT="0" marB="0"/>
                </a:tc>
                <a:tc>
                  <a:txBody>
                    <a:bodyPr/>
                    <a:lstStyle/>
                    <a:p>
                      <a:pPr marL="457200" indent="-457200">
                        <a:lnSpc>
                          <a:spcPct val="80000"/>
                        </a:lnSpc>
                        <a:buFont typeface="Wingdings" panose="05000000000000000000" pitchFamily="2" charset="2"/>
                        <a:buChar char="§"/>
                      </a:pPr>
                      <a:r>
                        <a:rPr lang="en-US" sz="2800" dirty="0">
                          <a:solidFill>
                            <a:schemeClr val="tx1"/>
                          </a:solidFill>
                          <a:latin typeface="+mn-lt"/>
                          <a:cs typeface="Times New Roman" pitchFamily="18"/>
                        </a:rPr>
                        <a:t>Wide temperature range spectrum for nucleation </a:t>
                      </a:r>
                    </a:p>
                    <a:p>
                      <a:pPr marL="457200" indent="-457200">
                        <a:lnSpc>
                          <a:spcPct val="80000"/>
                        </a:lnSpc>
                        <a:buFont typeface="Wingdings" panose="05000000000000000000" pitchFamily="2" charset="2"/>
                        <a:buChar char="§"/>
                      </a:pPr>
                      <a:r>
                        <a:rPr lang="en-US" sz="2800" dirty="0">
                          <a:solidFill>
                            <a:schemeClr val="tx1"/>
                          </a:solidFill>
                          <a:latin typeface="+mn-lt"/>
                          <a:cs typeface="Times New Roman" pitchFamily="18"/>
                        </a:rPr>
                        <a:t>63 % of nucleation within the first minute</a:t>
                      </a:r>
                      <a:r>
                        <a:rPr lang="en-US" sz="2800" dirty="0">
                          <a:solidFill>
                            <a:schemeClr val="tx1"/>
                          </a:solidFill>
                          <a:latin typeface="+mn-lt"/>
                        </a:rPr>
                        <a:t> </a:t>
                      </a:r>
                      <a:endParaRPr lang="en-US" sz="2800" dirty="0">
                        <a:solidFill>
                          <a:schemeClr val="tx1"/>
                        </a:solidFill>
                        <a:latin typeface="+mn-lt"/>
                        <a:cs typeface="Times New Roman" pitchFamily="18"/>
                      </a:endParaRPr>
                    </a:p>
                    <a:p>
                      <a:pPr marL="457200" indent="-457200">
                        <a:lnSpc>
                          <a:spcPct val="80000"/>
                        </a:lnSpc>
                        <a:buFont typeface="Wingdings" panose="05000000000000000000" pitchFamily="2" charset="2"/>
                        <a:buChar char="§"/>
                      </a:pPr>
                      <a:r>
                        <a:rPr lang="en-US" sz="2800" dirty="0">
                          <a:solidFill>
                            <a:schemeClr val="tx1"/>
                          </a:solidFill>
                          <a:latin typeface="+mn-lt"/>
                          <a:cs typeface="Times New Roman" pitchFamily="18"/>
                        </a:rPr>
                        <a:t>90 % of nucleation in less than 2 minutes</a:t>
                      </a:r>
                    </a:p>
                  </a:txBody>
                  <a:tcPr marL="51435" marR="51435" marT="0" marB="0"/>
                </a:tc>
                <a:extLst>
                  <a:ext uri="{0D108BD9-81ED-4DB2-BD59-A6C34878D82A}">
                    <a16:rowId xmlns:a16="http://schemas.microsoft.com/office/drawing/2014/main" val="1391000805"/>
                  </a:ext>
                </a:extLst>
              </a:tr>
            </a:tbl>
          </a:graphicData>
        </a:graphic>
      </p:graphicFrame>
      <p:sp>
        <p:nvSpPr>
          <p:cNvPr id="12" name="TextBox 11"/>
          <p:cNvSpPr txBox="1"/>
          <p:nvPr/>
        </p:nvSpPr>
        <p:spPr>
          <a:xfrm>
            <a:off x="23014" y="0"/>
            <a:ext cx="9144000" cy="1446550"/>
          </a:xfrm>
          <a:prstGeom prst="rect">
            <a:avLst/>
          </a:prstGeom>
          <a:noFill/>
        </p:spPr>
        <p:txBody>
          <a:bodyPr wrap="square" rtlCol="0">
            <a:spAutoFit/>
          </a:bodyPr>
          <a:lstStyle/>
          <a:p>
            <a:pPr algn="ctr"/>
            <a:r>
              <a:rPr lang="en-US" sz="4400" dirty="0"/>
              <a:t>Silver Iodide (AgI) Flares used in the NDCMP</a:t>
            </a:r>
          </a:p>
        </p:txBody>
      </p:sp>
    </p:spTree>
    <p:extLst>
      <p:ext uri="{BB962C8B-B14F-4D97-AF65-F5344CB8AC3E}">
        <p14:creationId xmlns:p14="http://schemas.microsoft.com/office/powerpoint/2010/main" val="2673985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1500"/>
              <a:t>51</a:t>
            </a:fld>
            <a:endParaRPr lang="en-US" sz="1500"/>
          </a:p>
        </p:txBody>
      </p:sp>
      <p:sp>
        <p:nvSpPr>
          <p:cNvPr id="3" name="TextBox 2"/>
          <p:cNvSpPr txBox="1"/>
          <p:nvPr/>
        </p:nvSpPr>
        <p:spPr>
          <a:xfrm>
            <a:off x="-90874" y="35000"/>
            <a:ext cx="3781425" cy="2862322"/>
          </a:xfrm>
          <a:prstGeom prst="rect">
            <a:avLst/>
          </a:prstGeom>
          <a:noFill/>
        </p:spPr>
        <p:txBody>
          <a:bodyPr wrap="square" rtlCol="0">
            <a:spAutoFit/>
          </a:bodyPr>
          <a:lstStyle/>
          <a:p>
            <a:pPr algn="ctr"/>
            <a:r>
              <a:rPr lang="en-US" sz="3600" dirty="0"/>
              <a:t>Statistics on 2008, 2010, and 2012 POLCAST Bootstrapped Data Sets</a:t>
            </a:r>
          </a:p>
        </p:txBody>
      </p:sp>
      <p:graphicFrame>
        <p:nvGraphicFramePr>
          <p:cNvPr id="7" name="Table 6"/>
          <p:cNvGraphicFramePr>
            <a:graphicFrameLocks noGrp="1"/>
          </p:cNvGraphicFramePr>
          <p:nvPr>
            <p:extLst>
              <p:ext uri="{D42A27DB-BD31-4B8C-83A1-F6EECF244321}">
                <p14:modId xmlns:p14="http://schemas.microsoft.com/office/powerpoint/2010/main" val="953633684"/>
              </p:ext>
            </p:extLst>
          </p:nvPr>
        </p:nvGraphicFramePr>
        <p:xfrm>
          <a:off x="3690552" y="84653"/>
          <a:ext cx="5453448" cy="1585020"/>
        </p:xfrm>
        <a:graphic>
          <a:graphicData uri="http://schemas.openxmlformats.org/drawingml/2006/table">
            <a:tbl>
              <a:tblPr firstRow="1" firstCol="1" bandRow="1">
                <a:tableStyleId>{073A0DAA-6AF3-43AB-8588-CEC1D06C72B9}</a:tableStyleId>
              </a:tblPr>
              <a:tblGrid>
                <a:gridCol w="2155235">
                  <a:extLst>
                    <a:ext uri="{9D8B030D-6E8A-4147-A177-3AD203B41FA5}">
                      <a16:colId xmlns:a16="http://schemas.microsoft.com/office/drawing/2014/main" val="4061408630"/>
                    </a:ext>
                  </a:extLst>
                </a:gridCol>
                <a:gridCol w="744897">
                  <a:extLst>
                    <a:ext uri="{9D8B030D-6E8A-4147-A177-3AD203B41FA5}">
                      <a16:colId xmlns:a16="http://schemas.microsoft.com/office/drawing/2014/main" val="4235166280"/>
                    </a:ext>
                  </a:extLst>
                </a:gridCol>
                <a:gridCol w="784624">
                  <a:extLst>
                    <a:ext uri="{9D8B030D-6E8A-4147-A177-3AD203B41FA5}">
                      <a16:colId xmlns:a16="http://schemas.microsoft.com/office/drawing/2014/main" val="2523794371"/>
                    </a:ext>
                  </a:extLst>
                </a:gridCol>
                <a:gridCol w="823262">
                  <a:extLst>
                    <a:ext uri="{9D8B030D-6E8A-4147-A177-3AD203B41FA5}">
                      <a16:colId xmlns:a16="http://schemas.microsoft.com/office/drawing/2014/main" val="2823714896"/>
                    </a:ext>
                  </a:extLst>
                </a:gridCol>
                <a:gridCol w="945430">
                  <a:extLst>
                    <a:ext uri="{9D8B030D-6E8A-4147-A177-3AD203B41FA5}">
                      <a16:colId xmlns:a16="http://schemas.microsoft.com/office/drawing/2014/main" val="20004"/>
                    </a:ext>
                  </a:extLst>
                </a:gridCol>
              </a:tblGrid>
              <a:tr h="335340">
                <a:tc>
                  <a:txBody>
                    <a:bodyPr/>
                    <a:lstStyle/>
                    <a:p>
                      <a:pPr marL="0" marR="0">
                        <a:spcBef>
                          <a:spcPts val="0"/>
                        </a:spcBef>
                        <a:spcAft>
                          <a:spcPts val="0"/>
                        </a:spcAft>
                      </a:pPr>
                      <a:r>
                        <a:rPr lang="en-US" sz="1400" dirty="0">
                          <a:effectLst/>
                          <a:latin typeface="+mn-lt"/>
                        </a:rPr>
                        <a:t>100 iterations </a:t>
                      </a:r>
                      <a:endParaRPr lang="en-US" sz="1400" dirty="0">
                        <a:effectLst/>
                        <a:latin typeface="+mn-lt"/>
                        <a:ea typeface="Times New Roman" panose="02020603050405020304" pitchFamily="18" charset="0"/>
                      </a:endParaRPr>
                    </a:p>
                  </a:txBody>
                  <a:tcPr marL="51435" marR="51435" marT="0" marB="0"/>
                </a:tc>
                <a:tc>
                  <a:txBody>
                    <a:bodyPr/>
                    <a:lstStyle/>
                    <a:p>
                      <a:endParaRPr lang="en-US" sz="1400" dirty="0"/>
                    </a:p>
                  </a:txBody>
                  <a:tcPr marL="51435" marR="51435" marT="0" marB="0"/>
                </a:tc>
                <a:tc>
                  <a:txBody>
                    <a:bodyPr/>
                    <a:lstStyle/>
                    <a:p>
                      <a:endParaRPr lang="en-US" sz="1400" dirty="0"/>
                    </a:p>
                  </a:txBody>
                  <a:tcPr marL="51435" marR="51435" marT="0" marB="0"/>
                </a:tc>
                <a:tc>
                  <a:txBody>
                    <a:bodyPr/>
                    <a:lstStyle/>
                    <a:p>
                      <a:endParaRPr lang="en-US" sz="1400" dirty="0"/>
                    </a:p>
                  </a:txBody>
                  <a:tcPr marL="51435" marR="51435" marT="0" marB="0"/>
                </a:tc>
                <a:tc>
                  <a:txBody>
                    <a:bodyPr/>
                    <a:lstStyle/>
                    <a:p>
                      <a:pPr marL="0" marR="0">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623246677"/>
                  </a:ext>
                </a:extLst>
              </a:tr>
              <a:tr h="274320">
                <a:tc>
                  <a:txBody>
                    <a:bodyPr/>
                    <a:lstStyle/>
                    <a:p>
                      <a:pPr marL="0" marR="0">
                        <a:spcBef>
                          <a:spcPts val="0"/>
                        </a:spcBef>
                        <a:spcAft>
                          <a:spcPts val="0"/>
                        </a:spcAft>
                      </a:pPr>
                      <a:r>
                        <a:rPr lang="en-US" sz="1400" dirty="0">
                          <a:effectLst/>
                          <a:latin typeface="+mn-lt"/>
                        </a:rPr>
                        <a:t>Cases</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66</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ea typeface="+mn-ea"/>
                        </a:rPr>
                        <a:t>132</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ea typeface="+mn-ea"/>
                        </a:rPr>
                        <a:t>264</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ea typeface="Times New Roman" panose="02020603050405020304" pitchFamily="18" charset="0"/>
                        </a:rPr>
                        <a:t>528</a:t>
                      </a:r>
                    </a:p>
                  </a:txBody>
                  <a:tcPr marL="51435" marR="51435" marT="0" marB="0"/>
                </a:tc>
                <a:extLst>
                  <a:ext uri="{0D108BD9-81ED-4DB2-BD59-A6C34878D82A}">
                    <a16:rowId xmlns:a16="http://schemas.microsoft.com/office/drawing/2014/main" val="3723485606"/>
                  </a:ext>
                </a:extLst>
              </a:tr>
              <a:tr h="274320">
                <a:tc>
                  <a:txBody>
                    <a:bodyPr/>
                    <a:lstStyle/>
                    <a:p>
                      <a:pPr marL="0" marR="0">
                        <a:spcBef>
                          <a:spcPts val="0"/>
                        </a:spcBef>
                        <a:spcAft>
                          <a:spcPts val="0"/>
                        </a:spcAft>
                      </a:pPr>
                      <a:r>
                        <a:rPr lang="en-US" sz="1400" dirty="0">
                          <a:effectLst/>
                          <a:latin typeface="+mn-lt"/>
                        </a:rPr>
                        <a:t>Mean Double Ratio  </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1.9243</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1.9576</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1.8927</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latin typeface="+mn-lt"/>
                        </a:rPr>
                        <a:t>1.8420</a:t>
                      </a:r>
                      <a:endParaRPr lang="en-US" sz="1400"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3681212829"/>
                  </a:ext>
                </a:extLst>
              </a:tr>
              <a:tr h="274320">
                <a:tc>
                  <a:txBody>
                    <a:bodyPr/>
                    <a:lstStyle/>
                    <a:p>
                      <a:pPr marL="0" marR="0">
                        <a:spcBef>
                          <a:spcPts val="0"/>
                        </a:spcBef>
                        <a:spcAft>
                          <a:spcPts val="0"/>
                        </a:spcAft>
                      </a:pPr>
                      <a:r>
                        <a:rPr lang="en-US" sz="1400" dirty="0">
                          <a:effectLst/>
                          <a:latin typeface="+mn-lt"/>
                        </a:rPr>
                        <a:t>Standard Deviation</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0.7798</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0.4838</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0.3368</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ea typeface="Times New Roman" panose="02020603050405020304" pitchFamily="18" charset="0"/>
                        </a:rPr>
                        <a:t>0.2677</a:t>
                      </a:r>
                    </a:p>
                  </a:txBody>
                  <a:tcPr marL="51435" marR="51435" marT="0" marB="0"/>
                </a:tc>
                <a:extLst>
                  <a:ext uri="{0D108BD9-81ED-4DB2-BD59-A6C34878D82A}">
                    <a16:rowId xmlns:a16="http://schemas.microsoft.com/office/drawing/2014/main" val="343432326"/>
                  </a:ext>
                </a:extLst>
              </a:tr>
              <a:tr h="203292">
                <a:tc>
                  <a:txBody>
                    <a:bodyPr/>
                    <a:lstStyle/>
                    <a:p>
                      <a:pPr marL="0" marR="0">
                        <a:spcBef>
                          <a:spcPts val="0"/>
                        </a:spcBef>
                        <a:spcAft>
                          <a:spcPts val="0"/>
                        </a:spcAft>
                      </a:pPr>
                      <a:r>
                        <a:rPr lang="en-US" sz="1400">
                          <a:effectLst/>
                          <a:latin typeface="+mn-lt"/>
                        </a:rPr>
                        <a:t>Z-Score</a:t>
                      </a:r>
                      <a:endParaRPr lang="en-US" sz="140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1.1853</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1.9793</a:t>
                      </a:r>
                      <a:endParaRPr lang="en-US" sz="1400" dirty="0">
                        <a:effectLst/>
                        <a:latin typeface="+mn-lt"/>
                        <a:ea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latin typeface="+mn-lt"/>
                        </a:rPr>
                        <a:t>2.6509</a:t>
                      </a:r>
                      <a:endParaRPr lang="en-US" sz="14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Times New Roman" panose="02020603050405020304" pitchFamily="18" charset="0"/>
                        </a:rPr>
                        <a:t>3.1452</a:t>
                      </a:r>
                    </a:p>
                  </a:txBody>
                  <a:tcPr marL="51435" marR="51435" marT="0" marB="0"/>
                </a:tc>
                <a:extLst>
                  <a:ext uri="{0D108BD9-81ED-4DB2-BD59-A6C34878D82A}">
                    <a16:rowId xmlns:a16="http://schemas.microsoft.com/office/drawing/2014/main" val="1799923589"/>
                  </a:ext>
                </a:extLst>
              </a:tr>
              <a:tr h="0">
                <a:tc>
                  <a:txBody>
                    <a:bodyPr/>
                    <a:lstStyle/>
                    <a:p>
                      <a:pPr marL="0" marR="0">
                        <a:spcBef>
                          <a:spcPts val="0"/>
                        </a:spcBef>
                        <a:spcAft>
                          <a:spcPts val="0"/>
                        </a:spcAft>
                      </a:pPr>
                      <a:r>
                        <a:rPr lang="en-US" sz="1400" dirty="0">
                          <a:effectLst/>
                          <a:latin typeface="+mn-lt"/>
                          <a:ea typeface="Times New Roman" panose="02020603050405020304" pitchFamily="18" charset="0"/>
                        </a:rPr>
                        <a:t>Test for 1 proportion</a:t>
                      </a:r>
                    </a:p>
                  </a:txBody>
                  <a:tcPr marL="51435" marR="51435" marT="0" marB="0"/>
                </a:tc>
                <a:tc>
                  <a:txBody>
                    <a:bodyPr/>
                    <a:lstStyle/>
                    <a:p>
                      <a:pPr marL="0" marR="0">
                        <a:spcBef>
                          <a:spcPts val="0"/>
                        </a:spcBef>
                        <a:spcAft>
                          <a:spcPts val="0"/>
                        </a:spcAft>
                      </a:pPr>
                      <a:r>
                        <a:rPr lang="en-US" sz="1400" dirty="0">
                          <a:effectLst/>
                          <a:latin typeface="+mn-lt"/>
                          <a:ea typeface="Times New Roman" panose="02020603050405020304" pitchFamily="18" charset="0"/>
                        </a:rPr>
                        <a:t>.4506</a:t>
                      </a:r>
                    </a:p>
                  </a:txBody>
                  <a:tcPr marL="51435" marR="51435" marT="0" marB="0"/>
                </a:tc>
                <a:tc>
                  <a:txBody>
                    <a:bodyPr/>
                    <a:lstStyle/>
                    <a:p>
                      <a:pPr marL="0" marR="0">
                        <a:spcBef>
                          <a:spcPts val="0"/>
                        </a:spcBef>
                        <a:spcAft>
                          <a:spcPts val="0"/>
                        </a:spcAft>
                      </a:pPr>
                      <a:r>
                        <a:rPr lang="en-US" sz="1400" b="0" dirty="0">
                          <a:effectLst/>
                          <a:latin typeface="+mn-lt"/>
                          <a:ea typeface="Times New Roman" panose="02020603050405020304" pitchFamily="18" charset="0"/>
                        </a:rPr>
                        <a:t>.2688</a:t>
                      </a:r>
                    </a:p>
                  </a:txBody>
                  <a:tcPr marL="51435" marR="51435" marT="0" marB="0"/>
                </a:tc>
                <a:tc>
                  <a:txBody>
                    <a:bodyPr/>
                    <a:lstStyle/>
                    <a:p>
                      <a:pPr marL="0" marR="0">
                        <a:spcBef>
                          <a:spcPts val="0"/>
                        </a:spcBef>
                        <a:spcAft>
                          <a:spcPts val="0"/>
                        </a:spcAft>
                      </a:pPr>
                      <a:r>
                        <a:rPr lang="en-US" sz="1400" b="0" dirty="0">
                          <a:effectLst/>
                          <a:latin typeface="+mn-lt"/>
                          <a:ea typeface="Times New Roman" panose="02020603050405020304" pitchFamily="18" charset="0"/>
                        </a:rPr>
                        <a:t>.1449</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.0259</a:t>
                      </a:r>
                    </a:p>
                  </a:txBody>
                  <a:tcPr marL="51435" marR="51435" marT="0" marB="0"/>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73579878"/>
              </p:ext>
            </p:extLst>
          </p:nvPr>
        </p:nvGraphicFramePr>
        <p:xfrm>
          <a:off x="3690551" y="2181046"/>
          <a:ext cx="5453449" cy="1474906"/>
        </p:xfrm>
        <a:graphic>
          <a:graphicData uri="http://schemas.openxmlformats.org/drawingml/2006/table">
            <a:tbl>
              <a:tblPr firstRow="1" firstCol="1" bandRow="1">
                <a:tableStyleId>{073A0DAA-6AF3-43AB-8588-CEC1D06C72B9}</a:tableStyleId>
              </a:tblPr>
              <a:tblGrid>
                <a:gridCol w="2158065">
                  <a:extLst>
                    <a:ext uri="{9D8B030D-6E8A-4147-A177-3AD203B41FA5}">
                      <a16:colId xmlns:a16="http://schemas.microsoft.com/office/drawing/2014/main" val="1154416983"/>
                    </a:ext>
                  </a:extLst>
                </a:gridCol>
                <a:gridCol w="749596">
                  <a:extLst>
                    <a:ext uri="{9D8B030D-6E8A-4147-A177-3AD203B41FA5}">
                      <a16:colId xmlns:a16="http://schemas.microsoft.com/office/drawing/2014/main" val="1360017724"/>
                    </a:ext>
                  </a:extLst>
                </a:gridCol>
                <a:gridCol w="772311">
                  <a:extLst>
                    <a:ext uri="{9D8B030D-6E8A-4147-A177-3AD203B41FA5}">
                      <a16:colId xmlns:a16="http://schemas.microsoft.com/office/drawing/2014/main" val="2190142018"/>
                    </a:ext>
                  </a:extLst>
                </a:gridCol>
                <a:gridCol w="874529">
                  <a:extLst>
                    <a:ext uri="{9D8B030D-6E8A-4147-A177-3AD203B41FA5}">
                      <a16:colId xmlns:a16="http://schemas.microsoft.com/office/drawing/2014/main" val="794930895"/>
                    </a:ext>
                  </a:extLst>
                </a:gridCol>
                <a:gridCol w="898948">
                  <a:extLst>
                    <a:ext uri="{9D8B030D-6E8A-4147-A177-3AD203B41FA5}">
                      <a16:colId xmlns:a16="http://schemas.microsoft.com/office/drawing/2014/main" val="20004"/>
                    </a:ext>
                  </a:extLst>
                </a:gridCol>
              </a:tblGrid>
              <a:tr h="123748">
                <a:tc gridSpan="5">
                  <a:txBody>
                    <a:bodyPr/>
                    <a:lstStyle/>
                    <a:p>
                      <a:pPr marL="0" marR="0">
                        <a:spcBef>
                          <a:spcPts val="0"/>
                        </a:spcBef>
                        <a:spcAft>
                          <a:spcPts val="0"/>
                        </a:spcAft>
                      </a:pPr>
                      <a:r>
                        <a:rPr lang="en-US" sz="1600" dirty="0">
                          <a:effectLst/>
                          <a:latin typeface="+mn-lt"/>
                        </a:rPr>
                        <a:t>1,000 iterations </a:t>
                      </a:r>
                      <a:endParaRPr lang="en-US" sz="1600" dirty="0">
                        <a:effectLst/>
                        <a:latin typeface="+mn-lt"/>
                        <a:ea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25946317"/>
                  </a:ext>
                </a:extLst>
              </a:tr>
              <a:tr h="255706">
                <a:tc>
                  <a:txBody>
                    <a:bodyPr/>
                    <a:lstStyle/>
                    <a:p>
                      <a:pPr marL="0" marR="0">
                        <a:spcBef>
                          <a:spcPts val="0"/>
                        </a:spcBef>
                        <a:spcAft>
                          <a:spcPts val="0"/>
                        </a:spcAft>
                      </a:pPr>
                      <a:r>
                        <a:rPr lang="en-US" sz="1600" dirty="0">
                          <a:effectLst/>
                          <a:latin typeface="+mn-lt"/>
                        </a:rPr>
                        <a:t>Cases</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ea typeface="+mn-ea"/>
                        </a:rPr>
                        <a:t>66</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ea typeface="+mn-ea"/>
                        </a:rPr>
                        <a:t>132</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ea typeface="+mn-ea"/>
                        </a:rPr>
                        <a:t>264</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ea typeface="Times New Roman" panose="02020603050405020304" pitchFamily="18" charset="0"/>
                        </a:rPr>
                        <a:t>528</a:t>
                      </a:r>
                    </a:p>
                  </a:txBody>
                  <a:tcPr marL="51435" marR="51435" marT="0" marB="0"/>
                </a:tc>
                <a:extLst>
                  <a:ext uri="{0D108BD9-81ED-4DB2-BD59-A6C34878D82A}">
                    <a16:rowId xmlns:a16="http://schemas.microsoft.com/office/drawing/2014/main" val="4224205527"/>
                  </a:ext>
                </a:extLst>
              </a:tr>
              <a:tr h="0">
                <a:tc>
                  <a:txBody>
                    <a:bodyPr/>
                    <a:lstStyle/>
                    <a:p>
                      <a:pPr marL="0" marR="0">
                        <a:spcBef>
                          <a:spcPts val="0"/>
                        </a:spcBef>
                        <a:spcAft>
                          <a:spcPts val="0"/>
                        </a:spcAft>
                      </a:pPr>
                      <a:r>
                        <a:rPr lang="en-US" sz="1600" dirty="0">
                          <a:effectLst/>
                          <a:latin typeface="+mn-lt"/>
                        </a:rPr>
                        <a:t>Mean Double Ratio  </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1.9894</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1.9003</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1.8710</a:t>
                      </a:r>
                      <a:endParaRPr lang="en-US"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latin typeface="+mn-lt"/>
                        </a:rPr>
                        <a:t>1.8654 </a:t>
                      </a:r>
                      <a:endParaRPr lang="en-US"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08707099"/>
                  </a:ext>
                </a:extLst>
              </a:tr>
              <a:tr h="0">
                <a:tc>
                  <a:txBody>
                    <a:bodyPr/>
                    <a:lstStyle/>
                    <a:p>
                      <a:pPr marL="0" marR="0">
                        <a:spcBef>
                          <a:spcPts val="0"/>
                        </a:spcBef>
                        <a:spcAft>
                          <a:spcPts val="0"/>
                        </a:spcAft>
                      </a:pPr>
                      <a:r>
                        <a:rPr lang="en-US" sz="1600" dirty="0">
                          <a:effectLst/>
                          <a:latin typeface="+mn-lt"/>
                        </a:rPr>
                        <a:t>Standard Deviation</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0.788</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0.4938</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0.3513</a:t>
                      </a:r>
                      <a:endParaRPr lang="en-US"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latin typeface="+mn-lt"/>
                        </a:rPr>
                        <a:t>1.8654</a:t>
                      </a:r>
                      <a:endParaRPr lang="en-US"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86386072"/>
                  </a:ext>
                </a:extLst>
              </a:tr>
              <a:tr h="0">
                <a:tc>
                  <a:txBody>
                    <a:bodyPr/>
                    <a:lstStyle/>
                    <a:p>
                      <a:pPr marL="0" marR="0">
                        <a:spcBef>
                          <a:spcPts val="0"/>
                        </a:spcBef>
                        <a:spcAft>
                          <a:spcPts val="0"/>
                        </a:spcAft>
                      </a:pPr>
                      <a:r>
                        <a:rPr lang="en-US" sz="1600">
                          <a:effectLst/>
                          <a:latin typeface="+mn-lt"/>
                        </a:rPr>
                        <a:t>Z-Score</a:t>
                      </a:r>
                      <a:endParaRPr lang="en-US" sz="160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1.256</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1.8233</a:t>
                      </a:r>
                      <a:endParaRPr lang="en-US" sz="14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rPr>
                        <a:t>2.4796</a:t>
                      </a:r>
                      <a:endParaRPr lang="en-US"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3.4901</a:t>
                      </a:r>
                    </a:p>
                  </a:txBody>
                  <a:tcPr marL="51435" marR="51435" marT="0" marB="0"/>
                </a:tc>
                <a:extLst>
                  <a:ext uri="{0D108BD9-81ED-4DB2-BD59-A6C34878D82A}">
                    <a16:rowId xmlns:a16="http://schemas.microsoft.com/office/drawing/2014/main" val="853162396"/>
                  </a:ext>
                </a:extLst>
              </a:tr>
              <a:tr h="0">
                <a:tc>
                  <a:txBody>
                    <a:bodyPr/>
                    <a:lstStyle/>
                    <a:p>
                      <a:pPr marL="0" marR="0">
                        <a:spcBef>
                          <a:spcPts val="0"/>
                        </a:spcBef>
                        <a:spcAft>
                          <a:spcPts val="0"/>
                        </a:spcAft>
                      </a:pPr>
                      <a:r>
                        <a:rPr lang="en-US" sz="1600" dirty="0">
                          <a:effectLst/>
                          <a:latin typeface="+mn-lt"/>
                          <a:ea typeface="Times New Roman" panose="02020603050405020304" pitchFamily="18" charset="0"/>
                        </a:rPr>
                        <a:t>Test</a:t>
                      </a:r>
                      <a:r>
                        <a:rPr lang="en-US" sz="1600" baseline="0" dirty="0">
                          <a:effectLst/>
                          <a:latin typeface="+mn-lt"/>
                          <a:ea typeface="Times New Roman" panose="02020603050405020304" pitchFamily="18" charset="0"/>
                        </a:rPr>
                        <a:t> for 1 Proportion</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400" dirty="0">
                          <a:effectLst/>
                          <a:latin typeface="+mn-lt"/>
                          <a:ea typeface="Times New Roman" panose="02020603050405020304" pitchFamily="18" charset="0"/>
                        </a:rPr>
                        <a:t>.4194</a:t>
                      </a:r>
                    </a:p>
                  </a:txBody>
                  <a:tcPr marL="51435" marR="51435" marT="0" marB="0"/>
                </a:tc>
                <a:tc>
                  <a:txBody>
                    <a:bodyPr/>
                    <a:lstStyle/>
                    <a:p>
                      <a:pPr marL="0" marR="0" algn="l">
                        <a:spcBef>
                          <a:spcPts val="0"/>
                        </a:spcBef>
                        <a:spcAft>
                          <a:spcPts val="0"/>
                        </a:spcAft>
                      </a:pPr>
                      <a:r>
                        <a:rPr lang="en-US" sz="1400" b="0" dirty="0">
                          <a:effectLst/>
                          <a:latin typeface="+mn-lt"/>
                          <a:ea typeface="Times New Roman" panose="02020603050405020304" pitchFamily="18" charset="0"/>
                        </a:rPr>
                        <a:t>.2985</a:t>
                      </a:r>
                    </a:p>
                  </a:txBody>
                  <a:tcPr marL="51435" marR="51435" marT="0" marB="0"/>
                </a:tc>
                <a:tc>
                  <a:txBody>
                    <a:bodyPr/>
                    <a:lstStyle/>
                    <a:p>
                      <a:pPr marL="0" marR="0" algn="l">
                        <a:spcBef>
                          <a:spcPts val="0"/>
                        </a:spcBef>
                        <a:spcAft>
                          <a:spcPts val="0"/>
                        </a:spcAft>
                      </a:pPr>
                      <a:r>
                        <a:rPr lang="en-US" sz="1400" b="0" dirty="0">
                          <a:effectLst/>
                          <a:latin typeface="+mn-lt"/>
                          <a:ea typeface="Times New Roman" panose="02020603050405020304" pitchFamily="18" charset="0"/>
                        </a:rPr>
                        <a:t>.1549</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.0229</a:t>
                      </a:r>
                    </a:p>
                  </a:txBody>
                  <a:tcPr marL="51435" marR="51435" marT="0" marB="0"/>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0021291"/>
              </p:ext>
            </p:extLst>
          </p:nvPr>
        </p:nvGraphicFramePr>
        <p:xfrm>
          <a:off x="3690551" y="4124024"/>
          <a:ext cx="5453448" cy="1514629"/>
        </p:xfrm>
        <a:graphic>
          <a:graphicData uri="http://schemas.openxmlformats.org/drawingml/2006/table">
            <a:tbl>
              <a:tblPr firstRow="1" firstCol="1" bandRow="1">
                <a:tableStyleId>{073A0DAA-6AF3-43AB-8588-CEC1D06C72B9}</a:tableStyleId>
              </a:tblPr>
              <a:tblGrid>
                <a:gridCol w="2173159">
                  <a:extLst>
                    <a:ext uri="{9D8B030D-6E8A-4147-A177-3AD203B41FA5}">
                      <a16:colId xmlns:a16="http://schemas.microsoft.com/office/drawing/2014/main" val="1154416983"/>
                    </a:ext>
                  </a:extLst>
                </a:gridCol>
                <a:gridCol w="794006">
                  <a:extLst>
                    <a:ext uri="{9D8B030D-6E8A-4147-A177-3AD203B41FA5}">
                      <a16:colId xmlns:a16="http://schemas.microsoft.com/office/drawing/2014/main" val="1360017724"/>
                    </a:ext>
                  </a:extLst>
                </a:gridCol>
                <a:gridCol w="874557">
                  <a:extLst>
                    <a:ext uri="{9D8B030D-6E8A-4147-A177-3AD203B41FA5}">
                      <a16:colId xmlns:a16="http://schemas.microsoft.com/office/drawing/2014/main" val="2190142018"/>
                    </a:ext>
                  </a:extLst>
                </a:gridCol>
                <a:gridCol w="793775">
                  <a:extLst>
                    <a:ext uri="{9D8B030D-6E8A-4147-A177-3AD203B41FA5}">
                      <a16:colId xmlns:a16="http://schemas.microsoft.com/office/drawing/2014/main" val="794930895"/>
                    </a:ext>
                  </a:extLst>
                </a:gridCol>
                <a:gridCol w="817951">
                  <a:extLst>
                    <a:ext uri="{9D8B030D-6E8A-4147-A177-3AD203B41FA5}">
                      <a16:colId xmlns:a16="http://schemas.microsoft.com/office/drawing/2014/main" val="20004"/>
                    </a:ext>
                  </a:extLst>
                </a:gridCol>
              </a:tblGrid>
              <a:tr h="0">
                <a:tc gridSpan="5">
                  <a:txBody>
                    <a:bodyPr/>
                    <a:lstStyle/>
                    <a:p>
                      <a:pPr marL="0" marR="0" algn="l">
                        <a:spcBef>
                          <a:spcPts val="0"/>
                        </a:spcBef>
                        <a:spcAft>
                          <a:spcPts val="0"/>
                        </a:spcAft>
                      </a:pPr>
                      <a:r>
                        <a:rPr lang="en-US" sz="1600" dirty="0">
                          <a:effectLst/>
                          <a:latin typeface="+mn-lt"/>
                        </a:rPr>
                        <a:t>10,000 iterations </a:t>
                      </a:r>
                      <a:endParaRPr lang="en-US" sz="1600" dirty="0">
                        <a:effectLst/>
                        <a:latin typeface="+mn-lt"/>
                        <a:ea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25946317"/>
                  </a:ext>
                </a:extLst>
              </a:tr>
              <a:tr h="295429">
                <a:tc>
                  <a:txBody>
                    <a:bodyPr/>
                    <a:lstStyle/>
                    <a:p>
                      <a:pPr marL="0" marR="0" algn="l">
                        <a:spcBef>
                          <a:spcPts val="0"/>
                        </a:spcBef>
                        <a:spcAft>
                          <a:spcPts val="0"/>
                        </a:spcAft>
                      </a:pPr>
                      <a:r>
                        <a:rPr lang="en-US" sz="1600" dirty="0">
                          <a:effectLst/>
                          <a:latin typeface="+mn-lt"/>
                        </a:rPr>
                        <a:t>Cases</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dirty="0">
                          <a:effectLst/>
                          <a:latin typeface="+mn-lt"/>
                          <a:ea typeface="+mn-ea"/>
                        </a:rPr>
                        <a:t>66</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dirty="0">
                          <a:effectLst/>
                          <a:latin typeface="+mn-lt"/>
                          <a:ea typeface="+mn-ea"/>
                        </a:rPr>
                        <a:t>132</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dirty="0">
                          <a:effectLst/>
                          <a:latin typeface="+mn-lt"/>
                          <a:ea typeface="+mn-ea"/>
                        </a:rPr>
                        <a:t>264</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528</a:t>
                      </a:r>
                    </a:p>
                  </a:txBody>
                  <a:tcPr marL="51435" marR="51435" marT="0" marB="0"/>
                </a:tc>
                <a:extLst>
                  <a:ext uri="{0D108BD9-81ED-4DB2-BD59-A6C34878D82A}">
                    <a16:rowId xmlns:a16="http://schemas.microsoft.com/office/drawing/2014/main" val="4224205527"/>
                  </a:ext>
                </a:extLst>
              </a:tr>
              <a:tr h="0">
                <a:tc>
                  <a:txBody>
                    <a:bodyPr/>
                    <a:lstStyle/>
                    <a:p>
                      <a:pPr marL="0" marR="0" algn="l">
                        <a:spcBef>
                          <a:spcPts val="0"/>
                        </a:spcBef>
                        <a:spcAft>
                          <a:spcPts val="0"/>
                        </a:spcAft>
                      </a:pPr>
                      <a:r>
                        <a:rPr lang="en-US" sz="1600" dirty="0">
                          <a:effectLst/>
                          <a:latin typeface="+mn-lt"/>
                        </a:rPr>
                        <a:t>Mean Double Ratio  </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1.9679</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1.9103</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1.8814</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1.8677</a:t>
                      </a:r>
                      <a:endParaRPr lang="en-US" sz="1600"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508707099"/>
                  </a:ext>
                </a:extLst>
              </a:tr>
              <a:tr h="0">
                <a:tc>
                  <a:txBody>
                    <a:bodyPr/>
                    <a:lstStyle/>
                    <a:p>
                      <a:pPr marL="0" marR="0" algn="l">
                        <a:spcBef>
                          <a:spcPts val="0"/>
                        </a:spcBef>
                        <a:spcAft>
                          <a:spcPts val="0"/>
                        </a:spcAft>
                      </a:pPr>
                      <a:r>
                        <a:rPr lang="en-US" sz="1600" dirty="0">
                          <a:effectLst/>
                          <a:latin typeface="+mn-lt"/>
                        </a:rPr>
                        <a:t>Standard Deviation</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0.8070</a:t>
                      </a: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0.5362</a:t>
                      </a: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0.3609</a:t>
                      </a: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0.2536</a:t>
                      </a:r>
                    </a:p>
                  </a:txBody>
                  <a:tcPr marL="51435" marR="51435" marT="0" marB="0"/>
                </a:tc>
                <a:extLst>
                  <a:ext uri="{0D108BD9-81ED-4DB2-BD59-A6C34878D82A}">
                    <a16:rowId xmlns:a16="http://schemas.microsoft.com/office/drawing/2014/main" val="3486386072"/>
                  </a:ext>
                </a:extLst>
              </a:tr>
              <a:tr h="0">
                <a:tc>
                  <a:txBody>
                    <a:bodyPr/>
                    <a:lstStyle/>
                    <a:p>
                      <a:pPr marL="0" marR="0" algn="l">
                        <a:spcBef>
                          <a:spcPts val="0"/>
                        </a:spcBef>
                        <a:spcAft>
                          <a:spcPts val="0"/>
                        </a:spcAft>
                      </a:pPr>
                      <a:r>
                        <a:rPr lang="en-US" sz="1600" dirty="0">
                          <a:effectLst/>
                          <a:latin typeface="+mn-lt"/>
                        </a:rPr>
                        <a:t>Z-Score</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1.1993</a:t>
                      </a:r>
                    </a:p>
                  </a:txBody>
                  <a:tcPr marL="51435" marR="51435" marT="0" marB="0"/>
                </a:tc>
                <a:tc>
                  <a:txBody>
                    <a:bodyPr/>
                    <a:lstStyle/>
                    <a:p>
                      <a:pPr marL="0" marR="0" algn="l">
                        <a:spcBef>
                          <a:spcPts val="0"/>
                        </a:spcBef>
                        <a:spcAft>
                          <a:spcPts val="0"/>
                        </a:spcAft>
                      </a:pPr>
                      <a:r>
                        <a:rPr lang="en-US" sz="1600" dirty="0">
                          <a:effectLst/>
                          <a:latin typeface="+mn-lt"/>
                          <a:ea typeface="Times New Roman" panose="02020603050405020304" pitchFamily="18" charset="0"/>
                        </a:rPr>
                        <a:t>1.6975</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2.4421</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3.4214</a:t>
                      </a:r>
                    </a:p>
                  </a:txBody>
                  <a:tcPr marL="51435" marR="51435" marT="0" marB="0"/>
                </a:tc>
                <a:extLst>
                  <a:ext uri="{0D108BD9-81ED-4DB2-BD59-A6C34878D82A}">
                    <a16:rowId xmlns:a16="http://schemas.microsoft.com/office/drawing/2014/main" val="853162396"/>
                  </a:ext>
                </a:extLst>
              </a:tr>
              <a:tr h="0">
                <a:tc>
                  <a:txBody>
                    <a:bodyPr/>
                    <a:lstStyle/>
                    <a:p>
                      <a:pPr marL="0" marR="0" algn="l">
                        <a:spcBef>
                          <a:spcPts val="0"/>
                        </a:spcBef>
                        <a:spcAft>
                          <a:spcPts val="0"/>
                        </a:spcAft>
                      </a:pPr>
                      <a:r>
                        <a:rPr lang="en-US" sz="1600" dirty="0">
                          <a:effectLst/>
                          <a:latin typeface="+mn-lt"/>
                          <a:ea typeface="Times New Roman" panose="02020603050405020304" pitchFamily="18" charset="0"/>
                        </a:rPr>
                        <a:t>Test</a:t>
                      </a:r>
                      <a:r>
                        <a:rPr lang="en-US" sz="1600" baseline="0" dirty="0">
                          <a:effectLst/>
                          <a:latin typeface="+mn-lt"/>
                          <a:ea typeface="Times New Roman" panose="02020603050405020304" pitchFamily="18" charset="0"/>
                        </a:rPr>
                        <a:t> for 1 Proportion</a:t>
                      </a:r>
                      <a:endParaRPr lang="en-US" sz="1600" dirty="0">
                        <a:effectLst/>
                        <a:latin typeface="+mn-lt"/>
                        <a:ea typeface="Times New Roman" panose="02020603050405020304" pitchFamily="18" charset="0"/>
                      </a:endParaRPr>
                    </a:p>
                  </a:txBody>
                  <a:tcPr marL="51435" marR="51435" marT="0" marB="0"/>
                </a:tc>
                <a:tc>
                  <a:txBody>
                    <a:bodyPr/>
                    <a:lstStyle/>
                    <a:p>
                      <a:pPr marL="0" marR="0" algn="l">
                        <a:spcBef>
                          <a:spcPts val="0"/>
                        </a:spcBef>
                        <a:spcAft>
                          <a:spcPts val="0"/>
                        </a:spcAft>
                      </a:pPr>
                      <a:r>
                        <a:rPr lang="en-US" sz="1600" baseline="0" dirty="0">
                          <a:latin typeface="+mn-lt"/>
                        </a:rPr>
                        <a:t>.2147</a:t>
                      </a:r>
                      <a:endParaRPr lang="en-US" sz="1600" dirty="0">
                        <a:effectLst/>
                        <a:latin typeface="+mn-lt"/>
                        <a:ea typeface="Times New Roman" panose="02020603050405020304" pitchFamily="18" charset="0"/>
                      </a:endParaRP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.1466</a:t>
                      </a:r>
                    </a:p>
                  </a:txBody>
                  <a:tcPr marL="51435" marR="51435"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rPr>
                        <a:t>.0751</a:t>
                      </a:r>
                    </a:p>
                  </a:txBody>
                  <a:tcPr marL="51435" marR="51435" marT="0" marB="0"/>
                </a:tc>
                <a:tc>
                  <a:txBody>
                    <a:bodyPr/>
                    <a:lstStyle/>
                    <a:p>
                      <a:pPr marL="0" marR="0" algn="l">
                        <a:spcBef>
                          <a:spcPts val="0"/>
                        </a:spcBef>
                        <a:spcAft>
                          <a:spcPts val="0"/>
                        </a:spcAft>
                      </a:pPr>
                      <a:r>
                        <a:rPr lang="en-US" sz="1600" b="1" dirty="0">
                          <a:latin typeface="+mn-lt"/>
                        </a:rPr>
                        <a:t>.0023</a:t>
                      </a:r>
                      <a:endParaRPr lang="en-US" sz="1600" b="1" dirty="0">
                        <a:effectLst/>
                        <a:latin typeface="+mn-lt"/>
                        <a:ea typeface="Times New Roman" panose="02020603050405020304" pitchFamily="18" charset="0"/>
                      </a:endParaRPr>
                    </a:p>
                  </a:txBody>
                  <a:tcPr marL="51435" marR="51435" marT="0" marB="0"/>
                </a:tc>
                <a:extLst>
                  <a:ext uri="{0D108BD9-81ED-4DB2-BD59-A6C34878D82A}">
                    <a16:rowId xmlns:a16="http://schemas.microsoft.com/office/drawing/2014/main" val="10006"/>
                  </a:ext>
                </a:extLst>
              </a:tr>
            </a:tbl>
          </a:graphicData>
        </a:graphic>
      </p:graphicFrame>
      <p:pic>
        <p:nvPicPr>
          <p:cNvPr id="1026" name="Picture 2" descr="z-value for single propor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58" y="3538273"/>
            <a:ext cx="2025842" cy="8743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dard error of a propor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79" y="4906855"/>
            <a:ext cx="3210736" cy="975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61172" y="5986473"/>
            <a:ext cx="3764172" cy="369332"/>
          </a:xfrm>
          <a:prstGeom prst="rect">
            <a:avLst/>
          </a:prstGeom>
          <a:noFill/>
        </p:spPr>
        <p:txBody>
          <a:bodyPr wrap="none" rtlCol="0">
            <a:spAutoFit/>
          </a:bodyPr>
          <a:lstStyle/>
          <a:p>
            <a:r>
              <a:rPr lang="en-US" dirty="0"/>
              <a:t>Equations for the test for 1 proportion</a:t>
            </a:r>
          </a:p>
        </p:txBody>
      </p:sp>
    </p:spTree>
    <p:extLst>
      <p:ext uri="{BB962C8B-B14F-4D97-AF65-F5344CB8AC3E}">
        <p14:creationId xmlns:p14="http://schemas.microsoft.com/office/powerpoint/2010/main" val="818934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B90A83B-9BC2-40F2-8154-068146BF4D11}"/>
              </a:ext>
            </a:extLst>
          </p:cNvPr>
          <p:cNvGraphicFramePr>
            <a:graphicFrameLocks/>
          </p:cNvGraphicFramePr>
          <p:nvPr>
            <p:extLst>
              <p:ext uri="{D42A27DB-BD31-4B8C-83A1-F6EECF244321}">
                <p14:modId xmlns:p14="http://schemas.microsoft.com/office/powerpoint/2010/main" val="3955974989"/>
              </p:ext>
            </p:extLst>
          </p:nvPr>
        </p:nvGraphicFramePr>
        <p:xfrm>
          <a:off x="2362586" y="3703247"/>
          <a:ext cx="4442251" cy="26084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94FB2795-7945-465B-8F56-435F4B8C7B4D}"/>
              </a:ext>
            </a:extLst>
          </p:cNvPr>
          <p:cNvGraphicFramePr>
            <a:graphicFrameLocks/>
          </p:cNvGraphicFramePr>
          <p:nvPr>
            <p:extLst>
              <p:ext uri="{D42A27DB-BD31-4B8C-83A1-F6EECF244321}">
                <p14:modId xmlns:p14="http://schemas.microsoft.com/office/powerpoint/2010/main" val="2876138187"/>
              </p:ext>
            </p:extLst>
          </p:nvPr>
        </p:nvGraphicFramePr>
        <p:xfrm>
          <a:off x="4922044" y="1154969"/>
          <a:ext cx="4221957" cy="2548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1D9BE45-6875-4906-9371-5AB77D126FF7}"/>
              </a:ext>
            </a:extLst>
          </p:cNvPr>
          <p:cNvGraphicFramePr>
            <a:graphicFrameLocks/>
          </p:cNvGraphicFramePr>
          <p:nvPr>
            <p:extLst>
              <p:ext uri="{D42A27DB-BD31-4B8C-83A1-F6EECF244321}">
                <p14:modId xmlns:p14="http://schemas.microsoft.com/office/powerpoint/2010/main" val="3386379165"/>
              </p:ext>
            </p:extLst>
          </p:nvPr>
        </p:nvGraphicFramePr>
        <p:xfrm>
          <a:off x="-1" y="1169257"/>
          <a:ext cx="4200526" cy="253399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fld id="{49274EE5-B2F3-4519-91E3-A88505E07212}" type="slidenum">
              <a:rPr lang="en-US" sz="1500"/>
              <a:t>52</a:t>
            </a:fld>
            <a:endParaRPr lang="en-US" sz="1500"/>
          </a:p>
        </p:txBody>
      </p:sp>
      <p:sp>
        <p:nvSpPr>
          <p:cNvPr id="15" name="Rectangle 14"/>
          <p:cNvSpPr/>
          <p:nvPr/>
        </p:nvSpPr>
        <p:spPr>
          <a:xfrm>
            <a:off x="224998" y="3490861"/>
            <a:ext cx="1438342" cy="323165"/>
          </a:xfrm>
          <a:prstGeom prst="rect">
            <a:avLst/>
          </a:prstGeom>
          <a:solidFill>
            <a:schemeClr val="tx1"/>
          </a:solidFill>
        </p:spPr>
        <p:txBody>
          <a:bodyPr wrap="none">
            <a:spAutoFit/>
          </a:bodyPr>
          <a:lstStyle/>
          <a:p>
            <a:pPr algn="ctr" fontAlgn="b"/>
            <a:r>
              <a:rPr lang="en-US" sz="1500" b="1" dirty="0">
                <a:solidFill>
                  <a:schemeClr val="bg1"/>
                </a:solidFill>
                <a:latin typeface="Times New Roman" panose="02020603050405020304" pitchFamily="18" charset="0"/>
                <a:cs typeface="Times New Roman" panose="02020603050405020304" pitchFamily="18" charset="0"/>
              </a:rPr>
              <a:t>Average = 13 C</a:t>
            </a:r>
          </a:p>
        </p:txBody>
      </p:sp>
      <p:sp>
        <p:nvSpPr>
          <p:cNvPr id="16" name="Rectangle 15"/>
          <p:cNvSpPr/>
          <p:nvPr/>
        </p:nvSpPr>
        <p:spPr>
          <a:xfrm>
            <a:off x="749800" y="5552947"/>
            <a:ext cx="1651542" cy="323165"/>
          </a:xfrm>
          <a:prstGeom prst="rect">
            <a:avLst/>
          </a:prstGeom>
          <a:solidFill>
            <a:schemeClr val="tx1"/>
          </a:solidFill>
        </p:spPr>
        <p:txBody>
          <a:bodyPr wrap="none">
            <a:spAutoFit/>
          </a:bodyPr>
          <a:lstStyle/>
          <a:p>
            <a:pPr algn="ctr" fontAlgn="b"/>
            <a:r>
              <a:rPr lang="en-US" sz="1500" b="1" dirty="0">
                <a:solidFill>
                  <a:schemeClr val="bg1"/>
                </a:solidFill>
                <a:latin typeface="Times New Roman" panose="02020603050405020304" pitchFamily="18" charset="0"/>
                <a:cs typeface="Times New Roman" panose="02020603050405020304" pitchFamily="18" charset="0"/>
              </a:rPr>
              <a:t>Average = 1630 m</a:t>
            </a:r>
          </a:p>
        </p:txBody>
      </p:sp>
      <p:sp>
        <p:nvSpPr>
          <p:cNvPr id="17" name="Rectangle 16"/>
          <p:cNvSpPr/>
          <p:nvPr/>
        </p:nvSpPr>
        <p:spPr>
          <a:xfrm>
            <a:off x="7010549" y="3612234"/>
            <a:ext cx="2093971" cy="323165"/>
          </a:xfrm>
          <a:prstGeom prst="rect">
            <a:avLst/>
          </a:prstGeom>
          <a:solidFill>
            <a:schemeClr val="tx1"/>
          </a:solidFill>
        </p:spPr>
        <p:txBody>
          <a:bodyPr wrap="none">
            <a:spAutoFit/>
          </a:bodyPr>
          <a:lstStyle/>
          <a:p>
            <a:pPr algn="ctr" fontAlgn="b"/>
            <a:r>
              <a:rPr lang="en-US" sz="1500" b="1" dirty="0">
                <a:solidFill>
                  <a:schemeClr val="bg1"/>
                </a:solidFill>
                <a:latin typeface="Times New Roman" panose="02020603050405020304" pitchFamily="18" charset="0"/>
                <a:cs typeface="Times New Roman" panose="02020603050405020304" pitchFamily="18" charset="0"/>
              </a:rPr>
              <a:t>Average = 1330 #/cm^3</a:t>
            </a:r>
          </a:p>
        </p:txBody>
      </p:sp>
      <p:sp>
        <p:nvSpPr>
          <p:cNvPr id="9" name="Title 1"/>
          <p:cNvSpPr txBox="1">
            <a:spLocks/>
          </p:cNvSpPr>
          <p:nvPr/>
        </p:nvSpPr>
        <p:spPr>
          <a:xfrm>
            <a:off x="1" y="-25387"/>
            <a:ext cx="9144000" cy="7858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Environmental Factors: 2008, 2010, and 2012</a:t>
            </a:r>
          </a:p>
        </p:txBody>
      </p:sp>
    </p:spTree>
    <p:extLst>
      <p:ext uri="{BB962C8B-B14F-4D97-AF65-F5344CB8AC3E}">
        <p14:creationId xmlns:p14="http://schemas.microsoft.com/office/powerpoint/2010/main" val="3011813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535" y="0"/>
            <a:ext cx="8823465" cy="6316853"/>
          </a:xfrm>
          <a:prstGeom prst="rect">
            <a:avLst/>
          </a:prstGeom>
        </p:spPr>
      </p:pic>
      <p:sp>
        <p:nvSpPr>
          <p:cNvPr id="2" name="Slide Number Placeholder 1"/>
          <p:cNvSpPr>
            <a:spLocks noGrp="1"/>
          </p:cNvSpPr>
          <p:nvPr>
            <p:ph type="sldNum" sz="quarter" idx="12"/>
          </p:nvPr>
        </p:nvSpPr>
        <p:spPr/>
        <p:txBody>
          <a:bodyPr/>
          <a:lstStyle/>
          <a:p>
            <a:fld id="{49274EE5-B2F3-4519-91E3-A88505E07212}" type="slidenum">
              <a:rPr lang="en-US" sz="1500"/>
              <a:t>53</a:t>
            </a:fld>
            <a:endParaRPr lang="en-US" sz="1500"/>
          </a:p>
        </p:txBody>
      </p:sp>
    </p:spTree>
    <p:extLst>
      <p:ext uri="{BB962C8B-B14F-4D97-AF65-F5344CB8AC3E}">
        <p14:creationId xmlns:p14="http://schemas.microsoft.com/office/powerpoint/2010/main" val="1386296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1500"/>
              <a:t>54</a:t>
            </a:fld>
            <a:endParaRPr lang="en-US" sz="1500"/>
          </a:p>
        </p:txBody>
      </p:sp>
      <p:sp>
        <p:nvSpPr>
          <p:cNvPr id="5" name="TextBox 4"/>
          <p:cNvSpPr txBox="1"/>
          <p:nvPr/>
        </p:nvSpPr>
        <p:spPr>
          <a:xfrm>
            <a:off x="0" y="981181"/>
            <a:ext cx="9144000" cy="715581"/>
          </a:xfrm>
          <a:prstGeom prst="rect">
            <a:avLst/>
          </a:prstGeom>
          <a:noFill/>
        </p:spPr>
        <p:txBody>
          <a:bodyPr wrap="square" rtlCol="0">
            <a:spAutoFit/>
          </a:bodyPr>
          <a:lstStyle/>
          <a:p>
            <a:pPr algn="ctr"/>
            <a:r>
              <a:rPr lang="en-US" sz="4050" dirty="0"/>
              <a:t>Importance of Cloud Base Temperature</a:t>
            </a:r>
          </a:p>
        </p:txBody>
      </p:sp>
    </p:spTree>
    <p:extLst>
      <p:ext uri="{BB962C8B-B14F-4D97-AF65-F5344CB8AC3E}">
        <p14:creationId xmlns:p14="http://schemas.microsoft.com/office/powerpoint/2010/main" val="2558607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25344" y="5702089"/>
            <a:ext cx="984019" cy="273844"/>
          </a:xfrm>
        </p:spPr>
        <p:txBody>
          <a:bodyPr/>
          <a:lstStyle/>
          <a:p>
            <a:fld id="{49274EE5-B2F3-4519-91E3-A88505E07212}" type="slidenum">
              <a:rPr lang="en-US" sz="1500"/>
              <a:t>55</a:t>
            </a:fld>
            <a:endParaRPr lang="en-US" sz="1500"/>
          </a:p>
        </p:txBody>
      </p:sp>
      <p:sp>
        <p:nvSpPr>
          <p:cNvPr id="3" name="Title 1"/>
          <p:cNvSpPr txBox="1">
            <a:spLocks/>
          </p:cNvSpPr>
          <p:nvPr/>
        </p:nvSpPr>
        <p:spPr>
          <a:xfrm>
            <a:off x="0" y="120278"/>
            <a:ext cx="9144000" cy="791032"/>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Analysis of POLCAST with TITAN:</a:t>
            </a:r>
          </a:p>
        </p:txBody>
      </p:sp>
      <p:sp>
        <p:nvSpPr>
          <p:cNvPr id="4" name="TextBox 3"/>
          <p:cNvSpPr txBox="1"/>
          <p:nvPr/>
        </p:nvSpPr>
        <p:spPr>
          <a:xfrm>
            <a:off x="0" y="2798810"/>
            <a:ext cx="9144000" cy="2554545"/>
          </a:xfrm>
          <a:prstGeom prst="rect">
            <a:avLst/>
          </a:prstGeom>
          <a:noFill/>
        </p:spPr>
        <p:txBody>
          <a:bodyPr wrap="square" rtlCol="0">
            <a:spAutoFit/>
          </a:bodyPr>
          <a:lstStyle/>
          <a:p>
            <a:pPr algn="ctr"/>
            <a:r>
              <a:rPr lang="en-US" sz="2800" dirty="0"/>
              <a:t>Z-R Relationship Equation used for Summer Deep Convection</a:t>
            </a:r>
            <a:r>
              <a:rPr lang="en-US" sz="2400" dirty="0"/>
              <a:t> </a:t>
            </a:r>
          </a:p>
          <a:p>
            <a:pPr algn="ctr"/>
            <a:r>
              <a:rPr lang="en-US" sz="3600" dirty="0"/>
              <a:t>Z = 300 * R^1.4</a:t>
            </a:r>
          </a:p>
          <a:p>
            <a:pPr algn="ctr"/>
            <a:endParaRPr lang="en-US" sz="2400" dirty="0"/>
          </a:p>
          <a:p>
            <a:pPr algn="ctr"/>
            <a:r>
              <a:rPr lang="en-US" sz="2400" dirty="0"/>
              <a:t>Z = reflectivity (mm</a:t>
            </a:r>
            <a:r>
              <a:rPr lang="en-US" sz="2400" baseline="30000" dirty="0"/>
              <a:t>6</a:t>
            </a:r>
            <a:r>
              <a:rPr lang="en-US" sz="2400" dirty="0"/>
              <a:t>/m</a:t>
            </a:r>
            <a:r>
              <a:rPr lang="en-US" sz="2400" baseline="30000" dirty="0"/>
              <a:t>3</a:t>
            </a:r>
            <a:r>
              <a:rPr lang="en-US" sz="2400" dirty="0"/>
              <a:t>) </a:t>
            </a:r>
          </a:p>
          <a:p>
            <a:pPr algn="ctr"/>
            <a:r>
              <a:rPr lang="en-US" sz="2400" dirty="0"/>
              <a:t>R = Rain rate in mm/</a:t>
            </a:r>
            <a:r>
              <a:rPr lang="en-US" sz="2400" dirty="0" err="1"/>
              <a:t>hr</a:t>
            </a:r>
            <a:endParaRPr lang="en-US" sz="2400" dirty="0"/>
          </a:p>
          <a:p>
            <a:pPr algn="ctr"/>
            <a:endParaRPr lang="en-US" sz="2400" dirty="0"/>
          </a:p>
        </p:txBody>
      </p:sp>
      <p:sp>
        <p:nvSpPr>
          <p:cNvPr id="5" name="TextBox 4"/>
          <p:cNvSpPr txBox="1"/>
          <p:nvPr/>
        </p:nvSpPr>
        <p:spPr>
          <a:xfrm>
            <a:off x="1441079" y="1865301"/>
            <a:ext cx="6261842" cy="584775"/>
          </a:xfrm>
          <a:prstGeom prst="rect">
            <a:avLst/>
          </a:prstGeom>
          <a:noFill/>
        </p:spPr>
        <p:txBody>
          <a:bodyPr wrap="none" rtlCol="0">
            <a:spAutoFit/>
          </a:bodyPr>
          <a:lstStyle/>
          <a:p>
            <a:r>
              <a:rPr lang="en-US" sz="3200" b="1" u="sng" dirty="0"/>
              <a:t>Calculate rain rate using Reflectivity</a:t>
            </a:r>
          </a:p>
        </p:txBody>
      </p:sp>
      <p:sp>
        <p:nvSpPr>
          <p:cNvPr id="6" name="Slide Number Placeholder 1"/>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44</a:t>
            </a:r>
          </a:p>
        </p:txBody>
      </p:sp>
    </p:spTree>
    <p:extLst>
      <p:ext uri="{BB962C8B-B14F-4D97-AF65-F5344CB8AC3E}">
        <p14:creationId xmlns:p14="http://schemas.microsoft.com/office/powerpoint/2010/main" val="385009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98" y="1072583"/>
            <a:ext cx="4114353" cy="2573588"/>
          </a:xfrm>
          <a:prstGeom prst="rect">
            <a:avLst/>
          </a:prstGeom>
        </p:spPr>
      </p:pic>
      <p:pic>
        <p:nvPicPr>
          <p:cNvPr id="4" name="Picture 3"/>
          <p:cNvPicPr>
            <a:picLocks noChangeAspect="1"/>
          </p:cNvPicPr>
          <p:nvPr/>
        </p:nvPicPr>
        <p:blipFill>
          <a:blip r:embed="rId4"/>
          <a:stretch>
            <a:fillRect/>
          </a:stretch>
        </p:blipFill>
        <p:spPr>
          <a:xfrm>
            <a:off x="277178" y="2666416"/>
            <a:ext cx="4086225" cy="2878931"/>
          </a:xfrm>
          <a:prstGeom prst="rect">
            <a:avLst/>
          </a:prstGeom>
        </p:spPr>
      </p:pic>
      <p:sp>
        <p:nvSpPr>
          <p:cNvPr id="5" name="TextBox 4"/>
          <p:cNvSpPr txBox="1"/>
          <p:nvPr/>
        </p:nvSpPr>
        <p:spPr>
          <a:xfrm>
            <a:off x="277178" y="1072584"/>
            <a:ext cx="4369519" cy="1477328"/>
          </a:xfrm>
          <a:prstGeom prst="rect">
            <a:avLst/>
          </a:prstGeom>
          <a:noFill/>
        </p:spPr>
        <p:txBody>
          <a:bodyPr wrap="square" rtlCol="0">
            <a:spAutoFit/>
          </a:bodyPr>
          <a:lstStyle/>
          <a:p>
            <a:r>
              <a:rPr lang="en-US" sz="3000" dirty="0"/>
              <a:t>Importance of CCN Diameter For Raindrop Formation</a:t>
            </a:r>
          </a:p>
        </p:txBody>
      </p:sp>
      <p:sp>
        <p:nvSpPr>
          <p:cNvPr id="3" name="Slide Number Placeholder 2"/>
          <p:cNvSpPr>
            <a:spLocks noGrp="1"/>
          </p:cNvSpPr>
          <p:nvPr>
            <p:ph type="sldNum" sz="quarter" idx="12"/>
          </p:nvPr>
        </p:nvSpPr>
        <p:spPr/>
        <p:txBody>
          <a:bodyPr/>
          <a:lstStyle/>
          <a:p>
            <a:fld id="{49274EE5-B2F3-4519-91E3-A88505E07212}" type="slidenum">
              <a:rPr lang="en-US" sz="1500"/>
              <a:t>56</a:t>
            </a:fld>
            <a:endParaRPr lang="en-US" sz="1500"/>
          </a:p>
        </p:txBody>
      </p:sp>
    </p:spTree>
    <p:extLst>
      <p:ext uri="{BB962C8B-B14F-4D97-AF65-F5344CB8AC3E}">
        <p14:creationId xmlns:p14="http://schemas.microsoft.com/office/powerpoint/2010/main" val="1771326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98" y="1072583"/>
            <a:ext cx="4114353" cy="2573588"/>
          </a:xfrm>
          <a:prstGeom prst="rect">
            <a:avLst/>
          </a:prstGeom>
        </p:spPr>
      </p:pic>
      <p:pic>
        <p:nvPicPr>
          <p:cNvPr id="4" name="Picture 3"/>
          <p:cNvPicPr>
            <a:picLocks noChangeAspect="1"/>
          </p:cNvPicPr>
          <p:nvPr/>
        </p:nvPicPr>
        <p:blipFill>
          <a:blip r:embed="rId4"/>
          <a:stretch>
            <a:fillRect/>
          </a:stretch>
        </p:blipFill>
        <p:spPr>
          <a:xfrm>
            <a:off x="277178" y="2643808"/>
            <a:ext cx="4086225" cy="2878931"/>
          </a:xfrm>
          <a:prstGeom prst="rect">
            <a:avLst/>
          </a:prstGeom>
        </p:spPr>
      </p:pic>
      <p:sp>
        <p:nvSpPr>
          <p:cNvPr id="5" name="TextBox 4"/>
          <p:cNvSpPr txBox="1"/>
          <p:nvPr/>
        </p:nvSpPr>
        <p:spPr>
          <a:xfrm>
            <a:off x="277178" y="1072584"/>
            <a:ext cx="4369519" cy="1477328"/>
          </a:xfrm>
          <a:prstGeom prst="rect">
            <a:avLst/>
          </a:prstGeom>
          <a:noFill/>
        </p:spPr>
        <p:txBody>
          <a:bodyPr wrap="square" rtlCol="0">
            <a:spAutoFit/>
          </a:bodyPr>
          <a:lstStyle/>
          <a:p>
            <a:r>
              <a:rPr lang="en-US" sz="3000" dirty="0"/>
              <a:t>Importance of CCN Diameter For Raindrop Formation</a:t>
            </a:r>
          </a:p>
        </p:txBody>
      </p:sp>
      <p:sp>
        <p:nvSpPr>
          <p:cNvPr id="6" name="Rectangle 5"/>
          <p:cNvSpPr/>
          <p:nvPr/>
        </p:nvSpPr>
        <p:spPr>
          <a:xfrm>
            <a:off x="1759527" y="2643807"/>
            <a:ext cx="462742" cy="2908936"/>
          </a:xfrm>
          <a:prstGeom prst="rect">
            <a:avLst/>
          </a:prstGeom>
          <a:noFill/>
          <a:ln w="38100">
            <a:solidFill>
              <a:srgbClr val="128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646697" y="3987234"/>
            <a:ext cx="4369519" cy="1477328"/>
          </a:xfrm>
          <a:prstGeom prst="rect">
            <a:avLst/>
          </a:prstGeom>
          <a:noFill/>
        </p:spPr>
        <p:txBody>
          <a:bodyPr wrap="square" rtlCol="0">
            <a:spAutoFit/>
          </a:bodyPr>
          <a:lstStyle/>
          <a:p>
            <a:r>
              <a:rPr lang="en-US" sz="3000" dirty="0"/>
              <a:t>North Dakota clouds contain mainly nucleation size particles.</a:t>
            </a:r>
          </a:p>
        </p:txBody>
      </p:sp>
      <p:sp>
        <p:nvSpPr>
          <p:cNvPr id="3" name="Slide Number Placeholder 2"/>
          <p:cNvSpPr>
            <a:spLocks noGrp="1"/>
          </p:cNvSpPr>
          <p:nvPr>
            <p:ph type="sldNum" sz="quarter" idx="12"/>
          </p:nvPr>
        </p:nvSpPr>
        <p:spPr/>
        <p:txBody>
          <a:bodyPr/>
          <a:lstStyle/>
          <a:p>
            <a:fld id="{49274EE5-B2F3-4519-91E3-A88505E07212}" type="slidenum">
              <a:rPr lang="en-US" sz="1500"/>
              <a:t>57</a:t>
            </a:fld>
            <a:endParaRPr lang="en-US" sz="1500"/>
          </a:p>
        </p:txBody>
      </p:sp>
    </p:spTree>
    <p:extLst>
      <p:ext uri="{BB962C8B-B14F-4D97-AF65-F5344CB8AC3E}">
        <p14:creationId xmlns:p14="http://schemas.microsoft.com/office/powerpoint/2010/main" val="750303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698" y="1072583"/>
            <a:ext cx="4114353" cy="2573588"/>
          </a:xfrm>
          <a:prstGeom prst="rect">
            <a:avLst/>
          </a:prstGeom>
        </p:spPr>
      </p:pic>
      <p:pic>
        <p:nvPicPr>
          <p:cNvPr id="4" name="Picture 3"/>
          <p:cNvPicPr>
            <a:picLocks noChangeAspect="1"/>
          </p:cNvPicPr>
          <p:nvPr/>
        </p:nvPicPr>
        <p:blipFill>
          <a:blip r:embed="rId3"/>
          <a:stretch>
            <a:fillRect/>
          </a:stretch>
        </p:blipFill>
        <p:spPr>
          <a:xfrm>
            <a:off x="187370" y="2663905"/>
            <a:ext cx="4086225" cy="2878931"/>
          </a:xfrm>
          <a:prstGeom prst="rect">
            <a:avLst/>
          </a:prstGeom>
        </p:spPr>
      </p:pic>
      <p:sp>
        <p:nvSpPr>
          <p:cNvPr id="5" name="TextBox 4"/>
          <p:cNvSpPr txBox="1"/>
          <p:nvPr/>
        </p:nvSpPr>
        <p:spPr>
          <a:xfrm>
            <a:off x="277178" y="1072584"/>
            <a:ext cx="4369519" cy="1477328"/>
          </a:xfrm>
          <a:prstGeom prst="rect">
            <a:avLst/>
          </a:prstGeom>
          <a:noFill/>
        </p:spPr>
        <p:txBody>
          <a:bodyPr wrap="square" rtlCol="0">
            <a:spAutoFit/>
          </a:bodyPr>
          <a:lstStyle/>
          <a:p>
            <a:r>
              <a:rPr lang="en-US" sz="3000" dirty="0"/>
              <a:t>Importance of CCN Diameter For Raindrop Formation</a:t>
            </a:r>
          </a:p>
        </p:txBody>
      </p:sp>
      <p:sp>
        <p:nvSpPr>
          <p:cNvPr id="6" name="Rectangle 5"/>
          <p:cNvSpPr/>
          <p:nvPr/>
        </p:nvSpPr>
        <p:spPr>
          <a:xfrm>
            <a:off x="2244684" y="2633900"/>
            <a:ext cx="552198" cy="29089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469130" y="3716175"/>
            <a:ext cx="4674870" cy="1938992"/>
          </a:xfrm>
          <a:prstGeom prst="rect">
            <a:avLst/>
          </a:prstGeom>
          <a:noFill/>
        </p:spPr>
        <p:txBody>
          <a:bodyPr wrap="square" rtlCol="0">
            <a:spAutoFit/>
          </a:bodyPr>
          <a:lstStyle/>
          <a:p>
            <a:r>
              <a:rPr lang="en-US" sz="3000" dirty="0"/>
              <a:t>Introduce more accumulation size particles to increase efficiency of precipitation formation.</a:t>
            </a:r>
          </a:p>
        </p:txBody>
      </p:sp>
      <p:sp>
        <p:nvSpPr>
          <p:cNvPr id="3" name="Slide Number Placeholder 2"/>
          <p:cNvSpPr>
            <a:spLocks noGrp="1"/>
          </p:cNvSpPr>
          <p:nvPr>
            <p:ph type="sldNum" sz="quarter" idx="12"/>
          </p:nvPr>
        </p:nvSpPr>
        <p:spPr/>
        <p:txBody>
          <a:bodyPr/>
          <a:lstStyle/>
          <a:p>
            <a:fld id="{49274EE5-B2F3-4519-91E3-A88505E07212}" type="slidenum">
              <a:rPr lang="en-US" sz="1500"/>
              <a:t>58</a:t>
            </a:fld>
            <a:endParaRPr lang="en-US" sz="1500" dirty="0"/>
          </a:p>
        </p:txBody>
      </p:sp>
    </p:spTree>
    <p:extLst>
      <p:ext uri="{BB962C8B-B14F-4D97-AF65-F5344CB8AC3E}">
        <p14:creationId xmlns:p14="http://schemas.microsoft.com/office/powerpoint/2010/main" val="3586659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extBox 28"/>
          <p:cNvSpPr txBox="1"/>
          <p:nvPr/>
        </p:nvSpPr>
        <p:spPr>
          <a:xfrm>
            <a:off x="0" y="126662"/>
            <a:ext cx="9144000" cy="1540149"/>
          </a:xfrm>
          <a:prstGeom prst="rect">
            <a:avLst/>
          </a:prstGeom>
          <a:noFill/>
          <a:ln cap="flat">
            <a:noFill/>
          </a:ln>
        </p:spPr>
        <p:txBody>
          <a:bodyPr vert="horz" wrap="square" lIns="62215" tIns="31107" rIns="62215" bIns="31107" anchor="t" anchorCtr="0" compatLnSpc="1">
            <a:spAutoFit/>
          </a:bodyPr>
          <a:lstStyle/>
          <a:p>
            <a:pPr algn="ctr" defTabSz="622158">
              <a:defRPr sz="1800" b="0" i="0" u="none" strike="noStrike" kern="0" cap="none" spc="0" baseline="0">
                <a:solidFill>
                  <a:srgbClr val="000000"/>
                </a:solidFill>
                <a:uFillTx/>
              </a:defRPr>
            </a:pPr>
            <a:r>
              <a:rPr lang="en-US" sz="4800" dirty="0">
                <a:solidFill>
                  <a:srgbClr val="000000"/>
                </a:solidFill>
                <a:ea typeface="Liberation Sans" pitchFamily="34"/>
                <a:cs typeface="Liberation Sans" pitchFamily="34"/>
              </a:rPr>
              <a:t>North Dakota Total Rainfall : </a:t>
            </a:r>
          </a:p>
          <a:p>
            <a:pPr algn="ctr" defTabSz="622158">
              <a:defRPr sz="1800" b="0" i="0" u="none" strike="noStrike" kern="0" cap="none" spc="0" baseline="0">
                <a:solidFill>
                  <a:srgbClr val="000000"/>
                </a:solidFill>
                <a:uFillTx/>
              </a:defRPr>
            </a:pPr>
            <a:r>
              <a:rPr lang="en-US" sz="4800" dirty="0">
                <a:solidFill>
                  <a:srgbClr val="000000"/>
                </a:solidFill>
                <a:ea typeface="Liberation Sans" pitchFamily="34"/>
                <a:cs typeface="Liberation Sans" pitchFamily="34"/>
              </a:rPr>
              <a:t>1991 - 2015</a:t>
            </a:r>
          </a:p>
        </p:txBody>
      </p:sp>
      <p:pic>
        <p:nvPicPr>
          <p:cNvPr id="30" name="Picture 29"/>
          <p:cNvPicPr>
            <a:picLocks noChangeAspect="1"/>
          </p:cNvPicPr>
          <p:nvPr/>
        </p:nvPicPr>
        <p:blipFill>
          <a:blip r:embed="rId2"/>
          <a:stretch>
            <a:fillRect/>
          </a:stretch>
        </p:blipFill>
        <p:spPr>
          <a:xfrm>
            <a:off x="1275302" y="1535745"/>
            <a:ext cx="6593396" cy="4334632"/>
          </a:xfrm>
          <a:prstGeom prst="rect">
            <a:avLst/>
          </a:prstGeom>
        </p:spPr>
      </p:pic>
      <p:sp>
        <p:nvSpPr>
          <p:cNvPr id="2" name="Slide Number Placeholder 1"/>
          <p:cNvSpPr>
            <a:spLocks noGrp="1"/>
          </p:cNvSpPr>
          <p:nvPr>
            <p:ph type="sldNum" sz="quarter" idx="12"/>
          </p:nvPr>
        </p:nvSpPr>
        <p:spPr/>
        <p:txBody>
          <a:bodyPr/>
          <a:lstStyle/>
          <a:p>
            <a:fld id="{49274EE5-B2F3-4519-91E3-A88505E07212}" type="slidenum">
              <a:rPr lang="en-US" sz="1500"/>
              <a:t>59</a:t>
            </a:fld>
            <a:endParaRPr lang="en-US" sz="1500"/>
          </a:p>
        </p:txBody>
      </p:sp>
      <p:sp>
        <p:nvSpPr>
          <p:cNvPr id="3" name="TextBox 2"/>
          <p:cNvSpPr txBox="1"/>
          <p:nvPr/>
        </p:nvSpPr>
        <p:spPr>
          <a:xfrm>
            <a:off x="128538" y="5810706"/>
            <a:ext cx="1018227" cy="584775"/>
          </a:xfrm>
          <a:prstGeom prst="rect">
            <a:avLst/>
          </a:prstGeom>
          <a:noFill/>
        </p:spPr>
        <p:txBody>
          <a:bodyPr wrap="none" rtlCol="0">
            <a:spAutoFit/>
          </a:bodyPr>
          <a:lstStyle/>
          <a:p>
            <a:r>
              <a:rPr lang="en-US" sz="3200" dirty="0"/>
              <a:t>2008</a:t>
            </a:r>
          </a:p>
        </p:txBody>
      </p:sp>
      <p:sp>
        <p:nvSpPr>
          <p:cNvPr id="6" name="TextBox 5"/>
          <p:cNvSpPr txBox="1"/>
          <p:nvPr/>
        </p:nvSpPr>
        <p:spPr>
          <a:xfrm>
            <a:off x="4062886" y="5810706"/>
            <a:ext cx="1018227" cy="584775"/>
          </a:xfrm>
          <a:prstGeom prst="rect">
            <a:avLst/>
          </a:prstGeom>
          <a:noFill/>
        </p:spPr>
        <p:txBody>
          <a:bodyPr wrap="none" rtlCol="0">
            <a:spAutoFit/>
          </a:bodyPr>
          <a:lstStyle/>
          <a:p>
            <a:r>
              <a:rPr lang="en-US" sz="3200" dirty="0"/>
              <a:t>2010</a:t>
            </a:r>
          </a:p>
        </p:txBody>
      </p:sp>
      <p:sp>
        <p:nvSpPr>
          <p:cNvPr id="7" name="TextBox 6"/>
          <p:cNvSpPr txBox="1"/>
          <p:nvPr/>
        </p:nvSpPr>
        <p:spPr>
          <a:xfrm>
            <a:off x="7997235" y="5810706"/>
            <a:ext cx="1018227" cy="584775"/>
          </a:xfrm>
          <a:prstGeom prst="rect">
            <a:avLst/>
          </a:prstGeom>
          <a:noFill/>
        </p:spPr>
        <p:txBody>
          <a:bodyPr wrap="none" rtlCol="0">
            <a:spAutoFit/>
          </a:bodyPr>
          <a:lstStyle/>
          <a:p>
            <a:r>
              <a:rPr lang="en-US" sz="3200" dirty="0"/>
              <a:t>2012</a:t>
            </a:r>
          </a:p>
        </p:txBody>
      </p:sp>
      <p:cxnSp>
        <p:nvCxnSpPr>
          <p:cNvPr id="5" name="Straight Arrow Connector 4"/>
          <p:cNvCxnSpPr>
            <a:cxnSpLocks/>
            <a:stCxn id="3" idx="0"/>
          </p:cNvCxnSpPr>
          <p:nvPr/>
        </p:nvCxnSpPr>
        <p:spPr>
          <a:xfrm flipV="1">
            <a:off x="637652" y="4705618"/>
            <a:ext cx="539457" cy="11050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4469825" y="5059994"/>
            <a:ext cx="204348" cy="7507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flipV="1">
            <a:off x="7966891" y="4582633"/>
            <a:ext cx="580335" cy="12877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35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6</a:t>
            </a:fld>
            <a:endParaRPr lang="en-US" sz="1400" dirty="0"/>
          </a:p>
        </p:txBody>
      </p:sp>
      <p:sp>
        <p:nvSpPr>
          <p:cNvPr id="5" name="Title 1"/>
          <p:cNvSpPr txBox="1">
            <a:spLocks/>
          </p:cNvSpPr>
          <p:nvPr/>
        </p:nvSpPr>
        <p:spPr>
          <a:xfrm>
            <a:off x="0" y="207060"/>
            <a:ext cx="9144000" cy="695765"/>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tx1"/>
                </a:solidFill>
                <a:latin typeface="+mn-lt"/>
              </a:rPr>
              <a:t>Current Seeding in North Dakota</a:t>
            </a:r>
          </a:p>
        </p:txBody>
      </p:sp>
      <p:pic>
        <p:nvPicPr>
          <p:cNvPr id="7" name="Picture 6"/>
          <p:cNvPicPr>
            <a:picLocks noChangeAspect="1"/>
          </p:cNvPicPr>
          <p:nvPr/>
        </p:nvPicPr>
        <p:blipFill>
          <a:blip r:embed="rId3"/>
          <a:stretch>
            <a:fillRect/>
          </a:stretch>
        </p:blipFill>
        <p:spPr>
          <a:xfrm>
            <a:off x="5581421" y="1452659"/>
            <a:ext cx="3507887" cy="3529019"/>
          </a:xfrm>
          <a:prstGeom prst="rect">
            <a:avLst/>
          </a:prstGeom>
        </p:spPr>
      </p:pic>
      <p:sp>
        <p:nvSpPr>
          <p:cNvPr id="4" name="Rectangle 3"/>
          <p:cNvSpPr/>
          <p:nvPr/>
        </p:nvSpPr>
        <p:spPr>
          <a:xfrm>
            <a:off x="0" y="1201232"/>
            <a:ext cx="5581421" cy="4031873"/>
          </a:xfrm>
          <a:prstGeom prst="rect">
            <a:avLst/>
          </a:prstGeom>
        </p:spPr>
        <p:txBody>
          <a:bodyPr wrap="square">
            <a:spAutoFit/>
          </a:bodyPr>
          <a:lstStyle/>
          <a:p>
            <a:pPr marL="806958" lvl="1" indent="-514350">
              <a:buClr>
                <a:schemeClr val="accent1"/>
              </a:buClr>
              <a:buFont typeface="Wingdings" panose="05000000000000000000" pitchFamily="2" charset="2"/>
              <a:buChar char="§"/>
            </a:pPr>
            <a:r>
              <a:rPr lang="en-US" sz="3200" dirty="0"/>
              <a:t>Silver Iodide (AgI) seeding has been used since 1950’s.</a:t>
            </a:r>
          </a:p>
          <a:p>
            <a:pPr marL="806958" lvl="1" indent="-514350">
              <a:buClr>
                <a:schemeClr val="accent1"/>
              </a:buClr>
              <a:buFont typeface="Wingdings" panose="05000000000000000000" pitchFamily="2" charset="2"/>
              <a:buChar char="§"/>
            </a:pPr>
            <a:r>
              <a:rPr lang="en-US" sz="3200" dirty="0"/>
              <a:t>Operational seeding is conducted in 6 counties in western North Dakota. </a:t>
            </a:r>
          </a:p>
          <a:p>
            <a:pPr marL="806958" lvl="1" indent="-514350">
              <a:buClr>
                <a:schemeClr val="accent1"/>
              </a:buClr>
              <a:buFont typeface="Wingdings" panose="05000000000000000000" pitchFamily="2" charset="2"/>
              <a:buChar char="§"/>
            </a:pPr>
            <a:r>
              <a:rPr lang="en-US" sz="3200" dirty="0"/>
              <a:t>Hygroscopic seeding has not been tested in North Dakota.</a:t>
            </a:r>
          </a:p>
        </p:txBody>
      </p:sp>
    </p:spTree>
    <p:extLst>
      <p:ext uri="{BB962C8B-B14F-4D97-AF65-F5344CB8AC3E}">
        <p14:creationId xmlns:p14="http://schemas.microsoft.com/office/powerpoint/2010/main" val="3134956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12281" y="6459786"/>
            <a:ext cx="984019" cy="365125"/>
          </a:xfrm>
        </p:spPr>
        <p:txBody>
          <a:bodyPr/>
          <a:lstStyle/>
          <a:p>
            <a:fld id="{49274EE5-B2F3-4519-91E3-A88505E07212}" type="slidenum">
              <a:rPr lang="en-US" sz="1500"/>
              <a:t>60</a:t>
            </a:fld>
            <a:endParaRPr lang="en-US" sz="1500"/>
          </a:p>
        </p:txBody>
      </p:sp>
      <p:graphicFrame>
        <p:nvGraphicFramePr>
          <p:cNvPr id="4" name="Chart 3">
            <a:extLst>
              <a:ext uri="{FF2B5EF4-FFF2-40B4-BE49-F238E27FC236}">
                <a16:creationId xmlns:a16="http://schemas.microsoft.com/office/drawing/2014/main" id="{D3022AA0-37E6-4186-8437-C314D7B84D7A}"/>
              </a:ext>
            </a:extLst>
          </p:cNvPr>
          <p:cNvGraphicFramePr>
            <a:graphicFrameLocks/>
          </p:cNvGraphicFramePr>
          <p:nvPr>
            <p:extLst>
              <p:ext uri="{D42A27DB-BD31-4B8C-83A1-F6EECF244321}">
                <p14:modId xmlns:p14="http://schemas.microsoft.com/office/powerpoint/2010/main" val="4095358872"/>
              </p:ext>
            </p:extLst>
          </p:nvPr>
        </p:nvGraphicFramePr>
        <p:xfrm>
          <a:off x="173083" y="348791"/>
          <a:ext cx="8970917" cy="57688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flipH="1">
            <a:off x="694569" y="-114652"/>
            <a:ext cx="7927943" cy="584775"/>
          </a:xfrm>
          <a:prstGeom prst="rect">
            <a:avLst/>
          </a:prstGeom>
          <a:noFill/>
        </p:spPr>
        <p:txBody>
          <a:bodyPr wrap="square" rtlCol="0">
            <a:spAutoFit/>
          </a:bodyPr>
          <a:lstStyle/>
          <a:p>
            <a:pPr algn="ctr"/>
            <a:r>
              <a:rPr lang="en-US" sz="3200" b="1" dirty="0"/>
              <a:t>2008, 2010, and 2012 POLCAST Rain Rate</a:t>
            </a:r>
          </a:p>
        </p:txBody>
      </p:sp>
      <p:sp>
        <p:nvSpPr>
          <p:cNvPr id="7" name="TextBox 6"/>
          <p:cNvSpPr txBox="1"/>
          <p:nvPr/>
        </p:nvSpPr>
        <p:spPr>
          <a:xfrm rot="16200000" flipH="1">
            <a:off x="-1898915" y="2424567"/>
            <a:ext cx="3336165" cy="523220"/>
          </a:xfrm>
          <a:prstGeom prst="rect">
            <a:avLst/>
          </a:prstGeom>
          <a:noFill/>
        </p:spPr>
        <p:txBody>
          <a:bodyPr wrap="square" rtlCol="0">
            <a:spAutoFit/>
          </a:bodyPr>
          <a:lstStyle/>
          <a:p>
            <a:r>
              <a:rPr lang="en-US" sz="2800" b="1" dirty="0"/>
              <a:t>Rain Rate (mm/</a:t>
            </a:r>
            <a:r>
              <a:rPr lang="en-US" sz="2800" b="1" dirty="0" err="1"/>
              <a:t>hr</a:t>
            </a:r>
            <a:r>
              <a:rPr lang="en-US" sz="2800" b="1" dirty="0"/>
              <a:t>)</a:t>
            </a:r>
          </a:p>
        </p:txBody>
      </p:sp>
      <p:sp>
        <p:nvSpPr>
          <p:cNvPr id="8" name="TextBox 7"/>
          <p:cNvSpPr txBox="1"/>
          <p:nvPr/>
        </p:nvSpPr>
        <p:spPr>
          <a:xfrm flipH="1">
            <a:off x="2168165" y="6103906"/>
            <a:ext cx="5627802" cy="523220"/>
          </a:xfrm>
          <a:prstGeom prst="rect">
            <a:avLst/>
          </a:prstGeom>
          <a:noFill/>
        </p:spPr>
        <p:txBody>
          <a:bodyPr wrap="square" rtlCol="0">
            <a:spAutoFit/>
          </a:bodyPr>
          <a:lstStyle/>
          <a:p>
            <a:r>
              <a:rPr lang="en-US" sz="2800" b="1" dirty="0"/>
              <a:t>Time Past Seed/Sample (minutes)</a:t>
            </a:r>
          </a:p>
        </p:txBody>
      </p:sp>
      <p:sp>
        <p:nvSpPr>
          <p:cNvPr id="9" name="TextBox 8"/>
          <p:cNvSpPr txBox="1"/>
          <p:nvPr/>
        </p:nvSpPr>
        <p:spPr>
          <a:xfrm flipH="1">
            <a:off x="9832157" y="1187777"/>
            <a:ext cx="1971618" cy="1754326"/>
          </a:xfrm>
          <a:prstGeom prst="rect">
            <a:avLst/>
          </a:prstGeom>
          <a:noFill/>
        </p:spPr>
        <p:txBody>
          <a:bodyPr wrap="square" rtlCol="0">
            <a:spAutoFit/>
          </a:bodyPr>
          <a:lstStyle/>
          <a:p>
            <a:r>
              <a:rPr lang="en-US" dirty="0"/>
              <a:t>2008 Seed</a:t>
            </a:r>
          </a:p>
          <a:p>
            <a:r>
              <a:rPr lang="en-US" dirty="0"/>
              <a:t>2008 Non-Seed</a:t>
            </a:r>
          </a:p>
          <a:p>
            <a:r>
              <a:rPr lang="en-US" dirty="0"/>
              <a:t>2010 Seed</a:t>
            </a:r>
          </a:p>
          <a:p>
            <a:r>
              <a:rPr lang="en-US" dirty="0"/>
              <a:t>2010 Non-Seed</a:t>
            </a:r>
          </a:p>
          <a:p>
            <a:r>
              <a:rPr lang="en-US" dirty="0"/>
              <a:t>2012 Seed</a:t>
            </a:r>
          </a:p>
          <a:p>
            <a:r>
              <a:rPr lang="en-US" dirty="0"/>
              <a:t>2012 Non-Seed</a:t>
            </a:r>
          </a:p>
        </p:txBody>
      </p:sp>
      <p:cxnSp>
        <p:nvCxnSpPr>
          <p:cNvPr id="11" name="Straight Connector 10"/>
          <p:cNvCxnSpPr>
            <a:cxnSpLocks/>
          </p:cNvCxnSpPr>
          <p:nvPr/>
        </p:nvCxnSpPr>
        <p:spPr>
          <a:xfrm>
            <a:off x="9191134" y="1376312"/>
            <a:ext cx="622169" cy="0"/>
          </a:xfrm>
          <a:prstGeom prst="line">
            <a:avLst/>
          </a:prstGeom>
          <a:ln w="38100">
            <a:solidFill>
              <a:srgbClr val="08A5EF"/>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9209987" y="1632407"/>
            <a:ext cx="622169" cy="0"/>
          </a:xfrm>
          <a:prstGeom prst="line">
            <a:avLst/>
          </a:prstGeom>
          <a:ln w="38100">
            <a:solidFill>
              <a:srgbClr val="08A5E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9209988" y="1897928"/>
            <a:ext cx="622169" cy="0"/>
          </a:xfrm>
          <a:prstGeom prst="line">
            <a:avLst/>
          </a:prstGeom>
          <a:ln w="38100">
            <a:solidFill>
              <a:srgbClr val="4D671B"/>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9209988" y="2191731"/>
            <a:ext cx="622169" cy="0"/>
          </a:xfrm>
          <a:prstGeom prst="line">
            <a:avLst/>
          </a:prstGeom>
          <a:ln w="38100">
            <a:solidFill>
              <a:srgbClr val="4D671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9197419" y="2476105"/>
            <a:ext cx="622169"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9209988" y="2731739"/>
            <a:ext cx="6221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521071" y="1318188"/>
            <a:ext cx="94268" cy="103856"/>
          </a:xfrm>
          <a:prstGeom prst="ellipse">
            <a:avLst/>
          </a:prstGeom>
          <a:solidFill>
            <a:srgbClr val="08A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285401" y="2424177"/>
            <a:ext cx="94268" cy="10385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681328" y="1832242"/>
            <a:ext cx="94268" cy="103856"/>
          </a:xfrm>
          <a:prstGeom prst="ellipse">
            <a:avLst/>
          </a:prstGeom>
          <a:solidFill>
            <a:srgbClr val="4D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308968" y="2139883"/>
            <a:ext cx="103695" cy="94268"/>
          </a:xfrm>
          <a:prstGeom prst="rect">
            <a:avLst/>
          </a:prstGeom>
          <a:solidFill>
            <a:srgbClr val="4D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502218" y="2689779"/>
            <a:ext cx="103695" cy="942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563491" y="1588043"/>
            <a:ext cx="103695" cy="94268"/>
          </a:xfrm>
          <a:prstGeom prst="rect">
            <a:avLst/>
          </a:prstGeom>
          <a:solidFill>
            <a:srgbClr val="08A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580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mtClean="0"/>
              <a:t>61</a:t>
            </a:fld>
            <a:endParaRPr lang="en-US"/>
          </a:p>
        </p:txBody>
      </p:sp>
      <p:graphicFrame>
        <p:nvGraphicFramePr>
          <p:cNvPr id="3" name="Chart 2">
            <a:extLst>
              <a:ext uri="{FF2B5EF4-FFF2-40B4-BE49-F238E27FC236}">
                <a16:creationId xmlns:a16="http://schemas.microsoft.com/office/drawing/2014/main" id="{E6502C05-AD7D-429B-8DBD-C551C468D694}"/>
              </a:ext>
            </a:extLst>
          </p:cNvPr>
          <p:cNvGraphicFramePr>
            <a:graphicFrameLocks/>
          </p:cNvGraphicFramePr>
          <p:nvPr>
            <p:extLst>
              <p:ext uri="{D42A27DB-BD31-4B8C-83A1-F6EECF244321}">
                <p14:modId xmlns:p14="http://schemas.microsoft.com/office/powerpoint/2010/main" val="1039392380"/>
              </p:ext>
            </p:extLst>
          </p:nvPr>
        </p:nvGraphicFramePr>
        <p:xfrm>
          <a:off x="-221931" y="1569113"/>
          <a:ext cx="9365931"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86100" y="5681663"/>
            <a:ext cx="171450" cy="200025"/>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82940" y="5681662"/>
            <a:ext cx="171450" cy="200025"/>
          </a:xfrm>
          <a:prstGeom prst="rect">
            <a:avLst/>
          </a:prstGeom>
          <a:solidFill>
            <a:srgbClr val="1A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79781" y="5683913"/>
            <a:ext cx="171450" cy="200025"/>
          </a:xfrm>
          <a:prstGeom prst="rect">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28975" y="5530333"/>
            <a:ext cx="3903633" cy="461665"/>
          </a:xfrm>
          <a:prstGeom prst="rect">
            <a:avLst/>
          </a:prstGeom>
          <a:noFill/>
        </p:spPr>
        <p:txBody>
          <a:bodyPr wrap="none" rtlCol="0">
            <a:spAutoFit/>
          </a:bodyPr>
          <a:lstStyle/>
          <a:p>
            <a:r>
              <a:rPr lang="en-US" sz="2400" dirty="0"/>
              <a:t>June             July             Annual</a:t>
            </a:r>
          </a:p>
        </p:txBody>
      </p:sp>
    </p:spTree>
    <p:extLst>
      <p:ext uri="{BB962C8B-B14F-4D97-AF65-F5344CB8AC3E}">
        <p14:creationId xmlns:p14="http://schemas.microsoft.com/office/powerpoint/2010/main" val="1511378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mtClean="0"/>
              <a:t>62</a:t>
            </a:fld>
            <a:endParaRPr lang="en-US"/>
          </a:p>
        </p:txBody>
      </p:sp>
      <p:graphicFrame>
        <p:nvGraphicFramePr>
          <p:cNvPr id="3" name="Chart 2">
            <a:extLst>
              <a:ext uri="{FF2B5EF4-FFF2-40B4-BE49-F238E27FC236}">
                <a16:creationId xmlns:a16="http://schemas.microsoft.com/office/drawing/2014/main" id="{0AA2EACF-F5F9-434B-93CC-0166ED326CBC}"/>
              </a:ext>
            </a:extLst>
          </p:cNvPr>
          <p:cNvGraphicFramePr>
            <a:graphicFrameLocks/>
          </p:cNvGraphicFramePr>
          <p:nvPr>
            <p:extLst>
              <p:ext uri="{D42A27DB-BD31-4B8C-83A1-F6EECF244321}">
                <p14:modId xmlns:p14="http://schemas.microsoft.com/office/powerpoint/2010/main" val="2698708830"/>
              </p:ext>
            </p:extLst>
          </p:nvPr>
        </p:nvGraphicFramePr>
        <p:xfrm>
          <a:off x="0" y="1221341"/>
          <a:ext cx="9144000" cy="430899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086100" y="5681663"/>
            <a:ext cx="171450" cy="200025"/>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82940" y="5681662"/>
            <a:ext cx="171450" cy="200025"/>
          </a:xfrm>
          <a:prstGeom prst="rect">
            <a:avLst/>
          </a:prstGeom>
          <a:solidFill>
            <a:srgbClr val="1A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9781" y="5683913"/>
            <a:ext cx="171450" cy="200025"/>
          </a:xfrm>
          <a:prstGeom prst="rect">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8975" y="5530333"/>
            <a:ext cx="3903633" cy="461665"/>
          </a:xfrm>
          <a:prstGeom prst="rect">
            <a:avLst/>
          </a:prstGeom>
          <a:noFill/>
        </p:spPr>
        <p:txBody>
          <a:bodyPr wrap="none" rtlCol="0">
            <a:spAutoFit/>
          </a:bodyPr>
          <a:lstStyle/>
          <a:p>
            <a:r>
              <a:rPr lang="en-US" sz="2400" dirty="0"/>
              <a:t>June             July             Annual</a:t>
            </a:r>
          </a:p>
        </p:txBody>
      </p:sp>
    </p:spTree>
    <p:extLst>
      <p:ext uri="{BB962C8B-B14F-4D97-AF65-F5344CB8AC3E}">
        <p14:creationId xmlns:p14="http://schemas.microsoft.com/office/powerpoint/2010/main" val="604859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mtClean="0"/>
              <a:t>63</a:t>
            </a:fld>
            <a:endParaRPr lang="en-US"/>
          </a:p>
        </p:txBody>
      </p:sp>
      <p:graphicFrame>
        <p:nvGraphicFramePr>
          <p:cNvPr id="3" name="Chart 2">
            <a:extLst>
              <a:ext uri="{FF2B5EF4-FFF2-40B4-BE49-F238E27FC236}">
                <a16:creationId xmlns:a16="http://schemas.microsoft.com/office/drawing/2014/main" id="{0EC235BE-3427-44EB-BF28-64C180803B21}"/>
              </a:ext>
            </a:extLst>
          </p:cNvPr>
          <p:cNvGraphicFramePr>
            <a:graphicFrameLocks/>
          </p:cNvGraphicFramePr>
          <p:nvPr>
            <p:extLst>
              <p:ext uri="{D42A27DB-BD31-4B8C-83A1-F6EECF244321}">
                <p14:modId xmlns:p14="http://schemas.microsoft.com/office/powerpoint/2010/main" val="325432364"/>
              </p:ext>
            </p:extLst>
          </p:nvPr>
        </p:nvGraphicFramePr>
        <p:xfrm>
          <a:off x="-1" y="1572221"/>
          <a:ext cx="9144001" cy="384780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086100" y="5681663"/>
            <a:ext cx="171450" cy="200025"/>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82940" y="5681662"/>
            <a:ext cx="171450" cy="200025"/>
          </a:xfrm>
          <a:prstGeom prst="rect">
            <a:avLst/>
          </a:prstGeom>
          <a:solidFill>
            <a:srgbClr val="1A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9781" y="5683913"/>
            <a:ext cx="171450" cy="200025"/>
          </a:xfrm>
          <a:prstGeom prst="rect">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8975" y="5530333"/>
            <a:ext cx="3903633" cy="461665"/>
          </a:xfrm>
          <a:prstGeom prst="rect">
            <a:avLst/>
          </a:prstGeom>
          <a:noFill/>
        </p:spPr>
        <p:txBody>
          <a:bodyPr wrap="none" rtlCol="0">
            <a:spAutoFit/>
          </a:bodyPr>
          <a:lstStyle/>
          <a:p>
            <a:r>
              <a:rPr lang="en-US" sz="2400" dirty="0"/>
              <a:t>June             July             Annual</a:t>
            </a:r>
          </a:p>
        </p:txBody>
      </p:sp>
    </p:spTree>
    <p:extLst>
      <p:ext uri="{BB962C8B-B14F-4D97-AF65-F5344CB8AC3E}">
        <p14:creationId xmlns:p14="http://schemas.microsoft.com/office/powerpoint/2010/main" val="3181281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mtClean="0"/>
              <a:t>64</a:t>
            </a:fld>
            <a:endParaRPr lang="en-US"/>
          </a:p>
        </p:txBody>
      </p:sp>
      <p:graphicFrame>
        <p:nvGraphicFramePr>
          <p:cNvPr id="3" name="Chart 2">
            <a:extLst>
              <a:ext uri="{FF2B5EF4-FFF2-40B4-BE49-F238E27FC236}">
                <a16:creationId xmlns:a16="http://schemas.microsoft.com/office/drawing/2014/main" id="{CADFAD35-BFF8-429C-A524-D6B9E9F62405}"/>
              </a:ext>
            </a:extLst>
          </p:cNvPr>
          <p:cNvGraphicFramePr>
            <a:graphicFrameLocks/>
          </p:cNvGraphicFramePr>
          <p:nvPr>
            <p:extLst>
              <p:ext uri="{D42A27DB-BD31-4B8C-83A1-F6EECF244321}">
                <p14:modId xmlns:p14="http://schemas.microsoft.com/office/powerpoint/2010/main" val="566379571"/>
              </p:ext>
            </p:extLst>
          </p:nvPr>
        </p:nvGraphicFramePr>
        <p:xfrm>
          <a:off x="82390" y="1572686"/>
          <a:ext cx="9144000" cy="399866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086100" y="5681663"/>
            <a:ext cx="171450" cy="200025"/>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82940" y="5681662"/>
            <a:ext cx="171450" cy="200025"/>
          </a:xfrm>
          <a:prstGeom prst="rect">
            <a:avLst/>
          </a:prstGeom>
          <a:solidFill>
            <a:srgbClr val="1A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9781" y="5683913"/>
            <a:ext cx="171450" cy="200025"/>
          </a:xfrm>
          <a:prstGeom prst="rect">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8975" y="5530333"/>
            <a:ext cx="3903633" cy="461665"/>
          </a:xfrm>
          <a:prstGeom prst="rect">
            <a:avLst/>
          </a:prstGeom>
          <a:noFill/>
        </p:spPr>
        <p:txBody>
          <a:bodyPr wrap="none" rtlCol="0">
            <a:spAutoFit/>
          </a:bodyPr>
          <a:lstStyle/>
          <a:p>
            <a:r>
              <a:rPr lang="en-US" sz="2400" dirty="0"/>
              <a:t>June             July             Annual</a:t>
            </a:r>
          </a:p>
        </p:txBody>
      </p:sp>
    </p:spTree>
    <p:extLst>
      <p:ext uri="{BB962C8B-B14F-4D97-AF65-F5344CB8AC3E}">
        <p14:creationId xmlns:p14="http://schemas.microsoft.com/office/powerpoint/2010/main" val="1636035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mtClean="0"/>
              <a:t>65</a:t>
            </a:fld>
            <a:endParaRPr lang="en-US"/>
          </a:p>
        </p:txBody>
      </p:sp>
      <p:graphicFrame>
        <p:nvGraphicFramePr>
          <p:cNvPr id="3" name="Chart 2">
            <a:extLst>
              <a:ext uri="{FF2B5EF4-FFF2-40B4-BE49-F238E27FC236}">
                <a16:creationId xmlns:a16="http://schemas.microsoft.com/office/drawing/2014/main" id="{8BC62B8C-3010-4D62-A297-C3B338B3F470}"/>
              </a:ext>
            </a:extLst>
          </p:cNvPr>
          <p:cNvGraphicFramePr>
            <a:graphicFrameLocks/>
          </p:cNvGraphicFramePr>
          <p:nvPr>
            <p:extLst>
              <p:ext uri="{D42A27DB-BD31-4B8C-83A1-F6EECF244321}">
                <p14:modId xmlns:p14="http://schemas.microsoft.com/office/powerpoint/2010/main" val="343689723"/>
              </p:ext>
            </p:extLst>
          </p:nvPr>
        </p:nvGraphicFramePr>
        <p:xfrm>
          <a:off x="6190" y="1902225"/>
          <a:ext cx="9144000" cy="39814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086100" y="5804173"/>
            <a:ext cx="171450" cy="200025"/>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82940" y="5804172"/>
            <a:ext cx="171450" cy="200025"/>
          </a:xfrm>
          <a:prstGeom prst="rect">
            <a:avLst/>
          </a:prstGeom>
          <a:solidFill>
            <a:srgbClr val="1A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79781" y="5806423"/>
            <a:ext cx="171450" cy="200025"/>
          </a:xfrm>
          <a:prstGeom prst="rect">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8975" y="5652843"/>
            <a:ext cx="3903633" cy="461665"/>
          </a:xfrm>
          <a:prstGeom prst="rect">
            <a:avLst/>
          </a:prstGeom>
          <a:noFill/>
        </p:spPr>
        <p:txBody>
          <a:bodyPr wrap="none" rtlCol="0">
            <a:spAutoFit/>
          </a:bodyPr>
          <a:lstStyle/>
          <a:p>
            <a:r>
              <a:rPr lang="en-US" sz="2400" dirty="0"/>
              <a:t>June             July             Annual</a:t>
            </a:r>
          </a:p>
        </p:txBody>
      </p:sp>
    </p:spTree>
    <p:extLst>
      <p:ext uri="{BB962C8B-B14F-4D97-AF65-F5344CB8AC3E}">
        <p14:creationId xmlns:p14="http://schemas.microsoft.com/office/powerpoint/2010/main" val="4257574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66</a:t>
            </a:fld>
            <a:endParaRPr lang="en-US" sz="2000"/>
          </a:p>
        </p:txBody>
      </p:sp>
      <p:pic>
        <p:nvPicPr>
          <p:cNvPr id="4" name="Picture 3"/>
          <p:cNvPicPr/>
          <p:nvPr/>
        </p:nvPicPr>
        <p:blipFill>
          <a:blip r:embed="rId2">
            <a:lum/>
            <a:alphaModFix/>
          </a:blip>
          <a:srcRect/>
          <a:stretch>
            <a:fillRect/>
          </a:stretch>
        </p:blipFill>
        <p:spPr>
          <a:xfrm>
            <a:off x="295481" y="712381"/>
            <a:ext cx="8379358" cy="5543551"/>
          </a:xfrm>
          <a:prstGeom prst="rect">
            <a:avLst/>
          </a:prstGeom>
          <a:noFill/>
          <a:ln>
            <a:noFill/>
            <a:prstDash/>
          </a:ln>
        </p:spPr>
      </p:pic>
      <p:sp>
        <p:nvSpPr>
          <p:cNvPr id="5" name="Title 1"/>
          <p:cNvSpPr txBox="1">
            <a:spLocks/>
          </p:cNvSpPr>
          <p:nvPr/>
        </p:nvSpPr>
        <p:spPr>
          <a:xfrm>
            <a:off x="0" y="0"/>
            <a:ext cx="9144000" cy="7858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Cloud Base Temperature</a:t>
            </a:r>
          </a:p>
        </p:txBody>
      </p:sp>
    </p:spTree>
    <p:extLst>
      <p:ext uri="{BB962C8B-B14F-4D97-AF65-F5344CB8AC3E}">
        <p14:creationId xmlns:p14="http://schemas.microsoft.com/office/powerpoint/2010/main" val="2363947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67</a:t>
            </a:fld>
            <a:endParaRPr lang="en-US" sz="2000"/>
          </a:p>
        </p:txBody>
      </p:sp>
      <p:pic>
        <p:nvPicPr>
          <p:cNvPr id="3" name="Picture 2"/>
          <p:cNvPicPr/>
          <p:nvPr/>
        </p:nvPicPr>
        <p:blipFill>
          <a:blip r:embed="rId2">
            <a:lum/>
            <a:alphaModFix/>
          </a:blip>
          <a:srcRect/>
          <a:stretch>
            <a:fillRect/>
          </a:stretch>
        </p:blipFill>
        <p:spPr>
          <a:xfrm>
            <a:off x="237618" y="677280"/>
            <a:ext cx="8668763" cy="5658776"/>
          </a:xfrm>
          <a:prstGeom prst="rect">
            <a:avLst/>
          </a:prstGeom>
          <a:noFill/>
          <a:ln>
            <a:noFill/>
            <a:prstDash/>
          </a:ln>
        </p:spPr>
      </p:pic>
      <p:sp>
        <p:nvSpPr>
          <p:cNvPr id="4" name="Title 1"/>
          <p:cNvSpPr txBox="1">
            <a:spLocks/>
          </p:cNvSpPr>
          <p:nvPr/>
        </p:nvSpPr>
        <p:spPr>
          <a:xfrm>
            <a:off x="0" y="46129"/>
            <a:ext cx="9144000" cy="7858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Cloud Base CCN</a:t>
            </a:r>
          </a:p>
        </p:txBody>
      </p:sp>
    </p:spTree>
    <p:extLst>
      <p:ext uri="{BB962C8B-B14F-4D97-AF65-F5344CB8AC3E}">
        <p14:creationId xmlns:p14="http://schemas.microsoft.com/office/powerpoint/2010/main" val="1085951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68</a:t>
            </a:fld>
            <a:endParaRPr lang="en-US" sz="2000" dirty="0"/>
          </a:p>
        </p:txBody>
      </p:sp>
      <p:pic>
        <p:nvPicPr>
          <p:cNvPr id="3" name="Picture 2"/>
          <p:cNvPicPr/>
          <p:nvPr/>
        </p:nvPicPr>
        <p:blipFill>
          <a:blip r:embed="rId2">
            <a:lum/>
            <a:alphaModFix/>
          </a:blip>
          <a:srcRect/>
          <a:stretch>
            <a:fillRect/>
          </a:stretch>
        </p:blipFill>
        <p:spPr>
          <a:xfrm>
            <a:off x="294355" y="616278"/>
            <a:ext cx="8536954" cy="5609350"/>
          </a:xfrm>
          <a:prstGeom prst="rect">
            <a:avLst/>
          </a:prstGeom>
          <a:noFill/>
          <a:ln>
            <a:noFill/>
            <a:prstDash/>
          </a:ln>
        </p:spPr>
      </p:pic>
      <p:sp>
        <p:nvSpPr>
          <p:cNvPr id="4" name="Title 1"/>
          <p:cNvSpPr txBox="1">
            <a:spLocks/>
          </p:cNvSpPr>
          <p:nvPr/>
        </p:nvSpPr>
        <p:spPr>
          <a:xfrm>
            <a:off x="-9168" y="-12130"/>
            <a:ext cx="9144000" cy="7858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rPr>
              <a:t>Cloud Base Altitude</a:t>
            </a:r>
          </a:p>
        </p:txBody>
      </p:sp>
    </p:spTree>
    <p:extLst>
      <p:ext uri="{BB962C8B-B14F-4D97-AF65-F5344CB8AC3E}">
        <p14:creationId xmlns:p14="http://schemas.microsoft.com/office/powerpoint/2010/main" val="71834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7</a:t>
            </a:fld>
            <a:endParaRPr lang="en-US" sz="2000" dirty="0"/>
          </a:p>
        </p:txBody>
      </p:sp>
      <p:sp>
        <p:nvSpPr>
          <p:cNvPr id="3" name="TextBox 2"/>
          <p:cNvSpPr txBox="1"/>
          <p:nvPr/>
        </p:nvSpPr>
        <p:spPr>
          <a:xfrm>
            <a:off x="0" y="44556"/>
            <a:ext cx="9144000" cy="830997"/>
          </a:xfrm>
          <a:prstGeom prst="rect">
            <a:avLst/>
          </a:prstGeom>
          <a:noFill/>
        </p:spPr>
        <p:txBody>
          <a:bodyPr wrap="square" rtlCol="0">
            <a:spAutoFit/>
          </a:bodyPr>
          <a:lstStyle/>
          <a:p>
            <a:pPr algn="ctr"/>
            <a:r>
              <a:rPr lang="en-US" sz="4800" dirty="0"/>
              <a:t>Types of Operational Cloud Seeding</a:t>
            </a:r>
          </a:p>
        </p:txBody>
      </p:sp>
      <p:sp>
        <p:nvSpPr>
          <p:cNvPr id="4" name="TextBox 3"/>
          <p:cNvSpPr txBox="1"/>
          <p:nvPr/>
        </p:nvSpPr>
        <p:spPr>
          <a:xfrm>
            <a:off x="847190" y="1029403"/>
            <a:ext cx="1325427" cy="461665"/>
          </a:xfrm>
          <a:prstGeom prst="rect">
            <a:avLst/>
          </a:prstGeom>
          <a:noFill/>
        </p:spPr>
        <p:txBody>
          <a:bodyPr wrap="none" rtlCol="0">
            <a:spAutoFit/>
          </a:bodyPr>
          <a:lstStyle/>
          <a:p>
            <a:r>
              <a:rPr lang="en-US" sz="2400" dirty="0"/>
              <a:t>Ejectable</a:t>
            </a:r>
          </a:p>
        </p:txBody>
      </p:sp>
      <p:sp>
        <p:nvSpPr>
          <p:cNvPr id="5" name="TextBox 4"/>
          <p:cNvSpPr txBox="1"/>
          <p:nvPr/>
        </p:nvSpPr>
        <p:spPr>
          <a:xfrm>
            <a:off x="6240307" y="999194"/>
            <a:ext cx="1864613" cy="461665"/>
          </a:xfrm>
          <a:prstGeom prst="rect">
            <a:avLst/>
          </a:prstGeom>
          <a:noFill/>
        </p:spPr>
        <p:txBody>
          <a:bodyPr wrap="none" rtlCol="0">
            <a:spAutoFit/>
          </a:bodyPr>
          <a:lstStyle/>
          <a:p>
            <a:r>
              <a:rPr lang="en-US" sz="2400" dirty="0"/>
              <a:t>Burn-in-Place</a:t>
            </a:r>
          </a:p>
        </p:txBody>
      </p:sp>
      <p:pic>
        <p:nvPicPr>
          <p:cNvPr id="7" name="Picture 6"/>
          <p:cNvPicPr>
            <a:picLocks noChangeAspect="1"/>
          </p:cNvPicPr>
          <p:nvPr/>
        </p:nvPicPr>
        <p:blipFill>
          <a:blip r:embed="rId3"/>
          <a:stretch>
            <a:fillRect/>
          </a:stretch>
        </p:blipFill>
        <p:spPr>
          <a:xfrm>
            <a:off x="378953" y="1522321"/>
            <a:ext cx="2214563" cy="1476375"/>
          </a:xfrm>
          <a:prstGeom prst="rect">
            <a:avLst/>
          </a:prstGeom>
        </p:spPr>
      </p:pic>
      <p:pic>
        <p:nvPicPr>
          <p:cNvPr id="8" name="Picture 7"/>
          <p:cNvPicPr>
            <a:picLocks noChangeAspect="1"/>
          </p:cNvPicPr>
          <p:nvPr/>
        </p:nvPicPr>
        <p:blipFill>
          <a:blip r:embed="rId4"/>
          <a:stretch>
            <a:fillRect/>
          </a:stretch>
        </p:blipFill>
        <p:spPr>
          <a:xfrm>
            <a:off x="502765" y="4040493"/>
            <a:ext cx="1964531" cy="1150654"/>
          </a:xfrm>
          <a:prstGeom prst="rect">
            <a:avLst/>
          </a:prstGeom>
        </p:spPr>
      </p:pic>
      <p:pic>
        <p:nvPicPr>
          <p:cNvPr id="9" name="Picture 8"/>
          <p:cNvPicPr>
            <a:picLocks noChangeAspect="1"/>
          </p:cNvPicPr>
          <p:nvPr/>
        </p:nvPicPr>
        <p:blipFill>
          <a:blip r:embed="rId5"/>
          <a:stretch>
            <a:fillRect/>
          </a:stretch>
        </p:blipFill>
        <p:spPr>
          <a:xfrm>
            <a:off x="6164188" y="4013173"/>
            <a:ext cx="2057820" cy="1205294"/>
          </a:xfrm>
          <a:prstGeom prst="rect">
            <a:avLst/>
          </a:prstGeom>
        </p:spPr>
      </p:pic>
      <p:cxnSp>
        <p:nvCxnSpPr>
          <p:cNvPr id="11" name="Straight Arrow Connector 10"/>
          <p:cNvCxnSpPr>
            <a:cxnSpLocks/>
          </p:cNvCxnSpPr>
          <p:nvPr/>
        </p:nvCxnSpPr>
        <p:spPr>
          <a:xfrm>
            <a:off x="1485030" y="3072515"/>
            <a:ext cx="0" cy="8179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7172613" y="3072515"/>
            <a:ext cx="0" cy="8179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66918" y="4844897"/>
            <a:ext cx="546945" cy="369332"/>
          </a:xfrm>
          <a:prstGeom prst="rect">
            <a:avLst/>
          </a:prstGeom>
          <a:noFill/>
        </p:spPr>
        <p:txBody>
          <a:bodyPr wrap="none" rtlCol="0">
            <a:spAutoFit/>
          </a:bodyPr>
          <a:lstStyle/>
          <a:p>
            <a:r>
              <a:rPr lang="en-US" b="1" dirty="0"/>
              <a:t>AgI </a:t>
            </a:r>
          </a:p>
        </p:txBody>
      </p:sp>
      <p:sp>
        <p:nvSpPr>
          <p:cNvPr id="15" name="TextBox 14"/>
          <p:cNvSpPr txBox="1"/>
          <p:nvPr/>
        </p:nvSpPr>
        <p:spPr>
          <a:xfrm>
            <a:off x="6109352" y="4760351"/>
            <a:ext cx="546945" cy="369332"/>
          </a:xfrm>
          <a:prstGeom prst="rect">
            <a:avLst/>
          </a:prstGeom>
          <a:noFill/>
        </p:spPr>
        <p:txBody>
          <a:bodyPr wrap="none" rtlCol="0">
            <a:spAutoFit/>
          </a:bodyPr>
          <a:lstStyle/>
          <a:p>
            <a:r>
              <a:rPr lang="en-US" b="1" dirty="0"/>
              <a:t>AgI </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13768"/>
          <a:stretch/>
        </p:blipFill>
        <p:spPr>
          <a:xfrm>
            <a:off x="3169957" y="2776890"/>
            <a:ext cx="2535488" cy="1227978"/>
          </a:xfrm>
          <a:prstGeom prst="rect">
            <a:avLst/>
          </a:prstGeom>
        </p:spPr>
      </p:pic>
      <p:sp>
        <p:nvSpPr>
          <p:cNvPr id="20" name="TextBox 19"/>
          <p:cNvSpPr txBox="1"/>
          <p:nvPr/>
        </p:nvSpPr>
        <p:spPr>
          <a:xfrm>
            <a:off x="3494412" y="2089912"/>
            <a:ext cx="1930978" cy="461665"/>
          </a:xfrm>
          <a:prstGeom prst="rect">
            <a:avLst/>
          </a:prstGeom>
          <a:noFill/>
        </p:spPr>
        <p:txBody>
          <a:bodyPr wrap="none" rtlCol="0">
            <a:spAutoFit/>
          </a:bodyPr>
          <a:lstStyle/>
          <a:p>
            <a:r>
              <a:rPr lang="en-US" sz="2400" dirty="0"/>
              <a:t>AgI Generator</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6143" t="56551" r="29714" b="31841"/>
          <a:stretch/>
        </p:blipFill>
        <p:spPr>
          <a:xfrm>
            <a:off x="6037450" y="1723686"/>
            <a:ext cx="2270326" cy="1048168"/>
          </a:xfrm>
          <a:prstGeom prst="rect">
            <a:avLst/>
          </a:prstGeom>
        </p:spPr>
      </p:pic>
      <p:sp>
        <p:nvSpPr>
          <p:cNvPr id="12" name="TextBox 11"/>
          <p:cNvSpPr txBox="1"/>
          <p:nvPr/>
        </p:nvSpPr>
        <p:spPr>
          <a:xfrm flipH="1">
            <a:off x="396320" y="6459786"/>
            <a:ext cx="5809107" cy="369332"/>
          </a:xfrm>
          <a:prstGeom prst="rect">
            <a:avLst/>
          </a:prstGeom>
          <a:noFill/>
        </p:spPr>
        <p:txBody>
          <a:bodyPr wrap="square" rtlCol="0">
            <a:spAutoFit/>
          </a:bodyPr>
          <a:lstStyle/>
          <a:p>
            <a:r>
              <a:rPr lang="en-US" dirty="0"/>
              <a:t>* 2016 North Dakota Cloud Modification Final Report</a:t>
            </a:r>
          </a:p>
        </p:txBody>
      </p:sp>
    </p:spTree>
    <p:extLst>
      <p:ext uri="{BB962C8B-B14F-4D97-AF65-F5344CB8AC3E}">
        <p14:creationId xmlns:p14="http://schemas.microsoft.com/office/powerpoint/2010/main" val="219014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054" y="1407622"/>
            <a:ext cx="8929890" cy="4627265"/>
          </a:xfrm>
          <a:prstGeom prst="rect">
            <a:avLst/>
          </a:prstGeom>
        </p:spPr>
      </p:pic>
      <p:sp>
        <p:nvSpPr>
          <p:cNvPr id="2" name="Slide Number Placeholder 1"/>
          <p:cNvSpPr>
            <a:spLocks noGrp="1"/>
          </p:cNvSpPr>
          <p:nvPr>
            <p:ph type="sldNum" sz="quarter" idx="12"/>
          </p:nvPr>
        </p:nvSpPr>
        <p:spPr>
          <a:xfrm>
            <a:off x="8183336" y="5702089"/>
            <a:ext cx="984019" cy="273844"/>
          </a:xfrm>
        </p:spPr>
        <p:txBody>
          <a:bodyPr/>
          <a:lstStyle/>
          <a:p>
            <a:fld id="{49274EE5-B2F3-4519-91E3-A88505E07212}" type="slidenum">
              <a:rPr lang="en-US" sz="1500"/>
              <a:t>8</a:t>
            </a:fld>
            <a:endParaRPr lang="en-US" sz="1500" dirty="0"/>
          </a:p>
        </p:txBody>
      </p:sp>
      <p:sp>
        <p:nvSpPr>
          <p:cNvPr id="4" name="TextBox 114"/>
          <p:cNvSpPr txBox="1"/>
          <p:nvPr/>
        </p:nvSpPr>
        <p:spPr>
          <a:xfrm>
            <a:off x="0" y="0"/>
            <a:ext cx="9143997" cy="807913"/>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4800" dirty="0">
                <a:solidFill>
                  <a:srgbClr val="000000"/>
                </a:solidFill>
                <a:latin typeface="Calibri"/>
              </a:rPr>
              <a:t>AgI Seeding with Ejectable Flares</a:t>
            </a:r>
          </a:p>
        </p:txBody>
      </p:sp>
      <p:sp>
        <p:nvSpPr>
          <p:cNvPr id="5" name="Slide Number Placeholder 1"/>
          <p:cNvSpPr txBox="1">
            <a:spLocks/>
          </p:cNvSpPr>
          <p:nvPr/>
        </p:nvSpPr>
        <p:spPr>
          <a:xfrm>
            <a:off x="7425344" y="645978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9</a:t>
            </a:r>
          </a:p>
        </p:txBody>
      </p:sp>
    </p:spTree>
    <p:extLst>
      <p:ext uri="{BB962C8B-B14F-4D97-AF65-F5344CB8AC3E}">
        <p14:creationId xmlns:p14="http://schemas.microsoft.com/office/powerpoint/2010/main" val="258960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74EE5-B2F3-4519-91E3-A88505E07212}" type="slidenum">
              <a:rPr lang="en-US" sz="2000"/>
              <a:t>9</a:t>
            </a:fld>
            <a:endParaRPr lang="en-US" sz="2000" dirty="0"/>
          </a:p>
        </p:txBody>
      </p:sp>
      <p:sp>
        <p:nvSpPr>
          <p:cNvPr id="7" name="Title 1"/>
          <p:cNvSpPr txBox="1">
            <a:spLocks/>
          </p:cNvSpPr>
          <p:nvPr/>
        </p:nvSpPr>
        <p:spPr>
          <a:xfrm>
            <a:off x="3" y="-19050"/>
            <a:ext cx="9143997" cy="758536"/>
          </a:xfrm>
          <a:prstGeom prst="rect">
            <a:avLst/>
          </a:prstGeom>
        </p:spPr>
        <p:txBody>
          <a:bodyPr anchorCtr="1"/>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dirty="0">
                <a:solidFill>
                  <a:schemeClr val="tx1"/>
                </a:solidFill>
                <a:latin typeface="Calibri"/>
              </a:rPr>
              <a:t>CaCl</a:t>
            </a:r>
            <a:r>
              <a:rPr lang="en-US" sz="4400" baseline="-25000" dirty="0">
                <a:solidFill>
                  <a:schemeClr val="tx1"/>
                </a:solidFill>
                <a:latin typeface="Calibri"/>
              </a:rPr>
              <a:t>2</a:t>
            </a:r>
            <a:r>
              <a:rPr lang="en-US" sz="4400" dirty="0">
                <a:solidFill>
                  <a:schemeClr val="tx1"/>
                </a:solidFill>
                <a:latin typeface="Calibri"/>
              </a:rPr>
              <a:t> Hygroscopic Burn-In-Place</a:t>
            </a:r>
          </a:p>
        </p:txBody>
      </p:sp>
      <p:sp>
        <p:nvSpPr>
          <p:cNvPr id="8" name="Content Placeholder 2"/>
          <p:cNvSpPr txBox="1">
            <a:spLocks/>
          </p:cNvSpPr>
          <p:nvPr/>
        </p:nvSpPr>
        <p:spPr>
          <a:xfrm>
            <a:off x="62029" y="877046"/>
            <a:ext cx="6739828" cy="53705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solidFill>
                  <a:schemeClr val="tx1"/>
                </a:solidFill>
                <a:cs typeface="Times New Roman" pitchFamily="18"/>
              </a:rPr>
              <a:t>   The sizes of the aerosols, on the order of 5 </a:t>
            </a:r>
            <a:r>
              <a:rPr lang="en-US" sz="2400" dirty="0" err="1">
                <a:solidFill>
                  <a:schemeClr val="tx1"/>
                </a:solidFill>
                <a:cs typeface="Times New Roman" pitchFamily="18"/>
              </a:rPr>
              <a:t>μm</a:t>
            </a:r>
            <a:r>
              <a:rPr lang="en-US" sz="2400" dirty="0">
                <a:solidFill>
                  <a:schemeClr val="tx1"/>
                </a:solidFill>
                <a:cs typeface="Times New Roman" pitchFamily="18"/>
              </a:rPr>
              <a:t> diameter, are the proper size to start the rain process.</a:t>
            </a:r>
          </a:p>
          <a:p>
            <a:pPr marL="342900" indent="-342900">
              <a:buClr>
                <a:schemeClr val="accent1"/>
              </a:buClr>
              <a:buFont typeface="Wingdings" panose="05000000000000000000" pitchFamily="2" charset="2"/>
              <a:buChar char="§"/>
            </a:pPr>
            <a:r>
              <a:rPr lang="en-US" sz="2400" dirty="0">
                <a:solidFill>
                  <a:schemeClr val="tx1"/>
                </a:solidFill>
              </a:rPr>
              <a:t>Conceptual model:</a:t>
            </a:r>
          </a:p>
          <a:p>
            <a:pPr marL="800100" lvl="1" indent="-342900">
              <a:buClr>
                <a:schemeClr val="accent1"/>
              </a:buClr>
              <a:buFont typeface="Wingdings" panose="05000000000000000000" pitchFamily="2" charset="2"/>
              <a:buChar char="§"/>
            </a:pPr>
            <a:r>
              <a:rPr lang="en-US" sz="2000" dirty="0">
                <a:solidFill>
                  <a:schemeClr val="tx1"/>
                </a:solidFill>
              </a:rPr>
              <a:t>The addition of hygroscopic particles will </a:t>
            </a:r>
            <a:r>
              <a:rPr lang="en-US" sz="2000" u="sng" dirty="0">
                <a:solidFill>
                  <a:schemeClr val="tx1"/>
                </a:solidFill>
              </a:rPr>
              <a:t>enhance the collision and coalescence </a:t>
            </a:r>
            <a:r>
              <a:rPr lang="en-US" sz="2000" dirty="0">
                <a:solidFill>
                  <a:schemeClr val="tx1"/>
                </a:solidFill>
              </a:rPr>
              <a:t>in clouds with a base above freezing and </a:t>
            </a:r>
            <a:r>
              <a:rPr lang="en-US" sz="2000" u="sng" dirty="0">
                <a:solidFill>
                  <a:schemeClr val="tx1"/>
                </a:solidFill>
              </a:rPr>
              <a:t>produce precipitation earlier</a:t>
            </a:r>
            <a:r>
              <a:rPr lang="en-US" sz="2000" dirty="0">
                <a:solidFill>
                  <a:schemeClr val="tx1"/>
                </a:solidFill>
              </a:rPr>
              <a:t> than naturally occurring.</a:t>
            </a:r>
          </a:p>
          <a:p>
            <a:pPr marL="800100" lvl="1" indent="-342900">
              <a:buClr>
                <a:schemeClr val="accent1"/>
              </a:buClr>
              <a:buFont typeface="Wingdings" panose="05000000000000000000" pitchFamily="2" charset="2"/>
              <a:buChar char="§"/>
            </a:pPr>
            <a:r>
              <a:rPr lang="en-US" sz="2000" dirty="0">
                <a:solidFill>
                  <a:schemeClr val="tx1"/>
                </a:solidFill>
              </a:rPr>
              <a:t>Hygroscopic seeding will cause clouds that would not naturally rain to rain or clouds that would rain to rain more. </a:t>
            </a:r>
            <a:r>
              <a:rPr lang="en-US" i="1" dirty="0">
                <a:solidFill>
                  <a:schemeClr val="tx1"/>
                </a:solidFill>
              </a:rPr>
              <a:t>(Silverman and </a:t>
            </a:r>
            <a:r>
              <a:rPr lang="en-US" i="1" dirty="0" err="1">
                <a:solidFill>
                  <a:schemeClr val="tx1"/>
                </a:solidFill>
              </a:rPr>
              <a:t>Sukarnjanaset</a:t>
            </a:r>
            <a:r>
              <a:rPr lang="en-US" i="1" dirty="0">
                <a:solidFill>
                  <a:schemeClr val="tx1"/>
                </a:solidFill>
              </a:rPr>
              <a:t> 2000)</a:t>
            </a:r>
            <a:endParaRPr lang="en-US" sz="2400" i="1" dirty="0">
              <a:solidFill>
                <a:schemeClr val="tx1"/>
              </a:solidFill>
              <a:cs typeface="Times New Roman" pitchFamily="18"/>
            </a:endParaRPr>
          </a:p>
          <a:p>
            <a:pPr>
              <a:buFont typeface="Wingdings" panose="05000000000000000000" pitchFamily="2" charset="2"/>
              <a:buChar char="§"/>
            </a:pPr>
            <a:r>
              <a:rPr lang="en-US" sz="2400" dirty="0">
                <a:solidFill>
                  <a:schemeClr val="tx1"/>
                </a:solidFill>
                <a:cs typeface="Times New Roman" pitchFamily="18"/>
              </a:rPr>
              <a:t> Applications:</a:t>
            </a:r>
          </a:p>
          <a:p>
            <a:pPr lvl="1"/>
            <a:r>
              <a:rPr lang="en-US" sz="2000" dirty="0">
                <a:solidFill>
                  <a:schemeClr val="tx1"/>
                </a:solidFill>
                <a:cs typeface="Times New Roman" pitchFamily="18"/>
              </a:rPr>
              <a:t>Rain enhancement by increasing the collision and coalescence process within clouds.</a:t>
            </a:r>
          </a:p>
        </p:txBody>
      </p:sp>
      <p:pic>
        <p:nvPicPr>
          <p:cNvPr id="9" name="Picture 8"/>
          <p:cNvPicPr>
            <a:picLocks noChangeAspect="1"/>
          </p:cNvPicPr>
          <p:nvPr/>
        </p:nvPicPr>
        <p:blipFill>
          <a:blip r:embed="rId2"/>
          <a:stretch>
            <a:fillRect/>
          </a:stretch>
        </p:blipFill>
        <p:spPr>
          <a:xfrm>
            <a:off x="6768287" y="3292691"/>
            <a:ext cx="2298129" cy="3064171"/>
          </a:xfrm>
          <a:prstGeom prst="rect">
            <a:avLst/>
          </a:prstGeom>
          <a:noFill/>
          <a:ln cap="flat">
            <a:noFill/>
          </a:ln>
        </p:spPr>
      </p:pic>
      <p:pic>
        <p:nvPicPr>
          <p:cNvPr id="10" name="Picture 6"/>
          <p:cNvPicPr>
            <a:picLocks noChangeAspect="1"/>
          </p:cNvPicPr>
          <p:nvPr/>
        </p:nvPicPr>
        <p:blipFill>
          <a:blip r:embed="rId3"/>
          <a:srcRect b="14360"/>
          <a:stretch>
            <a:fillRect/>
          </a:stretch>
        </p:blipFill>
        <p:spPr>
          <a:xfrm>
            <a:off x="6801857" y="642257"/>
            <a:ext cx="2230991" cy="2547510"/>
          </a:xfrm>
          <a:prstGeom prst="rect">
            <a:avLst/>
          </a:prstGeom>
          <a:noFill/>
          <a:ln cap="flat">
            <a:noFill/>
          </a:ln>
        </p:spPr>
      </p:pic>
      <p:sp>
        <p:nvSpPr>
          <p:cNvPr id="11" name="Rectangle 10"/>
          <p:cNvSpPr/>
          <p:nvPr/>
        </p:nvSpPr>
        <p:spPr>
          <a:xfrm>
            <a:off x="286023" y="6492307"/>
            <a:ext cx="1746312" cy="300082"/>
          </a:xfrm>
          <a:prstGeom prst="rect">
            <a:avLst/>
          </a:prstGeom>
        </p:spPr>
        <p:txBody>
          <a:bodyPr wrap="none">
            <a:spAutoFit/>
          </a:bodyPr>
          <a:lstStyle/>
          <a:p>
            <a:r>
              <a:rPr lang="en-US" sz="1350" dirty="0"/>
              <a:t>*http://iceflares.com/</a:t>
            </a:r>
          </a:p>
        </p:txBody>
      </p:sp>
    </p:spTree>
    <p:extLst>
      <p:ext uri="{BB962C8B-B14F-4D97-AF65-F5344CB8AC3E}">
        <p14:creationId xmlns:p14="http://schemas.microsoft.com/office/powerpoint/2010/main" val="337619949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35655</TotalTime>
  <Words>4144</Words>
  <Application>Microsoft Office PowerPoint</Application>
  <PresentationFormat>On-screen Show (4:3)</PresentationFormat>
  <Paragraphs>785</Paragraphs>
  <Slides>68</Slides>
  <Notes>37</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Andalus</vt:lpstr>
      <vt:lpstr>Calibri</vt:lpstr>
      <vt:lpstr>Calibri Light</vt:lpstr>
      <vt:lpstr>Cambria Math</vt:lpstr>
      <vt:lpstr>Century Schoolbook</vt:lpstr>
      <vt:lpstr>Corbel</vt:lpstr>
      <vt:lpstr>Liberation Sans</vt:lpstr>
      <vt:lpstr>Liberation Serif</vt:lpstr>
      <vt:lpstr>Segoe UI</vt:lpstr>
      <vt:lpstr>Tahoma</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Statistical Analysis of Results of the Polarimetric Cloud Analysis and Seeding Test (POLCAST) Field Projects</dc:title>
  <dc:creator>Jamie Ekness</dc:creator>
  <cp:lastModifiedBy>Jamie Ekness</cp:lastModifiedBy>
  <cp:revision>486</cp:revision>
  <cp:lastPrinted>2017-07-16T19:01:58Z</cp:lastPrinted>
  <dcterms:created xsi:type="dcterms:W3CDTF">2017-03-10T14:05:15Z</dcterms:created>
  <dcterms:modified xsi:type="dcterms:W3CDTF">2017-07-18T17:31:30Z</dcterms:modified>
</cp:coreProperties>
</file>