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5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0080625" cy="567055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presProps" Target="presProps.xml"/>
</Relationships>
</file>

<file path=ppt/charts/_rels/chart1.xml.rels><?xml version="1.0" encoding="UTF-8"?>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Illustrative launch cadence</c:v>
                </c:pt>
              </c:strCache>
            </c:strRef>
          </c:tx>
          <c:spPr>
            <a:solidFill>
              <a:srgbClr val="4A7EBB"/>
            </a:solidFill>
            <a:ln w="28440">
              <a:solidFill>
                <a:srgbClr val="4A7EBB"/>
              </a:solidFill>
              <a:round/>
            </a:ln>
          </c:spPr>
          <c:dLbls>
            <c:txPr>
              <a:bodyPr wrap="none"/>
              <a:lstStyle/>
              <a:p>
                <a:pPr>
                  <a:defRPr sz="10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 </c:separator>
            <c:showLeaderLines val="1"/>
            <c:leaderLines>
              <c:spPr>
                <a:ln w="28440"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2022</c:v>
                </c:pt>
                <c:pt idx="4">
                  <c:v>2024</c:v>
                </c:pt>
                <c:pt idx="5">
                  <c:v>2026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85</c:v>
                </c:pt>
                <c:pt idx="1">
                  <c:v>114</c:v>
                </c:pt>
                <c:pt idx="2">
                  <c:v>114</c:v>
                </c:pt>
                <c:pt idx="3">
                  <c:v>186</c:v>
                </c:pt>
                <c:pt idx="4">
                  <c:v>259</c:v>
                </c:pt>
                <c:pt idx="5">
                  <c:v>300</c:v>
                </c:pt>
              </c:numCache>
            </c:numRef>
          </c:val>
          <c:smooth val="0"/>
        </c:ser>
        <c:hiLowLines>
          <c:spPr>
            <a:ln w="0">
              <a:noFill/>
            </a:ln>
          </c:spPr>
        </c:hiLowLines>
        <c:marker val="1"/>
        <c:axId val="9953500"/>
        <c:axId val="18610647"/>
      </c:lineChart>
      <c:catAx>
        <c:axId val="9953500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sz="13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r>
                  <a:rPr sz="1600" b="1" u="none" strike="noStrike">
                    <a:solidFill>
                      <a:srgbClr val="000000"/>
                    </a:solidFill>
                    <a:uFillTx/>
                    <a:latin typeface="Arial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487031294051311"/>
              <c:y val="0.860019175455417"/>
            </c:manualLayout>
          </c:layout>
          <c:overlay val="0"/>
          <c:spPr>
            <a:noFill/>
            <a:ln w="0">
              <a:noFill/>
            </a:ln>
          </c:spPr>
        </c:title>
        <c:numFmt formatCode="[$-409]mm/dd/yyyy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800" b="0" u="none" strike="noStrik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18610647"/>
        <c:crosses val="autoZero"/>
        <c:auto val="1"/>
        <c:lblAlgn val="ctr"/>
        <c:lblOffset val="100"/>
        <c:noMultiLvlLbl val="0"/>
      </c:catAx>
      <c:valAx>
        <c:axId val="18610647"/>
        <c:scaling>
          <c:orientation val="minMax"/>
          <c:min val="0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sz="13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r>
                  <a:rPr sz="1600" b="1" u="none" strike="noStrike">
                    <a:solidFill>
                      <a:srgbClr val="000000"/>
                    </a:solidFill>
                    <a:uFillTx/>
                    <a:latin typeface="Arial"/>
                  </a:rPr>
                  <a:t>Launches</a:t>
                </a:r>
              </a:p>
            </c:rich>
          </c:tx>
          <c:layout>
            <c:manualLayout>
              <c:xMode val="edge"/>
              <c:yMode val="edge"/>
              <c:x val="0.0458838455032422"/>
              <c:y val="0.3"/>
            </c:manualLayout>
          </c:layout>
          <c:overlay val="0"/>
          <c:spPr>
            <a:noFill/>
            <a:ln w="0"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sz="1800" b="0" u="none" strike="noStrik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9953500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419">
  <cs:axisTitle>
    <cs:lnRef idx="0"/>
    <cs:lineWidthScale>1</cs:lineWidthScale>
    <cs:fillRef idx="0"/>
    <cs:effectRef idx="0"/>
    <cs:fontRef idx="minor"/>
    <a:defRPr sz="1800" b="0"/>
  </cs:axisTitle>
  <cs:categoryAxis>
    <cs:lnRef idx="0"/>
    <cs:fillRef idx="0"/>
    <cs:effectRef idx="0"/>
    <cs:fontRef idx="minor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chartArea>
  <cs:dataLabel>
    <cs:lnRef idx="0"/>
    <cs:fillRef idx="0"/>
    <cs:effectRef idx="0"/>
    <cs:fontRef idx="minor"/>
  </cs:dataLabel>
  <cs:dataPoint>
    <cs:lnRef idx="0"/>
    <cs:fillRef idx="0">
      <cs:styleClr val="auto"/>
    </cs:fillRef>
    <cs:effectRef idx="0"/>
    <cs:fontRef idx="minor">
      <cs:schemeClr val="tx1"/>
    </cs:fontRef>
    <cs:spPr>
      <a:solidFill>
        <a:schemeClr val="phClr"/>
      </a:solidFill>
    </cs:spPr>
  </cs:dataPoint>
  <cs:dataPoint3D>
    <cs:lnRef idx="0"/>
    <cs:fillRef idx="0"/>
    <cs:effectRef idx="0"/>
    <cs:fontRef idx="minor"/>
  </cs:dataPoint3D>
  <cs:dataPointLine>
    <cs:lnRef idx="0"/>
    <cs:fillRef idx="0"/>
    <cs:effectRef idx="0"/>
    <cs:fontRef idx="minor"/>
  </cs:dataPointLine>
  <cs:dataPointMarker>
    <cs:lnRef idx="0"/>
    <cs:fillRef idx="0"/>
    <cs:effectRef idx="0"/>
    <cs:fontRef idx="minor"/>
  </cs:dataPointMarker>
  <cs:dataPointMarkerLayout>
    <cs:lnRef idx="0"/>
    <cs:fillRef idx="0"/>
    <cs:effectRef idx="0"/>
    <cs:fontRef idx="minor"/>
  </cs:dataPointMarkerLayout>
  <cs:dataPointWireframe>
    <cs:lnRef idx="0"/>
    <cs:fillRef idx="0"/>
    <cs:effectRef idx="0"/>
    <cs:fontRef idx="minor"/>
  </cs:dataPointWireframe>
  <cs:dataTable>
    <cs:lnRef idx="0"/>
    <cs:fillRef idx="0"/>
    <cs:effectRef idx="0"/>
    <cs:fontRef idx="minor"/>
  </cs:dataTable>
  <cs:downBar>
    <cs:lnRef idx="0"/>
    <cs:fillRef idx="0"/>
    <cs:effectRef idx="0"/>
    <cs:fontRef idx="minor"/>
  </cs:downBar>
  <cs:dropLine>
    <cs:lnRef idx="0"/>
    <cs:fillRef idx="0"/>
    <cs:effectRef idx="0"/>
    <cs:fontRef idx="minor"/>
  </cs:dropLine>
  <cs:errorBar>
    <cs:lnRef idx="0"/>
    <cs:fillRef idx="0"/>
    <cs:effectRef idx="0"/>
    <cs:fontRef idx="minor"/>
  </cs:errorBar>
  <cs:floor>
    <cs:lnRef idx="0"/>
    <cs:fillRef idx="0"/>
    <cs:effectRef idx="0"/>
    <cs:fontRef idx="minor"/>
  </cs:floor>
  <cs:gridlineMajor>
    <cs:lnRef idx="0"/>
    <cs:fillRef idx="0"/>
    <cs:effectRef idx="0"/>
    <cs:fontRef idx="minor"/>
  </cs:gridlineMajor>
  <cs:gridlineMinor>
    <cs:lnRef idx="0"/>
    <cs:fillRef idx="0"/>
    <cs:effectRef idx="0"/>
    <cs:fontRef idx="minor"/>
  </cs:gridlineMinor>
  <cs:hiLoLine>
    <cs:lnRef idx="0"/>
    <cs:fillRef idx="0"/>
    <cs:effectRef idx="0"/>
    <cs:fontRef idx="minor"/>
  </cs:hiLoLine>
  <cs:leaderLine>
    <cs:lnRef idx="0"/>
    <cs:fillRef idx="0"/>
    <cs:effectRef idx="0"/>
    <cs:fontRef idx="minor"/>
  </cs:leaderLine>
  <cs:legend>
    <cs:lnRef idx="0"/>
    <cs:fillRef idx="0"/>
    <cs:effectRef idx="0"/>
    <cs:fontRef idx="minor"/>
  </cs:legend>
  <cs:plotArea>
    <cs:lnRef idx="0"/>
    <cs:fillRef idx="0"/>
    <cs:effectRef idx="0"/>
    <cs:fontRef idx="minor"/>
  </cs:plotArea>
  <cs:plotArea3D>
    <cs:lnRef idx="0"/>
    <cs:fillRef idx="0"/>
    <cs:effectRef idx="0"/>
    <cs:fontRef idx="minor"/>
  </cs:plotArea3D>
  <cs:seriesAxis>
    <cs:lnRef idx="0"/>
    <cs:fillRef idx="0"/>
    <cs:effectRef idx="0"/>
    <cs:fontRef idx="minor"/>
  </cs:seriesAxis>
  <cs:seriesLine>
    <cs:lnRef idx="0"/>
    <cs:fillRef idx="0"/>
    <cs:effectRef idx="0"/>
    <cs:fontRef idx="minor"/>
  </cs:seriesLine>
  <cs:title>
    <cs:lnRef idx="0"/>
    <cs:fillRef idx="0"/>
    <cs:effectRef idx="0"/>
    <cs:fontRef idx="minor"/>
  </cs:title>
  <cs:trendline>
    <cs:lnRef idx="0"/>
    <cs:fillRef idx="0"/>
    <cs:effectRef idx="0"/>
    <cs:fontRef idx="minor"/>
  </cs:trendline>
  <cs:trendlineLabel>
    <cs:lnRef idx="0"/>
    <cs:fillRef idx="0"/>
    <cs:effectRef idx="0"/>
    <cs:fontRef idx="minor"/>
  </cs:trendlineLabel>
  <cs:upBar>
    <cs:lnRef idx="0"/>
    <cs:fillRef idx="0"/>
    <cs:effectRef idx="0"/>
    <cs:fontRef idx="minor"/>
  </cs:upBar>
  <cs:valueAxis>
    <cs:lnRef idx="0"/>
    <cs:fillRef idx="0"/>
    <cs:effectRef idx="0"/>
    <cs:fontRef idx="minor"/>
  </cs:valueAxis>
  <cs:wall>
    <cs:lnRef idx="0"/>
    <cs:fillRef idx="0"/>
    <cs:effectRef idx="0"/>
    <cs:fontRef idx="minor"/>
  </cs:wall>
</cs:chartStyl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 defTabSz="685800">
              <a:tabLst>
                <a:tab pos="0" algn="l"/>
              </a:tabLst>
            </a:pPr>
            <a:r>
              <a: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</a:rPr>
              <a:t>Click to move the slide</a:t>
            </a:r>
            <a:endParaRPr lang="en-US" sz="36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ft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sldNum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774778D5-DD4C-42D6-9773-A7264977F233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hyperlink" Target="https://phys.org/news/2021-03-atmospheric-turbulence-cloud-droplet-formation.html" TargetMode="External"/><Relationship Id="rId2" Type="http://schemas.openxmlformats.org/officeDocument/2006/relationships/slide" Target="../slides/slide1.xml"/><Relationship Id="rId3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  <a:ln w="0">
            <a:noFill/>
          </a:ln>
        </p:spPr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sng" strike="noStrike">
                <a:solidFill>
                  <a:srgbClr val="000000"/>
                </a:solidFill>
                <a:effectLst/>
                <a:uFillTx/>
                <a:latin typeface="Arial"/>
                <a:hlinkClick r:id="rId1"/>
              </a:rPr>
              <a:t>https://phys.org/news/2021-03-atmospheric-turbulence-cloud-droplet-formation.html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Atmospheric turbulence may promote cloud droplet formation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by Morgan Rehnberg, American Geophysical Union 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B6BBE48-9A4E-4DFB-8C15-C6F806D8116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380880" y="694800"/>
            <a:ext cx="6094800" cy="3427920"/>
          </a:xfrm>
          <a:prstGeom prst="rect">
            <a:avLst/>
          </a:prstGeom>
          <a:ln w="0">
            <a:noFill/>
          </a:ln>
        </p:spPr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6840" cy="4525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Three moves turn the current inflection point into sustained capability.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4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 hasCustomPrompt="1"/>
          </p:nvPr>
        </p:nvSpPr>
        <p:spPr>
          <a:xfrm>
            <a:off x="335880" y="441000"/>
            <a:ext cx="9406800" cy="138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685800">
              <a:lnSpc>
                <a:spcPct val="10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TITLE</a:t>
            </a:r>
            <a:endParaRPr lang="en-US" sz="36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Font typeface="Arial"/>
              <a:buChar char="•"/>
              <a:def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1pPr>
            <a:lvl2pPr lvl="1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2pPr>
            <a:lvl3pPr lvl="2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3pPr>
            <a:lvl4pPr lvl="3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4pPr>
            <a:lvl5pPr lvl="4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5pPr>
            <a:lvl6pPr lvl="5" algn="l" defTabSz="6858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65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6pPr>
            <a:lvl7pPr lvl="6" algn="l" defTabSz="6858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650" b="0" u="none" strike="noStrike">
                <a:solidFill>
                  <a:schemeClr val="dk1"/>
                </a:solidFill>
                <a:effectLst/>
                <a:uFillTx/>
                <a:latin typeface="Times New Roman"/>
              </a:defRPr>
            </a:lvl7pPr>
          </a:lstStyle>
          <a:p>
            <a:pPr marL="257040" indent="-25704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Font typeface="Arial"/>
              <a:buChar char="•"/>
            </a:pPr>
            <a:r>
              <a: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Click to edit the outline text format</a:t>
            </a:r>
            <a:endParaRPr lang="en-US" sz="231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Second Outline Level</a:t>
            </a:r>
            <a:endParaRPr lang="en-US" sz="231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296000" lvl="2" indent="-28800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Third Outline Level</a:t>
            </a:r>
            <a:endParaRPr lang="en-US" sz="231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728000" lvl="3" indent="-21600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Fourth Outline Level</a:t>
            </a:r>
            <a:endParaRPr lang="en-US" sz="231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160000" lvl="4" indent="-21600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1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Fifth Outline Level</a:t>
            </a:r>
            <a:endParaRPr lang="en-US" sz="231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92000" lvl="5" indent="-216000" algn="l" defTabSz="6858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5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Sixth Outline Level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3024000" lvl="6" indent="-216000" algn="l" defTabSz="685800">
              <a:lnSpc>
                <a:spcPct val="100000"/>
              </a:lnSpc>
              <a:spcBef>
                <a:spcPts val="232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50" b="0" u="none" strike="noStrike">
                <a:solidFill>
                  <a:schemeClr val="dk1"/>
                </a:solidFill>
                <a:effectLst/>
                <a:uFillTx/>
                <a:latin typeface="Times New Roman"/>
              </a:rPr>
              <a:t>Seventh Outline Level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pic>
        <p:nvPicPr>
          <p:cNvPr id="4" name="Picture 1"/>
          <p:cNvPicPr/>
          <p:nvPr/>
        </p:nvPicPr>
        <p:blipFill>
          <a:blip r:embed="rId3"/>
          <a:stretch/>
        </p:blipFill>
        <p:spPr>
          <a:xfrm>
            <a:off x="3410280" y="4963680"/>
            <a:ext cx="3638520" cy="6249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body"/>
          </p:nvPr>
        </p:nvSpPr>
        <p:spPr>
          <a:xfrm>
            <a:off x="163080" y="1323000"/>
            <a:ext cx="9797040" cy="333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1pPr>
            <a:lvl2pPr lvl="1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2pPr>
            <a:lvl3pPr lvl="2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3pPr>
            <a:lvl4pPr lvl="3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4pPr>
            <a:lvl5pPr lvl="4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5pPr>
          </a:lstStyle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-21420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57160" lvl="2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Third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200240" lvl="3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Fourth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542960" lvl="4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Fifth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title" hasCustomPrompt="1"/>
          </p:nvPr>
        </p:nvSpPr>
        <p:spPr>
          <a:xfrm>
            <a:off x="163080" y="226800"/>
            <a:ext cx="9797040" cy="94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685800">
              <a:lnSpc>
                <a:spcPct val="10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Text here</a:t>
            </a:r>
            <a:endParaRPr lang="en-US" sz="36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7" name="Picture 7"/>
          <p:cNvPicPr/>
          <p:nvPr/>
        </p:nvPicPr>
        <p:blipFill>
          <a:blip r:embed="rId3"/>
          <a:srcRect l="8633" t="0" r="0" b="0"/>
          <a:stretch/>
        </p:blipFill>
        <p:spPr>
          <a:xfrm>
            <a:off x="0" y="4914000"/>
            <a:ext cx="6046920" cy="55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Picture 6"/>
          <p:cNvPicPr/>
          <p:nvPr/>
        </p:nvPicPr>
        <p:blipFill>
          <a:blip r:embed="rId4"/>
          <a:stretch/>
        </p:blipFill>
        <p:spPr>
          <a:xfrm>
            <a:off x="6595560" y="4993560"/>
            <a:ext cx="3389760" cy="47448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22120" y="226800"/>
            <a:ext cx="9634320" cy="94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685800">
              <a:lnSpc>
                <a:spcPct val="10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l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Click to edit Master title style</a:t>
            </a:r>
            <a:endParaRPr lang="en-US" sz="36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22120" y="1323000"/>
            <a:ext cx="4732560" cy="3526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1pPr>
            <a:lvl2pPr lvl="1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2pPr>
            <a:lvl3pPr lvl="2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3pPr>
            <a:lvl4pPr lvl="3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4pPr>
            <a:lvl5pPr lvl="4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5pPr>
          </a:lstStyle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-21420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57160" lvl="2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Third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200240" lvl="3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Fourth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542960" lvl="4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Fifth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23880" y="1323000"/>
            <a:ext cx="4732560" cy="3526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1pPr>
            <a:lvl2pPr lvl="1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2pPr>
            <a:lvl3pPr lvl="2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3pPr>
            <a:lvl4pPr lvl="3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4pPr>
            <a:lvl5pPr lvl="4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5pPr>
          </a:lstStyle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-21420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57160" lvl="2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Third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200240" lvl="3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Fourth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542960" lvl="4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Fifth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pic>
        <p:nvPicPr>
          <p:cNvPr id="12" name="Picture 10"/>
          <p:cNvPicPr/>
          <p:nvPr/>
        </p:nvPicPr>
        <p:blipFill>
          <a:blip r:embed="rId3"/>
          <a:srcRect l="8633" t="0" r="0" b="0"/>
          <a:stretch/>
        </p:blipFill>
        <p:spPr>
          <a:xfrm>
            <a:off x="0" y="4914000"/>
            <a:ext cx="6046920" cy="55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Picture 11"/>
          <p:cNvPicPr/>
          <p:nvPr/>
        </p:nvPicPr>
        <p:blipFill>
          <a:blip r:embed="rId4"/>
          <a:stretch/>
        </p:blipFill>
        <p:spPr>
          <a:xfrm>
            <a:off x="6185160" y="4993560"/>
            <a:ext cx="3389760" cy="47448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and Content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body"/>
          </p:nvPr>
        </p:nvSpPr>
        <p:spPr>
          <a:xfrm>
            <a:off x="163080" y="1323000"/>
            <a:ext cx="9797040" cy="3337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1pPr>
            <a:lvl2pPr lvl="1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2pPr>
            <a:lvl3pPr lvl="2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3pPr>
            <a:lvl4pPr lvl="3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4pPr>
            <a:lvl5pPr lvl="4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defRPr>
            </a:lvl5pPr>
          </a:lstStyle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-21420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57160" lvl="2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Third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200240" lvl="3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Fourth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1542960" lvl="4" indent="-17136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»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Fifth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title"/>
          </p:nvPr>
        </p:nvSpPr>
        <p:spPr>
          <a:xfrm>
            <a:off x="163080" y="226800"/>
            <a:ext cx="9797040" cy="943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685800">
              <a:lnSpc>
                <a:spcPct val="10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Text here</a:t>
            </a:r>
            <a:endParaRPr lang="en-US" sz="36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16" name="Picture 7"/>
          <p:cNvPicPr/>
          <p:nvPr/>
        </p:nvPicPr>
        <p:blipFill>
          <a:blip r:embed="rId3"/>
          <a:srcRect l="8633" t="0" r="0" b="0"/>
          <a:stretch/>
        </p:blipFill>
        <p:spPr>
          <a:xfrm>
            <a:off x="0" y="4914000"/>
            <a:ext cx="6046920" cy="554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Picture 1"/>
          <p:cNvPicPr/>
          <p:nvPr/>
        </p:nvPicPr>
        <p:blipFill>
          <a:blip r:embed="rId4"/>
          <a:stretch/>
        </p:blipFill>
        <p:spPr>
          <a:xfrm>
            <a:off x="6218280" y="4891680"/>
            <a:ext cx="3638520" cy="6249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5.jpe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 hasCustomPrompt="1"/>
          </p:nvPr>
        </p:nvSpPr>
        <p:spPr>
          <a:xfrm>
            <a:off x="228600" y="4363560"/>
            <a:ext cx="9600480" cy="498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68580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David J. Delene, Ronald Fevig, and Paul Snyder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itle 1"/>
          <p:cNvSpPr/>
          <p:nvPr/>
        </p:nvSpPr>
        <p:spPr>
          <a:xfrm>
            <a:off x="0" y="13320"/>
            <a:ext cx="10078920" cy="111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en-US" sz="36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University-Led Stratospheric Operations and Observations: Past and Future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" name=""/>
          <p:cNvPicPr/>
          <p:nvPr/>
        </p:nvPicPr>
        <p:blipFill>
          <a:blip r:embed="rId2"/>
          <a:stretch/>
        </p:blipFill>
        <p:spPr>
          <a:xfrm>
            <a:off x="156600" y="1179360"/>
            <a:ext cx="4427640" cy="2934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" name=""/>
          <p:cNvSpPr/>
          <p:nvPr/>
        </p:nvSpPr>
        <p:spPr>
          <a:xfrm>
            <a:off x="144000" y="4114800"/>
            <a:ext cx="4571280" cy="28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Zero-pressure balloon filling in Lauder, New Zealand, 1998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8" name=""/>
          <p:cNvPicPr/>
          <p:nvPr/>
        </p:nvPicPr>
        <p:blipFill>
          <a:blip r:embed="rId3"/>
          <a:stretch/>
        </p:blipFill>
        <p:spPr>
          <a:xfrm>
            <a:off x="4728600" y="1178640"/>
            <a:ext cx="5218560" cy="2935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"/>
          <p:cNvSpPr/>
          <p:nvPr/>
        </p:nvSpPr>
        <p:spPr>
          <a:xfrm>
            <a:off x="4968000" y="4115160"/>
            <a:ext cx="4884480" cy="28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3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Super-pressure balloon launch in Wanaka, New Zealand, 2015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/>
          </p:nvPr>
        </p:nvSpPr>
        <p:spPr>
          <a:xfrm>
            <a:off x="82080" y="577080"/>
            <a:ext cx="6775200" cy="4222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Instrument Readiness Drives the Schedule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0" algn="l" defTabSz="685800">
              <a:lnSpc>
                <a:spcPct val="100000"/>
              </a:lnSpc>
              <a:spcBef>
                <a:spcPts val="462"/>
              </a:spcBef>
              <a:buNone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Preparation time is typically underestimated.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Students are the Mission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0" algn="l" defTabSz="685800">
              <a:lnSpc>
                <a:spcPct val="100000"/>
              </a:lnSpc>
              <a:spcBef>
                <a:spcPts val="462"/>
              </a:spcBef>
              <a:buNone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Campaigns double as workforce training.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Data Pipelines before Flight, not After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0" algn="l" defTabSz="685800">
              <a:lnSpc>
                <a:spcPct val="100000"/>
              </a:lnSpc>
              <a:spcBef>
                <a:spcPts val="462"/>
              </a:spcBef>
              <a:buNone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Build workflows ahead of time.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Partnerships de-risk Operations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0" algn="l" defTabSz="685800">
              <a:lnSpc>
                <a:spcPct val="100000"/>
              </a:lnSpc>
              <a:spcBef>
                <a:spcPts val="462"/>
              </a:spcBef>
              <a:buNone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University–industry–government ties fill gaps no single lab covers alone.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Lessons Learned at the University of North Dakota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62" name=""/>
          <p:cNvPicPr/>
          <p:nvPr/>
        </p:nvPicPr>
        <p:blipFill>
          <a:blip r:embed="rId1"/>
          <a:srcRect l="8908" t="32983" r="9017" b="12295"/>
          <a:stretch/>
        </p:blipFill>
        <p:spPr>
          <a:xfrm>
            <a:off x="6328800" y="3344400"/>
            <a:ext cx="3656880" cy="137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" name=""/>
          <p:cNvPicPr/>
          <p:nvPr/>
        </p:nvPicPr>
        <p:blipFill>
          <a:blip r:embed="rId2"/>
          <a:stretch/>
        </p:blipFill>
        <p:spPr>
          <a:xfrm>
            <a:off x="6665400" y="721800"/>
            <a:ext cx="3356280" cy="2518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/>
          </p:nvPr>
        </p:nvSpPr>
        <p:spPr>
          <a:xfrm>
            <a:off x="0" y="577080"/>
            <a:ext cx="7315200" cy="4222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Launch and Recovery Access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Limited affordable, schedulable infrastructure.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Sustained Funding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Short grant cycles fit poorly with multi-year platform and workforce development.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Regulatory Pathways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Airspace and operational approvals for persistent UAS/HAPS.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Shared Instrumentation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Few community payload and calibration resources.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Gaps that Constrain University Participation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66" name="Picture 6"/>
          <p:cNvPicPr/>
          <p:nvPr/>
        </p:nvPicPr>
        <p:blipFill>
          <a:blip r:embed="rId1"/>
          <a:srcRect l="16163" t="30208" r="7583" b="12140"/>
          <a:stretch/>
        </p:blipFill>
        <p:spPr>
          <a:xfrm>
            <a:off x="7025400" y="734400"/>
            <a:ext cx="2970720" cy="1746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Picture 7"/>
          <p:cNvPicPr/>
          <p:nvPr/>
        </p:nvPicPr>
        <p:blipFill>
          <a:blip r:embed="rId2"/>
          <a:srcRect l="16157" t="19080" r="7631" b="10004"/>
          <a:stretch/>
        </p:blipFill>
        <p:spPr>
          <a:xfrm>
            <a:off x="7025400" y="2517840"/>
            <a:ext cx="2970720" cy="1909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/>
          </p:nvPr>
        </p:nvSpPr>
        <p:spPr>
          <a:xfrm>
            <a:off x="82080" y="577080"/>
            <a:ext cx="4489200" cy="3765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Build Shared Infrastructure: 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Community launch, recovery, and calibration resources.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462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Fund the Full Life-cycle: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Multi-year support aligned to platforms and the students who operate them.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Formalize Partnerships: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Standing university–industry–government structures.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A Framework for Academic Engagement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70" name=""/>
          <p:cNvPicPr/>
          <p:nvPr/>
        </p:nvPicPr>
        <p:blipFill>
          <a:blip r:embed="rId1"/>
          <a:stretch/>
        </p:blipFill>
        <p:spPr>
          <a:xfrm>
            <a:off x="4499640" y="720360"/>
            <a:ext cx="5437440" cy="3622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/>
          </p:nvPr>
        </p:nvSpPr>
        <p:spPr>
          <a:xfrm>
            <a:off x="576000" y="530640"/>
            <a:ext cx="8914680" cy="129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Universities: </a:t>
            </a: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Curricula built around real operations. 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Government: </a:t>
            </a: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Sustained, multi-year funding.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Industry: </a:t>
            </a: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Pull-through of student talent into the workforce.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Improving University–Government–Industry Ties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73" name=""/>
          <p:cNvPicPr/>
          <p:nvPr/>
        </p:nvPicPr>
        <p:blipFill>
          <a:blip r:embed="rId1"/>
          <a:srcRect l="0" t="13580" r="0" b="19229"/>
          <a:stretch/>
        </p:blipFill>
        <p:spPr>
          <a:xfrm>
            <a:off x="884520" y="1885680"/>
            <a:ext cx="7789680" cy="3106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/>
          </p:nvPr>
        </p:nvSpPr>
        <p:spPr>
          <a:xfrm>
            <a:off x="82080" y="423000"/>
            <a:ext cx="9975600" cy="2247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Universities have always </a:t>
            </a:r>
            <a:r>
              <a:rPr lang="en-US" sz="2400" b="0" u="sng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trained the operators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and proven the instruments, which is the legacy.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Convergence of persistent platforms, miniaturized payloads, Machine Learning, and low-cost launch lets Universities do far more.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Realizing current opportunities requires aligning funding, infrastructure, and partnerships.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44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Conclusions: The Next Decade Is Academia's to Shape</a:t>
            </a:r>
            <a:endParaRPr lang="en-US" sz="28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76" name="Picture 10"/>
          <p:cNvPicPr/>
          <p:nvPr/>
        </p:nvPicPr>
        <p:blipFill>
          <a:blip r:embed="rId1"/>
          <a:stretch/>
        </p:blipFill>
        <p:spPr>
          <a:xfrm>
            <a:off x="7264080" y="2903760"/>
            <a:ext cx="1883160" cy="319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Picture 12"/>
          <p:cNvPicPr/>
          <p:nvPr/>
        </p:nvPicPr>
        <p:blipFill>
          <a:blip r:embed="rId2"/>
          <a:stretch/>
        </p:blipFill>
        <p:spPr>
          <a:xfrm>
            <a:off x="7264080" y="3422160"/>
            <a:ext cx="1883160" cy="319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8" name="Picture 14"/>
          <p:cNvPicPr/>
          <p:nvPr/>
        </p:nvPicPr>
        <p:blipFill>
          <a:blip r:embed="rId3"/>
          <a:stretch/>
        </p:blipFill>
        <p:spPr>
          <a:xfrm>
            <a:off x="7167960" y="3939120"/>
            <a:ext cx="2075400" cy="319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9" name="Picture 16"/>
          <p:cNvPicPr/>
          <p:nvPr/>
        </p:nvPicPr>
        <p:blipFill>
          <a:blip r:embed="rId4"/>
          <a:stretch/>
        </p:blipFill>
        <p:spPr>
          <a:xfrm>
            <a:off x="7287120" y="4459680"/>
            <a:ext cx="1837440" cy="319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"/>
          <p:cNvPicPr/>
          <p:nvPr/>
        </p:nvPicPr>
        <p:blipFill>
          <a:blip r:embed="rId5"/>
          <a:srcRect l="0" t="11099" r="0" b="0"/>
          <a:stretch/>
        </p:blipFill>
        <p:spPr>
          <a:xfrm>
            <a:off x="459720" y="2935800"/>
            <a:ext cx="6052320" cy="1828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/>
          </p:nvPr>
        </p:nvSpPr>
        <p:spPr>
          <a:xfrm>
            <a:off x="82080" y="577080"/>
            <a:ext cx="7377120" cy="431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Academic institutions have served as both training grounds for operators and proving grounds for novel instrumentation.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Proving Ground: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Novel payloads matured on academic platforms before wider deployment.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Training Ground: 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Students become the next generation of stratospheric operators, engineers, and scientists.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Science Engine: 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Campaigns deliver observations of stratospheric composition and dynamics not otherwise possible.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title" hasCustomPrompt="1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Universities: An Enduring Role in the Stratosphere</a:t>
            </a:r>
            <a:endParaRPr lang="en-US" sz="28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32" name=""/>
          <p:cNvPicPr/>
          <p:nvPr/>
        </p:nvPicPr>
        <p:blipFill>
          <a:blip r:embed="rId1"/>
          <a:srcRect l="17270" t="18610" r="11842" b="16830"/>
          <a:stretch/>
        </p:blipFill>
        <p:spPr>
          <a:xfrm>
            <a:off x="7213680" y="744120"/>
            <a:ext cx="2723040" cy="377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/>
          </p:nvPr>
        </p:nvSpPr>
        <p:spPr>
          <a:xfrm>
            <a:off x="7920" y="484200"/>
            <a:ext cx="4791960" cy="429912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Times New Roman"/>
                <a:ea typeface="Times New Roman"/>
              </a:rPr>
              <a:t> 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title" hasCustomPrompt="1"/>
          </p:nvPr>
        </p:nvSpPr>
        <p:spPr>
          <a:xfrm>
            <a:off x="163080" y="23760"/>
            <a:ext cx="9797040" cy="54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Proving Ground:  Thermosonde Instrument Design</a:t>
            </a:r>
            <a:endParaRPr lang="en-US" sz="28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35" name="Picture 3"/>
          <p:cNvPicPr/>
          <p:nvPr/>
        </p:nvPicPr>
        <p:blipFill>
          <a:blip r:embed="rId2"/>
          <a:stretch/>
        </p:blipFill>
        <p:spPr>
          <a:xfrm>
            <a:off x="4786560" y="618120"/>
            <a:ext cx="5189760" cy="3306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 hasCustomPrompt="1"/>
          </p:nvPr>
        </p:nvSpPr>
        <p:spPr>
          <a:xfrm>
            <a:off x="163080" y="23760"/>
            <a:ext cx="9797040" cy="54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Training Ground:  Experimental Learning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48600" y="3584880"/>
            <a:ext cx="6747480" cy="137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  <a:ea typeface="DejaVu Sans"/>
              </a:rPr>
              <a:t>People in top imaged from left to right: David Delene, Shawn Wagner (Research Scientist), Christian Nairy (Ph.D.), Jenna Post (Undergrad), Jacob Halmos (Undergrad), Bryce Rickbeil (Undergrad), and Conrad Slad (Undergrad).  People in left image from bottom/left to top/right: David Delene, Liz Cardoza (undergrad), Summer Coleman (Grad), Ashley Vos (Undergrad), Paramvir Singh (Undergrad), Benjamin Guida (Undergrad), and Tree (Kevin) Norby (Graduate).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" name="Picture 5" descr="A group of people posing for a photo&#10;&#10;AI-generated content may be incorrect."/>
          <p:cNvPicPr/>
          <p:nvPr/>
        </p:nvPicPr>
        <p:blipFill>
          <a:blip r:embed="rId1"/>
          <a:srcRect l="6410" t="7801" r="30021" b="28559"/>
          <a:stretch/>
        </p:blipFill>
        <p:spPr>
          <a:xfrm>
            <a:off x="156600" y="626760"/>
            <a:ext cx="6561000" cy="294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"/>
          <p:cNvPicPr/>
          <p:nvPr/>
        </p:nvPicPr>
        <p:blipFill>
          <a:blip r:embed="rId2"/>
          <a:srcRect l="276" t="26772" r="15051" b="0"/>
          <a:stretch/>
        </p:blipFill>
        <p:spPr>
          <a:xfrm>
            <a:off x="6796800" y="651600"/>
            <a:ext cx="3199320" cy="4150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/>
          </p:nvPr>
        </p:nvSpPr>
        <p:spPr>
          <a:xfrm>
            <a:off x="68040" y="564480"/>
            <a:ext cx="5646240" cy="407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Thermosonde package suspended 55 m beneath a balloon.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557280" lvl="1" indent="-21420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Long tether used to reduce the effect of thermal balloon wakes on the measurements.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High altitude balloon carries instrument through the atmosphere and descends after balloon burst.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Initial flights testing conducted at the University of North Dakota Glacial Ridge Atmospheric Observatory.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indent="0" algn="l" defTabSz="685800">
              <a:lnSpc>
                <a:spcPct val="100000"/>
              </a:lnSpc>
              <a:spcBef>
                <a:spcPts val="561"/>
              </a:spcBef>
              <a:buNone/>
              <a:tabLst>
                <a:tab pos="0" algn="l"/>
              </a:tabLst>
            </a:pPr>
            <a:endParaRPr lang="en-US" sz="20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title" hasCustomPrompt="1"/>
          </p:nvPr>
        </p:nvSpPr>
        <p:spPr>
          <a:xfrm>
            <a:off x="0" y="12960"/>
            <a:ext cx="10078920" cy="478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Science Engine: Balloon Flight Operations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42" name="Picture 3"/>
          <p:cNvPicPr/>
          <p:nvPr/>
        </p:nvPicPr>
        <p:blipFill>
          <a:blip r:embed="rId1"/>
          <a:srcRect l="23732" t="608" r="354" b="821"/>
          <a:stretch/>
        </p:blipFill>
        <p:spPr>
          <a:xfrm>
            <a:off x="5715000" y="694440"/>
            <a:ext cx="4225320" cy="2843280"/>
          </a:xfrm>
          <a:prstGeom prst="rect">
            <a:avLst/>
          </a:prstGeom>
          <a:noFill/>
          <a:ln w="36720">
            <a:solidFill>
              <a:srgbClr val="000000"/>
            </a:solidFill>
            <a:round/>
          </a:ln>
        </p:spPr>
      </p:pic>
      <p:pic>
        <p:nvPicPr>
          <p:cNvPr id="43" name="Picture 4"/>
          <p:cNvPicPr/>
          <p:nvPr/>
        </p:nvPicPr>
        <p:blipFill>
          <a:blip r:embed="rId2"/>
          <a:srcRect l="26785" t="25752" r="31550" b="30185"/>
          <a:stretch/>
        </p:blipFill>
        <p:spPr>
          <a:xfrm>
            <a:off x="5702040" y="3621600"/>
            <a:ext cx="1921320" cy="1142280"/>
          </a:xfrm>
          <a:prstGeom prst="rect">
            <a:avLst/>
          </a:prstGeom>
          <a:noFill/>
          <a:ln w="25400">
            <a:solidFill>
              <a:srgbClr val="000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/>
          </p:nvPr>
        </p:nvSpPr>
        <p:spPr>
          <a:xfrm>
            <a:off x="0" y="577080"/>
            <a:ext cx="7736400" cy="4222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Early Era: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Balloon-borne cosmic-ray experiments probe high-energy physics.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Universities pioneer high-altitude scientific ballooning.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Sounding-rocket Era: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Student-built instruments fly on early rocket platforms.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Modern Era: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Campaigns quantify stratosphere–troposphere exchange.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2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My Own PhD Research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2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Balloon-borne, in-situ aerosol measurements.</a:t>
            </a:r>
            <a:endParaRPr lang="en-US" sz="22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A Legacy Spanning a Century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46" name=""/>
          <p:cNvPicPr/>
          <p:nvPr/>
        </p:nvPicPr>
        <p:blipFill>
          <a:blip r:embed="rId1"/>
          <a:srcRect l="38092" t="0" r="20076" b="0"/>
          <a:stretch/>
        </p:blipFill>
        <p:spPr>
          <a:xfrm>
            <a:off x="7530120" y="743400"/>
            <a:ext cx="2428200" cy="3984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/>
          </p:nvPr>
        </p:nvSpPr>
        <p:spPr>
          <a:xfrm>
            <a:off x="-25920" y="541080"/>
            <a:ext cx="7148520" cy="4488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Platform maturity and cheaper access are meeting smarter payloads and data pipelines.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Persistent Platforms: 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HAPS, stratospheric UAS, super-pressure balloons aloft for days to months.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Miniaturized Payloads: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Capable sensing within a student team's reach.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</a:t>
            </a: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Machine-learning-enabled processing: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Large flight datasets become usable science faster.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Low-cost Launch Infrastructure:</a:t>
            </a: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 Frequent, iterative academic missions.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Why Now: Four Trends Are Converging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49" name=""/>
          <p:cNvPicPr/>
          <p:nvPr/>
        </p:nvPicPr>
        <p:blipFill>
          <a:blip r:embed="rId1"/>
          <a:srcRect l="5073" t="6209" r="5607" b="9576"/>
          <a:stretch/>
        </p:blipFill>
        <p:spPr>
          <a:xfrm rot="16200000">
            <a:off x="7734960" y="253800"/>
            <a:ext cx="1599480" cy="2680560"/>
          </a:xfrm>
          <a:prstGeom prst="rect">
            <a:avLst/>
          </a:prstGeom>
          <a:noFill/>
          <a:ln w="54720">
            <a:solidFill>
              <a:srgbClr val="000000"/>
            </a:solidFill>
            <a:round/>
          </a:ln>
        </p:spPr>
      </p:pic>
      <p:pic>
        <p:nvPicPr>
          <p:cNvPr id="50" name=""/>
          <p:cNvPicPr/>
          <p:nvPr/>
        </p:nvPicPr>
        <p:blipFill>
          <a:blip r:embed="rId2"/>
          <a:srcRect l="-292" t="32077" r="1889" b="32979"/>
          <a:stretch/>
        </p:blipFill>
        <p:spPr>
          <a:xfrm>
            <a:off x="7158600" y="2730600"/>
            <a:ext cx="2778480" cy="1752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/>
          </p:nvPr>
        </p:nvSpPr>
        <p:spPr>
          <a:xfrm>
            <a:off x="252000" y="541080"/>
            <a:ext cx="7435800" cy="422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Persistent Telecommunications Relays: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High-altitude communication nodes over wide areas.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Wide-area Surveillance: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Sustained station-keeping over large regions.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Novel Scientific Observation: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Composition and dynamics prior platforms could not sustain.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Each application requires an educated workforce to operate, which is what universities supply.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New Capabilities: The Convergence Unlocks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pic>
        <p:nvPicPr>
          <p:cNvPr id="53" name=""/>
          <p:cNvPicPr/>
          <p:nvPr/>
        </p:nvPicPr>
        <p:blipFill>
          <a:blip r:embed="rId1"/>
          <a:srcRect l="2285" t="3185" r="7001" b="9177"/>
          <a:stretch/>
        </p:blipFill>
        <p:spPr>
          <a:xfrm>
            <a:off x="7759800" y="1985400"/>
            <a:ext cx="2174400" cy="1381680"/>
          </a:xfrm>
          <a:prstGeom prst="rect">
            <a:avLst/>
          </a:prstGeom>
          <a:noFill/>
          <a:ln w="54720">
            <a:solidFill>
              <a:srgbClr val="000000"/>
            </a:solidFill>
            <a:round/>
          </a:ln>
        </p:spPr>
      </p:pic>
      <p:pic>
        <p:nvPicPr>
          <p:cNvPr id="54" name=""/>
          <p:cNvPicPr/>
          <p:nvPr/>
        </p:nvPicPr>
        <p:blipFill>
          <a:blip r:embed="rId2"/>
          <a:srcRect l="0" t="6368" r="0" b="4295"/>
          <a:stretch/>
        </p:blipFill>
        <p:spPr>
          <a:xfrm>
            <a:off x="7763400" y="3562200"/>
            <a:ext cx="2171160" cy="1237680"/>
          </a:xfrm>
          <a:prstGeom prst="rect">
            <a:avLst/>
          </a:prstGeom>
          <a:noFill/>
          <a:ln w="54720">
            <a:solidFill>
              <a:srgbClr val="000000"/>
            </a:solidFill>
            <a:round/>
          </a:ln>
        </p:spPr>
      </p:pic>
      <p:pic>
        <p:nvPicPr>
          <p:cNvPr id="55" name=""/>
          <p:cNvPicPr/>
          <p:nvPr/>
        </p:nvPicPr>
        <p:blipFill>
          <a:blip r:embed="rId3"/>
          <a:srcRect l="730" t="0" r="181" b="0"/>
          <a:stretch/>
        </p:blipFill>
        <p:spPr>
          <a:xfrm>
            <a:off x="7759800" y="662400"/>
            <a:ext cx="2174400" cy="1142280"/>
          </a:xfrm>
          <a:prstGeom prst="rect">
            <a:avLst/>
          </a:prstGeom>
          <a:noFill/>
          <a:ln w="54720">
            <a:solidFill>
              <a:srgbClr val="000000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/>
          </p:nvPr>
        </p:nvSpPr>
        <p:spPr>
          <a:xfrm>
            <a:off x="-25920" y="577080"/>
            <a:ext cx="5283720" cy="4222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257040" indent="-257040" algn="l" defTabSz="685800">
              <a:lnSpc>
                <a:spcPct val="100000"/>
              </a:lnSpc>
              <a:spcBef>
                <a:spcPts val="865"/>
              </a:spcBef>
              <a:buClr>
                <a:srgbClr val="000000"/>
              </a:buClr>
              <a:buFont typeface="Arial"/>
              <a:buChar char="•"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Growing rocket launch cadence deposits material directly in the stratosphere.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Each launch injects combustion products and particles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A composition change we should be measuring.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  <a:p>
            <a:pPr marL="864000" lvl="1" indent="-324000" algn="l" defTabSz="685800">
              <a:spcBef>
                <a:spcPts val="56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600" b="0" u="none" strike="noStrike">
                <a:solidFill>
                  <a:schemeClr val="dk1"/>
                </a:solidFill>
                <a:effectLst/>
                <a:uFillTx/>
                <a:latin typeface="Times New Roman"/>
                <a:ea typeface="Times New Roman"/>
              </a:rPr>
              <a:t>In-situ balloon and UAS platforms are well suited to capture this signal.</a:t>
            </a:r>
            <a:endParaRPr lang="en-US" sz="2600" b="0" u="none" strike="noStrike">
              <a:solidFill>
                <a:schemeClr val="dk1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title"/>
          </p:nvPr>
        </p:nvSpPr>
        <p:spPr>
          <a:xfrm>
            <a:off x="0" y="13320"/>
            <a:ext cx="10078920" cy="57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6858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3200" b="1" u="none" strike="noStrike">
                <a:solidFill>
                  <a:srgbClr val="009A44"/>
                </a:solidFill>
                <a:effectLst/>
                <a:uFillTx/>
                <a:latin typeface="Arial"/>
                <a:ea typeface="Arial"/>
              </a:rPr>
              <a:t>A Timely Science Driver: Rising Launch Cadence</a:t>
            </a:r>
            <a:endParaRPr lang="en-US" sz="3200" b="1" u="none" strike="noStrike">
              <a:solidFill>
                <a:srgbClr val="009A44"/>
              </a:solidFill>
              <a:effectLst/>
              <a:uFillTx/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4995720" y="4114800"/>
            <a:ext cx="5085360" cy="71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Data Source: https://planet4589.org/space/stats/launches.html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59" name="Chart 3"/>
          <p:cNvGraphicFramePr/>
          <p:nvPr/>
        </p:nvGraphicFramePr>
        <p:xfrm>
          <a:off x="4923360" y="588240"/>
          <a:ext cx="5107320" cy="3754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und_atsc_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und_total_theme</Template>
  <TotalTime>20311</TotalTime>
  <Application>LibreOffice/26.2.4.2$Linux_X86_64 LibreOffice_project/620$Build-2</Application>
  <AppVersion>15.0000</AppVersion>
  <Words>786</Words>
  <Paragraphs>69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2021-12-01T17:29:12Z</dcterms:created>
  <dc:creator>Sorenson, Blake</dc:creator>
  <dc:description/>
  <dc:language>en-US</dc:language>
  <cp:lastModifiedBy/>
  <cp:lastPrinted>2026-08-30T23:11:58Z</cp:lastPrinted>
  <dcterms:modified xsi:type="dcterms:W3CDTF">2026-08-30T23:15:01Z</dcterms:modified>
  <cp:revision>839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Widescreen</vt:lpwstr>
  </property>
  <property fmtid="{D5CDD505-2E9C-101B-9397-08002B2CF9AE}" pid="4" name="Slides">
    <vt:i4>10</vt:i4>
  </property>
</Properties>
</file>