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8" r:id="rId1"/>
    <p:sldMasterId id="2147483828" r:id="rId2"/>
  </p:sldMasterIdLst>
  <p:notesMasterIdLst>
    <p:notesMasterId r:id="rId73"/>
  </p:notesMasterIdLst>
  <p:handoutMasterIdLst>
    <p:handoutMasterId r:id="rId74"/>
  </p:handoutMasterIdLst>
  <p:sldIdLst>
    <p:sldId id="2319" r:id="rId3"/>
    <p:sldId id="2320" r:id="rId4"/>
    <p:sldId id="2321" r:id="rId5"/>
    <p:sldId id="2322" r:id="rId6"/>
    <p:sldId id="2323" r:id="rId7"/>
    <p:sldId id="2342" r:id="rId8"/>
    <p:sldId id="2325" r:id="rId9"/>
    <p:sldId id="2326" r:id="rId10"/>
    <p:sldId id="2327" r:id="rId11"/>
    <p:sldId id="2338" r:id="rId12"/>
    <p:sldId id="2339" r:id="rId13"/>
    <p:sldId id="269" r:id="rId14"/>
    <p:sldId id="2333" r:id="rId15"/>
    <p:sldId id="2343" r:id="rId16"/>
    <p:sldId id="2329" r:id="rId17"/>
    <p:sldId id="2344" r:id="rId18"/>
    <p:sldId id="2357" r:id="rId19"/>
    <p:sldId id="2334" r:id="rId20"/>
    <p:sldId id="2335" r:id="rId21"/>
    <p:sldId id="2336" r:id="rId22"/>
    <p:sldId id="2337" r:id="rId23"/>
    <p:sldId id="2363" r:id="rId24"/>
    <p:sldId id="2348" r:id="rId25"/>
    <p:sldId id="2355" r:id="rId26"/>
    <p:sldId id="2332" r:id="rId27"/>
    <p:sldId id="2366" r:id="rId28"/>
    <p:sldId id="2308" r:id="rId29"/>
    <p:sldId id="256" r:id="rId30"/>
    <p:sldId id="305" r:id="rId31"/>
    <p:sldId id="307" r:id="rId32"/>
    <p:sldId id="308" r:id="rId33"/>
    <p:sldId id="288" r:id="rId34"/>
    <p:sldId id="289" r:id="rId35"/>
    <p:sldId id="286" r:id="rId36"/>
    <p:sldId id="293" r:id="rId37"/>
    <p:sldId id="297" r:id="rId38"/>
    <p:sldId id="290" r:id="rId39"/>
    <p:sldId id="291" r:id="rId40"/>
    <p:sldId id="292" r:id="rId41"/>
    <p:sldId id="287" r:id="rId42"/>
    <p:sldId id="294" r:id="rId43"/>
    <p:sldId id="295" r:id="rId44"/>
    <p:sldId id="296" r:id="rId45"/>
    <p:sldId id="2365" r:id="rId46"/>
    <p:sldId id="257" r:id="rId47"/>
    <p:sldId id="310" r:id="rId48"/>
    <p:sldId id="258" r:id="rId49"/>
    <p:sldId id="312" r:id="rId50"/>
    <p:sldId id="259" r:id="rId51"/>
    <p:sldId id="260" r:id="rId52"/>
    <p:sldId id="261" r:id="rId53"/>
    <p:sldId id="262" r:id="rId54"/>
    <p:sldId id="263" r:id="rId55"/>
    <p:sldId id="264" r:id="rId56"/>
    <p:sldId id="265" r:id="rId57"/>
    <p:sldId id="266" r:id="rId58"/>
    <p:sldId id="267" r:id="rId59"/>
    <p:sldId id="313" r:id="rId60"/>
    <p:sldId id="309" r:id="rId61"/>
    <p:sldId id="268" r:id="rId62"/>
    <p:sldId id="2364" r:id="rId63"/>
    <p:sldId id="270" r:id="rId64"/>
    <p:sldId id="315" r:id="rId65"/>
    <p:sldId id="271" r:id="rId66"/>
    <p:sldId id="272" r:id="rId67"/>
    <p:sldId id="278" r:id="rId68"/>
    <p:sldId id="280" r:id="rId69"/>
    <p:sldId id="281" r:id="rId70"/>
    <p:sldId id="298" r:id="rId71"/>
    <p:sldId id="284" r:id="rId72"/>
  </p:sldIdLst>
  <p:sldSz cx="12192000" cy="6858000"/>
  <p:notesSz cx="6858000" cy="9144000"/>
  <p:defaultTextStyle>
    <a:defPPr>
      <a:defRPr lang="en-US"/>
    </a:defPPr>
    <a:lvl1pPr marL="0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8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54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32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709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86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62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240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418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FUNDAMENTALS" id="{3E2DCDE2-314C-41F3-9EF4-CE2E759924CB}">
          <p14:sldIdLst>
            <p14:sldId id="2319"/>
            <p14:sldId id="2320"/>
            <p14:sldId id="2321"/>
            <p14:sldId id="2322"/>
            <p14:sldId id="2323"/>
            <p14:sldId id="2342"/>
            <p14:sldId id="2325"/>
            <p14:sldId id="2326"/>
            <p14:sldId id="2327"/>
            <p14:sldId id="2338"/>
            <p14:sldId id="2339"/>
            <p14:sldId id="269"/>
            <p14:sldId id="2333"/>
            <p14:sldId id="2343"/>
            <p14:sldId id="2329"/>
            <p14:sldId id="2344"/>
            <p14:sldId id="2357"/>
            <p14:sldId id="2334"/>
            <p14:sldId id="2335"/>
            <p14:sldId id="2336"/>
            <p14:sldId id="2337"/>
            <p14:sldId id="2363"/>
            <p14:sldId id="2348"/>
            <p14:sldId id="2355"/>
            <p14:sldId id="2332"/>
            <p14:sldId id="2366"/>
            <p14:sldId id="2308"/>
            <p14:sldId id="256"/>
            <p14:sldId id="305"/>
            <p14:sldId id="307"/>
            <p14:sldId id="308"/>
            <p14:sldId id="288"/>
            <p14:sldId id="289"/>
            <p14:sldId id="286"/>
            <p14:sldId id="293"/>
            <p14:sldId id="297"/>
            <p14:sldId id="290"/>
            <p14:sldId id="291"/>
            <p14:sldId id="292"/>
            <p14:sldId id="287"/>
            <p14:sldId id="294"/>
            <p14:sldId id="295"/>
            <p14:sldId id="296"/>
            <p14:sldId id="2365"/>
            <p14:sldId id="257"/>
            <p14:sldId id="310"/>
            <p14:sldId id="258"/>
            <p14:sldId id="312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313"/>
            <p14:sldId id="309"/>
            <p14:sldId id="268"/>
            <p14:sldId id="2364"/>
            <p14:sldId id="270"/>
            <p14:sldId id="315"/>
            <p14:sldId id="271"/>
            <p14:sldId id="272"/>
            <p14:sldId id="278"/>
            <p14:sldId id="280"/>
            <p14:sldId id="281"/>
            <p14:sldId id="298"/>
            <p14:sldId id="284"/>
          </p14:sldIdLst>
        </p14:section>
        <p14:section name="PURPOSE VALUES CULTURAL ASPIRATIONS" id="{A037EC7B-1263-4EFE-B8B0-FEF9654C458D}">
          <p14:sldIdLst/>
        </p14:section>
        <p14:section name="SLIDE STARTERS" id="{E1CDFD5E-D228-49D7-A354-D831D2D8B269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3BD35"/>
    <a:srgbClr val="709749"/>
    <a:srgbClr val="049FDA"/>
    <a:srgbClr val="FAA21B"/>
    <a:srgbClr val="087482"/>
    <a:srgbClr val="D34727"/>
    <a:srgbClr val="C7550F"/>
    <a:srgbClr val="000000"/>
    <a:srgbClr val="EFAB5B"/>
    <a:srgbClr val="739A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147" autoAdjust="0"/>
    <p:restoredTop sz="94247" autoAdjust="0"/>
  </p:normalViewPr>
  <p:slideViewPr>
    <p:cSldViewPr snapToGrid="0" snapToObjects="1">
      <p:cViewPr varScale="1">
        <p:scale>
          <a:sx n="120" d="100"/>
          <a:sy n="120" d="100"/>
        </p:scale>
        <p:origin x="1336" y="1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-3462"/>
    </p:cViewPr>
  </p:sorterViewPr>
  <p:notesViewPr>
    <p:cSldViewPr snapToGrid="0" snapToObjects="1" showGuides="1">
      <p:cViewPr varScale="1">
        <p:scale>
          <a:sx n="81" d="100"/>
          <a:sy n="81" d="100"/>
        </p:scale>
        <p:origin x="3042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notesMaster" Target="notesMasters/notesMaster1.xml"/><Relationship Id="rId78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viewProps" Target="viewProps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>
              <a:latin typeface="Segoe UI" panose="020B0502040204020203" pitchFamily="34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66CA51-F936-394B-9806-25184CB372C6}" type="datetimeFigureOut">
              <a:rPr lang="en-US" smtClean="0">
                <a:latin typeface="Segoe UI" panose="020B0502040204020203" pitchFamily="34" charset="0"/>
              </a:rPr>
              <a:t>4/22/26</a:t>
            </a:fld>
            <a:endParaRPr lang="en-US" dirty="0">
              <a:latin typeface="Segoe UI" panose="020B0502040204020203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>
              <a:latin typeface="Segoe UI" panose="020B0502040204020203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F3835D-1F67-8740-A6E3-E9CBFBC1AAFA}" type="slidenum">
              <a:rPr lang="en-US" smtClean="0">
                <a:latin typeface="Segoe UI" panose="020B0502040204020203" pitchFamily="34" charset="0"/>
              </a:rPr>
              <a:t>‹#›</a:t>
            </a:fld>
            <a:endParaRPr lang="en-US" dirty="0"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967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Segoe UI" panose="020B05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Segoe UI" panose="020B0502040204020203" pitchFamily="34" charset="0"/>
              </a:defRPr>
            </a:lvl1pPr>
          </a:lstStyle>
          <a:p>
            <a:fld id="{D1379AAA-C0C0-CB49-8400-60D4C0C57CDC}" type="datetimeFigureOut">
              <a:rPr lang="en-US" smtClean="0"/>
              <a:pPr/>
              <a:t>4/22/26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Segoe UI" panose="020B05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Segoe UI" panose="020B0502040204020203" pitchFamily="34" charset="0"/>
              </a:defRPr>
            </a:lvl1pPr>
          </a:lstStyle>
          <a:p>
            <a:fld id="{3C1A31D5-59AE-914B-B6B8-D3FB1071DED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7017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354" rtl="0" eaLnBrk="1" latinLnBrk="0" hangingPunct="1">
      <a:defRPr sz="1200" b="0" i="0" kern="1200">
        <a:solidFill>
          <a:schemeClr val="tx1"/>
        </a:solidFill>
        <a:latin typeface="Segoe UI" panose="020B0502040204020203" pitchFamily="34" charset="0"/>
        <a:ea typeface="+mn-ea"/>
        <a:cs typeface="+mn-cs"/>
      </a:defRPr>
    </a:lvl1pPr>
    <a:lvl2pPr marL="457178" algn="l" defTabSz="914354" rtl="0" eaLnBrk="1" latinLnBrk="0" hangingPunct="1">
      <a:defRPr sz="1200" b="0" i="0" kern="1200">
        <a:solidFill>
          <a:schemeClr val="tx1"/>
        </a:solidFill>
        <a:latin typeface="Segoe UI" panose="020B0502040204020203" pitchFamily="34" charset="0"/>
        <a:ea typeface="+mn-ea"/>
        <a:cs typeface="+mn-cs"/>
      </a:defRPr>
    </a:lvl2pPr>
    <a:lvl3pPr marL="914354" algn="l" defTabSz="914354" rtl="0" eaLnBrk="1" latinLnBrk="0" hangingPunct="1">
      <a:defRPr sz="1200" b="0" i="0" kern="1200">
        <a:solidFill>
          <a:schemeClr val="tx1"/>
        </a:solidFill>
        <a:latin typeface="Segoe UI" panose="020B0502040204020203" pitchFamily="34" charset="0"/>
        <a:ea typeface="+mn-ea"/>
        <a:cs typeface="+mn-cs"/>
      </a:defRPr>
    </a:lvl3pPr>
    <a:lvl4pPr marL="1371532" algn="l" defTabSz="914354" rtl="0" eaLnBrk="1" latinLnBrk="0" hangingPunct="1">
      <a:defRPr sz="1200" b="0" i="0" kern="1200">
        <a:solidFill>
          <a:schemeClr val="tx1"/>
        </a:solidFill>
        <a:latin typeface="Segoe UI" panose="020B0502040204020203" pitchFamily="34" charset="0"/>
        <a:ea typeface="+mn-ea"/>
        <a:cs typeface="+mn-cs"/>
      </a:defRPr>
    </a:lvl4pPr>
    <a:lvl5pPr marL="1828709" algn="l" defTabSz="914354" rtl="0" eaLnBrk="1" latinLnBrk="0" hangingPunct="1">
      <a:defRPr sz="1200" b="0" i="0" kern="1200">
        <a:solidFill>
          <a:schemeClr val="tx1"/>
        </a:solidFill>
        <a:latin typeface="Segoe UI" panose="020B0502040204020203" pitchFamily="34" charset="0"/>
        <a:ea typeface="+mn-ea"/>
        <a:cs typeface="+mn-cs"/>
      </a:defRPr>
    </a:lvl5pPr>
    <a:lvl6pPr marL="2285886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62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240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418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1A31D5-59AE-914B-B6B8-D3FB1071DEDB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1630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17B5E3-E099-CA4F-9D92-4AB7E818B7E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2981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r section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9B8B6D7-42D6-4E1A-BCC2-0CBF2B2359B7}"/>
              </a:ext>
            </a:extLst>
          </p:cNvPr>
          <p:cNvSpPr/>
          <p:nvPr userDrawn="1"/>
        </p:nvSpPr>
        <p:spPr>
          <a:xfrm>
            <a:off x="0" y="5010150"/>
            <a:ext cx="12192000" cy="1847850"/>
          </a:xfrm>
          <a:prstGeom prst="rect">
            <a:avLst/>
          </a:prstGeom>
          <a:solidFill>
            <a:schemeClr val="tx2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753AFE6F-24B9-440C-BB02-46F9A80CBF1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5010150"/>
          </a:xfrm>
          <a:solidFill>
            <a:schemeClr val="bg2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8BFE4E51-FA15-4EC0-8129-B3A2B8BD9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460" y="4719397"/>
            <a:ext cx="8745471" cy="1251459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110C5D3E-7090-4C5E-8088-D040B0F91FE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10206" y="5993043"/>
            <a:ext cx="8745469" cy="941157"/>
          </a:xfrm>
        </p:spPr>
        <p:txBody>
          <a:bodyPr/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>
              <a:spcAft>
                <a:spcPts val="959"/>
              </a:spcAft>
              <a:defRPr/>
            </a:lvl2pPr>
            <a:lvl3pPr>
              <a:tabLst>
                <a:tab pos="169629" algn="l"/>
                <a:tab pos="339257" algn="l"/>
              </a:tabLst>
              <a:defRPr/>
            </a:lvl3pPr>
          </a:lstStyle>
          <a:p>
            <a:pPr lvl="0"/>
            <a:r>
              <a:rPr lang="en-US" dirty="0"/>
              <a:t>Edit Master text styles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2098B4-6F2E-4027-85AC-B0472FB1A71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31139" y="5311813"/>
            <a:ext cx="2432309" cy="1286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349528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r section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753AFE6F-24B9-440C-BB02-46F9A80CBF1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-1"/>
            <a:ext cx="12192000" cy="5074473"/>
          </a:xfrm>
          <a:solidFill>
            <a:schemeClr val="bg2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8BFE4E51-FA15-4EC0-8129-B3A2B8BD9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460" y="4684434"/>
            <a:ext cx="8745471" cy="1251459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110C5D3E-7090-4C5E-8088-D040B0F91FE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10206" y="5935893"/>
            <a:ext cx="8745469" cy="941157"/>
          </a:xfrm>
        </p:spPr>
        <p:txBody>
          <a:bodyPr/>
          <a:lstStyle>
            <a:lvl1pPr marL="0" indent="0" algn="l">
              <a:buNone/>
              <a:defRPr/>
            </a:lvl1pPr>
            <a:lvl2pPr>
              <a:spcAft>
                <a:spcPts val="959"/>
              </a:spcAft>
              <a:defRPr/>
            </a:lvl2pPr>
            <a:lvl3pPr>
              <a:tabLst>
                <a:tab pos="169629" algn="l"/>
                <a:tab pos="339257" algn="l"/>
              </a:tabLst>
              <a:defRPr/>
            </a:lvl3pPr>
          </a:lstStyle>
          <a:p>
            <a:pPr lvl="0"/>
            <a:r>
              <a:rPr lang="en-US" dirty="0"/>
              <a:t>Edit Master text styles</a:t>
            </a:r>
          </a:p>
        </p:txBody>
      </p:sp>
      <p:pic>
        <p:nvPicPr>
          <p:cNvPr id="9" name="Picture 8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ED1F4417-AC22-4B01-A1C2-20EDBACBD63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32511" y="5326493"/>
            <a:ext cx="2432309" cy="1286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438980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&amp; bod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6A4FEDC-BAF8-4DAC-A1FC-D71419223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58515-C1FE-4FC6-A571-48A5D2061125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8BFE4E51-FA15-4EC0-8129-B3A2B8BD9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940" y="365129"/>
            <a:ext cx="11384595" cy="9411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110C5D3E-7090-4C5E-8088-D040B0F91FE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3941" y="1409228"/>
            <a:ext cx="11384595" cy="4844180"/>
          </a:xfrm>
        </p:spPr>
        <p:txBody>
          <a:bodyPr/>
          <a:lstStyle>
            <a:lvl2pPr>
              <a:spcAft>
                <a:spcPts val="959"/>
              </a:spcAft>
              <a:defRPr/>
            </a:lvl2pPr>
            <a:lvl3pPr>
              <a:tabLst>
                <a:tab pos="169629" algn="l"/>
                <a:tab pos="339257" algn="l"/>
              </a:tabLst>
              <a:defRPr/>
            </a:lvl3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03690283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&amp; bod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6A4FEDC-BAF8-4DAC-A1FC-D71419223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58515-C1FE-4FC6-A571-48A5D2061125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8BFE4E51-FA15-4EC0-8129-B3A2B8BD9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940" y="365129"/>
            <a:ext cx="11384595" cy="9411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110C5D3E-7090-4C5E-8088-D040B0F91FE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3942" y="1409228"/>
            <a:ext cx="5470004" cy="4844180"/>
          </a:xfrm>
        </p:spPr>
        <p:txBody>
          <a:bodyPr/>
          <a:lstStyle>
            <a:lvl2pPr>
              <a:spcAft>
                <a:spcPts val="959"/>
              </a:spcAft>
              <a:defRPr/>
            </a:lvl2pPr>
            <a:lvl3pPr>
              <a:tabLst>
                <a:tab pos="169629" algn="l"/>
                <a:tab pos="339257" algn="l"/>
              </a:tabLst>
              <a:defRPr/>
            </a:lvl3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11">
            <a:extLst>
              <a:ext uri="{FF2B5EF4-FFF2-40B4-BE49-F238E27FC236}">
                <a16:creationId xmlns:a16="http://schemas.microsoft.com/office/drawing/2014/main" id="{CE0AE3F5-6982-4A38-8591-8A0B200CFBE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096000" y="1409228"/>
            <a:ext cx="5621163" cy="4844180"/>
          </a:xfrm>
        </p:spPr>
        <p:txBody>
          <a:bodyPr/>
          <a:lstStyle>
            <a:lvl2pPr>
              <a:spcAft>
                <a:spcPts val="959"/>
              </a:spcAft>
              <a:defRPr/>
            </a:lvl2pPr>
            <a:lvl3pPr>
              <a:tabLst>
                <a:tab pos="169629" algn="l"/>
                <a:tab pos="339257" algn="l"/>
              </a:tabLst>
              <a:defRPr/>
            </a:lvl3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83347072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hree column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1EC3737-DC80-4920-9FDC-124927F98C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FF58515-C1FE-4FC6-A571-48A5D2061125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54DBBEF8-009C-4BE0-9D18-16ECF300634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43942" y="1760513"/>
            <a:ext cx="3341091" cy="3869380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B8FC0271-1041-4E10-A525-3AAD4809D6D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425455" y="1760513"/>
            <a:ext cx="3341091" cy="3869380"/>
          </a:xfrm>
        </p:spPr>
        <p:txBody>
          <a:bodyPr/>
          <a:lstStyle>
            <a:lvl3pPr>
              <a:tabLst>
                <a:tab pos="169629" algn="l"/>
                <a:tab pos="339257" algn="l"/>
              </a:tabLst>
              <a:defRPr/>
            </a:lvl3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9AFB8DDE-9A18-4AFB-B092-5B1340961B5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506968" y="1760513"/>
            <a:ext cx="3341092" cy="386938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F804130C-9D7C-4BF3-BC1B-45592CC644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3942" y="365129"/>
            <a:ext cx="10515600" cy="94115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Three pillars</a:t>
            </a:r>
          </a:p>
        </p:txBody>
      </p:sp>
    </p:spTree>
    <p:extLst>
      <p:ext uri="{BB962C8B-B14F-4D97-AF65-F5344CB8AC3E}">
        <p14:creationId xmlns:p14="http://schemas.microsoft.com/office/powerpoint/2010/main" val="2838622296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hree column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1EC3737-DC80-4920-9FDC-124927F98C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FF58515-C1FE-4FC6-A571-48A5D2061125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54DBBEF8-009C-4BE0-9D18-16ECF300634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43941" y="1764839"/>
            <a:ext cx="3714871" cy="425382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B8FC0271-1041-4E10-A525-3AAD4809D6D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206037" y="1764839"/>
            <a:ext cx="3711199" cy="4253824"/>
          </a:xfrm>
        </p:spPr>
        <p:txBody>
          <a:bodyPr/>
          <a:lstStyle>
            <a:lvl3pPr>
              <a:tabLst>
                <a:tab pos="169629" algn="l"/>
                <a:tab pos="339257" algn="l"/>
              </a:tabLst>
              <a:defRPr/>
            </a:lvl3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9AFB8DDE-9A18-4AFB-B092-5B1340961B5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059168" y="1764839"/>
            <a:ext cx="3711199" cy="425382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F804130C-9D7C-4BF3-BC1B-45592CC64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942" y="365129"/>
            <a:ext cx="10515600" cy="9411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142383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2">
            <a:extLst>
              <a:ext uri="{FF2B5EF4-FFF2-40B4-BE49-F238E27FC236}">
                <a16:creationId xmlns:a16="http://schemas.microsoft.com/office/drawing/2014/main" id="{DDA039DA-C997-4866-AF0E-83E809304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FF58515-C1FE-4FC6-A571-48A5D20611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28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c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6E152E-7D8E-4E31-81D0-D7F9B1198B5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276138" cy="68580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5DD72F90-3359-4F1D-BE0F-B42003E7F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FF58515-C1FE-4FC6-A571-48A5D20611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889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ny History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6"/>
          <p:cNvSpPr>
            <a:spLocks noGrp="1"/>
          </p:cNvSpPr>
          <p:nvPr>
            <p:ph type="pic" sz="quarter" idx="24" hasCustomPrompt="1"/>
          </p:nvPr>
        </p:nvSpPr>
        <p:spPr>
          <a:xfrm>
            <a:off x="232229" y="196475"/>
            <a:ext cx="11698514" cy="6465050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296400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900" b="1" i="0" cap="all" spc="0" baseline="0">
                <a:solidFill>
                  <a:schemeClr val="tx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lcom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6"/>
          <p:cNvSpPr>
            <a:spLocks noGrp="1"/>
          </p:cNvSpPr>
          <p:nvPr>
            <p:ph type="pic" sz="quarter" idx="23" hasCustomPrompt="1"/>
          </p:nvPr>
        </p:nvSpPr>
        <p:spPr>
          <a:xfrm>
            <a:off x="4270787" y="0"/>
            <a:ext cx="7921214" cy="6858000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24"/>
          </p:nvPr>
        </p:nvSpPr>
        <p:spPr>
          <a:xfrm>
            <a:off x="838201" y="629640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25"/>
          </p:nvPr>
        </p:nvSpPr>
        <p:spPr>
          <a:xfrm>
            <a:off x="8610601" y="6296400"/>
            <a:ext cx="2743200" cy="365125"/>
          </a:xfrm>
          <a:prstGeom prst="rect">
            <a:avLst/>
          </a:prstGeom>
        </p:spPr>
        <p:txBody>
          <a:bodyPr/>
          <a:lstStyle/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4568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Imag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icture Placeholder 6"/>
          <p:cNvSpPr>
            <a:spLocks noGrp="1"/>
          </p:cNvSpPr>
          <p:nvPr>
            <p:ph type="pic" sz="quarter" idx="14" hasCustomPrompt="1"/>
          </p:nvPr>
        </p:nvSpPr>
        <p:spPr>
          <a:xfrm>
            <a:off x="6155973" y="421201"/>
            <a:ext cx="5614827" cy="2947826"/>
          </a:xfrm>
          <a:solidFill>
            <a:schemeClr val="tx1"/>
          </a:solidFill>
          <a:ln>
            <a:noFill/>
          </a:ln>
        </p:spPr>
        <p:txBody>
          <a:bodyPr lIns="360000" tIns="18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36" name="Picture Placeholder 6"/>
          <p:cNvSpPr>
            <a:spLocks noGrp="1"/>
          </p:cNvSpPr>
          <p:nvPr>
            <p:ph type="pic" sz="quarter" idx="16" hasCustomPrompt="1"/>
          </p:nvPr>
        </p:nvSpPr>
        <p:spPr>
          <a:xfrm>
            <a:off x="6155973" y="3470119"/>
            <a:ext cx="5614827" cy="2947826"/>
          </a:xfrm>
          <a:solidFill>
            <a:schemeClr val="tx1"/>
          </a:solidFill>
          <a:ln>
            <a:noFill/>
          </a:ln>
        </p:spPr>
        <p:txBody>
          <a:bodyPr lIns="360000" tIns="18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41" name="Picture Placeholder 6"/>
          <p:cNvSpPr>
            <a:spLocks noGrp="1"/>
          </p:cNvSpPr>
          <p:nvPr>
            <p:ph type="pic" sz="quarter" idx="17" hasCustomPrompt="1"/>
          </p:nvPr>
        </p:nvSpPr>
        <p:spPr>
          <a:xfrm>
            <a:off x="421199" y="421201"/>
            <a:ext cx="5614827" cy="2947826"/>
          </a:xfrm>
          <a:solidFill>
            <a:schemeClr val="tx1"/>
          </a:solidFill>
          <a:ln>
            <a:noFill/>
          </a:ln>
        </p:spPr>
        <p:txBody>
          <a:bodyPr lIns="360000" tIns="18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42" name="Picture Placeholder 6"/>
          <p:cNvSpPr>
            <a:spLocks noGrp="1"/>
          </p:cNvSpPr>
          <p:nvPr>
            <p:ph type="pic" sz="quarter" idx="18" hasCustomPrompt="1"/>
          </p:nvPr>
        </p:nvSpPr>
        <p:spPr>
          <a:xfrm>
            <a:off x="421200" y="3470119"/>
            <a:ext cx="5614826" cy="2947826"/>
          </a:xfrm>
          <a:solidFill>
            <a:schemeClr val="tx1"/>
          </a:solidFill>
          <a:ln>
            <a:noFill/>
          </a:ln>
        </p:spPr>
        <p:txBody>
          <a:bodyPr lIns="360000" tIns="18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9CF8484-2DC0-40B4-964D-BC0C8EFCACF5}"/>
              </a:ext>
            </a:extLst>
          </p:cNvPr>
          <p:cNvSpPr/>
          <p:nvPr userDrawn="1"/>
        </p:nvSpPr>
        <p:spPr>
          <a:xfrm>
            <a:off x="4735773" y="2634018"/>
            <a:ext cx="2715905" cy="15421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9C1D7024-CD0C-4199-AB82-61A2126CE1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27089" y="2785870"/>
            <a:ext cx="2337821" cy="1286259"/>
          </a:xfrm>
          <a:prstGeom prst="rect">
            <a:avLst/>
          </a:prstGeom>
        </p:spPr>
      </p:pic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Four Imag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icture Placeholder 6"/>
          <p:cNvSpPr>
            <a:spLocks noGrp="1"/>
          </p:cNvSpPr>
          <p:nvPr>
            <p:ph type="pic" sz="quarter" idx="14" hasCustomPrompt="1"/>
          </p:nvPr>
        </p:nvSpPr>
        <p:spPr>
          <a:xfrm>
            <a:off x="6155973" y="421201"/>
            <a:ext cx="5614827" cy="2947826"/>
          </a:xfrm>
          <a:solidFill>
            <a:schemeClr val="tx1"/>
          </a:solidFill>
          <a:ln>
            <a:noFill/>
          </a:ln>
        </p:spPr>
        <p:txBody>
          <a:bodyPr lIns="360000" tIns="18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36" name="Picture Placeholder 6"/>
          <p:cNvSpPr>
            <a:spLocks noGrp="1"/>
          </p:cNvSpPr>
          <p:nvPr>
            <p:ph type="pic" sz="quarter" idx="16" hasCustomPrompt="1"/>
          </p:nvPr>
        </p:nvSpPr>
        <p:spPr>
          <a:xfrm>
            <a:off x="6155973" y="3470119"/>
            <a:ext cx="5614827" cy="2947826"/>
          </a:xfrm>
          <a:solidFill>
            <a:schemeClr val="tx1"/>
          </a:solidFill>
          <a:ln>
            <a:noFill/>
          </a:ln>
        </p:spPr>
        <p:txBody>
          <a:bodyPr lIns="360000" tIns="18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41" name="Picture Placeholder 6"/>
          <p:cNvSpPr>
            <a:spLocks noGrp="1"/>
          </p:cNvSpPr>
          <p:nvPr>
            <p:ph type="pic" sz="quarter" idx="17" hasCustomPrompt="1"/>
          </p:nvPr>
        </p:nvSpPr>
        <p:spPr>
          <a:xfrm>
            <a:off x="421199" y="421201"/>
            <a:ext cx="5614827" cy="2947826"/>
          </a:xfrm>
          <a:solidFill>
            <a:schemeClr val="tx1"/>
          </a:solidFill>
          <a:ln>
            <a:noFill/>
          </a:ln>
        </p:spPr>
        <p:txBody>
          <a:bodyPr lIns="360000" tIns="18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42" name="Picture Placeholder 6"/>
          <p:cNvSpPr>
            <a:spLocks noGrp="1"/>
          </p:cNvSpPr>
          <p:nvPr>
            <p:ph type="pic" sz="quarter" idx="18" hasCustomPrompt="1"/>
          </p:nvPr>
        </p:nvSpPr>
        <p:spPr>
          <a:xfrm>
            <a:off x="421200" y="3470119"/>
            <a:ext cx="5614826" cy="2947826"/>
          </a:xfrm>
          <a:solidFill>
            <a:schemeClr val="tx1"/>
          </a:solidFill>
          <a:ln>
            <a:noFill/>
          </a:ln>
        </p:spPr>
        <p:txBody>
          <a:bodyPr lIns="360000" tIns="18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</p:spTree>
    <p:extLst>
      <p:ext uri="{BB962C8B-B14F-4D97-AF65-F5344CB8AC3E}">
        <p14:creationId xmlns:p14="http://schemas.microsoft.com/office/powerpoint/2010/main" val="13361460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AD5E0767-3F82-443A-B0F6-557EA7D5640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68485" y="2303923"/>
            <a:ext cx="4255029" cy="2250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6204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EBBDABA-89E5-43A4-9546-2479F903505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71716" y="2358514"/>
            <a:ext cx="4048567" cy="2140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5617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lcom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6"/>
          <p:cNvSpPr>
            <a:spLocks noGrp="1"/>
          </p:cNvSpPr>
          <p:nvPr>
            <p:ph type="pic" sz="quarter" idx="23" hasCustomPrompt="1"/>
          </p:nvPr>
        </p:nvSpPr>
        <p:spPr>
          <a:xfrm>
            <a:off x="8018659" y="0"/>
            <a:ext cx="4173343" cy="6858000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11" name="Picture Placeholder 6"/>
          <p:cNvSpPr>
            <a:spLocks noGrp="1"/>
          </p:cNvSpPr>
          <p:nvPr>
            <p:ph type="pic" sz="quarter" idx="24" hasCustomPrompt="1"/>
          </p:nvPr>
        </p:nvSpPr>
        <p:spPr>
          <a:xfrm>
            <a:off x="3" y="0"/>
            <a:ext cx="4173343" cy="6858000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25"/>
          </p:nvPr>
        </p:nvSpPr>
        <p:spPr>
          <a:xfrm>
            <a:off x="838201" y="629640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26"/>
          </p:nvPr>
        </p:nvSpPr>
        <p:spPr>
          <a:xfrm>
            <a:off x="8610601" y="6296400"/>
            <a:ext cx="2743200" cy="365125"/>
          </a:xfrm>
          <a:prstGeom prst="rect">
            <a:avLst/>
          </a:prstGeom>
        </p:spPr>
        <p:txBody>
          <a:bodyPr/>
          <a:lstStyle/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Lead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25" hasCustomPrompt="1"/>
          </p:nvPr>
        </p:nvSpPr>
        <p:spPr>
          <a:xfrm>
            <a:off x="6105303" y="4"/>
            <a:ext cx="4800590" cy="6857999"/>
          </a:xfrm>
          <a:solidFill>
            <a:schemeClr val="accent5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15" name="Rectangle 14"/>
          <p:cNvSpPr/>
          <p:nvPr userDrawn="1"/>
        </p:nvSpPr>
        <p:spPr>
          <a:xfrm>
            <a:off x="10905893" y="4"/>
            <a:ext cx="1286106" cy="6857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b="0" i="0" dirty="0">
              <a:latin typeface="Segoe UI" panose="020B0502040204020203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296400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900" b="1" i="0" cap="all" spc="0" baseline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116D3B-431F-445C-A7BF-970F01C3A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799" y="406400"/>
            <a:ext cx="4876799" cy="1971041"/>
          </a:xfrm>
        </p:spPr>
        <p:txBody>
          <a:bodyPr>
            <a:no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6CFF84AA-24D3-4053-AB9C-FC82E9D795EC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83110" y="2682783"/>
            <a:ext cx="4956175" cy="3595554"/>
          </a:xfrm>
        </p:spPr>
        <p:txBody>
          <a:bodyPr>
            <a:noAutofit/>
          </a:bodyPr>
          <a:lstStyle>
            <a:lvl1pPr>
              <a:spcBef>
                <a:spcPts val="0"/>
              </a:spcBef>
              <a:spcAft>
                <a:spcPts val="600"/>
              </a:spcAft>
              <a:defRPr sz="320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spcAft>
                <a:spcPts val="600"/>
              </a:spcAft>
              <a:defRPr>
                <a:solidFill>
                  <a:schemeClr val="tx2">
                    <a:lumMod val="75000"/>
                    <a:lumOff val="25000"/>
                  </a:schemeClr>
                </a:solidFill>
              </a:defRPr>
            </a:lvl2pPr>
            <a:lvl3pPr>
              <a:spcBef>
                <a:spcPts val="0"/>
              </a:spcBef>
              <a:spcAft>
                <a:spcPts val="600"/>
              </a:spcAft>
              <a:defRPr>
                <a:solidFill>
                  <a:schemeClr val="tx2">
                    <a:lumMod val="75000"/>
                    <a:lumOff val="25000"/>
                  </a:schemeClr>
                </a:solidFill>
              </a:defRPr>
            </a:lvl3pPr>
            <a:lvl4pPr>
              <a:spcBef>
                <a:spcPts val="0"/>
              </a:spcBef>
              <a:spcAft>
                <a:spcPts val="600"/>
              </a:spcAft>
              <a:defRPr>
                <a:solidFill>
                  <a:schemeClr val="tx2">
                    <a:lumMod val="75000"/>
                    <a:lumOff val="25000"/>
                  </a:schemeClr>
                </a:solidFill>
              </a:defRPr>
            </a:lvl4pPr>
            <a:lvl5pPr>
              <a:spcBef>
                <a:spcPts val="0"/>
              </a:spcBef>
              <a:spcAft>
                <a:spcPts val="600"/>
              </a:spcAft>
              <a:defRPr>
                <a:solidFill>
                  <a:schemeClr val="tx2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ne Imag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4"/>
            <a:ext cx="6096000" cy="6857999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bg1"/>
                </a:solidFill>
                <a:latin typeface="Muli" charset="0"/>
                <a:ea typeface="Muli" charset="0"/>
                <a:cs typeface="Muli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296400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900" b="1" i="0" cap="all" spc="0" baseline="0">
                <a:solidFill>
                  <a:schemeClr val="tx1"/>
                </a:solidFill>
                <a:latin typeface="Muli Black" charset="0"/>
                <a:ea typeface="Muli Black" charset="0"/>
                <a:cs typeface="Muli Black" charset="0"/>
              </a:defRPr>
            </a:lvl1pPr>
          </a:lstStyle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28BB24-2251-42C5-8852-A603FD44907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540097" y="2346029"/>
            <a:ext cx="5193566" cy="3950371"/>
          </a:xfrm>
        </p:spPr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2pPr>
            <a:lvl3pPr>
              <a:defRPr>
                <a:solidFill>
                  <a:schemeClr val="tx2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4pPr>
            <a:lvl5pPr>
              <a:spcBef>
                <a:spcPts val="600"/>
              </a:spcBef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8AAC3E-7211-464C-BD28-3BD85A35A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0097" y="1419367"/>
            <a:ext cx="5193566" cy="796034"/>
          </a:xfrm>
        </p:spPr>
        <p:txBody>
          <a:bodyPr>
            <a:no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876423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ne Imag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CF549D0-56C8-4C3D-AF87-973DF34FCEE3}"/>
              </a:ext>
            </a:extLst>
          </p:cNvPr>
          <p:cNvSpPr/>
          <p:nvPr userDrawn="1"/>
        </p:nvSpPr>
        <p:spPr>
          <a:xfrm>
            <a:off x="0" y="0"/>
            <a:ext cx="6096000" cy="685800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296400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900" b="1" i="0" cap="all" spc="0" baseline="0">
                <a:solidFill>
                  <a:schemeClr val="tx1"/>
                </a:solidFill>
                <a:latin typeface="Muli Black" charset="0"/>
                <a:ea typeface="Muli Black" charset="0"/>
                <a:cs typeface="Muli Black" charset="0"/>
              </a:defRPr>
            </a:lvl1pPr>
          </a:lstStyle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28BB24-2251-42C5-8852-A603FD44907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485507" y="2084989"/>
            <a:ext cx="5193566" cy="3950371"/>
          </a:xfrm>
        </p:spPr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2pPr>
            <a:lvl3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3pPr>
            <a:lvl4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4pPr>
            <a:lvl5pPr>
              <a:spcBef>
                <a:spcPts val="600"/>
              </a:spcBef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8AAC3E-7211-464C-BD28-3BD85A35A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5507" y="1013204"/>
            <a:ext cx="5193566" cy="941157"/>
          </a:xfrm>
        </p:spPr>
        <p:txBody>
          <a:bodyPr>
            <a:no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1078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One Imag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CF549D0-56C8-4C3D-AF87-973DF34FCEE3}"/>
              </a:ext>
            </a:extLst>
          </p:cNvPr>
          <p:cNvSpPr/>
          <p:nvPr userDrawn="1"/>
        </p:nvSpPr>
        <p:spPr>
          <a:xfrm>
            <a:off x="6096000" y="0"/>
            <a:ext cx="6096000" cy="685800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296400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900" b="1" i="0" cap="all" spc="0" baseline="0">
                <a:solidFill>
                  <a:schemeClr val="tx1"/>
                </a:solidFill>
                <a:latin typeface="Muli Black" charset="0"/>
                <a:ea typeface="Muli Black" charset="0"/>
                <a:cs typeface="Muli Black" charset="0"/>
              </a:defRPr>
            </a:lvl1pPr>
          </a:lstStyle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28BB24-2251-42C5-8852-A603FD44907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1435" y="2508069"/>
            <a:ext cx="5193566" cy="3950371"/>
          </a:xfrm>
        </p:spPr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2pPr>
            <a:lvl3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3pPr>
            <a:lvl4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4pPr>
            <a:lvl5pPr>
              <a:spcBef>
                <a:spcPts val="600"/>
              </a:spcBef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8AAC3E-7211-464C-BD28-3BD85A35A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435" y="1436284"/>
            <a:ext cx="5193566" cy="941157"/>
          </a:xfrm>
        </p:spPr>
        <p:txBody>
          <a:bodyPr>
            <a:no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006703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One Imag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CF549D0-56C8-4C3D-AF87-973DF34FCEE3}"/>
              </a:ext>
            </a:extLst>
          </p:cNvPr>
          <p:cNvSpPr/>
          <p:nvPr userDrawn="1"/>
        </p:nvSpPr>
        <p:spPr>
          <a:xfrm>
            <a:off x="0" y="0"/>
            <a:ext cx="6096000" cy="6858003"/>
          </a:xfrm>
          <a:prstGeom prst="rect">
            <a:avLst/>
          </a:prstGeom>
          <a:solidFill>
            <a:srgbClr val="D347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296400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900" b="1" i="0" cap="all" spc="0" baseline="0">
                <a:solidFill>
                  <a:schemeClr val="tx1"/>
                </a:solidFill>
                <a:latin typeface="Muli Black" charset="0"/>
                <a:ea typeface="Muli Black" charset="0"/>
                <a:cs typeface="Muli Black" charset="0"/>
              </a:defRPr>
            </a:lvl1pPr>
          </a:lstStyle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28BB24-2251-42C5-8852-A603FD44907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485507" y="2084989"/>
            <a:ext cx="5193566" cy="3950371"/>
          </a:xfrm>
        </p:spPr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2pPr>
            <a:lvl3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3pPr>
            <a:lvl4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4pPr>
            <a:lvl5pPr>
              <a:spcBef>
                <a:spcPts val="600"/>
              </a:spcBef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8AAC3E-7211-464C-BD28-3BD85A35A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5507" y="1013204"/>
            <a:ext cx="5193566" cy="941157"/>
          </a:xfrm>
        </p:spPr>
        <p:txBody>
          <a:bodyPr>
            <a:no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11889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One Imag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CF549D0-56C8-4C3D-AF87-973DF34FCEE3}"/>
              </a:ext>
            </a:extLst>
          </p:cNvPr>
          <p:cNvSpPr/>
          <p:nvPr userDrawn="1"/>
        </p:nvSpPr>
        <p:spPr>
          <a:xfrm>
            <a:off x="6096000" y="0"/>
            <a:ext cx="6096000" cy="68580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296400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900" b="1" i="0" cap="all" spc="0" baseline="0">
                <a:solidFill>
                  <a:schemeClr val="tx1"/>
                </a:solidFill>
                <a:latin typeface="Muli Black" charset="0"/>
                <a:ea typeface="Muli Black" charset="0"/>
                <a:cs typeface="Muli Black" charset="0"/>
              </a:defRPr>
            </a:lvl1pPr>
          </a:lstStyle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28BB24-2251-42C5-8852-A603FD44907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1435" y="2508069"/>
            <a:ext cx="5193566" cy="3950371"/>
          </a:xfrm>
        </p:spPr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2pPr>
            <a:lvl3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3pPr>
            <a:lvl4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4pPr>
            <a:lvl5pPr>
              <a:spcBef>
                <a:spcPts val="600"/>
              </a:spcBef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8AAC3E-7211-464C-BD28-3BD85A35A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435" y="1436284"/>
            <a:ext cx="5193566" cy="941157"/>
          </a:xfrm>
        </p:spPr>
        <p:txBody>
          <a:bodyPr>
            <a:no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2725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One Imag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CF549D0-56C8-4C3D-AF87-973DF34FCEE3}"/>
              </a:ext>
            </a:extLst>
          </p:cNvPr>
          <p:cNvSpPr/>
          <p:nvPr userDrawn="1"/>
        </p:nvSpPr>
        <p:spPr>
          <a:xfrm>
            <a:off x="0" y="0"/>
            <a:ext cx="6096000" cy="6858003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296400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900" b="1" i="0" cap="all" spc="0" baseline="0">
                <a:solidFill>
                  <a:schemeClr val="tx1"/>
                </a:solidFill>
                <a:latin typeface="Muli Black" charset="0"/>
                <a:ea typeface="Muli Black" charset="0"/>
                <a:cs typeface="Muli Black" charset="0"/>
              </a:defRPr>
            </a:lvl1pPr>
          </a:lstStyle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28BB24-2251-42C5-8852-A603FD44907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485507" y="2084989"/>
            <a:ext cx="5193566" cy="3950371"/>
          </a:xfrm>
        </p:spPr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2pPr>
            <a:lvl3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3pPr>
            <a:lvl4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4pPr>
            <a:lvl5pPr>
              <a:spcBef>
                <a:spcPts val="600"/>
              </a:spcBef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8AAC3E-7211-464C-BD28-3BD85A35A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5507" y="1013204"/>
            <a:ext cx="5193566" cy="941157"/>
          </a:xfrm>
        </p:spPr>
        <p:txBody>
          <a:bodyPr>
            <a:no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98992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ne Imag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CF549D0-56C8-4C3D-AF87-973DF34FCEE3}"/>
              </a:ext>
            </a:extLst>
          </p:cNvPr>
          <p:cNvSpPr/>
          <p:nvPr userDrawn="1"/>
        </p:nvSpPr>
        <p:spPr>
          <a:xfrm>
            <a:off x="6096000" y="0"/>
            <a:ext cx="6096000" cy="6858003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296400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900" b="1" i="0" cap="all" spc="0" baseline="0">
                <a:solidFill>
                  <a:schemeClr val="tx1"/>
                </a:solidFill>
                <a:latin typeface="Muli Black" charset="0"/>
                <a:ea typeface="Muli Black" charset="0"/>
                <a:cs typeface="Muli Black" charset="0"/>
              </a:defRPr>
            </a:lvl1pPr>
          </a:lstStyle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28BB24-2251-42C5-8852-A603FD44907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1435" y="2508069"/>
            <a:ext cx="5193566" cy="3950371"/>
          </a:xfrm>
        </p:spPr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2pPr>
            <a:lvl3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3pPr>
            <a:lvl4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4pPr>
            <a:lvl5pPr>
              <a:spcBef>
                <a:spcPts val="600"/>
              </a:spcBef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8AAC3E-7211-464C-BD28-3BD85A35A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435" y="1436284"/>
            <a:ext cx="5193566" cy="941157"/>
          </a:xfrm>
        </p:spPr>
        <p:txBody>
          <a:bodyPr>
            <a:no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8984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One Imag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CF549D0-56C8-4C3D-AF87-973DF34FCEE3}"/>
              </a:ext>
            </a:extLst>
          </p:cNvPr>
          <p:cNvSpPr/>
          <p:nvPr userDrawn="1"/>
        </p:nvSpPr>
        <p:spPr>
          <a:xfrm>
            <a:off x="0" y="0"/>
            <a:ext cx="6096000" cy="68580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296400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900" b="1" i="0" cap="all" spc="0" baseline="0">
                <a:solidFill>
                  <a:schemeClr val="tx1"/>
                </a:solidFill>
                <a:latin typeface="Muli Black" charset="0"/>
                <a:ea typeface="Muli Black" charset="0"/>
                <a:cs typeface="Muli Black" charset="0"/>
              </a:defRPr>
            </a:lvl1pPr>
          </a:lstStyle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28BB24-2251-42C5-8852-A603FD44907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485507" y="2084989"/>
            <a:ext cx="5193566" cy="3950371"/>
          </a:xfrm>
        </p:spPr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2pPr>
            <a:lvl3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3pPr>
            <a:lvl4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4pPr>
            <a:lvl5pPr>
              <a:spcBef>
                <a:spcPts val="600"/>
              </a:spcBef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8AAC3E-7211-464C-BD28-3BD85A35A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5507" y="1013204"/>
            <a:ext cx="5193566" cy="941157"/>
          </a:xfrm>
        </p:spPr>
        <p:txBody>
          <a:bodyPr>
            <a:no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43384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One Imag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CF549D0-56C8-4C3D-AF87-973DF34FCEE3}"/>
              </a:ext>
            </a:extLst>
          </p:cNvPr>
          <p:cNvSpPr/>
          <p:nvPr userDrawn="1"/>
        </p:nvSpPr>
        <p:spPr>
          <a:xfrm>
            <a:off x="6096000" y="-3"/>
            <a:ext cx="6096000" cy="68580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296400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900" b="1" i="0" cap="all" spc="0" baseline="0">
                <a:solidFill>
                  <a:schemeClr val="tx1"/>
                </a:solidFill>
                <a:latin typeface="Muli Black" charset="0"/>
                <a:ea typeface="Muli Black" charset="0"/>
                <a:cs typeface="Muli Black" charset="0"/>
              </a:defRPr>
            </a:lvl1pPr>
          </a:lstStyle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28BB24-2251-42C5-8852-A603FD44907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1435" y="2508069"/>
            <a:ext cx="5193566" cy="3950371"/>
          </a:xfrm>
        </p:spPr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2pPr>
            <a:lvl3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3pPr>
            <a:lvl4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4pPr>
            <a:lvl5pPr>
              <a:spcBef>
                <a:spcPts val="600"/>
              </a:spcBef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8AAC3E-7211-464C-BD28-3BD85A35A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435" y="1436284"/>
            <a:ext cx="5193566" cy="941157"/>
          </a:xfrm>
        </p:spPr>
        <p:txBody>
          <a:bodyPr>
            <a:no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49761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Imag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>
            <a:spLocks/>
          </p:cNvSpPr>
          <p:nvPr userDrawn="1"/>
        </p:nvSpPr>
        <p:spPr>
          <a:xfrm>
            <a:off x="0" y="0"/>
            <a:ext cx="92016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b="0" i="0" dirty="0">
              <a:latin typeface="Segoe UI" panose="020B0502040204020203" pitchFamily="34" charset="0"/>
            </a:endParaRPr>
          </a:p>
        </p:txBody>
      </p:sp>
      <p:sp>
        <p:nvSpPr>
          <p:cNvPr id="10" name="Picture Placeholder 6"/>
          <p:cNvSpPr>
            <a:spLocks noGrp="1"/>
          </p:cNvSpPr>
          <p:nvPr>
            <p:ph type="pic" sz="quarter" idx="25" hasCustomPrompt="1"/>
          </p:nvPr>
        </p:nvSpPr>
        <p:spPr>
          <a:xfrm>
            <a:off x="913246" y="1568638"/>
            <a:ext cx="10365508" cy="4508487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33F936B-44DC-46BD-8909-BDE54E64C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246" y="328401"/>
            <a:ext cx="8161361" cy="1240237"/>
          </a:xfrm>
        </p:spPr>
        <p:txBody>
          <a:bodyPr>
            <a:no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ne Imag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>
            <a:spLocks/>
          </p:cNvSpPr>
          <p:nvPr userDrawn="1"/>
        </p:nvSpPr>
        <p:spPr>
          <a:xfrm>
            <a:off x="0" y="0"/>
            <a:ext cx="92016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b="0" i="0" dirty="0">
              <a:latin typeface="Segoe UI" panose="020B0502040204020203" pitchFamily="34" charset="0"/>
            </a:endParaRPr>
          </a:p>
        </p:txBody>
      </p:sp>
      <p:sp>
        <p:nvSpPr>
          <p:cNvPr id="10" name="Picture Placeholder 6"/>
          <p:cNvSpPr>
            <a:spLocks noGrp="1"/>
          </p:cNvSpPr>
          <p:nvPr>
            <p:ph type="pic" sz="quarter" idx="25" hasCustomPrompt="1"/>
          </p:nvPr>
        </p:nvSpPr>
        <p:spPr>
          <a:xfrm>
            <a:off x="595885" y="739080"/>
            <a:ext cx="11000230" cy="5489025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</p:spTree>
    <p:extLst>
      <p:ext uri="{BB962C8B-B14F-4D97-AF65-F5344CB8AC3E}">
        <p14:creationId xmlns:p14="http://schemas.microsoft.com/office/powerpoint/2010/main" val="552037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One Imag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>
            <a:spLocks/>
          </p:cNvSpPr>
          <p:nvPr userDrawn="1"/>
        </p:nvSpPr>
        <p:spPr>
          <a:xfrm>
            <a:off x="0" y="0"/>
            <a:ext cx="92016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b="0" i="0" dirty="0">
              <a:latin typeface="Segoe UI" panose="020B0502040204020203" pitchFamily="34" charset="0"/>
            </a:endParaRPr>
          </a:p>
        </p:txBody>
      </p:sp>
      <p:sp>
        <p:nvSpPr>
          <p:cNvPr id="10" name="Picture Placeholder 6"/>
          <p:cNvSpPr>
            <a:spLocks noGrp="1"/>
          </p:cNvSpPr>
          <p:nvPr>
            <p:ph type="pic" sz="quarter" idx="25" hasCustomPrompt="1"/>
          </p:nvPr>
        </p:nvSpPr>
        <p:spPr>
          <a:xfrm>
            <a:off x="595885" y="739080"/>
            <a:ext cx="11000230" cy="5489025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</p:spTree>
    <p:extLst>
      <p:ext uri="{BB962C8B-B14F-4D97-AF65-F5344CB8AC3E}">
        <p14:creationId xmlns:p14="http://schemas.microsoft.com/office/powerpoint/2010/main" val="21082518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One Imag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>
            <a:spLocks/>
          </p:cNvSpPr>
          <p:nvPr userDrawn="1"/>
        </p:nvSpPr>
        <p:spPr>
          <a:xfrm>
            <a:off x="0" y="0"/>
            <a:ext cx="92016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b="0" i="0" dirty="0">
              <a:latin typeface="Segoe UI" panose="020B0502040204020203" pitchFamily="34" charset="0"/>
            </a:endParaRPr>
          </a:p>
        </p:txBody>
      </p:sp>
      <p:sp>
        <p:nvSpPr>
          <p:cNvPr id="10" name="Picture Placeholder 6"/>
          <p:cNvSpPr>
            <a:spLocks noGrp="1"/>
          </p:cNvSpPr>
          <p:nvPr>
            <p:ph type="pic" sz="quarter" idx="25" hasCustomPrompt="1"/>
          </p:nvPr>
        </p:nvSpPr>
        <p:spPr>
          <a:xfrm>
            <a:off x="595885" y="739080"/>
            <a:ext cx="11000230" cy="5489025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</p:spTree>
    <p:extLst>
      <p:ext uri="{BB962C8B-B14F-4D97-AF65-F5344CB8AC3E}">
        <p14:creationId xmlns:p14="http://schemas.microsoft.com/office/powerpoint/2010/main" val="35546404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One Imag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CF549D0-56C8-4C3D-AF87-973DF34FCEE3}"/>
              </a:ext>
            </a:extLst>
          </p:cNvPr>
          <p:cNvSpPr/>
          <p:nvPr userDrawn="1"/>
        </p:nvSpPr>
        <p:spPr>
          <a:xfrm>
            <a:off x="-2" y="2"/>
            <a:ext cx="12192000" cy="17196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900068" y="6296400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900" b="1" i="0" cap="all" spc="0" baseline="0">
                <a:solidFill>
                  <a:schemeClr val="tx1"/>
                </a:solidFill>
                <a:latin typeface="Muli Black" charset="0"/>
                <a:ea typeface="Muli Black" charset="0"/>
                <a:cs typeface="Muli Black" charset="0"/>
              </a:defRPr>
            </a:lvl1pPr>
          </a:lstStyle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28BB24-2251-42C5-8852-A603FD44907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4138" y="1887509"/>
            <a:ext cx="11149129" cy="4310821"/>
          </a:xfrm>
        </p:spPr>
        <p:txBody>
          <a:bodyPr/>
          <a:lstStyle>
            <a:lvl1pPr>
              <a:spcBef>
                <a:spcPts val="0"/>
              </a:spcBef>
              <a:spcAft>
                <a:spcPts val="600"/>
              </a:spcAft>
              <a:defRPr sz="3200">
                <a:solidFill>
                  <a:schemeClr val="tx1"/>
                </a:solidFill>
              </a:defRPr>
            </a:lvl1pPr>
            <a:lvl2pPr>
              <a:spcBef>
                <a:spcPts val="0"/>
              </a:spcBef>
              <a:spcAft>
                <a:spcPts val="600"/>
              </a:spcAft>
              <a:defRPr>
                <a:solidFill>
                  <a:schemeClr val="tx1"/>
                </a:solidFill>
              </a:defRPr>
            </a:lvl2pPr>
            <a:lvl3pPr>
              <a:spcBef>
                <a:spcPts val="0"/>
              </a:spcBef>
              <a:spcAft>
                <a:spcPts val="600"/>
              </a:spcAft>
              <a:defRPr>
                <a:solidFill>
                  <a:schemeClr val="tx1"/>
                </a:solidFill>
              </a:defRPr>
            </a:lvl3pPr>
            <a:lvl4pPr>
              <a:spcBef>
                <a:spcPts val="0"/>
              </a:spcBef>
              <a:spcAft>
                <a:spcPts val="600"/>
              </a:spcAft>
              <a:defRPr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spcAft>
                <a:spcPts val="600"/>
              </a:spcAft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8AAC3E-7211-464C-BD28-3BD85A35A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434" y="473177"/>
            <a:ext cx="10901741" cy="941157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637886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One Imag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54A74AD3-0AA0-4825-830B-9FEED176409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-1" y="9824"/>
            <a:ext cx="12192001" cy="2520865"/>
          </a:xfr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anchor="ctr" anchorCtr="0"/>
          <a:lstStyle>
            <a:lvl1pPr algn="ctr">
              <a:defRPr sz="1100" i="1"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927364" y="6296400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900" b="1" i="0" cap="all" spc="0" baseline="0">
                <a:solidFill>
                  <a:schemeClr val="tx1"/>
                </a:solidFill>
                <a:latin typeface="Muli Black" charset="0"/>
                <a:ea typeface="Muli Black" charset="0"/>
                <a:cs typeface="Muli Black" charset="0"/>
              </a:defRPr>
            </a:lvl1pPr>
          </a:lstStyle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28BB24-2251-42C5-8852-A603FD44907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1434" y="2801899"/>
            <a:ext cx="11149130" cy="3164966"/>
          </a:xfrm>
        </p:spPr>
        <p:txBody>
          <a:bodyPr/>
          <a:lstStyle>
            <a:lvl1pPr>
              <a:spcBef>
                <a:spcPts val="0"/>
              </a:spcBef>
              <a:spcAft>
                <a:spcPts val="600"/>
              </a:spcAft>
              <a:defRPr sz="3200">
                <a:solidFill>
                  <a:schemeClr val="tx1"/>
                </a:solidFill>
              </a:defRPr>
            </a:lvl1pPr>
            <a:lvl2pPr>
              <a:spcBef>
                <a:spcPts val="0"/>
              </a:spcBef>
              <a:spcAft>
                <a:spcPts val="600"/>
              </a:spcAft>
              <a:defRPr>
                <a:solidFill>
                  <a:schemeClr val="tx1"/>
                </a:solidFill>
              </a:defRPr>
            </a:lvl2pPr>
            <a:lvl3pPr>
              <a:spcBef>
                <a:spcPts val="0"/>
              </a:spcBef>
              <a:spcAft>
                <a:spcPts val="600"/>
              </a:spcAft>
              <a:defRPr>
                <a:solidFill>
                  <a:schemeClr val="tx1"/>
                </a:solidFill>
              </a:defRPr>
            </a:lvl3pPr>
            <a:lvl4pPr>
              <a:spcBef>
                <a:spcPts val="0"/>
              </a:spcBef>
              <a:spcAft>
                <a:spcPts val="600"/>
              </a:spcAft>
              <a:defRPr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spcAft>
                <a:spcPts val="600"/>
              </a:spcAft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8AAC3E-7211-464C-BD28-3BD85A35A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900" y="249507"/>
            <a:ext cx="5193566" cy="2041497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43546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hree Imag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 flipH="1">
            <a:off x="5392137" y="-1"/>
            <a:ext cx="6799858" cy="518160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351" b="0" i="0" dirty="0">
              <a:latin typeface="Segoe UI" panose="020B0502040204020203" pitchFamily="34" charset="0"/>
            </a:endParaRPr>
          </a:p>
        </p:txBody>
      </p:sp>
      <p:sp>
        <p:nvSpPr>
          <p:cNvPr id="9" name="Picture Placeholder 6"/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8610537" y="-2"/>
            <a:ext cx="3160258" cy="6858001"/>
          </a:xfrm>
          <a:solidFill>
            <a:schemeClr val="tx1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16" name="Picture Placeholder 6"/>
          <p:cNvSpPr>
            <a:spLocks noGrp="1"/>
          </p:cNvSpPr>
          <p:nvPr>
            <p:ph type="pic" sz="quarter" idx="17" hasCustomPrompt="1"/>
          </p:nvPr>
        </p:nvSpPr>
        <p:spPr>
          <a:xfrm>
            <a:off x="4970937" y="0"/>
            <a:ext cx="3218400" cy="3218400"/>
          </a:xfrm>
          <a:solidFill>
            <a:schemeClr val="tx1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19" name="Picture Placeholder 6"/>
          <p:cNvSpPr>
            <a:spLocks noGrp="1"/>
          </p:cNvSpPr>
          <p:nvPr>
            <p:ph type="pic" sz="quarter" idx="18" hasCustomPrompt="1"/>
          </p:nvPr>
        </p:nvSpPr>
        <p:spPr>
          <a:xfrm>
            <a:off x="4970937" y="3639600"/>
            <a:ext cx="3218400" cy="3218400"/>
          </a:xfrm>
          <a:solidFill>
            <a:schemeClr val="tx1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37344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900" b="1" i="0" cap="all" spc="0" baseline="0">
                <a:solidFill>
                  <a:schemeClr val="tx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2EF4D8A-29F1-4D11-9268-8372FA7B9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78" y="391886"/>
            <a:ext cx="4636314" cy="194953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55FD2EB6-8563-4B90-BB53-5F9F20BECD5C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00278" y="2612571"/>
            <a:ext cx="4636314" cy="3622551"/>
          </a:xfrm>
        </p:spPr>
        <p:txBody>
          <a:bodyPr/>
          <a:lstStyle>
            <a:lvl1pPr>
              <a:spcBef>
                <a:spcPts val="0"/>
              </a:spcBef>
              <a:spcAft>
                <a:spcPts val="600"/>
              </a:spcAft>
              <a:defRPr sz="3200"/>
            </a:lvl1pPr>
            <a:lvl2pPr>
              <a:spcBef>
                <a:spcPts val="0"/>
              </a:spcBef>
              <a:spcAft>
                <a:spcPts val="600"/>
              </a:spcAft>
              <a:defRPr/>
            </a:lvl2pPr>
            <a:lvl3pPr>
              <a:spcBef>
                <a:spcPts val="0"/>
              </a:spcBef>
              <a:spcAft>
                <a:spcPts val="600"/>
              </a:spcAft>
              <a:defRPr/>
            </a:lvl3pPr>
            <a:lvl4pPr>
              <a:spcBef>
                <a:spcPts val="0"/>
              </a:spcBef>
              <a:spcAft>
                <a:spcPts val="600"/>
              </a:spcAft>
              <a:defRPr/>
            </a:lvl4pPr>
            <a:lvl5pPr>
              <a:spcBef>
                <a:spcPts val="0"/>
              </a:spcBef>
              <a:spcAft>
                <a:spcPts val="600"/>
              </a:spcAft>
              <a:defRPr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68AD2D9C-D0E9-47A0-912A-1FAE6F4414C5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727710" y="4217158"/>
            <a:ext cx="2927478" cy="2017964"/>
          </a:xfrm>
        </p:spPr>
        <p:txBody>
          <a:bodyPr/>
          <a:lstStyle>
            <a:lvl1pPr marL="173038" indent="-173038">
              <a:defRPr sz="2000">
                <a:solidFill>
                  <a:schemeClr val="bg1"/>
                </a:solidFill>
              </a:defRPr>
            </a:lvl1pPr>
            <a:lvl2pPr marL="0" indent="0">
              <a:defRPr>
                <a:solidFill>
                  <a:schemeClr val="bg1"/>
                </a:solidFill>
              </a:defRPr>
            </a:lvl2pPr>
            <a:lvl3pPr marL="0" indent="0">
              <a:defRPr>
                <a:solidFill>
                  <a:schemeClr val="bg1"/>
                </a:solidFill>
              </a:defRPr>
            </a:lvl3pPr>
            <a:lvl4pPr marL="0" indent="0">
              <a:defRPr>
                <a:solidFill>
                  <a:schemeClr val="bg1"/>
                </a:solidFill>
              </a:defRPr>
            </a:lvl4pPr>
            <a:lvl5pPr marL="0" indent="0"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“Quote”</a:t>
            </a:r>
          </a:p>
        </p:txBody>
      </p:sp>
    </p:spTree>
    <p:extLst>
      <p:ext uri="{BB962C8B-B14F-4D97-AF65-F5344CB8AC3E}">
        <p14:creationId xmlns:p14="http://schemas.microsoft.com/office/powerpoint/2010/main" val="38160809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6"/>
          <p:cNvSpPr>
            <a:spLocks noGrp="1" noChangeAspect="1"/>
          </p:cNvSpPr>
          <p:nvPr>
            <p:ph type="pic" sz="quarter" idx="21" hasCustomPrompt="1"/>
          </p:nvPr>
        </p:nvSpPr>
        <p:spPr>
          <a:xfrm>
            <a:off x="7969505" y="1928933"/>
            <a:ext cx="3505200" cy="3300386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17" name="Picture Placeholder 6"/>
          <p:cNvSpPr>
            <a:spLocks noGrp="1" noChangeAspect="1"/>
          </p:cNvSpPr>
          <p:nvPr>
            <p:ph type="pic" sz="quarter" idx="22" hasCustomPrompt="1"/>
          </p:nvPr>
        </p:nvSpPr>
        <p:spPr>
          <a:xfrm>
            <a:off x="4219605" y="1928933"/>
            <a:ext cx="3505200" cy="3300386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18" name="Picture Placeholder 6"/>
          <p:cNvSpPr>
            <a:spLocks noGrp="1" noChangeAspect="1"/>
          </p:cNvSpPr>
          <p:nvPr>
            <p:ph type="pic" sz="quarter" idx="23" hasCustomPrompt="1"/>
          </p:nvPr>
        </p:nvSpPr>
        <p:spPr>
          <a:xfrm>
            <a:off x="524299" y="1928933"/>
            <a:ext cx="3505200" cy="3300386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296400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900" b="1" i="0" cap="all" spc="0" baseline="0">
                <a:solidFill>
                  <a:schemeClr val="tx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fld id="{584AFF75-BD5D-E342-A9F1-12EC02DB40E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1484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  <p15:guide id="3" pos="529" userDrawn="1">
          <p15:clr>
            <a:srgbClr val="FBAE40"/>
          </p15:clr>
        </p15:guide>
        <p15:guide id="4" pos="7151" userDrawn="1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Break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6"/>
          <p:cNvSpPr>
            <a:spLocks noGrp="1"/>
          </p:cNvSpPr>
          <p:nvPr>
            <p:ph type="pic" sz="quarter" idx="17" hasCustomPrompt="1"/>
          </p:nvPr>
        </p:nvSpPr>
        <p:spPr>
          <a:xfrm>
            <a:off x="2" y="1115789"/>
            <a:ext cx="3407590" cy="4626429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20" name="Picture Placeholder 6"/>
          <p:cNvSpPr>
            <a:spLocks noGrp="1"/>
          </p:cNvSpPr>
          <p:nvPr>
            <p:ph type="pic" sz="quarter" idx="18" hasCustomPrompt="1"/>
          </p:nvPr>
        </p:nvSpPr>
        <p:spPr>
          <a:xfrm>
            <a:off x="8784412" y="1115789"/>
            <a:ext cx="3407590" cy="4626429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14" name="Rectangle 13"/>
          <p:cNvSpPr/>
          <p:nvPr userDrawn="1"/>
        </p:nvSpPr>
        <p:spPr>
          <a:xfrm>
            <a:off x="3407595" y="1115789"/>
            <a:ext cx="5376815" cy="4626429"/>
          </a:xfrm>
          <a:prstGeom prst="rect">
            <a:avLst/>
          </a:prstGeom>
          <a:solidFill>
            <a:srgbClr val="C7550F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b="0" i="0" dirty="0">
              <a:latin typeface="Segoe UI" panose="020B0502040204020203" pitchFamily="34" charset="0"/>
            </a:endParaRPr>
          </a:p>
        </p:txBody>
      </p:sp>
      <p:cxnSp>
        <p:nvCxnSpPr>
          <p:cNvPr id="19" name="Straight Connector 18"/>
          <p:cNvCxnSpPr/>
          <p:nvPr userDrawn="1"/>
        </p:nvCxnSpPr>
        <p:spPr>
          <a:xfrm>
            <a:off x="3439860" y="0"/>
            <a:ext cx="0" cy="6858000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 userDrawn="1"/>
        </p:nvCxnSpPr>
        <p:spPr>
          <a:xfrm>
            <a:off x="8746386" y="0"/>
            <a:ext cx="0" cy="6858000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Imag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>
            <a:spLocks/>
          </p:cNvSpPr>
          <p:nvPr userDrawn="1"/>
        </p:nvSpPr>
        <p:spPr>
          <a:xfrm>
            <a:off x="0" y="3535146"/>
            <a:ext cx="12192000" cy="332285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b="0" i="0" dirty="0">
              <a:latin typeface="Segoe UI" panose="020B0502040204020203" pitchFamily="34" charset="0"/>
            </a:endParaRP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4" hasCustomPrompt="1"/>
          </p:nvPr>
        </p:nvSpPr>
        <p:spPr>
          <a:xfrm>
            <a:off x="1676399" y="838200"/>
            <a:ext cx="8839202" cy="3937630"/>
          </a:xfrm>
          <a:solidFill>
            <a:schemeClr val="bg2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Imag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4" hasCustomPrompt="1"/>
          </p:nvPr>
        </p:nvSpPr>
        <p:spPr>
          <a:xfrm>
            <a:off x="177424" y="177425"/>
            <a:ext cx="7369791" cy="3162868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10" name="Picture Placeholder 6"/>
          <p:cNvSpPr>
            <a:spLocks noGrp="1"/>
          </p:cNvSpPr>
          <p:nvPr>
            <p:ph type="pic" sz="quarter" idx="15" hasCustomPrompt="1"/>
          </p:nvPr>
        </p:nvSpPr>
        <p:spPr>
          <a:xfrm>
            <a:off x="177424" y="3510889"/>
            <a:ext cx="7369791" cy="3162868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Imag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4" hasCustomPrompt="1"/>
          </p:nvPr>
        </p:nvSpPr>
        <p:spPr>
          <a:xfrm>
            <a:off x="838198" y="1"/>
            <a:ext cx="3450472" cy="6019800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22" name="Picture Placeholder 6"/>
          <p:cNvSpPr>
            <a:spLocks noGrp="1"/>
          </p:cNvSpPr>
          <p:nvPr>
            <p:ph type="pic" sz="quarter" idx="15" hasCustomPrompt="1"/>
          </p:nvPr>
        </p:nvSpPr>
        <p:spPr>
          <a:xfrm>
            <a:off x="4408618" y="1810080"/>
            <a:ext cx="3450476" cy="5047920"/>
          </a:xfrm>
          <a:solidFill>
            <a:schemeClr val="tx1"/>
          </a:solidFill>
          <a:ln>
            <a:noFill/>
          </a:ln>
        </p:spPr>
        <p:txBody>
          <a:bodyPr lIns="360000" tIns="36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24" name="Rectangle 23"/>
          <p:cNvSpPr>
            <a:spLocks/>
          </p:cNvSpPr>
          <p:nvPr userDrawn="1"/>
        </p:nvSpPr>
        <p:spPr>
          <a:xfrm>
            <a:off x="4408618" y="0"/>
            <a:ext cx="3450472" cy="169013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b="0" i="0" dirty="0">
              <a:latin typeface="Segoe UI" panose="020B0502040204020203" pitchFamily="34" charset="0"/>
            </a:endParaRP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Imag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6"/>
          <p:cNvSpPr>
            <a:spLocks noGrp="1"/>
          </p:cNvSpPr>
          <p:nvPr>
            <p:ph type="pic" sz="quarter" idx="18" hasCustomPrompt="1"/>
          </p:nvPr>
        </p:nvSpPr>
        <p:spPr>
          <a:xfrm>
            <a:off x="4065495" y="0"/>
            <a:ext cx="4061010" cy="4050324"/>
          </a:xfrm>
          <a:solidFill>
            <a:schemeClr val="bg2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13" name="Picture Placeholder 6"/>
          <p:cNvSpPr>
            <a:spLocks noGrp="1"/>
          </p:cNvSpPr>
          <p:nvPr>
            <p:ph type="pic" sz="quarter" idx="19" hasCustomPrompt="1"/>
          </p:nvPr>
        </p:nvSpPr>
        <p:spPr>
          <a:xfrm>
            <a:off x="0" y="0"/>
            <a:ext cx="3945549" cy="6858000"/>
          </a:xfrm>
          <a:solidFill>
            <a:schemeClr val="bg2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14" name="Picture Placeholder 6"/>
          <p:cNvSpPr>
            <a:spLocks noGrp="1"/>
          </p:cNvSpPr>
          <p:nvPr>
            <p:ph type="pic" sz="quarter" idx="20" hasCustomPrompt="1"/>
          </p:nvPr>
        </p:nvSpPr>
        <p:spPr>
          <a:xfrm>
            <a:off x="8269893" y="0"/>
            <a:ext cx="3922107" cy="6858000"/>
          </a:xfrm>
          <a:solidFill>
            <a:schemeClr val="bg2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4065497" y="4188287"/>
            <a:ext cx="4061008" cy="266971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b="0" i="0" dirty="0">
              <a:latin typeface="Segoe UI" panose="020B0502040204020203" pitchFamily="34" charset="0"/>
            </a:endParaRP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Image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6"/>
          <p:cNvSpPr>
            <a:spLocks noGrp="1"/>
          </p:cNvSpPr>
          <p:nvPr>
            <p:ph type="pic" sz="quarter" idx="21" hasCustomPrompt="1"/>
          </p:nvPr>
        </p:nvSpPr>
        <p:spPr>
          <a:xfrm>
            <a:off x="0" y="3488973"/>
            <a:ext cx="6036027" cy="3369027"/>
          </a:xfrm>
          <a:solidFill>
            <a:schemeClr val="bg2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23" name="Picture Placeholder 6"/>
          <p:cNvSpPr>
            <a:spLocks noGrp="1"/>
          </p:cNvSpPr>
          <p:nvPr>
            <p:ph type="pic" sz="quarter" idx="22" hasCustomPrompt="1"/>
          </p:nvPr>
        </p:nvSpPr>
        <p:spPr>
          <a:xfrm>
            <a:off x="6155973" y="0"/>
            <a:ext cx="6036027" cy="3369027"/>
          </a:xfrm>
          <a:solidFill>
            <a:schemeClr val="bg2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25" name="Picture Placeholder 6"/>
          <p:cNvSpPr>
            <a:spLocks noGrp="1"/>
          </p:cNvSpPr>
          <p:nvPr>
            <p:ph type="pic" sz="quarter" idx="24" hasCustomPrompt="1"/>
          </p:nvPr>
        </p:nvSpPr>
        <p:spPr>
          <a:xfrm>
            <a:off x="3786553" y="0"/>
            <a:ext cx="2249473" cy="3369027"/>
          </a:xfrm>
          <a:solidFill>
            <a:schemeClr val="bg2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29" name="Picture Placeholder 6"/>
          <p:cNvSpPr>
            <a:spLocks noGrp="1"/>
          </p:cNvSpPr>
          <p:nvPr>
            <p:ph type="pic" sz="quarter" idx="25" hasCustomPrompt="1"/>
          </p:nvPr>
        </p:nvSpPr>
        <p:spPr>
          <a:xfrm>
            <a:off x="6155973" y="3488973"/>
            <a:ext cx="2249473" cy="3369027"/>
          </a:xfrm>
          <a:solidFill>
            <a:schemeClr val="bg2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Image Slide 4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b="0" i="0" dirty="0">
              <a:latin typeface="Segoe UI" panose="020B0502040204020203" pitchFamily="34" charset="0"/>
            </a:endParaRPr>
          </a:p>
        </p:txBody>
      </p:sp>
      <p:sp>
        <p:nvSpPr>
          <p:cNvPr id="5" name="Picture Placeholder 6"/>
          <p:cNvSpPr>
            <a:spLocks noGrp="1"/>
          </p:cNvSpPr>
          <p:nvPr>
            <p:ph type="pic" sz="quarter" idx="17" hasCustomPrompt="1"/>
          </p:nvPr>
        </p:nvSpPr>
        <p:spPr>
          <a:xfrm>
            <a:off x="8099875" y="800826"/>
            <a:ext cx="3537175" cy="2387253"/>
          </a:xfrm>
          <a:solidFill>
            <a:schemeClr val="bg2"/>
          </a:solidFill>
          <a:ln>
            <a:noFill/>
          </a:ln>
        </p:spPr>
        <p:txBody>
          <a:bodyPr lIns="360000" tIns="18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9" name="Rectangle 8"/>
          <p:cNvSpPr>
            <a:spLocks/>
          </p:cNvSpPr>
          <p:nvPr userDrawn="1"/>
        </p:nvSpPr>
        <p:spPr>
          <a:xfrm>
            <a:off x="476847" y="800827"/>
            <a:ext cx="3541591" cy="240686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b="0" i="0" dirty="0">
              <a:latin typeface="Segoe UI" panose="020B0502040204020203" pitchFamily="34" charset="0"/>
            </a:endParaRPr>
          </a:p>
        </p:txBody>
      </p:sp>
      <p:sp>
        <p:nvSpPr>
          <p:cNvPr id="25" name="Rectangle 24"/>
          <p:cNvSpPr>
            <a:spLocks/>
          </p:cNvSpPr>
          <p:nvPr userDrawn="1"/>
        </p:nvSpPr>
        <p:spPr>
          <a:xfrm>
            <a:off x="8108707" y="3429000"/>
            <a:ext cx="3541591" cy="240686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b="0" i="0" dirty="0">
              <a:latin typeface="Segoe UI" panose="020B0502040204020203" pitchFamily="34" charset="0"/>
            </a:endParaRPr>
          </a:p>
        </p:txBody>
      </p:sp>
      <p:sp>
        <p:nvSpPr>
          <p:cNvPr id="29" name="Picture Placeholder 6"/>
          <p:cNvSpPr>
            <a:spLocks noGrp="1"/>
          </p:cNvSpPr>
          <p:nvPr>
            <p:ph type="pic" sz="quarter" idx="18" hasCustomPrompt="1"/>
          </p:nvPr>
        </p:nvSpPr>
        <p:spPr>
          <a:xfrm>
            <a:off x="481263" y="3428999"/>
            <a:ext cx="3537175" cy="2387253"/>
          </a:xfrm>
          <a:solidFill>
            <a:schemeClr val="bg2"/>
          </a:solidFill>
          <a:ln>
            <a:noFill/>
          </a:ln>
        </p:spPr>
        <p:txBody>
          <a:bodyPr lIns="360000" tIns="18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30" name="Picture Placeholder 6"/>
          <p:cNvSpPr>
            <a:spLocks noGrp="1"/>
          </p:cNvSpPr>
          <p:nvPr>
            <p:ph type="pic" sz="quarter" idx="19" hasCustomPrompt="1"/>
          </p:nvPr>
        </p:nvSpPr>
        <p:spPr>
          <a:xfrm>
            <a:off x="4290569" y="800827"/>
            <a:ext cx="3537175" cy="2387253"/>
          </a:xfrm>
          <a:solidFill>
            <a:schemeClr val="bg2"/>
          </a:solidFill>
          <a:ln>
            <a:noFill/>
          </a:ln>
        </p:spPr>
        <p:txBody>
          <a:bodyPr lIns="360000" tIns="18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32" name="Picture Placeholder 6"/>
          <p:cNvSpPr>
            <a:spLocks noGrp="1"/>
          </p:cNvSpPr>
          <p:nvPr>
            <p:ph type="pic" sz="quarter" idx="20" hasCustomPrompt="1"/>
          </p:nvPr>
        </p:nvSpPr>
        <p:spPr>
          <a:xfrm>
            <a:off x="4294985" y="3429000"/>
            <a:ext cx="3537175" cy="2387253"/>
          </a:xfrm>
          <a:solidFill>
            <a:schemeClr val="bg2"/>
          </a:solidFill>
          <a:ln>
            <a:noFill/>
          </a:ln>
        </p:spPr>
        <p:txBody>
          <a:bodyPr lIns="360000" tIns="180000" rIns="360000" bIns="36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</p:spTree>
    <p:extLst>
      <p:ext uri="{BB962C8B-B14F-4D97-AF65-F5344CB8AC3E}">
        <p14:creationId xmlns:p14="http://schemas.microsoft.com/office/powerpoint/2010/main" val="60450434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Gallery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/>
          <p:cNvSpPr/>
          <p:nvPr userDrawn="1"/>
        </p:nvSpPr>
        <p:spPr>
          <a:xfrm flipH="1">
            <a:off x="417000" y="417002"/>
            <a:ext cx="11358002" cy="60240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351" b="0" i="0" dirty="0">
              <a:latin typeface="Segoe UI" panose="020B0502040204020203" pitchFamily="34" charset="0"/>
            </a:endParaRPr>
          </a:p>
        </p:txBody>
      </p:sp>
      <p:sp>
        <p:nvSpPr>
          <p:cNvPr id="32" name="Picture Placeholder 6"/>
          <p:cNvSpPr>
            <a:spLocks noGrp="1"/>
          </p:cNvSpPr>
          <p:nvPr>
            <p:ph type="pic" sz="quarter" idx="45" hasCustomPrompt="1"/>
          </p:nvPr>
        </p:nvSpPr>
        <p:spPr>
          <a:xfrm>
            <a:off x="7930201" y="2606404"/>
            <a:ext cx="3423600" cy="3413401"/>
          </a:xfrm>
          <a:solidFill>
            <a:schemeClr val="bg2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16" name="Picture Placeholder 6"/>
          <p:cNvSpPr>
            <a:spLocks noGrp="1"/>
          </p:cNvSpPr>
          <p:nvPr>
            <p:ph type="pic" sz="quarter" idx="37" hasCustomPrompt="1"/>
          </p:nvPr>
        </p:nvSpPr>
        <p:spPr>
          <a:xfrm>
            <a:off x="838201" y="838202"/>
            <a:ext cx="3423600" cy="3413401"/>
          </a:xfrm>
          <a:solidFill>
            <a:schemeClr val="bg2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23" name="Picture Placeholder 6"/>
          <p:cNvSpPr>
            <a:spLocks noGrp="1"/>
          </p:cNvSpPr>
          <p:nvPr>
            <p:ph type="pic" sz="quarter" idx="39" hasCustomPrompt="1"/>
          </p:nvPr>
        </p:nvSpPr>
        <p:spPr>
          <a:xfrm>
            <a:off x="838201" y="4374601"/>
            <a:ext cx="3423600" cy="1645200"/>
          </a:xfrm>
          <a:solidFill>
            <a:schemeClr val="bg2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27" name="Picture Placeholder 6"/>
          <p:cNvSpPr>
            <a:spLocks noGrp="1"/>
          </p:cNvSpPr>
          <p:nvPr>
            <p:ph type="pic" sz="quarter" idx="40" hasCustomPrompt="1"/>
          </p:nvPr>
        </p:nvSpPr>
        <p:spPr>
          <a:xfrm>
            <a:off x="4384201" y="838199"/>
            <a:ext cx="3423600" cy="1645200"/>
          </a:xfrm>
          <a:solidFill>
            <a:schemeClr val="bg2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28" name="Picture Placeholder 6"/>
          <p:cNvSpPr>
            <a:spLocks noGrp="1"/>
          </p:cNvSpPr>
          <p:nvPr>
            <p:ph type="pic" sz="quarter" idx="41" hasCustomPrompt="1"/>
          </p:nvPr>
        </p:nvSpPr>
        <p:spPr>
          <a:xfrm>
            <a:off x="7930201" y="838199"/>
            <a:ext cx="3423600" cy="1645200"/>
          </a:xfrm>
          <a:solidFill>
            <a:schemeClr val="bg2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29" name="Picture Placeholder 6"/>
          <p:cNvSpPr>
            <a:spLocks noGrp="1"/>
          </p:cNvSpPr>
          <p:nvPr>
            <p:ph type="pic" sz="quarter" idx="42" hasCustomPrompt="1"/>
          </p:nvPr>
        </p:nvSpPr>
        <p:spPr>
          <a:xfrm>
            <a:off x="4384201" y="2606400"/>
            <a:ext cx="3423600" cy="1645200"/>
          </a:xfrm>
          <a:solidFill>
            <a:schemeClr val="bg2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31" name="Picture Placeholder 6"/>
          <p:cNvSpPr>
            <a:spLocks noGrp="1"/>
          </p:cNvSpPr>
          <p:nvPr>
            <p:ph type="pic" sz="quarter" idx="44" hasCustomPrompt="1"/>
          </p:nvPr>
        </p:nvSpPr>
        <p:spPr>
          <a:xfrm>
            <a:off x="4384201" y="4374601"/>
            <a:ext cx="3423600" cy="1645200"/>
          </a:xfrm>
          <a:solidFill>
            <a:schemeClr val="bg2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tfoli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 userDrawn="1"/>
        </p:nvSpPr>
        <p:spPr>
          <a:xfrm flipH="1">
            <a:off x="0" y="2452786"/>
            <a:ext cx="1980000" cy="193333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351" b="0" i="0" dirty="0">
              <a:latin typeface="Segoe UI" panose="020B0502040204020203" pitchFamily="34" charset="0"/>
            </a:endParaRPr>
          </a:p>
        </p:txBody>
      </p:sp>
      <p:sp>
        <p:nvSpPr>
          <p:cNvPr id="24" name="Picture Placeholder 6"/>
          <p:cNvSpPr>
            <a:spLocks noGrp="1"/>
          </p:cNvSpPr>
          <p:nvPr>
            <p:ph type="pic" sz="quarter" idx="25" hasCustomPrompt="1"/>
          </p:nvPr>
        </p:nvSpPr>
        <p:spPr>
          <a:xfrm>
            <a:off x="0" y="4"/>
            <a:ext cx="1980000" cy="2387983"/>
          </a:xfrm>
          <a:solidFill>
            <a:schemeClr val="tx1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26" name="Picture Placeholder 6"/>
          <p:cNvSpPr>
            <a:spLocks noGrp="1"/>
          </p:cNvSpPr>
          <p:nvPr>
            <p:ph type="pic" sz="quarter" idx="27" hasCustomPrompt="1"/>
          </p:nvPr>
        </p:nvSpPr>
        <p:spPr>
          <a:xfrm>
            <a:off x="0" y="4450918"/>
            <a:ext cx="1980000" cy="2407082"/>
          </a:xfrm>
          <a:solidFill>
            <a:schemeClr val="tx1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32" name="Picture Placeholder 6"/>
          <p:cNvSpPr>
            <a:spLocks noGrp="1"/>
          </p:cNvSpPr>
          <p:nvPr>
            <p:ph type="pic" sz="quarter" idx="21" hasCustomPrompt="1"/>
          </p:nvPr>
        </p:nvSpPr>
        <p:spPr>
          <a:xfrm>
            <a:off x="6127200" y="-1"/>
            <a:ext cx="4024800" cy="4024800"/>
          </a:xfrm>
          <a:solidFill>
            <a:schemeClr val="tx1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21" name="Picture Placeholder 6"/>
          <p:cNvSpPr>
            <a:spLocks noGrp="1"/>
          </p:cNvSpPr>
          <p:nvPr>
            <p:ph type="pic" sz="quarter" idx="22" hasCustomPrompt="1"/>
          </p:nvPr>
        </p:nvSpPr>
        <p:spPr>
          <a:xfrm>
            <a:off x="6127200" y="4089603"/>
            <a:ext cx="4024800" cy="2768401"/>
          </a:xfrm>
          <a:solidFill>
            <a:schemeClr val="tx1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23" name="Picture Placeholder 6"/>
          <p:cNvSpPr>
            <a:spLocks noGrp="1"/>
          </p:cNvSpPr>
          <p:nvPr>
            <p:ph type="pic" sz="quarter" idx="24" hasCustomPrompt="1"/>
          </p:nvPr>
        </p:nvSpPr>
        <p:spPr>
          <a:xfrm>
            <a:off x="10212000" y="1978579"/>
            <a:ext cx="1980000" cy="4879425"/>
          </a:xfrm>
          <a:solidFill>
            <a:schemeClr val="tx1"/>
          </a:solidFill>
          <a:ln>
            <a:noFill/>
          </a:ln>
        </p:spPr>
        <p:txBody>
          <a:bodyPr lIns="270000" tIns="270000" rIns="270000" bIns="270000">
            <a:normAutofit/>
          </a:bodyPr>
          <a:lstStyle>
            <a:lvl1pPr algn="ctr">
              <a:defRPr sz="1001" b="1" i="0" cap="none" spc="0" baseline="0">
                <a:solidFill>
                  <a:schemeClr val="accent4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picture to placeholder or click to add</a:t>
            </a:r>
          </a:p>
        </p:txBody>
      </p:sp>
      <p:sp>
        <p:nvSpPr>
          <p:cNvPr id="14" name="Rectangle 13"/>
          <p:cNvSpPr/>
          <p:nvPr userDrawn="1"/>
        </p:nvSpPr>
        <p:spPr>
          <a:xfrm flipH="1">
            <a:off x="2042400" y="-1"/>
            <a:ext cx="4022400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351" b="0" i="0" dirty="0">
              <a:latin typeface="Segoe UI" panose="020B0502040204020203" pitchFamily="34" charset="0"/>
            </a:endParaRPr>
          </a:p>
        </p:txBody>
      </p:sp>
      <p:sp>
        <p:nvSpPr>
          <p:cNvPr id="36" name="Rectangle 35"/>
          <p:cNvSpPr/>
          <p:nvPr userDrawn="1"/>
        </p:nvSpPr>
        <p:spPr>
          <a:xfrm flipH="1">
            <a:off x="10212000" y="4"/>
            <a:ext cx="1980000" cy="193333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351" b="0" i="0" dirty="0">
              <a:latin typeface="Segoe UI" panose="020B0502040204020203" pitchFamily="34" charset="0"/>
            </a:endParaRP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hree column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426425" y="1568824"/>
            <a:ext cx="3632388" cy="2321276"/>
          </a:xfrm>
          <a:prstGeom prst="rect">
            <a:avLst/>
          </a:prstGeom>
          <a:solidFill>
            <a:schemeClr val="tx1"/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730" b="1">
                <a:solidFill>
                  <a:schemeClr val="bg2"/>
                </a:solidFill>
                <a:latin typeface="+mn-lt"/>
              </a:defRPr>
            </a:lvl1pPr>
          </a:lstStyle>
          <a:p>
            <a:r>
              <a:rPr lang="en-US" dirty="0"/>
              <a:t>Drop photo here</a:t>
            </a:r>
          </a:p>
        </p:txBody>
      </p:sp>
      <p:sp>
        <p:nvSpPr>
          <p:cNvPr id="12" name="Picture Placeholder 10"/>
          <p:cNvSpPr>
            <a:spLocks noGrp="1"/>
          </p:cNvSpPr>
          <p:nvPr>
            <p:ph type="pic" sz="quarter" idx="15" hasCustomPrompt="1"/>
          </p:nvPr>
        </p:nvSpPr>
        <p:spPr>
          <a:xfrm>
            <a:off x="4281364" y="1568824"/>
            <a:ext cx="3623050" cy="2321276"/>
          </a:xfrm>
          <a:prstGeom prst="rect">
            <a:avLst/>
          </a:prstGeom>
          <a:solidFill>
            <a:schemeClr val="tx1"/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730" b="1">
                <a:solidFill>
                  <a:schemeClr val="bg2"/>
                </a:solidFill>
                <a:latin typeface="+mn-lt"/>
              </a:defRPr>
            </a:lvl1pPr>
          </a:lstStyle>
          <a:p>
            <a:r>
              <a:rPr lang="en-US" dirty="0"/>
              <a:t>Drop photo here</a:t>
            </a:r>
          </a:p>
        </p:txBody>
      </p:sp>
      <p:sp>
        <p:nvSpPr>
          <p:cNvPr id="13" name="Picture Placeholder 10"/>
          <p:cNvSpPr>
            <a:spLocks noGrp="1"/>
          </p:cNvSpPr>
          <p:nvPr>
            <p:ph type="pic" sz="quarter" idx="16" hasCustomPrompt="1"/>
          </p:nvPr>
        </p:nvSpPr>
        <p:spPr>
          <a:xfrm>
            <a:off x="8126964" y="1568822"/>
            <a:ext cx="3634002" cy="2321277"/>
          </a:xfrm>
          <a:prstGeom prst="rect">
            <a:avLst/>
          </a:prstGeom>
          <a:solidFill>
            <a:schemeClr val="tx1"/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730" b="1">
                <a:solidFill>
                  <a:schemeClr val="bg2"/>
                </a:solidFill>
                <a:latin typeface="+mn-lt"/>
              </a:defRPr>
            </a:lvl1pPr>
          </a:lstStyle>
          <a:p>
            <a:r>
              <a:rPr lang="en-US" dirty="0"/>
              <a:t>Drop photo here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7C3C6E4-E70A-4C0E-8056-0AD7042538C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7FF58515-C1FE-4FC6-A571-48A5D2061125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7DF64F1-7940-4CD3-A8C6-BD74C5AAB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941" y="365129"/>
            <a:ext cx="11426426" cy="9411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D05C6F88-4513-4107-9CBF-0669D51EB16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43941" y="3913088"/>
            <a:ext cx="3714871" cy="200012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3FD90455-CFC1-464B-9FBC-C6B9CBC0F42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206037" y="3913088"/>
            <a:ext cx="3711199" cy="200012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578B5060-728E-48A6-9779-27583BBDA48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059168" y="3913088"/>
            <a:ext cx="3711199" cy="200012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871772"/>
      </p:ext>
    </p:extLst>
  </p:cSld>
  <p:clrMapOvr>
    <a:masterClrMapping/>
  </p:clrMapOvr>
  <p:transition>
    <p:fade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23BEF-E8C8-C94D-8C75-6A3F62AD2537}" type="datetimeFigureOut">
              <a:rPr lang="en-US" smtClean="0"/>
              <a:t>4/22/26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C9F6B-441B-1B44-81B3-34B19B65FDC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7772584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365248"/>
            <a:ext cx="10363200" cy="97840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352800"/>
            <a:ext cx="10363200" cy="877824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4/22/26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06548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1" y="1869141"/>
            <a:ext cx="10361084" cy="4257022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4/22/26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44099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4267201"/>
            <a:ext cx="10363200" cy="977153"/>
          </a:xfrm>
        </p:spPr>
        <p:txBody>
          <a:bodyPr anchor="b" anchorCtr="0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399" y="5257800"/>
            <a:ext cx="10361084" cy="874058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4/22/26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 rot="21540000">
            <a:off x="2741595" y="424650"/>
            <a:ext cx="6708812" cy="337580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buFont typeface="Arial" pitchFamily="34" charset="0"/>
              <a:buNone/>
              <a:defRPr/>
            </a:lvl1pPr>
          </a:lstStyle>
          <a:p>
            <a:r>
              <a:rPr lang="en-US"/>
              <a:t>Drag picture to placeholder or click icon to add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68426192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990600"/>
            <a:ext cx="10361084" cy="1743075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1" y="2756648"/>
            <a:ext cx="10361084" cy="1281953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4/22/26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08046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121024"/>
            <a:ext cx="10361084" cy="142987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60539"/>
            <a:ext cx="4815840" cy="4365625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9644" y="1760539"/>
            <a:ext cx="4815840" cy="4365625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4/22/26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06263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121024"/>
            <a:ext cx="10361084" cy="142987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550895"/>
            <a:ext cx="4815840" cy="61408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400" y="2438400"/>
            <a:ext cx="4815840" cy="3687762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 marL="2398713" indent="-336550">
              <a:defRPr sz="1600"/>
            </a:lvl8pPr>
            <a:lvl9pPr marL="2398713" indent="-33655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60701" y="1550895"/>
            <a:ext cx="4815840" cy="61408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60701" y="2438400"/>
            <a:ext cx="4815840" cy="3687762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 marL="2398713" indent="-336550">
              <a:defRPr sz="1600"/>
            </a:lvl8pPr>
            <a:lvl9pPr marL="2398713" indent="-33655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4/22/26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1048273" y="2191871"/>
            <a:ext cx="4572000" cy="1588"/>
          </a:xfrm>
          <a:prstGeom prst="line">
            <a:avLst/>
          </a:prstGeom>
          <a:ln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6582621" y="2191871"/>
            <a:ext cx="4572000" cy="1588"/>
          </a:xfrm>
          <a:prstGeom prst="line">
            <a:avLst/>
          </a:prstGeom>
          <a:ln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537749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4/22/26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51929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4/22/26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7614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540" y="971550"/>
            <a:ext cx="4876800" cy="1162050"/>
          </a:xfrm>
        </p:spPr>
        <p:txBody>
          <a:bodyPr anchor="b">
            <a:no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0" y="457201"/>
            <a:ext cx="4876800" cy="5668963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8540" y="2133601"/>
            <a:ext cx="4876800" cy="358140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4/22/26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38581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6776" y="969264"/>
            <a:ext cx="4876800" cy="1161288"/>
          </a:xfrm>
        </p:spPr>
        <p:txBody>
          <a:bodyPr anchor="b">
            <a:noAutofit/>
          </a:bodyPr>
          <a:lstStyle>
            <a:lvl1pPr algn="l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84517" y="510988"/>
            <a:ext cx="4876800" cy="5553636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99804" y="2130552"/>
            <a:ext cx="4876800" cy="358444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spcBef>
                <a:spcPts val="10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4/22/26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36080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151376"/>
            <a:ext cx="10369176" cy="1014984"/>
          </a:xfrm>
        </p:spPr>
        <p:txBody>
          <a:bodyPr anchor="b">
            <a:noAutofit/>
          </a:bodyPr>
          <a:lstStyle>
            <a:lvl1pPr algn="ctr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8400" y="457200"/>
            <a:ext cx="7315200" cy="3644153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7428" y="5181600"/>
            <a:ext cx="10369176" cy="950259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4/22/26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59929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orybo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155142"/>
            <a:ext cx="10369176" cy="1013011"/>
          </a:xfrm>
        </p:spPr>
        <p:txBody>
          <a:bodyPr anchor="b">
            <a:noAutofit/>
          </a:bodyPr>
          <a:lstStyle>
            <a:lvl1pPr algn="ctr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4400" y="457200"/>
            <a:ext cx="310896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7428" y="5181600"/>
            <a:ext cx="10369176" cy="950259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4/22/26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2"/>
          <p:cNvSpPr>
            <a:spLocks noGrp="1"/>
          </p:cNvSpPr>
          <p:nvPr>
            <p:ph type="pic" idx="13"/>
          </p:nvPr>
        </p:nvSpPr>
        <p:spPr>
          <a:xfrm>
            <a:off x="914400" y="2455433"/>
            <a:ext cx="310896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/>
          </a:p>
        </p:txBody>
      </p:sp>
      <p:sp>
        <p:nvSpPr>
          <p:cNvPr id="16" name="Picture Placeholder 2"/>
          <p:cNvSpPr>
            <a:spLocks noGrp="1"/>
          </p:cNvSpPr>
          <p:nvPr>
            <p:ph type="pic" idx="14"/>
          </p:nvPr>
        </p:nvSpPr>
        <p:spPr>
          <a:xfrm>
            <a:off x="4549987" y="457200"/>
            <a:ext cx="310896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/>
          </a:p>
        </p:txBody>
      </p:sp>
      <p:sp>
        <p:nvSpPr>
          <p:cNvPr id="17" name="Picture Placeholder 2"/>
          <p:cNvSpPr>
            <a:spLocks noGrp="1"/>
          </p:cNvSpPr>
          <p:nvPr>
            <p:ph type="pic" idx="15"/>
          </p:nvPr>
        </p:nvSpPr>
        <p:spPr>
          <a:xfrm>
            <a:off x="4549987" y="2455433"/>
            <a:ext cx="310896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/>
          </a:p>
        </p:txBody>
      </p:sp>
      <p:sp>
        <p:nvSpPr>
          <p:cNvPr id="18" name="Picture Placeholder 2"/>
          <p:cNvSpPr>
            <a:spLocks noGrp="1"/>
          </p:cNvSpPr>
          <p:nvPr>
            <p:ph type="pic" idx="16"/>
          </p:nvPr>
        </p:nvSpPr>
        <p:spPr>
          <a:xfrm>
            <a:off x="8185573" y="457200"/>
            <a:ext cx="310896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/>
          </a:p>
        </p:txBody>
      </p:sp>
      <p:sp>
        <p:nvSpPr>
          <p:cNvPr id="19" name="Picture Placeholder 2"/>
          <p:cNvSpPr>
            <a:spLocks noGrp="1"/>
          </p:cNvSpPr>
          <p:nvPr>
            <p:ph type="pic" idx="17"/>
          </p:nvPr>
        </p:nvSpPr>
        <p:spPr>
          <a:xfrm>
            <a:off x="8185573" y="2455433"/>
            <a:ext cx="310896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6793600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4/22/26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36506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50400" y="533401"/>
            <a:ext cx="2133600" cy="5592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533401"/>
            <a:ext cx="8026400" cy="5592763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4/22/26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512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slideLayout" Target="../slideLayouts/slideLayout57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6" Type="http://schemas.openxmlformats.org/officeDocument/2006/relationships/image" Target="../media/image9.png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Relationship Id="rId14" Type="http://schemas.openxmlformats.org/officeDocument/2006/relationships/slideLayout" Target="../slideLayouts/slideLayout5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1" y="365129"/>
            <a:ext cx="10515600" cy="9411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1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80DFBB-0CF9-4978-9C66-E15B916880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lang="en-US" sz="900" b="1" i="0" cap="all" spc="0" baseline="0" smtClean="0"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fld id="{7687E6BC-85EC-4CFF-AC55-A569854BA59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08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796" r:id="rId2"/>
    <p:sldLayoutId id="2147483812" r:id="rId3"/>
    <p:sldLayoutId id="2147483799" r:id="rId4"/>
    <p:sldLayoutId id="2147483794" r:id="rId5"/>
    <p:sldLayoutId id="2147483793" r:id="rId6"/>
    <p:sldLayoutId id="2147483770" r:id="rId7"/>
    <p:sldLayoutId id="2147483813" r:id="rId8"/>
    <p:sldLayoutId id="2147483715" r:id="rId9"/>
    <p:sldLayoutId id="2147483688" r:id="rId10"/>
    <p:sldLayoutId id="2147483741" r:id="rId11"/>
    <p:sldLayoutId id="2147483802" r:id="rId12"/>
    <p:sldLayoutId id="2147483797" r:id="rId13"/>
    <p:sldLayoutId id="2147483798" r:id="rId14"/>
    <p:sldLayoutId id="2147483713" r:id="rId15"/>
    <p:sldLayoutId id="2147483695" r:id="rId16"/>
    <p:sldLayoutId id="2147483779" r:id="rId17"/>
    <p:sldLayoutId id="2147483781" r:id="rId18"/>
    <p:sldLayoutId id="2147483804" r:id="rId19"/>
    <p:sldLayoutId id="2147483803" r:id="rId20"/>
    <p:sldLayoutId id="2147483782" r:id="rId21"/>
    <p:sldLayoutId id="2147483805" r:id="rId22"/>
    <p:sldLayoutId id="2147483784" r:id="rId23"/>
    <p:sldLayoutId id="2147483806" r:id="rId24"/>
    <p:sldLayoutId id="2147483785" r:id="rId25"/>
    <p:sldLayoutId id="2147483712" r:id="rId26"/>
    <p:sldLayoutId id="2147483807" r:id="rId27"/>
    <p:sldLayoutId id="2147483808" r:id="rId28"/>
    <p:sldLayoutId id="2147483809" r:id="rId29"/>
    <p:sldLayoutId id="2147483783" r:id="rId30"/>
    <p:sldLayoutId id="2147483786" r:id="rId31"/>
    <p:sldLayoutId id="2147483787" r:id="rId32"/>
    <p:sldLayoutId id="2147483661" r:id="rId33"/>
    <p:sldLayoutId id="2147483717" r:id="rId34"/>
    <p:sldLayoutId id="2147483704" r:id="rId35"/>
    <p:sldLayoutId id="2147483689" r:id="rId36"/>
    <p:sldLayoutId id="2147483734" r:id="rId37"/>
    <p:sldLayoutId id="2147483736" r:id="rId38"/>
    <p:sldLayoutId id="2147483737" r:id="rId39"/>
    <p:sldLayoutId id="2147483742" r:id="rId40"/>
    <p:sldLayoutId id="2147483727" r:id="rId41"/>
    <p:sldLayoutId id="2147483710" r:id="rId42"/>
    <p:sldLayoutId id="2147483795" r:id="rId43"/>
    <p:sldLayoutId id="2147483815" r:id="rId44"/>
  </p:sldLayoutIdLst>
  <p:hf sldNum="0" hdr="0" ftr="0" dt="0"/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lang="en-US" sz="4400" b="0" i="0" kern="1200" cap="all" spc="50" baseline="0" dirty="0" smtClean="0">
          <a:solidFill>
            <a:schemeClr val="tx2"/>
          </a:solidFill>
          <a:latin typeface="Segoe UI" panose="020B0502040204020203" pitchFamily="34" charset="0"/>
          <a:ea typeface="Segoe UI Black" panose="020B0A02040204020203" pitchFamily="34" charset="0"/>
          <a:cs typeface="Segoe UI" panose="020B0502040204020203" pitchFamily="34" charset="0"/>
        </a:defRPr>
      </a:lvl1pPr>
    </p:titleStyle>
    <p:bodyStyle>
      <a:lvl1pPr marL="287338" indent="-287338" algn="l" defTabSz="914423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Wingdings" panose="05000000000000000000" pitchFamily="2" charset="2"/>
        <a:buChar char="§"/>
        <a:defRPr lang="en-US" sz="3200" b="0" i="0" kern="1200" cap="none" spc="0" baseline="0" dirty="0" smtClean="0">
          <a:solidFill>
            <a:schemeClr val="tx2">
              <a:lumMod val="65000"/>
              <a:lumOff val="35000"/>
            </a:schemeClr>
          </a:solidFill>
          <a:latin typeface="Arial" panose="020B0604020202020204" pitchFamily="34" charset="0"/>
          <a:ea typeface="Segoe UI Black" panose="020B0A02040204020203" pitchFamily="34" charset="0"/>
          <a:cs typeface="Arial" panose="020B0604020202020204" pitchFamily="34" charset="0"/>
        </a:defRPr>
      </a:lvl1pPr>
      <a:lvl2pPr marL="573088" indent="-285750" algn="l" defTabSz="914423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Wingdings" panose="05000000000000000000" pitchFamily="2" charset="2"/>
        <a:buChar char="§"/>
        <a:defRPr lang="en-US" sz="2800" b="0" i="0" kern="1200" cap="none" spc="0" baseline="0" dirty="0" smtClean="0">
          <a:solidFill>
            <a:schemeClr val="tx2">
              <a:lumMod val="65000"/>
              <a:lumOff val="35000"/>
            </a:schemeClr>
          </a:solidFill>
          <a:latin typeface="Arial" panose="020B0604020202020204" pitchFamily="34" charset="0"/>
          <a:ea typeface="Segoe UI Black" panose="020B0A02040204020203" pitchFamily="34" charset="0"/>
          <a:cs typeface="Arial" panose="020B0604020202020204" pitchFamily="34" charset="0"/>
        </a:defRPr>
      </a:lvl2pPr>
      <a:lvl3pPr marL="804863" indent="-231775" algn="l" defTabSz="914423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Wingdings" panose="05000000000000000000" pitchFamily="2" charset="2"/>
        <a:buChar char="§"/>
        <a:defRPr lang="en-US" sz="2400" b="0" i="0" kern="1200" cap="none" spc="0" baseline="0" dirty="0" smtClean="0">
          <a:solidFill>
            <a:schemeClr val="tx2">
              <a:lumMod val="65000"/>
              <a:lumOff val="35000"/>
            </a:schemeClr>
          </a:solidFill>
          <a:latin typeface="Arial" panose="020B0604020202020204" pitchFamily="34" charset="0"/>
          <a:ea typeface="Segoe UI" panose="020B0502040204020203" pitchFamily="34" charset="0"/>
          <a:cs typeface="Arial" panose="020B0604020202020204" pitchFamily="34" charset="0"/>
        </a:defRPr>
      </a:lvl3pPr>
      <a:lvl4pPr marL="1146175" indent="-231775" algn="l" defTabSz="914423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Wingdings" panose="05000000000000000000" pitchFamily="2" charset="2"/>
        <a:buChar char="§"/>
        <a:defRPr sz="2000" b="0" i="0" kern="1200" spc="0" baseline="0">
          <a:solidFill>
            <a:schemeClr val="tx2">
              <a:lumMod val="65000"/>
              <a:lumOff val="35000"/>
            </a:schemeClr>
          </a:solidFill>
          <a:latin typeface="Arial" panose="020B0604020202020204" pitchFamily="34" charset="0"/>
          <a:ea typeface="Segoe UI Black" panose="020B0A02040204020203" pitchFamily="34" charset="0"/>
          <a:cs typeface="Arial" panose="020B0604020202020204" pitchFamily="34" charset="0"/>
        </a:defRPr>
      </a:lvl4pPr>
      <a:lvl5pPr marL="1487488" indent="-285750" algn="l" defTabSz="914423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Wingdings" panose="05000000000000000000" pitchFamily="2" charset="2"/>
        <a:buChar char="§"/>
        <a:defRPr lang="en-US" sz="2000" b="0" i="0" kern="1200" spc="0" baseline="0" dirty="0">
          <a:solidFill>
            <a:schemeClr val="tx2">
              <a:lumMod val="65000"/>
              <a:lumOff val="35000"/>
            </a:schemeClr>
          </a:solidFill>
          <a:latin typeface="Arial" panose="020B0604020202020204" pitchFamily="34" charset="0"/>
          <a:ea typeface="Segoe UI" panose="020B0502040204020203" pitchFamily="34" charset="0"/>
          <a:cs typeface="Arial" panose="020B0604020202020204" pitchFamily="34" charset="0"/>
        </a:defRPr>
      </a:lvl5pPr>
      <a:lvl6pPr marL="0" indent="0" algn="l" defTabSz="914423" rtl="0" eaLnBrk="1" latinLnBrk="0" hangingPunct="1">
        <a:lnSpc>
          <a:spcPct val="90000"/>
        </a:lnSpc>
        <a:spcBef>
          <a:spcPts val="500"/>
        </a:spcBef>
        <a:buFont typeface="Arial"/>
        <a:buNone/>
        <a:defRPr lang="en-US" sz="1050" kern="1200" spc="100" dirty="0">
          <a:gradFill>
            <a:gsLst>
              <a:gs pos="0">
                <a:schemeClr val="tx1">
                  <a:lumMod val="85000"/>
                  <a:lumOff val="1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1"/>
          </a:gradFill>
          <a:latin typeface="Segoe UI" panose="020B0502040204020203" pitchFamily="34" charset="0"/>
          <a:ea typeface="Open Sans" panose="020B0606030504020204" pitchFamily="34" charset="0"/>
          <a:cs typeface="Segoe UI" panose="020B0502040204020203" pitchFamily="34" charset="0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1" y="121024"/>
            <a:ext cx="10361084" cy="142987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1" y="1752601"/>
            <a:ext cx="10361084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27247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651A0C47-018D-4460-B945-BFF7981B6CA6}" type="datetimeFigureOut">
              <a:rPr lang="en-US" smtClean="0"/>
              <a:t>4/22/26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7214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638800" y="6356351"/>
            <a:ext cx="914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3023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  <p:sldLayoutId id="2147483840" r:id="rId12"/>
    <p:sldLayoutId id="2147483841" r:id="rId13"/>
    <p:sldLayoutId id="2147483842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FontTx/>
        <a:buBlip>
          <a:blip r:embed="rId16"/>
        </a:buBlip>
        <a:defRPr sz="22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FontTx/>
        <a:buBlip>
          <a:blip r:embed="rId16"/>
        </a:buBlip>
        <a:defRPr sz="20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5pPr>
      <a:lvl6pPr marL="2055813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6pPr>
      <a:lvl7pPr marL="2398713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7pPr>
      <a:lvl8pPr marL="2743200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8pPr>
      <a:lvl9pPr marL="3087688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3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4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4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7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4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4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6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12" Type="http://schemas.openxmlformats.org/officeDocument/2006/relationships/image" Target="../media/image43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37.jpeg"/><Relationship Id="rId11" Type="http://schemas.openxmlformats.org/officeDocument/2006/relationships/image" Target="../media/image42.jpeg"/><Relationship Id="rId5" Type="http://schemas.openxmlformats.org/officeDocument/2006/relationships/image" Target="../media/image36.jpeg"/><Relationship Id="rId10" Type="http://schemas.openxmlformats.org/officeDocument/2006/relationships/image" Target="../media/image41.jpeg"/><Relationship Id="rId4" Type="http://schemas.openxmlformats.org/officeDocument/2006/relationships/image" Target="../media/image35.jpeg"/><Relationship Id="rId9" Type="http://schemas.openxmlformats.org/officeDocument/2006/relationships/image" Target="../media/image40.jpe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4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emf"/><Relationship Id="rId1" Type="http://schemas.openxmlformats.org/officeDocument/2006/relationships/slideLayout" Target="../slideLayouts/slideLayout4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emf"/><Relationship Id="rId1" Type="http://schemas.openxmlformats.org/officeDocument/2006/relationships/slideLayout" Target="../slideLayouts/slideLayout4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emf"/><Relationship Id="rId1" Type="http://schemas.openxmlformats.org/officeDocument/2006/relationships/slideLayout" Target="../slideLayouts/slideLayout4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0.xml"/><Relationship Id="rId4" Type="http://schemas.openxmlformats.org/officeDocument/2006/relationships/image" Target="../media/image49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emf"/><Relationship Id="rId1" Type="http://schemas.openxmlformats.org/officeDocument/2006/relationships/slideLayout" Target="../slideLayouts/slideLayout4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emf"/><Relationship Id="rId1" Type="http://schemas.openxmlformats.org/officeDocument/2006/relationships/slideLayout" Target="../slideLayouts/slideLayout4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emf"/><Relationship Id="rId1" Type="http://schemas.openxmlformats.org/officeDocument/2006/relationships/slideLayout" Target="../slideLayouts/slideLayout4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55.jpe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5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5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5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5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5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53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53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5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5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53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53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53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53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53.xml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53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53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53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53.xml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53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53.xml"/><Relationship Id="rId4" Type="http://schemas.openxmlformats.org/officeDocument/2006/relationships/image" Target="../media/image91.PNG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53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53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53.xml"/><Relationship Id="rId4" Type="http://schemas.openxmlformats.org/officeDocument/2006/relationships/image" Target="../media/image96.PNG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737DF23-8AD6-C74E-882E-2DA66175B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WEATHER MODIFICATION IN ND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7EE04A-C011-0242-BE43-A424739814D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10206" y="5993043"/>
            <a:ext cx="8880631" cy="941157"/>
          </a:xfrm>
        </p:spPr>
        <p:txBody>
          <a:bodyPr/>
          <a:lstStyle/>
          <a:p>
            <a:r>
              <a:rPr lang="en-US" dirty="0"/>
              <a:t>DAN BROTHERS, METEOROLOGIST NDDWR</a:t>
            </a:r>
          </a:p>
        </p:txBody>
      </p:sp>
      <p:pic>
        <p:nvPicPr>
          <p:cNvPr id="5" name="Picture Placeholder 4" descr="Yoshimura-Equip-136.jpg">
            <a:extLst>
              <a:ext uri="{FF2B5EF4-FFF2-40B4-BE49-F238E27FC236}">
                <a16:creationId xmlns:a16="http://schemas.microsoft.com/office/drawing/2014/main" id="{6BF64292-A79E-054F-9678-72037176447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80" b="19180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809719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85023D83-63C0-8A4E-A201-8DF1575A5D3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20370" r="20370"/>
          <a:stretch>
            <a:fillRect/>
          </a:stretch>
        </p:blipFill>
        <p:spPr/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406CBC-949E-0D42-9A60-80719D1F64B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Brief history</a:t>
            </a:r>
          </a:p>
          <a:p>
            <a:r>
              <a:rPr lang="en-US" dirty="0"/>
              <a:t>Cloud seeding in ND</a:t>
            </a:r>
          </a:p>
          <a:p>
            <a:r>
              <a:rPr lang="en-US" dirty="0"/>
              <a:t>Project evaluations &amp; benefits</a:t>
            </a:r>
          </a:p>
          <a:p>
            <a:r>
              <a:rPr lang="en-US" dirty="0"/>
              <a:t>Research &amp; development</a:t>
            </a:r>
          </a:p>
          <a:p>
            <a:r>
              <a:rPr lang="en-US" dirty="0"/>
              <a:t>Weather modification in North America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C82FDB0-4FF9-0943-9E25-B9595811F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</p:spTree>
    <p:extLst>
      <p:ext uri="{BB962C8B-B14F-4D97-AF65-F5344CB8AC3E}">
        <p14:creationId xmlns:p14="http://schemas.microsoft.com/office/powerpoint/2010/main" val="4977862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220506A-99C4-0247-B6D1-C52C457F7CB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62712" y="1563709"/>
            <a:ext cx="5193566" cy="4837091"/>
          </a:xfrm>
        </p:spPr>
        <p:txBody>
          <a:bodyPr/>
          <a:lstStyle/>
          <a:p>
            <a:r>
              <a:rPr lang="en-US" dirty="0"/>
              <a:t>Pioneering discoveries at GE Research Lab, 1946</a:t>
            </a:r>
          </a:p>
          <a:p>
            <a:pPr lvl="1"/>
            <a:r>
              <a:rPr lang="en-US" dirty="0"/>
              <a:t>Dr. Vincent Schaefer – Dry ice</a:t>
            </a:r>
          </a:p>
          <a:p>
            <a:pPr lvl="1"/>
            <a:r>
              <a:rPr lang="en-US" dirty="0"/>
              <a:t>Dr. Bernard Vonnegut – Silver Iodide</a:t>
            </a:r>
          </a:p>
          <a:p>
            <a:r>
              <a:rPr lang="en-US" dirty="0"/>
              <a:t>Project Cirrus – collaborative research project began in 1947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DEDA559-965C-5F43-AC9B-F7EECB4BC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435" y="622552"/>
            <a:ext cx="5193566" cy="941157"/>
          </a:xfrm>
        </p:spPr>
        <p:txBody>
          <a:bodyPr/>
          <a:lstStyle/>
          <a:p>
            <a:r>
              <a:rPr lang="en-US" dirty="0"/>
              <a:t>History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2761B1-2CF0-C349-823E-019D7FEEED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9187" y="0"/>
            <a:ext cx="553064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EC8D77-5D07-0642-8CEB-B857F30D19F4}"/>
              </a:ext>
            </a:extLst>
          </p:cNvPr>
          <p:cNvSpPr txBox="1"/>
          <p:nvPr/>
        </p:nvSpPr>
        <p:spPr>
          <a:xfrm>
            <a:off x="6726619" y="6400800"/>
            <a:ext cx="27193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Credit: GE News Bureau</a:t>
            </a:r>
          </a:p>
        </p:txBody>
      </p:sp>
    </p:spTree>
    <p:extLst>
      <p:ext uri="{BB962C8B-B14F-4D97-AF65-F5344CB8AC3E}">
        <p14:creationId xmlns:p14="http://schemas.microsoft.com/office/powerpoint/2010/main" val="2445910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Proj_Cirrus1.tiff">
            <a:extLst>
              <a:ext uri="{FF2B5EF4-FFF2-40B4-BE49-F238E27FC236}">
                <a16:creationId xmlns:a16="http://schemas.microsoft.com/office/drawing/2014/main" id="{8157CE70-45A1-6A4C-B42C-A8650B7EE0F5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" r="658"/>
          <a:stretch>
            <a:fillRect/>
          </a:stretch>
        </p:blipFill>
        <p:spPr>
          <a:xfrm>
            <a:off x="2135393" y="0"/>
            <a:ext cx="79212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632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1F9700C2-FDA7-5C47-82C9-D20DA6B33ED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t="7813" b="7813"/>
          <a:stretch>
            <a:fillRect/>
          </a:stretch>
        </p:blipFill>
        <p:spPr/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B530C6-D9A3-0047-AC8F-DA8694E7887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540097" y="1767960"/>
            <a:ext cx="5193566" cy="4538247"/>
          </a:xfrm>
        </p:spPr>
        <p:txBody>
          <a:bodyPr/>
          <a:lstStyle/>
          <a:p>
            <a:r>
              <a:rPr lang="en-US" dirty="0"/>
              <a:t>Rain/Snow enhancement</a:t>
            </a:r>
          </a:p>
          <a:p>
            <a:r>
              <a:rPr lang="en-US" dirty="0"/>
              <a:t>Hail suppression</a:t>
            </a:r>
          </a:p>
          <a:p>
            <a:r>
              <a:rPr lang="en-US" dirty="0"/>
              <a:t>Fog dispersal</a:t>
            </a:r>
          </a:p>
          <a:p>
            <a:r>
              <a:rPr lang="en-US" dirty="0"/>
              <a:t>Sponsors include: counties, cities, states, irrigation districts, ski resorts, public utilities, water distributors, etc.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D909595-D7E1-D348-972E-FFA41FB83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0097" y="851809"/>
            <a:ext cx="5193566" cy="796034"/>
          </a:xfrm>
        </p:spPr>
        <p:txBody>
          <a:bodyPr/>
          <a:lstStyle/>
          <a:p>
            <a:r>
              <a:rPr lang="en-US" dirty="0"/>
              <a:t>Why seed clouds?</a:t>
            </a:r>
          </a:p>
        </p:txBody>
      </p:sp>
    </p:spTree>
    <p:extLst>
      <p:ext uri="{BB962C8B-B14F-4D97-AF65-F5344CB8AC3E}">
        <p14:creationId xmlns:p14="http://schemas.microsoft.com/office/powerpoint/2010/main" val="50120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9ECDF4B-FAFD-D54F-A817-E19DAB57CE42}"/>
              </a:ext>
            </a:extLst>
          </p:cNvPr>
          <p:cNvSpPr txBox="1"/>
          <p:nvPr/>
        </p:nvSpPr>
        <p:spPr>
          <a:xfrm>
            <a:off x="4200698" y="2705725"/>
            <a:ext cx="419127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Cloud Seeding in North Dakota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FB2F50DB-6E9F-614A-B77D-EE631094CAA4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2"/>
          <a:srcRect l="678" r="678"/>
          <a:stretch>
            <a:fillRect/>
          </a:stretch>
        </p:blipFill>
        <p:spPr/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C8A788CF-9B41-A14D-8BB1-8FA04D902FF5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/>
          <a:srcRect l="881" r="88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6384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5EC7B43-B083-8A4C-9F66-19B205923D3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First seeding attempts in 1948</a:t>
            </a:r>
          </a:p>
          <a:p>
            <a:r>
              <a:rPr lang="en-US" dirty="0"/>
              <a:t>Project areas established, ground-based seeding in 1951</a:t>
            </a:r>
          </a:p>
          <a:p>
            <a:r>
              <a:rPr lang="en-US" dirty="0"/>
              <a:t>Aircraft become preferred seeding delivery method in 1960</a:t>
            </a:r>
          </a:p>
          <a:p>
            <a:r>
              <a:rPr lang="en-US" dirty="0"/>
              <a:t>In 1975, the Legislature created the ND Weather Modification Board to provide regulatory functions, operational support, conduct research and evaluations and provide State cost-share funding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2492836-253C-2247-A0D5-F445C5AE5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Cloud seeding in north </a:t>
            </a:r>
            <a:r>
              <a:rPr lang="en-US" dirty="0" err="1"/>
              <a:t>dakota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142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5EC7B43-B083-8A4C-9F66-19B205923D3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NDPP conducted from 1969-72</a:t>
            </a:r>
          </a:p>
          <a:p>
            <a:pPr lvl="1"/>
            <a:r>
              <a:rPr lang="en-US" dirty="0"/>
              <a:t>Randomized (3:1) proof of concept cloud seeding project in McKenzie County. Mountrail and Ward included in 1972</a:t>
            </a:r>
          </a:p>
          <a:p>
            <a:pPr lvl="2"/>
            <a:r>
              <a:rPr lang="en-US" dirty="0"/>
              <a:t>67 rain gauges, radar observations</a:t>
            </a:r>
          </a:p>
          <a:p>
            <a:r>
              <a:rPr lang="en-US" dirty="0"/>
              <a:t>Findings:</a:t>
            </a:r>
          </a:p>
          <a:p>
            <a:pPr lvl="1"/>
            <a:r>
              <a:rPr lang="en-US" dirty="0"/>
              <a:t>Statistically significant increases in (1) the number of rain events, (2) average rainfall per event, and (3) total rainfall in the target area (~10%). Published in AMS Journal of Applied Meteorology by Dennis </a:t>
            </a:r>
            <a:r>
              <a:rPr lang="en-US" i="1" dirty="0"/>
              <a:t>et. al</a:t>
            </a:r>
            <a:r>
              <a:rPr lang="en-US" dirty="0"/>
              <a:t>, 1975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2492836-253C-2247-A0D5-F445C5AE5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North Dakota Pilot Project</a:t>
            </a:r>
          </a:p>
        </p:txBody>
      </p:sp>
    </p:spTree>
    <p:extLst>
      <p:ext uri="{BB962C8B-B14F-4D97-AF65-F5344CB8AC3E}">
        <p14:creationId xmlns:p14="http://schemas.microsoft.com/office/powerpoint/2010/main" val="2588004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5EC7B43-B083-8A4C-9F66-19B205923D3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4138" y="1887509"/>
            <a:ext cx="11149129" cy="4597374"/>
          </a:xfrm>
        </p:spPr>
        <p:txBody>
          <a:bodyPr/>
          <a:lstStyle/>
          <a:p>
            <a:r>
              <a:rPr lang="en-US" dirty="0"/>
              <a:t>Findings:</a:t>
            </a:r>
          </a:p>
          <a:p>
            <a:pPr lvl="1"/>
            <a:r>
              <a:rPr lang="en-US" dirty="0"/>
              <a:t>Analysis of cloud seeding on hail indicated the ratio of average rainfall to hail energy was greater on seeded days and crop-hail insurance losses lower. Due to smaller sample size, results weren’t statistically significant.  Published in AMS JAM by Miller </a:t>
            </a:r>
            <a:r>
              <a:rPr lang="en-US" i="1" dirty="0"/>
              <a:t>et. al</a:t>
            </a:r>
            <a:r>
              <a:rPr lang="en-US" dirty="0"/>
              <a:t>, 1975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2492836-253C-2247-A0D5-F445C5AE5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North Dakota Pilot Project</a:t>
            </a:r>
          </a:p>
        </p:txBody>
      </p:sp>
    </p:spTree>
    <p:extLst>
      <p:ext uri="{BB962C8B-B14F-4D97-AF65-F5344CB8AC3E}">
        <p14:creationId xmlns:p14="http://schemas.microsoft.com/office/powerpoint/2010/main" val="22112708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B530C6-D9A3-0047-AC8F-DA8694E7887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540097" y="1767960"/>
            <a:ext cx="5193566" cy="4538247"/>
          </a:xfrm>
        </p:spPr>
        <p:txBody>
          <a:bodyPr/>
          <a:lstStyle/>
          <a:p>
            <a:r>
              <a:rPr lang="en-US" dirty="0"/>
              <a:t>County participation through 51% petition or public vote</a:t>
            </a:r>
          </a:p>
          <a:p>
            <a:pPr lvl="1"/>
            <a:r>
              <a:rPr lang="en-US" dirty="0"/>
              <a:t>Creates 10-year authority</a:t>
            </a:r>
          </a:p>
          <a:p>
            <a:r>
              <a:rPr lang="en-US" dirty="0"/>
              <a:t>Temporary (up to 4 year) authority created through public hearing and resolution of the county commission</a:t>
            </a: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D909595-D7E1-D348-972E-FFA41FB83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0097" y="851809"/>
            <a:ext cx="5193566" cy="796034"/>
          </a:xfrm>
        </p:spPr>
        <p:txBody>
          <a:bodyPr/>
          <a:lstStyle/>
          <a:p>
            <a:r>
              <a:rPr lang="en-US" dirty="0"/>
              <a:t>Program creation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98228688-ABE7-4240-AA96-E738077ECB8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t="12500" b="1250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7888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B530C6-D9A3-0047-AC8F-DA8694E7887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540097" y="1614420"/>
            <a:ext cx="5193566" cy="5023538"/>
          </a:xfrm>
        </p:spPr>
        <p:txBody>
          <a:bodyPr/>
          <a:lstStyle/>
          <a:p>
            <a:r>
              <a:rPr lang="en-US" dirty="0"/>
              <a:t>Co. Comm. appoints 5 members to “Weather Modification Authority”, which oversees project</a:t>
            </a:r>
          </a:p>
          <a:p>
            <a:pPr lvl="1"/>
            <a:r>
              <a:rPr lang="en-US" dirty="0"/>
              <a:t>DWR staff communicates with Authority members during the project to solicit feedback and adjust operations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D909595-D7E1-D348-972E-FFA41FB83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0097" y="619054"/>
            <a:ext cx="5193566" cy="796034"/>
          </a:xfrm>
        </p:spPr>
        <p:txBody>
          <a:bodyPr/>
          <a:lstStyle/>
          <a:p>
            <a:r>
              <a:rPr lang="en-US" dirty="0"/>
              <a:t>Program creation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69FC64F8-A4A8-A245-AA8F-C25F4F5B9A2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t="7986" b="798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455461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F74BEA-6BCE-3048-95C1-B6B597E9221C}"/>
              </a:ext>
            </a:extLst>
          </p:cNvPr>
          <p:cNvSpPr txBox="1"/>
          <p:nvPr/>
        </p:nvSpPr>
        <p:spPr>
          <a:xfrm>
            <a:off x="314816" y="1542582"/>
            <a:ext cx="225221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chemeClr val="tx2"/>
                </a:solidFill>
              </a:rPr>
              <a:t>NDCMP</a:t>
            </a:r>
          </a:p>
          <a:p>
            <a:pPr algn="ctr"/>
            <a:r>
              <a:rPr lang="en-US" sz="4400" dirty="0">
                <a:solidFill>
                  <a:schemeClr val="tx2"/>
                </a:solidFill>
              </a:rPr>
              <a:t>2026</a:t>
            </a:r>
          </a:p>
        </p:txBody>
      </p:sp>
      <p:pic>
        <p:nvPicPr>
          <p:cNvPr id="5" name="Picture 4" descr="Diagram&#10;&#10;AI-generated content may be incorrect.">
            <a:extLst>
              <a:ext uri="{FF2B5EF4-FFF2-40B4-BE49-F238E27FC236}">
                <a16:creationId xmlns:a16="http://schemas.microsoft.com/office/drawing/2014/main" id="{EF9C6885-B147-4F5E-8A60-997E4C5CA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533" y="7663"/>
            <a:ext cx="8406163" cy="6842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8601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5EC7B43-B083-8A4C-9F66-19B205923D3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4138" y="1887509"/>
            <a:ext cx="11149129" cy="4881154"/>
          </a:xfrm>
        </p:spPr>
        <p:txBody>
          <a:bodyPr/>
          <a:lstStyle/>
          <a:p>
            <a:pPr lvl="1"/>
            <a:r>
              <a:rPr lang="en-US" dirty="0"/>
              <a:t>NDCMP goals are hail suppression and rain enhancement</a:t>
            </a:r>
          </a:p>
          <a:p>
            <a:pPr lvl="1"/>
            <a:r>
              <a:rPr lang="en-US" dirty="0"/>
              <a:t>Convective clouds (e.g. thunderstorms) are seeded by aircraft in the updraft below cloud base.</a:t>
            </a:r>
          </a:p>
          <a:p>
            <a:pPr lvl="1"/>
            <a:r>
              <a:rPr lang="en-US" dirty="0"/>
              <a:t>Silver iodide acts as a nucleus for droplets to form and then freeze earlier than what occurs naturally</a:t>
            </a:r>
          </a:p>
          <a:p>
            <a:pPr lvl="1"/>
            <a:r>
              <a:rPr lang="en-US" dirty="0"/>
              <a:t>Earlier ice formation induces competition and distributes the water in the cloud over more particles</a:t>
            </a:r>
          </a:p>
          <a:p>
            <a:pPr lvl="1"/>
            <a:r>
              <a:rPr lang="en-US" dirty="0"/>
              <a:t>These particles don’t grow as large and have greater ability to melt as they fall from the cloud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2492836-253C-2247-A0D5-F445C5AE5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ND Cloud Modification Project</a:t>
            </a:r>
          </a:p>
        </p:txBody>
      </p:sp>
    </p:spTree>
    <p:extLst>
      <p:ext uri="{BB962C8B-B14F-4D97-AF65-F5344CB8AC3E}">
        <p14:creationId xmlns:p14="http://schemas.microsoft.com/office/powerpoint/2010/main" val="2082158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FE8185F-7CBD-EF43-BAD2-440783F3D5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5402" y="0"/>
            <a:ext cx="98211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4745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002E7D-266C-A04B-9C6C-5BAC1DA8D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NDCMP aircraft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A783D48-4133-724C-A9AA-478A518ED88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25849" y="2255637"/>
            <a:ext cx="3714871" cy="2000121"/>
          </a:xfrm>
        </p:spPr>
        <p:txBody>
          <a:bodyPr/>
          <a:lstStyle/>
          <a:p>
            <a:r>
              <a:rPr lang="en-US" dirty="0"/>
              <a:t>Piper Seneca II</a:t>
            </a:r>
          </a:p>
          <a:p>
            <a:pPr lvl="1"/>
            <a:r>
              <a:rPr lang="en-US" dirty="0"/>
              <a:t>Base seeding</a:t>
            </a:r>
          </a:p>
        </p:txBody>
      </p:sp>
      <p:pic>
        <p:nvPicPr>
          <p:cNvPr id="9" name="Picture Placeholder 8" descr="Yoshimura-Equip-006.jpg">
            <a:extLst>
              <a:ext uri="{FF2B5EF4-FFF2-40B4-BE49-F238E27FC236}">
                <a16:creationId xmlns:a16="http://schemas.microsoft.com/office/drawing/2014/main" id="{F6F00C4D-7219-154A-AC42-734ABE16E83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6" b="2076"/>
          <a:stretch>
            <a:fillRect/>
          </a:stretch>
        </p:blipFill>
        <p:spPr>
          <a:xfrm>
            <a:off x="4147820" y="1442991"/>
            <a:ext cx="7491888" cy="478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415609"/>
      </p:ext>
    </p:extLst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62E968-C840-3B46-8457-C4C8BFCF86B8}"/>
              </a:ext>
            </a:extLst>
          </p:cNvPr>
          <p:cNvSpPr txBox="1"/>
          <p:nvPr/>
        </p:nvSpPr>
        <p:spPr>
          <a:xfrm>
            <a:off x="495961" y="1995582"/>
            <a:ext cx="1834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>
                <a:solidFill>
                  <a:schemeClr val="tx2"/>
                </a:solidFill>
              </a:rPr>
              <a:t>2020 NDCMP Flight Tracks</a:t>
            </a:r>
            <a:endParaRPr lang="en-US" sz="3200" dirty="0">
              <a:solidFill>
                <a:schemeClr val="tx2"/>
              </a:solidFill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84131E9B-05C9-DE40-B42E-B610F26C50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0262" y="0"/>
            <a:ext cx="96934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5146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B530C6-D9A3-0047-AC8F-DA8694E7887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540097" y="1767960"/>
            <a:ext cx="5193566" cy="4538247"/>
          </a:xfrm>
        </p:spPr>
        <p:txBody>
          <a:bodyPr/>
          <a:lstStyle/>
          <a:p>
            <a:r>
              <a:rPr lang="en-US" dirty="0"/>
              <a:t>DWR &amp; UND have had an MOU to provide Intern Pilot training since 1975</a:t>
            </a:r>
          </a:p>
          <a:p>
            <a:pPr lvl="1"/>
            <a:r>
              <a:rPr lang="en-US" dirty="0"/>
              <a:t>Since then, 414 pilot interns have participated</a:t>
            </a:r>
          </a:p>
          <a:p>
            <a:r>
              <a:rPr lang="en-US" dirty="0"/>
              <a:t>DWR’s meteorology intern program began in 1996 and has provided training for 76 students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D909595-D7E1-D348-972E-FFA41FB83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0097" y="851809"/>
            <a:ext cx="5193566" cy="796034"/>
          </a:xfrm>
        </p:spPr>
        <p:txBody>
          <a:bodyPr/>
          <a:lstStyle/>
          <a:p>
            <a:r>
              <a:rPr lang="en-US" dirty="0"/>
              <a:t>Intern programs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3DC9AB82-2642-2140-A5B0-CCF93C329A4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6667" r="16667"/>
          <a:stretch>
            <a:fillRect/>
          </a:stretch>
        </p:blipFill>
        <p:spPr>
          <a:xfrm>
            <a:off x="0" y="1"/>
            <a:ext cx="6096000" cy="6857999"/>
          </a:xfrm>
        </p:spPr>
      </p:pic>
    </p:spTree>
    <p:extLst>
      <p:ext uri="{BB962C8B-B14F-4D97-AF65-F5344CB8AC3E}">
        <p14:creationId xmlns:p14="http://schemas.microsoft.com/office/powerpoint/2010/main" val="18644343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5EC7B43-B083-8A4C-9F66-19B205923D3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4138" y="1887509"/>
            <a:ext cx="11149129" cy="4597374"/>
          </a:xfrm>
        </p:spPr>
        <p:txBody>
          <a:bodyPr/>
          <a:lstStyle/>
          <a:p>
            <a:pPr lvl="1"/>
            <a:r>
              <a:rPr lang="en-US" dirty="0"/>
              <a:t>Crop insurance analysis over a 13-year period found 45% lower crop-hail losses in seeded counties vs. upwind control (JAM, Smith </a:t>
            </a:r>
            <a:r>
              <a:rPr lang="en-US" i="1" dirty="0"/>
              <a:t>et al.</a:t>
            </a:r>
            <a:r>
              <a:rPr lang="en-US" dirty="0"/>
              <a:t>, 1997)</a:t>
            </a:r>
          </a:p>
          <a:p>
            <a:pPr lvl="2"/>
            <a:r>
              <a:rPr lang="en-US" dirty="0"/>
              <a:t>Prior study of crop insurance in 1987 found 43.5% reduction</a:t>
            </a:r>
          </a:p>
          <a:p>
            <a:pPr lvl="2"/>
            <a:r>
              <a:rPr lang="en-US" dirty="0" err="1"/>
              <a:t>Nodak</a:t>
            </a:r>
            <a:r>
              <a:rPr lang="en-US" dirty="0"/>
              <a:t> Insurance study found 43% lower incidence of hail claims in seeded counties versus the rest of N.D. (K. </a:t>
            </a:r>
            <a:r>
              <a:rPr lang="en-US" dirty="0" err="1"/>
              <a:t>Pifer</a:t>
            </a:r>
            <a:r>
              <a:rPr lang="en-US" dirty="0"/>
              <a:t>, personal comm.,1995)</a:t>
            </a:r>
          </a:p>
          <a:p>
            <a:pPr lvl="1"/>
            <a:r>
              <a:rPr lang="en-US" dirty="0"/>
              <a:t>Several rainfall studies using varied datasets have indicated percentage increases from the low single digits to the low teens, with typical results in the 5-10% range (Eddy &amp; Cooter, 1979, Johnson, 1985, Smith </a:t>
            </a:r>
            <a:r>
              <a:rPr lang="en-US" i="1" dirty="0"/>
              <a:t>et al.</a:t>
            </a:r>
            <a:r>
              <a:rPr lang="en-US" dirty="0"/>
              <a:t>, 2004, Wise, 2005, </a:t>
            </a:r>
            <a:r>
              <a:rPr lang="en-US" dirty="0" err="1"/>
              <a:t>Tuftedal</a:t>
            </a:r>
            <a:r>
              <a:rPr lang="en-US" dirty="0"/>
              <a:t>, 2020)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2492836-253C-2247-A0D5-F445C5AE5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Independent evaluations</a:t>
            </a:r>
          </a:p>
        </p:txBody>
      </p:sp>
    </p:spTree>
    <p:extLst>
      <p:ext uri="{BB962C8B-B14F-4D97-AF65-F5344CB8AC3E}">
        <p14:creationId xmlns:p14="http://schemas.microsoft.com/office/powerpoint/2010/main" val="16199905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5EC7B43-B083-8A4C-9F66-19B205923D3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4138" y="1887509"/>
            <a:ext cx="11149129" cy="4597374"/>
          </a:xfrm>
        </p:spPr>
        <p:txBody>
          <a:bodyPr/>
          <a:lstStyle/>
          <a:p>
            <a:pPr lvl="1"/>
            <a:r>
              <a:rPr lang="en-US" dirty="0"/>
              <a:t>Wheat yields were found to be 5.9% higher on average in the seeded counties versus an adjacent control area (JAM, Smith </a:t>
            </a:r>
            <a:r>
              <a:rPr lang="en-US" i="1" dirty="0"/>
              <a:t>et al.</a:t>
            </a:r>
            <a:r>
              <a:rPr lang="en-US" dirty="0"/>
              <a:t>, 1992)</a:t>
            </a:r>
          </a:p>
          <a:p>
            <a:pPr lvl="1"/>
            <a:r>
              <a:rPr lang="en-US" dirty="0"/>
              <a:t>Downwind effects show a slight </a:t>
            </a:r>
            <a:r>
              <a:rPr lang="en-US" b="1" i="1" dirty="0"/>
              <a:t>increase</a:t>
            </a:r>
            <a:r>
              <a:rPr lang="en-US" dirty="0"/>
              <a:t> in rainfall (Wise, 2005), which is consistent with findings from other programs in the U.S. and around the world (</a:t>
            </a:r>
            <a:r>
              <a:rPr lang="en-US" dirty="0" err="1"/>
              <a:t>DeFelice</a:t>
            </a:r>
            <a:r>
              <a:rPr lang="en-US" dirty="0"/>
              <a:t> </a:t>
            </a:r>
            <a:r>
              <a:rPr lang="en-US" i="1" dirty="0"/>
              <a:t>et al., </a:t>
            </a:r>
            <a:r>
              <a:rPr lang="en-US" dirty="0"/>
              <a:t>2014)</a:t>
            </a:r>
            <a:endParaRPr lang="en-US" i="1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2492836-253C-2247-A0D5-F445C5AE5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Independent evaluations</a:t>
            </a:r>
          </a:p>
        </p:txBody>
      </p:sp>
    </p:spTree>
    <p:extLst>
      <p:ext uri="{BB962C8B-B14F-4D97-AF65-F5344CB8AC3E}">
        <p14:creationId xmlns:p14="http://schemas.microsoft.com/office/powerpoint/2010/main" val="25396352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5EC7B43-B083-8A4C-9F66-19B205923D3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4138" y="1887508"/>
            <a:ext cx="11149129" cy="4737735"/>
          </a:xfrm>
        </p:spPr>
        <p:txBody>
          <a:bodyPr/>
          <a:lstStyle/>
          <a:p>
            <a:pPr lvl="1"/>
            <a:r>
              <a:rPr lang="en-US" dirty="0"/>
              <a:t>Several economic studies have been done, the most recent by NDSU this year (</a:t>
            </a:r>
            <a:r>
              <a:rPr lang="en-US" dirty="0" err="1"/>
              <a:t>Bangsund</a:t>
            </a:r>
            <a:r>
              <a:rPr lang="en-US" dirty="0"/>
              <a:t> and </a:t>
            </a:r>
            <a:r>
              <a:rPr lang="en-US" dirty="0" err="1"/>
              <a:t>Hodur</a:t>
            </a:r>
            <a:r>
              <a:rPr lang="en-US" dirty="0"/>
              <a:t>, 2019)</a:t>
            </a:r>
          </a:p>
          <a:p>
            <a:pPr lvl="2"/>
            <a:r>
              <a:rPr lang="en-US" dirty="0"/>
              <a:t>Economics were evaluated for rainfall increases of 5 and 10%, and crop-hail damage reductions of 45%</a:t>
            </a:r>
          </a:p>
          <a:p>
            <a:pPr lvl="1"/>
            <a:r>
              <a:rPr lang="en-US" dirty="0"/>
              <a:t>Analysis included the top 8 crops by planted acreage plus alfalfa</a:t>
            </a:r>
          </a:p>
          <a:p>
            <a:pPr lvl="2"/>
            <a:r>
              <a:rPr lang="en-US" dirty="0"/>
              <a:t>In the 5% rainfall scenario, direct benefits through additional ag production are $21.22 million annually, or $9.12 per planted acre</a:t>
            </a:r>
          </a:p>
          <a:p>
            <a:pPr lvl="2"/>
            <a:r>
              <a:rPr lang="en-US" dirty="0"/>
              <a:t>Under the 10% scenario, benefits are estimated to be $41.9 million annually, or $18.15 per planted acre</a:t>
            </a:r>
          </a:p>
          <a:p>
            <a:pPr lvl="2"/>
            <a:r>
              <a:rPr lang="en-US" dirty="0"/>
              <a:t>Estimated crop savable due to hail suppression was estimated at $6.9 million per year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2492836-253C-2247-A0D5-F445C5AE5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Economic Evaluations</a:t>
            </a:r>
          </a:p>
        </p:txBody>
      </p:sp>
    </p:spTree>
    <p:extLst>
      <p:ext uri="{BB962C8B-B14F-4D97-AF65-F5344CB8AC3E}">
        <p14:creationId xmlns:p14="http://schemas.microsoft.com/office/powerpoint/2010/main" val="41104768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5EC7B43-B083-8A4C-9F66-19B205923D3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4138" y="1887508"/>
            <a:ext cx="11149129" cy="4737735"/>
          </a:xfrm>
        </p:spPr>
        <p:txBody>
          <a:bodyPr/>
          <a:lstStyle/>
          <a:p>
            <a:pPr lvl="1"/>
            <a:r>
              <a:rPr lang="en-US" dirty="0"/>
              <a:t>Total combined benefits at 5% rainfall enhancement is estimated at $28.2 million.  B/C ratio: 30:1</a:t>
            </a:r>
          </a:p>
          <a:p>
            <a:pPr lvl="1"/>
            <a:r>
              <a:rPr lang="en-US" dirty="0"/>
              <a:t>Total combined benefits at 10% rainfall enhancement is estimated at $48.8 million.  B/C ratio: 53:1</a:t>
            </a:r>
          </a:p>
          <a:p>
            <a:pPr lvl="1"/>
            <a:r>
              <a:rPr lang="en-US" dirty="0"/>
              <a:t>State and local government revenues from enhanced ag production are estimated to range from $576,000-$999,000</a:t>
            </a:r>
          </a:p>
          <a:p>
            <a:pPr lvl="1"/>
            <a:r>
              <a:rPr lang="en-US" dirty="0"/>
              <a:t>Other potential benefits that may be attributed to cars, homes, businesses and other infrastructure are not included</a:t>
            </a:r>
          </a:p>
          <a:p>
            <a:pPr lvl="1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2492836-253C-2247-A0D5-F445C5AE5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Economic Effects</a:t>
            </a:r>
          </a:p>
        </p:txBody>
      </p:sp>
    </p:spTree>
    <p:extLst>
      <p:ext uri="{BB962C8B-B14F-4D97-AF65-F5344CB8AC3E}">
        <p14:creationId xmlns:p14="http://schemas.microsoft.com/office/powerpoint/2010/main" val="17121485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59F5085-9556-784E-8A23-A49772EC8D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6819" y="839586"/>
            <a:ext cx="3752123" cy="55500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FD1DD98-BB7F-E347-839A-466DEA9060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8942" y="-266007"/>
            <a:ext cx="5431675" cy="6924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3984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5EC7B43-B083-8A4C-9F66-19B205923D3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1434" y="1728020"/>
            <a:ext cx="11149129" cy="4970492"/>
          </a:xfrm>
        </p:spPr>
        <p:txBody>
          <a:bodyPr/>
          <a:lstStyle/>
          <a:p>
            <a:pPr lvl="1"/>
            <a:r>
              <a:rPr lang="en-US" dirty="0"/>
              <a:t>UND Graduate Thesis on NDCMP rainfall evaluation (</a:t>
            </a:r>
            <a:r>
              <a:rPr lang="en-US" dirty="0" err="1"/>
              <a:t>Tuftedal</a:t>
            </a:r>
            <a:r>
              <a:rPr lang="en-US" dirty="0"/>
              <a:t>)</a:t>
            </a:r>
          </a:p>
          <a:p>
            <a:pPr lvl="2"/>
            <a:r>
              <a:rPr lang="en-US" dirty="0"/>
              <a:t>Results show statistically significant increases in rainfall in McKenzie County versus upwind control areas</a:t>
            </a:r>
          </a:p>
          <a:p>
            <a:pPr lvl="1"/>
            <a:r>
              <a:rPr lang="en-US" dirty="0"/>
              <a:t>Knowles and Skidmore found statistically sig. results of increased wheat production (3.87 bu./acre) and lower insurance indemnities in seeded vs. unseeded counties</a:t>
            </a:r>
          </a:p>
          <a:p>
            <a:pPr lvl="1"/>
            <a:r>
              <a:rPr lang="en-US" dirty="0"/>
              <a:t>NCAR/DWR analysis of radar estimated hail development</a:t>
            </a:r>
          </a:p>
          <a:p>
            <a:pPr lvl="2"/>
            <a:r>
              <a:rPr lang="en-US" dirty="0"/>
              <a:t>UND Graduate project set up an analysis scheme for seeded and unseeded storms</a:t>
            </a:r>
          </a:p>
          <a:p>
            <a:pPr lvl="2"/>
            <a:r>
              <a:rPr lang="en-US" dirty="0"/>
              <a:t>Showed very positive results over a 3-year period. (92.1% Significance)</a:t>
            </a:r>
          </a:p>
          <a:p>
            <a:pPr lvl="2"/>
            <a:r>
              <a:rPr lang="en-US" dirty="0"/>
              <a:t>PhD work to expand analysis and number of cases.</a:t>
            </a:r>
          </a:p>
          <a:p>
            <a:pPr marL="287338" lvl="1" indent="0">
              <a:buNone/>
            </a:pP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2492836-253C-2247-A0D5-F445C5AE5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Ongoing research &amp; evaluations</a:t>
            </a:r>
          </a:p>
        </p:txBody>
      </p:sp>
    </p:spTree>
    <p:extLst>
      <p:ext uri="{BB962C8B-B14F-4D97-AF65-F5344CB8AC3E}">
        <p14:creationId xmlns:p14="http://schemas.microsoft.com/office/powerpoint/2010/main" val="30661345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910435E-7691-484F-BDD6-4DFCF2F65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069584"/>
            <a:ext cx="10515600" cy="2646527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Weather modification has a long, successful history in North Dakota</a:t>
            </a:r>
          </a:p>
          <a:p>
            <a:r>
              <a:rPr lang="en-US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Benefits to agriculture far outweigh the costs</a:t>
            </a:r>
          </a:p>
          <a:p>
            <a:r>
              <a:rPr lang="en-US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More than 3 dozen operational programs in the western U.S. with continuing expansion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8126498-8931-E94D-BAC0-9041E09D7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16838668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5EC7B43-B083-8A4C-9F66-19B205923D3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4138" y="1887509"/>
            <a:ext cx="11149129" cy="4597374"/>
          </a:xfrm>
        </p:spPr>
        <p:txBody>
          <a:bodyPr/>
          <a:lstStyle/>
          <a:p>
            <a:pPr lvl="1"/>
            <a:r>
              <a:rPr lang="en-US" dirty="0"/>
              <a:t>Fiction: Few studies have been done and they’re all old</a:t>
            </a:r>
          </a:p>
          <a:p>
            <a:pPr lvl="1"/>
            <a:r>
              <a:rPr lang="en-US" dirty="0"/>
              <a:t>Fact: Several independent studies have been conducted to evaluate the effectiveness of cloud seeding</a:t>
            </a:r>
          </a:p>
          <a:p>
            <a:pPr lvl="1"/>
            <a:r>
              <a:rPr lang="en-US" dirty="0"/>
              <a:t>Fiction: Seeding ”kills storms” or reduces rain downwind</a:t>
            </a:r>
          </a:p>
          <a:p>
            <a:pPr lvl="1"/>
            <a:r>
              <a:rPr lang="en-US" dirty="0"/>
              <a:t>Fact: Studies show that </a:t>
            </a:r>
            <a:r>
              <a:rPr lang="en-US" b="1" i="1" dirty="0"/>
              <a:t>seeding enhances downwind precipitation</a:t>
            </a:r>
            <a:r>
              <a:rPr lang="en-US" dirty="0"/>
              <a:t> as effects persist for a time after seeding</a:t>
            </a:r>
          </a:p>
          <a:p>
            <a:pPr lvl="1"/>
            <a:r>
              <a:rPr lang="en-US" dirty="0"/>
              <a:t>Fiction: Silver iodide is dangerous to people and the environment</a:t>
            </a:r>
          </a:p>
          <a:p>
            <a:pPr lvl="1"/>
            <a:r>
              <a:rPr lang="en-US" dirty="0"/>
              <a:t>Fact: Dozens of studies and thousands of field samples have proven that </a:t>
            </a:r>
            <a:r>
              <a:rPr lang="en-US" b="1" i="1" dirty="0" err="1"/>
              <a:t>AgI</a:t>
            </a:r>
            <a:r>
              <a:rPr lang="en-US" b="1" i="1" dirty="0"/>
              <a:t> poses no human or environmental danger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2492836-253C-2247-A0D5-F445C5AE5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misconceptions</a:t>
            </a:r>
          </a:p>
        </p:txBody>
      </p:sp>
    </p:spTree>
    <p:extLst>
      <p:ext uri="{BB962C8B-B14F-4D97-AF65-F5344CB8AC3E}">
        <p14:creationId xmlns:p14="http://schemas.microsoft.com/office/powerpoint/2010/main" val="4878310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4EB0996-EB6F-4380-D92A-4D486269180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04326D2-AD39-0A6E-75AF-908E42BB7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ARB-NDCMP - credit Jessie Wald">
            <a:hlinkClick r:id="" action="ppaction://media"/>
            <a:extLst>
              <a:ext uri="{FF2B5EF4-FFF2-40B4-BE49-F238E27FC236}">
                <a16:creationId xmlns:a16="http://schemas.microsoft.com/office/drawing/2014/main" id="{F438E3C3-6B8F-F9AE-93E5-26EFA61B8E8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38" y="4763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8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6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unset in the background&#10;&#10;Description generated with high confidence">
            <a:extLst>
              <a:ext uri="{FF2B5EF4-FFF2-40B4-BE49-F238E27FC236}">
                <a16:creationId xmlns:a16="http://schemas.microsoft.com/office/drawing/2014/main" id="{C95BFFD8-8F4E-4FB0-ABA7-EE0DDCF65CA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473" r="20267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0453B17-E173-4F97-A963-C2E2C788E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702" y="574679"/>
            <a:ext cx="11384595" cy="941157"/>
          </a:xfrm>
        </p:spPr>
        <p:txBody>
          <a:bodyPr/>
          <a:lstStyle/>
          <a:p>
            <a:r>
              <a:rPr lang="en-US" sz="6000" spc="600" dirty="0">
                <a:solidFill>
                  <a:schemeClr val="bg1"/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2374820639"/>
      </p:ext>
    </p:extLst>
  </p:cSld>
  <p:clrMapOvr>
    <a:masterClrMapping/>
  </p:clrMapOvr>
  <p:transition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Pilot Aircraft Recordkeeping System (PARS)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Daniel Brothers</a:t>
            </a:r>
          </a:p>
        </p:txBody>
      </p:sp>
      <p:pic>
        <p:nvPicPr>
          <p:cNvPr id="4" name="Picture 3" descr="apple-touch-icon-144x144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1600" y="4020457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6039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Paperwork is required by law.</a:t>
            </a:r>
          </a:p>
          <a:p>
            <a:r>
              <a:rPr lang="en-US" dirty="0"/>
              <a:t>From June 1 through the end of project a flight form and map are required for every flight the plane makes.</a:t>
            </a:r>
          </a:p>
          <a:p>
            <a:r>
              <a:rPr lang="en-US" dirty="0"/>
              <a:t>Keep it professional. All records are open to the public.</a:t>
            </a:r>
          </a:p>
          <a:p>
            <a:r>
              <a:rPr lang="en-US" dirty="0"/>
              <a:t>If/when PARS doesn’t work, paper flight forms and maps will be expected, so be prepared. It will happen to someone over the course of the summer.</a:t>
            </a:r>
          </a:p>
          <a:p>
            <a:pPr lvl="1"/>
            <a:r>
              <a:rPr lang="en-US" dirty="0"/>
              <a:t>Paper forms are provided in the packets given to pilots when they pick up their iPads.</a:t>
            </a:r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General Information</a:t>
            </a:r>
          </a:p>
        </p:txBody>
      </p:sp>
    </p:spTree>
    <p:extLst>
      <p:ext uri="{BB962C8B-B14F-4D97-AF65-F5344CB8AC3E}">
        <p14:creationId xmlns:p14="http://schemas.microsoft.com/office/powerpoint/2010/main" val="21669853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Mission Summary </a:t>
            </a:r>
          </a:p>
          <a:p>
            <a:pPr lvl="1"/>
            <a:r>
              <a:rPr lang="en-US" dirty="0"/>
              <a:t>Required for every flight</a:t>
            </a:r>
          </a:p>
          <a:p>
            <a:pPr lvl="1"/>
            <a:r>
              <a:rPr lang="en-US" dirty="0"/>
              <a:t>Should be a synopsis of the mission. What happened. What was seen. </a:t>
            </a:r>
          </a:p>
          <a:p>
            <a:pPr lvl="1"/>
            <a:r>
              <a:rPr lang="en-US" dirty="0"/>
              <a:t>If “Other” than what was the reason for the flight?</a:t>
            </a:r>
          </a:p>
          <a:p>
            <a:pPr lvl="2"/>
            <a:r>
              <a:rPr lang="en-US" dirty="0"/>
              <a:t>Most commonly a reposition flight</a:t>
            </a:r>
          </a:p>
          <a:p>
            <a:pPr lvl="1"/>
            <a:r>
              <a:rPr lang="en-US" dirty="0"/>
              <a:t>What kind of “Maintenance”? Burner check or something else?</a:t>
            </a:r>
          </a:p>
          <a:p>
            <a:pPr lvl="1"/>
            <a:r>
              <a:rPr lang="en-US" dirty="0"/>
              <a:t>If “Recon” than why no seeding?</a:t>
            </a:r>
          </a:p>
          <a:p>
            <a:pPr lvl="1"/>
            <a:r>
              <a:rPr lang="en-US" dirty="0"/>
              <a:t>Common Abbreviations are ok, but avoid less common ones.</a:t>
            </a:r>
          </a:p>
          <a:p>
            <a:pPr lvl="2"/>
            <a:r>
              <a:rPr lang="en-US" dirty="0"/>
              <a:t>BIS for Bismarck is fine, 08D for Stanley is not.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Paperwork</a:t>
            </a:r>
          </a:p>
        </p:txBody>
      </p:sp>
    </p:spTree>
    <p:extLst>
      <p:ext uri="{BB962C8B-B14F-4D97-AF65-F5344CB8AC3E}">
        <p14:creationId xmlns:p14="http://schemas.microsoft.com/office/powerpoint/2010/main" val="24972860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B68AA-7155-4540-8442-CD141CCE1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Paperwork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0D180-6749-B847-992A-1DBBAF367A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801" y="1869141"/>
            <a:ext cx="7770813" cy="457626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There are 5 possible purposes on project</a:t>
            </a:r>
          </a:p>
          <a:p>
            <a:r>
              <a:rPr lang="en-US" dirty="0"/>
              <a:t>Recon – An operational mission where no seeding occurred.</a:t>
            </a:r>
          </a:p>
          <a:p>
            <a:r>
              <a:rPr lang="en-US" dirty="0"/>
              <a:t>Rain – Rain enhancement, typically characterized by only using one burner and no BIPs.</a:t>
            </a:r>
          </a:p>
          <a:p>
            <a:r>
              <a:rPr lang="en-US" dirty="0"/>
              <a:t>Hail – Hail suppression, typically uses two burners and possibly BIPs.</a:t>
            </a:r>
          </a:p>
          <a:p>
            <a:r>
              <a:rPr lang="en-US" dirty="0"/>
              <a:t>Other – Miscellaneous DWR flights, usually reposition flights after missions.</a:t>
            </a:r>
          </a:p>
          <a:p>
            <a:r>
              <a:rPr lang="en-US" dirty="0"/>
              <a:t>Maintenance – WMI flights, usually burner checks and test flights after repairs.</a:t>
            </a:r>
          </a:p>
        </p:txBody>
      </p:sp>
    </p:spTree>
    <p:extLst>
      <p:ext uri="{BB962C8B-B14F-4D97-AF65-F5344CB8AC3E}">
        <p14:creationId xmlns:p14="http://schemas.microsoft.com/office/powerpoint/2010/main" val="2381937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Paperwork</a:t>
            </a:r>
          </a:p>
        </p:txBody>
      </p:sp>
      <p:pic>
        <p:nvPicPr>
          <p:cNvPr id="4" name="Content Placeholder 3" descr="0172_001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15" r="-1515"/>
          <a:stretch>
            <a:fillRect/>
          </a:stretch>
        </p:blipFill>
        <p:spPr>
          <a:xfrm>
            <a:off x="2639907" y="1550895"/>
            <a:ext cx="6910599" cy="5182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078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Paperwork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0158_001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515" b="-1515"/>
          <a:stretch>
            <a:fillRect/>
          </a:stretch>
        </p:blipFill>
        <p:spPr>
          <a:xfrm rot="5400000">
            <a:off x="3483500" y="680328"/>
            <a:ext cx="5223410" cy="6964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3714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Old PARS</a:t>
            </a:r>
          </a:p>
        </p:txBody>
      </p:sp>
      <p:pic>
        <p:nvPicPr>
          <p:cNvPr id="4" name="Picture 3" descr="IMG_021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952" y="1344796"/>
            <a:ext cx="7274740" cy="5456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30040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Old PARS Equipment</a:t>
            </a:r>
          </a:p>
        </p:txBody>
      </p:sp>
      <p:pic>
        <p:nvPicPr>
          <p:cNvPr id="4" name="Picture 3" descr="1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952" y="2252204"/>
            <a:ext cx="2936875" cy="3890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bluetooth_gps"/>
          <p:cNvPicPr>
            <a:picLocks noGrp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967" y="1984376"/>
            <a:ext cx="3178175" cy="487362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expansion"/>
          <p:cNvPicPr>
            <a:picLocks noGrp="1"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0406" y="2574510"/>
            <a:ext cx="2914650" cy="2185987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backup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027" y="3585186"/>
            <a:ext cx="3352800" cy="289242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 descr="PhoneCor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1845" y="1984375"/>
            <a:ext cx="3355975" cy="2532062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 descr="BlueModem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3508" y="2574509"/>
            <a:ext cx="3813175" cy="2878138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 descr="ModemPower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056" y="1984375"/>
            <a:ext cx="3390900" cy="2560638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 descr="PowerToGo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9827" y="2319948"/>
            <a:ext cx="3352800" cy="253047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1" descr="GPSAdapter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180" y="3042154"/>
            <a:ext cx="3352800" cy="253047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 descr="AdapterCord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180" y="3947136"/>
            <a:ext cx="3352800" cy="253047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3" descr="VehicleAdapt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208" y="4424406"/>
            <a:ext cx="3175793" cy="239712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9400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10" descr="DSC00271.JPG"/>
          <p:cNvPicPr>
            <a:picLocks noGrp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6407" y="524799"/>
            <a:ext cx="7951892" cy="5963919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6749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June2_S1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2942" y="0"/>
            <a:ext cx="88750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9757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June2_S1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2942" y="0"/>
            <a:ext cx="88750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59431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June2_S1_map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2942" y="0"/>
            <a:ext cx="88750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85223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New PARS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iPad (3</a:t>
            </a:r>
            <a:r>
              <a:rPr lang="en-US" baseline="30000" dirty="0"/>
              <a:t>rd</a:t>
            </a:r>
            <a:r>
              <a:rPr lang="en-US" dirty="0"/>
              <a:t> Gen)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74854" y="2830091"/>
            <a:ext cx="4531539" cy="3398654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iPad Mini (4</a:t>
            </a:r>
            <a:r>
              <a:rPr lang="en-US" baseline="30000" dirty="0"/>
              <a:t>th</a:t>
            </a:r>
            <a:r>
              <a:rPr lang="en-US" dirty="0"/>
              <a:t> Gen)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2510" y="2263648"/>
            <a:ext cx="3398655" cy="4531540"/>
          </a:xfrm>
        </p:spPr>
      </p:pic>
    </p:spTree>
    <p:extLst>
      <p:ext uri="{BB962C8B-B14F-4D97-AF65-F5344CB8AC3E}">
        <p14:creationId xmlns:p14="http://schemas.microsoft.com/office/powerpoint/2010/main" val="124639939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June19_S1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2942" y="8091"/>
            <a:ext cx="88750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28929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June19_S1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2942" y="0"/>
            <a:ext cx="88750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93446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June19_S1_Map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2942" y="0"/>
            <a:ext cx="88750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04289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Files App</a:t>
            </a:r>
          </a:p>
          <a:p>
            <a:pPr lvl="1"/>
            <a:r>
              <a:rPr lang="en-US" dirty="0"/>
              <a:t>NDCMP Documents</a:t>
            </a:r>
          </a:p>
          <a:p>
            <a:r>
              <a:rPr lang="en-US" dirty="0" err="1"/>
              <a:t>Foreflight</a:t>
            </a:r>
            <a:endParaRPr lang="en-US" dirty="0"/>
          </a:p>
          <a:p>
            <a:pPr lvl="1"/>
            <a:r>
              <a:rPr lang="en-US" dirty="0"/>
              <a:t>Available June 1</a:t>
            </a:r>
          </a:p>
          <a:p>
            <a:pPr lvl="1"/>
            <a:r>
              <a:rPr lang="en-US" dirty="0"/>
              <a:t>I’ll send an email with log in info when setup</a:t>
            </a:r>
          </a:p>
          <a:p>
            <a:r>
              <a:rPr lang="en-US" dirty="0" err="1"/>
              <a:t>GoTo</a:t>
            </a:r>
            <a:endParaRPr lang="en-US" dirty="0"/>
          </a:p>
          <a:p>
            <a:pPr lvl="1"/>
            <a:r>
              <a:rPr lang="en-US" dirty="0"/>
              <a:t>Video Chat service for briefings</a:t>
            </a:r>
          </a:p>
          <a:p>
            <a:r>
              <a:rPr lang="en-US" dirty="0"/>
              <a:t>Other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8089" y="3002332"/>
            <a:ext cx="995321" cy="995321"/>
          </a:xfrm>
          <a:prstGeom prst="rect">
            <a:avLst/>
          </a:prstGeom>
        </p:spPr>
      </p:pic>
      <p:pic>
        <p:nvPicPr>
          <p:cNvPr id="7" name="Picture 6" descr="A picture containing text, font, logo, graphics&#10;&#10;Description automatically generated">
            <a:extLst>
              <a:ext uri="{FF2B5EF4-FFF2-40B4-BE49-F238E27FC236}">
                <a16:creationId xmlns:a16="http://schemas.microsoft.com/office/drawing/2014/main" id="{385DCC2C-2039-0956-87F7-B25BCEE45F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8691" y="4377451"/>
            <a:ext cx="995322" cy="995322"/>
          </a:xfrm>
          <a:prstGeom prst="rect">
            <a:avLst/>
          </a:prstGeom>
        </p:spPr>
      </p:pic>
      <p:pic>
        <p:nvPicPr>
          <p:cNvPr id="10" name="Picture 9" descr="A blue folder icon on a white background&#10;&#10;Description automatically generated with low confidence">
            <a:extLst>
              <a:ext uri="{FF2B5EF4-FFF2-40B4-BE49-F238E27FC236}">
                <a16:creationId xmlns:a16="http://schemas.microsoft.com/office/drawing/2014/main" id="{A8089041-45EB-47E7-5751-04781D4693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8148" y="1785528"/>
            <a:ext cx="995322" cy="995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24310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iPad</a:t>
            </a:r>
            <a:r>
              <a:rPr lang="en-US" dirty="0"/>
              <a:t> should always be charged and ready to go.</a:t>
            </a:r>
          </a:p>
          <a:p>
            <a:r>
              <a:rPr lang="en-US" dirty="0"/>
              <a:t>Bring the charging cord with you.</a:t>
            </a:r>
          </a:p>
          <a:p>
            <a:r>
              <a:rPr lang="en-US" dirty="0"/>
              <a:t>Battery lasts longer with lower screen brightness.</a:t>
            </a:r>
          </a:p>
          <a:p>
            <a:r>
              <a:rPr lang="en-US" dirty="0"/>
              <a:t>Location Services On for Safari</a:t>
            </a:r>
          </a:p>
          <a:p>
            <a:r>
              <a:rPr lang="en-US" dirty="0" err="1"/>
              <a:t>WiFi</a:t>
            </a:r>
            <a:r>
              <a:rPr lang="en-US" dirty="0"/>
              <a:t> OFF when running PARS</a:t>
            </a:r>
          </a:p>
          <a:p>
            <a:r>
              <a:rPr lang="en-US" dirty="0"/>
              <a:t>Don’t Overheat iPad. Don’t leave on dash of car or plane</a:t>
            </a:r>
          </a:p>
        </p:txBody>
      </p:sp>
    </p:spTree>
    <p:extLst>
      <p:ext uri="{BB962C8B-B14F-4D97-AF65-F5344CB8AC3E}">
        <p14:creationId xmlns:p14="http://schemas.microsoft.com/office/powerpoint/2010/main" val="281574759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GPS Flight Tracking WILL NOT WORK if you are not in the PARS app with the screen on.</a:t>
            </a:r>
          </a:p>
          <a:p>
            <a:r>
              <a:rPr lang="en-US" dirty="0"/>
              <a:t>Select PARS!</a:t>
            </a:r>
          </a:p>
          <a:p>
            <a:r>
              <a:rPr lang="en-US" dirty="0"/>
              <a:t>Always allow PARS to use current location. That’s the GPS!</a:t>
            </a:r>
          </a:p>
          <a:p>
            <a:pPr lvl="1"/>
            <a:r>
              <a:rPr lang="en-US" dirty="0"/>
              <a:t>PARS is a web-based application, so you ALWAYS give Safari permission to use GPS as well, if asked.</a:t>
            </a:r>
          </a:p>
        </p:txBody>
      </p:sp>
    </p:spTree>
    <p:extLst>
      <p:ext uri="{BB962C8B-B14F-4D97-AF65-F5344CB8AC3E}">
        <p14:creationId xmlns:p14="http://schemas.microsoft.com/office/powerpoint/2010/main" val="196712385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MG_0155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9375" y="0"/>
            <a:ext cx="5143500" cy="6858000"/>
          </a:xfrm>
          <a:prstGeom prst="rect">
            <a:avLst/>
          </a:prstGeom>
        </p:spPr>
      </p:pic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605639" y="19050"/>
            <a:ext cx="3657600" cy="1162050"/>
          </a:xfrm>
        </p:spPr>
        <p:txBody>
          <a:bodyPr/>
          <a:lstStyle/>
          <a:p>
            <a:r>
              <a:rPr lang="en-US" dirty="0"/>
              <a:t>PARS Homepage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half" idx="2"/>
          </p:nvPr>
        </p:nvSpPr>
        <p:spPr>
          <a:xfrm>
            <a:off x="1605639" y="1669143"/>
            <a:ext cx="3657600" cy="5125357"/>
          </a:xfrm>
        </p:spPr>
        <p:txBody>
          <a:bodyPr/>
          <a:lstStyle/>
          <a:p>
            <a:r>
              <a:rPr lang="en-US" dirty="0"/>
              <a:t>Crew Preferences may not be set the first time you open PARS, or the preferences may not be accurate.</a:t>
            </a:r>
          </a:p>
          <a:p>
            <a:endParaRPr lang="en-US" dirty="0"/>
          </a:p>
          <a:p>
            <a:r>
              <a:rPr lang="en-US" dirty="0"/>
              <a:t>First Select Crew </a:t>
            </a:r>
            <a:r>
              <a:rPr lang="en-US" dirty="0" err="1"/>
              <a:t>Prefs</a:t>
            </a:r>
            <a:r>
              <a:rPr lang="en-US" dirty="0"/>
              <a:t> to set the Security Key</a:t>
            </a:r>
          </a:p>
        </p:txBody>
      </p:sp>
      <p:sp>
        <p:nvSpPr>
          <p:cNvPr id="19" name="Down Arrow 18"/>
          <p:cNvSpPr/>
          <p:nvPr/>
        </p:nvSpPr>
        <p:spPr>
          <a:xfrm>
            <a:off x="6290123" y="5135868"/>
            <a:ext cx="263071" cy="1387929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202470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CREW PREFS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The Security Key is required to Download and Upload info to the Flight Database</a:t>
            </a:r>
          </a:p>
          <a:p>
            <a:endParaRPr lang="en-US" dirty="0"/>
          </a:p>
          <a:p>
            <a:r>
              <a:rPr lang="en-US" dirty="0"/>
              <a:t>Should already be set, but check to make sure.</a:t>
            </a:r>
          </a:p>
          <a:p>
            <a:endParaRPr lang="en-US" dirty="0"/>
          </a:p>
          <a:p>
            <a:r>
              <a:rPr lang="en-US" dirty="0"/>
              <a:t>If you need the Security Key, call Dan.</a:t>
            </a:r>
          </a:p>
          <a:p>
            <a:endParaRPr lang="en-US" dirty="0"/>
          </a:p>
          <a:p>
            <a:r>
              <a:rPr lang="en-US" dirty="0"/>
              <a:t>Next Select ARB SYNC to download the most up-to-date info from ARB. (Must be connected to Wi-Fi)</a:t>
            </a:r>
          </a:p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95DA377-A0D9-5843-A700-501D0B7F56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0" y="0"/>
            <a:ext cx="5143500" cy="6858000"/>
          </a:xfrm>
          <a:prstGeom prst="rect">
            <a:avLst/>
          </a:prstGeom>
        </p:spPr>
      </p:pic>
      <p:sp>
        <p:nvSpPr>
          <p:cNvPr id="7" name="Down Arrow 6"/>
          <p:cNvSpPr/>
          <p:nvPr/>
        </p:nvSpPr>
        <p:spPr>
          <a:xfrm>
            <a:off x="6716540" y="5449489"/>
            <a:ext cx="163286" cy="1097643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2088014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0" y="0"/>
            <a:ext cx="51435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5833" y="73478"/>
            <a:ext cx="3657600" cy="1162050"/>
          </a:xfrm>
        </p:spPr>
        <p:txBody>
          <a:bodyPr/>
          <a:lstStyle/>
          <a:p>
            <a:r>
              <a:rPr lang="en-US" dirty="0"/>
              <a:t>ARB SYNC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65833" y="1814287"/>
            <a:ext cx="3657600" cy="4853213"/>
          </a:xfrm>
        </p:spPr>
        <p:txBody>
          <a:bodyPr/>
          <a:lstStyle/>
          <a:p>
            <a:r>
              <a:rPr lang="en-US" dirty="0"/>
              <a:t>Get ARB Information</a:t>
            </a:r>
          </a:p>
          <a:p>
            <a:pPr marL="285750" indent="-285750">
              <a:buFontTx/>
              <a:buChar char="-"/>
            </a:pPr>
            <a:r>
              <a:rPr lang="en-US" dirty="0"/>
              <a:t>Downloads info such as Pilot lists, Co-Pilot lists, and Airports.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After you Get ARB Information, select CREW PREFS from the bottom menu.</a:t>
            </a:r>
          </a:p>
        </p:txBody>
      </p:sp>
      <p:sp>
        <p:nvSpPr>
          <p:cNvPr id="6" name="Left Arrow 5"/>
          <p:cNvSpPr/>
          <p:nvPr/>
        </p:nvSpPr>
        <p:spPr>
          <a:xfrm>
            <a:off x="8175627" y="179434"/>
            <a:ext cx="1514928" cy="217714"/>
          </a:xfrm>
          <a:prstGeom prst="lef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7" name="Down Arrow 6"/>
          <p:cNvSpPr/>
          <p:nvPr/>
        </p:nvSpPr>
        <p:spPr>
          <a:xfrm>
            <a:off x="6509050" y="5529380"/>
            <a:ext cx="172357" cy="1016000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2912538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CREW PREFS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These menus let you select the basic information for your plane.</a:t>
            </a:r>
          </a:p>
          <a:p>
            <a:endParaRPr lang="en-US" dirty="0"/>
          </a:p>
          <a:p>
            <a:r>
              <a:rPr lang="en-US" dirty="0"/>
              <a:t>DO NOT change info for one flight or for a rotating vacation intern. These adjustments can and should be made in the Flight Info for that flight.</a:t>
            </a:r>
          </a:p>
          <a:p>
            <a:endParaRPr lang="en-US" dirty="0"/>
          </a:p>
          <a:p>
            <a:r>
              <a:rPr lang="en-US" dirty="0"/>
              <a:t>Once Preferences are set, select Flight from the bottom menu.</a:t>
            </a:r>
          </a:p>
        </p:txBody>
      </p:sp>
      <p:pic>
        <p:nvPicPr>
          <p:cNvPr id="5" name="Picture 4" descr="IMG_0154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0" y="0"/>
            <a:ext cx="51435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45088E6-7E8E-2E43-B12E-22AD1A4B95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0" y="0"/>
            <a:ext cx="5143500" cy="6858000"/>
          </a:xfrm>
          <a:prstGeom prst="rect">
            <a:avLst/>
          </a:prstGeom>
        </p:spPr>
      </p:pic>
      <p:sp>
        <p:nvSpPr>
          <p:cNvPr id="7" name="Down Arrow 6"/>
          <p:cNvSpPr/>
          <p:nvPr/>
        </p:nvSpPr>
        <p:spPr>
          <a:xfrm>
            <a:off x="5588000" y="5442859"/>
            <a:ext cx="163286" cy="1097643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298653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Flight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Anytime you are launched, Start GPS immediately. </a:t>
            </a:r>
          </a:p>
          <a:p>
            <a:pPr marL="285750" indent="-285750">
              <a:buFontTx/>
              <a:buChar char="-"/>
            </a:pPr>
            <a:r>
              <a:rPr lang="en-US" dirty="0"/>
              <a:t>Before you even get to the plane.</a:t>
            </a:r>
          </a:p>
          <a:p>
            <a:pPr marL="285750" indent="-285750">
              <a:buFontTx/>
              <a:buChar char="-"/>
            </a:pPr>
            <a:r>
              <a:rPr lang="en-US" dirty="0"/>
              <a:t>This gives the GPS a few minutes to get proper accuracy.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r>
              <a:rPr lang="en-US" dirty="0"/>
              <a:t>Many buttons require a double tap to work. The first tap darkens the button. The second tap confirms the button. </a:t>
            </a:r>
          </a:p>
          <a:p>
            <a:pPr marL="285750" indent="-285750">
              <a:buFontTx/>
              <a:buChar char="-"/>
            </a:pPr>
            <a:r>
              <a:rPr lang="en-US" dirty="0"/>
              <a:t>Helps prevent mistakes in bumpy airplanes.</a:t>
            </a:r>
          </a:p>
          <a:p>
            <a:endParaRPr lang="en-US" dirty="0"/>
          </a:p>
        </p:txBody>
      </p:sp>
      <p:pic>
        <p:nvPicPr>
          <p:cNvPr id="3" name="Picture 2" descr="IMG_0102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23012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Flight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Once GPS is turned on the map appears showing your current location.</a:t>
            </a:r>
          </a:p>
          <a:p>
            <a:endParaRPr lang="en-US" dirty="0"/>
          </a:p>
          <a:p>
            <a:r>
              <a:rPr lang="en-US" dirty="0"/>
              <a:t>GPS accuracy should be at least 10 before Engines On.</a:t>
            </a:r>
          </a:p>
          <a:p>
            <a:endParaRPr lang="en-US" dirty="0"/>
          </a:p>
          <a:p>
            <a:r>
              <a:rPr lang="en-US" dirty="0"/>
              <a:t>Press Engines On as close as possible to actual Engines On of the airplane.</a:t>
            </a:r>
          </a:p>
        </p:txBody>
      </p:sp>
      <p:pic>
        <p:nvPicPr>
          <p:cNvPr id="3" name="Picture 2" descr="IMG_0111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744" y="0"/>
            <a:ext cx="5143500" cy="6858000"/>
          </a:xfrm>
          <a:prstGeom prst="rect">
            <a:avLst/>
          </a:prstGeom>
        </p:spPr>
      </p:pic>
      <p:sp>
        <p:nvSpPr>
          <p:cNvPr id="5" name="Frame 4"/>
          <p:cNvSpPr/>
          <p:nvPr/>
        </p:nvSpPr>
        <p:spPr>
          <a:xfrm>
            <a:off x="7883072" y="3891646"/>
            <a:ext cx="344715" cy="326571"/>
          </a:xfrm>
          <a:prstGeom prst="fram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6" name="Frame 5"/>
          <p:cNvSpPr/>
          <p:nvPr/>
        </p:nvSpPr>
        <p:spPr>
          <a:xfrm>
            <a:off x="9280072" y="571501"/>
            <a:ext cx="435429" cy="244929"/>
          </a:xfrm>
          <a:prstGeom prst="fram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7" name="Up Arrow 6"/>
          <p:cNvSpPr/>
          <p:nvPr/>
        </p:nvSpPr>
        <p:spPr>
          <a:xfrm>
            <a:off x="5715001" y="689430"/>
            <a:ext cx="208643" cy="861785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432874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0" y="0"/>
            <a:ext cx="51435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Flight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Select/Change the necessary fields.</a:t>
            </a:r>
          </a:p>
          <a:p>
            <a:pPr marL="285750" indent="-285750">
              <a:buFontTx/>
              <a:buChar char="-"/>
            </a:pPr>
            <a:r>
              <a:rPr lang="en-US" dirty="0"/>
              <a:t>Left Seat must be selected as either PIC or Intern. Who is sitting in the left seat.</a:t>
            </a:r>
          </a:p>
          <a:p>
            <a:pPr marL="285750" indent="-285750">
              <a:buFontTx/>
              <a:buChar char="-"/>
            </a:pPr>
            <a:r>
              <a:rPr lang="en-US" dirty="0"/>
              <a:t>Purpose must be selected. Use Recon if not sure. Can be changed during or after flight as well.</a:t>
            </a:r>
          </a:p>
          <a:p>
            <a:pPr marL="285750" indent="-285750">
              <a:buFontTx/>
              <a:buChar char="-"/>
            </a:pPr>
            <a:r>
              <a:rPr lang="en-US" dirty="0"/>
              <a:t>Engines On Date and Time must be selected. If you pushed Engines On at the correct time minimal adjustment should be needed.</a:t>
            </a:r>
          </a:p>
          <a:p>
            <a:r>
              <a:rPr lang="en-US" dirty="0"/>
              <a:t>When all info is correct push START.</a:t>
            </a:r>
          </a:p>
        </p:txBody>
      </p:sp>
      <p:sp>
        <p:nvSpPr>
          <p:cNvPr id="5" name="Left Arrow 4"/>
          <p:cNvSpPr/>
          <p:nvPr/>
        </p:nvSpPr>
        <p:spPr>
          <a:xfrm>
            <a:off x="8790214" y="1215572"/>
            <a:ext cx="1052286" cy="154215"/>
          </a:xfrm>
          <a:prstGeom prst="lef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3618" y="0"/>
            <a:ext cx="5143500" cy="6858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9059" y="0"/>
            <a:ext cx="5143500" cy="6858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6454" y="0"/>
            <a:ext cx="5143500" cy="68580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8177" y="0"/>
            <a:ext cx="5143500" cy="68580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774" y="0"/>
            <a:ext cx="5143500" cy="68580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29" y="0"/>
            <a:ext cx="5143500" cy="6858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735231" y="4567581"/>
            <a:ext cx="4365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/>
            <a:r>
              <a:rPr lang="en-US" dirty="0">
                <a:solidFill>
                  <a:prstClr val="white"/>
                </a:solidFill>
                <a:latin typeface="Calisto MT"/>
              </a:rPr>
              <a:t>PARS will double check with you. Say OK</a:t>
            </a:r>
          </a:p>
        </p:txBody>
      </p:sp>
    </p:spTree>
    <p:extLst>
      <p:ext uri="{BB962C8B-B14F-4D97-AF65-F5344CB8AC3E}">
        <p14:creationId xmlns:p14="http://schemas.microsoft.com/office/powerpoint/2010/main" val="335528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Base Seeder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Options for Left Burner, Right Burner, Both Burners, BIP Flares, and Add Remark.</a:t>
            </a:r>
          </a:p>
          <a:p>
            <a:pPr marL="285750" indent="-285750">
              <a:buFontTx/>
              <a:buChar char="-"/>
            </a:pPr>
            <a:r>
              <a:rPr lang="en-US" dirty="0"/>
              <a:t>Push Buttons as actions actually occur in flight. This will give us the most accurate </a:t>
            </a:r>
            <a:r>
              <a:rPr lang="en-US" dirty="0" err="1"/>
              <a:t>chem</a:t>
            </a:r>
            <a:r>
              <a:rPr lang="en-US" dirty="0"/>
              <a:t> usage and physical position of events.</a:t>
            </a:r>
          </a:p>
          <a:p>
            <a:pPr marL="285750" indent="-285750">
              <a:buFontTx/>
              <a:buChar char="-"/>
            </a:pPr>
            <a:r>
              <a:rPr lang="en-US" dirty="0"/>
              <a:t>Remarks should be entered at least once every 10 minutes, even if no event occurs.</a:t>
            </a:r>
          </a:p>
          <a:p>
            <a:pPr marL="285750" indent="-285750">
              <a:buFontTx/>
              <a:buChar char="-"/>
            </a:pPr>
            <a:r>
              <a:rPr lang="en-US" dirty="0"/>
              <a:t>Any time an event occurs the </a:t>
            </a:r>
            <a:r>
              <a:rPr lang="en-US" dirty="0" err="1"/>
              <a:t>iPad</a:t>
            </a:r>
            <a:r>
              <a:rPr lang="en-US" dirty="0"/>
              <a:t> will automatically prompt you for Remarks.</a:t>
            </a:r>
          </a:p>
        </p:txBody>
      </p:sp>
      <p:pic>
        <p:nvPicPr>
          <p:cNvPr id="3" name="Picture 2" descr="IMG_0116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87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48188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Remarks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Remarks include Updraft, Temp, Cloud Base, and </a:t>
            </a:r>
            <a:r>
              <a:rPr lang="en-US" dirty="0" err="1"/>
              <a:t>Precip</a:t>
            </a:r>
            <a:r>
              <a:rPr lang="en-US" dirty="0"/>
              <a:t> Code.</a:t>
            </a:r>
          </a:p>
          <a:p>
            <a:pPr marL="285750" indent="-285750">
              <a:buFontTx/>
              <a:buChar char="-"/>
            </a:pPr>
            <a:r>
              <a:rPr lang="en-US" dirty="0"/>
              <a:t>Updraft: Nearest 100 </a:t>
            </a:r>
            <a:r>
              <a:rPr lang="en-US" dirty="0" err="1"/>
              <a:t>kft</a:t>
            </a:r>
            <a:r>
              <a:rPr lang="en-US" dirty="0"/>
              <a:t>. Leave as N/A in clear skies.</a:t>
            </a:r>
          </a:p>
          <a:p>
            <a:pPr marL="285750" indent="-285750">
              <a:buFontTx/>
              <a:buChar char="-"/>
            </a:pPr>
            <a:r>
              <a:rPr lang="en-US" dirty="0"/>
              <a:t>Temp: Must be entered. Air temp in degrees Celsius.</a:t>
            </a:r>
          </a:p>
          <a:p>
            <a:pPr marL="285750" indent="-285750">
              <a:buFontTx/>
              <a:buChar char="-"/>
            </a:pPr>
            <a:r>
              <a:rPr lang="en-US" dirty="0"/>
              <a:t>Cloud Base: Leave as N/A if there are no clouds. Will automatically place the decimal point. (ex: Entering 65 produces a 6.5 </a:t>
            </a:r>
            <a:r>
              <a:rPr lang="en-US" dirty="0" err="1"/>
              <a:t>kft</a:t>
            </a:r>
            <a:r>
              <a:rPr lang="en-US" dirty="0"/>
              <a:t> cloud base height.)</a:t>
            </a:r>
          </a:p>
          <a:p>
            <a:pPr marL="285750" indent="-285750">
              <a:buFontTx/>
              <a:buChar char="-"/>
            </a:pPr>
            <a:r>
              <a:rPr lang="en-US" dirty="0" err="1"/>
              <a:t>Precip</a:t>
            </a:r>
            <a:r>
              <a:rPr lang="en-US" dirty="0"/>
              <a:t> Code: Use N/A for no clouds.</a:t>
            </a:r>
          </a:p>
          <a:p>
            <a:pPr marL="285750" indent="-285750">
              <a:buFontTx/>
              <a:buChar char="-"/>
            </a:pPr>
            <a:r>
              <a:rPr lang="en-US" dirty="0"/>
              <a:t>SAVE!</a:t>
            </a:r>
          </a:p>
        </p:txBody>
      </p:sp>
      <p:pic>
        <p:nvPicPr>
          <p:cNvPr id="3" name="Picture 2" descr="IMG_0119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9145" y="0"/>
            <a:ext cx="5143500" cy="6858000"/>
          </a:xfrm>
          <a:prstGeom prst="rect">
            <a:avLst/>
          </a:prstGeom>
        </p:spPr>
      </p:pic>
      <p:pic>
        <p:nvPicPr>
          <p:cNvPr id="5" name="Picture 4" descr="IMG_0121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9145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842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Base Flight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Counters keep track of </a:t>
            </a:r>
            <a:r>
              <a:rPr lang="en-US" dirty="0" err="1"/>
              <a:t>chem</a:t>
            </a:r>
            <a:r>
              <a:rPr lang="en-US" dirty="0"/>
              <a:t> usage</a:t>
            </a:r>
          </a:p>
          <a:p>
            <a:pPr marL="285750" indent="-285750">
              <a:buFontTx/>
              <a:buChar char="-"/>
            </a:pPr>
            <a:r>
              <a:rPr lang="en-US" dirty="0"/>
              <a:t>Burners are tracked in minutes</a:t>
            </a:r>
          </a:p>
          <a:p>
            <a:pPr marL="285750" indent="-285750">
              <a:buFontTx/>
              <a:buChar char="-"/>
            </a:pPr>
            <a:r>
              <a:rPr lang="en-US" dirty="0"/>
              <a:t>Flares are # of flares used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r>
              <a:rPr lang="en-US" dirty="0"/>
              <a:t>Flight time is also tracked in minutes.</a:t>
            </a:r>
          </a:p>
          <a:p>
            <a:endParaRPr lang="en-US" dirty="0"/>
          </a:p>
          <a:p>
            <a:r>
              <a:rPr lang="en-US" dirty="0"/>
              <a:t>If purpose changes, you can change it with a drop-down menu.</a:t>
            </a:r>
          </a:p>
        </p:txBody>
      </p:sp>
      <p:pic>
        <p:nvPicPr>
          <p:cNvPr id="3" name="Picture 2" descr="IMG_0122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5535" y="0"/>
            <a:ext cx="5143500" cy="6858000"/>
          </a:xfrm>
          <a:prstGeom prst="rect">
            <a:avLst/>
          </a:prstGeom>
        </p:spPr>
      </p:pic>
      <p:sp>
        <p:nvSpPr>
          <p:cNvPr id="5" name="Up Arrow 4"/>
          <p:cNvSpPr/>
          <p:nvPr/>
        </p:nvSpPr>
        <p:spPr>
          <a:xfrm>
            <a:off x="6331857" y="716644"/>
            <a:ext cx="344714" cy="1660071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pic>
        <p:nvPicPr>
          <p:cNvPr id="6" name="Picture 5" descr="IMG_0124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9145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470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Base Flight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Make sure all seeding equipment is off before trying to turn off Engines</a:t>
            </a:r>
          </a:p>
          <a:p>
            <a:endParaRPr lang="en-US" dirty="0"/>
          </a:p>
          <a:p>
            <a:r>
              <a:rPr lang="en-US" dirty="0"/>
              <a:t>Hopefully, this isn’t a problem since you are entering what happens in flight, and you wouldn’t be landing with burners still on.</a:t>
            </a:r>
          </a:p>
        </p:txBody>
      </p:sp>
      <p:pic>
        <p:nvPicPr>
          <p:cNvPr id="3" name="Picture 2" descr="IMG_0123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0074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37760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36297-7616-124F-8C3F-FE1ABB647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Bad GPS Issue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5BE7FA-62CB-D849-902D-5C5DC37369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49821" y="2133601"/>
            <a:ext cx="3531476" cy="4571999"/>
          </a:xfrm>
        </p:spPr>
        <p:txBody>
          <a:bodyPr/>
          <a:lstStyle/>
          <a:p>
            <a:r>
              <a:rPr lang="en-US" dirty="0"/>
              <a:t>If GPS is working, you have a bunch of data at the top of the screen.</a:t>
            </a:r>
          </a:p>
          <a:p>
            <a:endParaRPr lang="en-US" dirty="0"/>
          </a:p>
          <a:p>
            <a:r>
              <a:rPr lang="en-US" dirty="0"/>
              <a:t>If GPS stops working, the data is replaced by a “Bad Accuracy” alert. (Or if Acc &gt; 10)</a:t>
            </a:r>
          </a:p>
          <a:p>
            <a:endParaRPr lang="en-US" dirty="0"/>
          </a:p>
          <a:p>
            <a:r>
              <a:rPr lang="en-US" dirty="0"/>
              <a:t>The iPad will continue to reset the GPS until it regains a signal. Please let Dan know if there is a prolonged period with no GPS signal.</a:t>
            </a:r>
          </a:p>
          <a:p>
            <a:endParaRPr lang="en-US" dirty="0"/>
          </a:p>
        </p:txBody>
      </p:sp>
      <p:pic>
        <p:nvPicPr>
          <p:cNvPr id="8" name="Content Placeholder 7" descr="Map&#10;&#10;Description automatically generated">
            <a:extLst>
              <a:ext uri="{FF2B5EF4-FFF2-40B4-BE49-F238E27FC236}">
                <a16:creationId xmlns:a16="http://schemas.microsoft.com/office/drawing/2014/main" id="{19DCA2AC-069D-9F49-B9D1-4E5A5665DA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5847" y="1"/>
            <a:ext cx="5139346" cy="6852461"/>
          </a:xfrm>
        </p:spPr>
      </p:pic>
      <p:pic>
        <p:nvPicPr>
          <p:cNvPr id="10" name="Picture 9" descr="A picture containing map&#10;&#10;Description automatically generated">
            <a:extLst>
              <a:ext uri="{FF2B5EF4-FFF2-40B4-BE49-F238E27FC236}">
                <a16:creationId xmlns:a16="http://schemas.microsoft.com/office/drawing/2014/main" id="{4D8BB896-CDF8-E044-860B-859C1BEF7C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5848" y="0"/>
            <a:ext cx="5139345" cy="6852460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2E6102BF-479F-7943-A344-5016E5752AE8}"/>
              </a:ext>
            </a:extLst>
          </p:cNvPr>
          <p:cNvCxnSpPr>
            <a:cxnSpLocks/>
          </p:cNvCxnSpPr>
          <p:nvPr/>
        </p:nvCxnSpPr>
        <p:spPr>
          <a:xfrm flipH="1" flipV="1">
            <a:off x="6647328" y="263341"/>
            <a:ext cx="597052" cy="1167427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CEFCCD4E-9885-1E4B-9873-0CF1BF7ACC0D}"/>
              </a:ext>
            </a:extLst>
          </p:cNvPr>
          <p:cNvCxnSpPr>
            <a:cxnSpLocks/>
          </p:cNvCxnSpPr>
          <p:nvPr/>
        </p:nvCxnSpPr>
        <p:spPr>
          <a:xfrm>
            <a:off x="4396292" y="152401"/>
            <a:ext cx="1129554" cy="0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7631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36297-7616-124F-8C3F-FE1ABB647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Map Shading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BA2F1AD-72C7-BF4F-8E2E-437BF33CCC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8443" y="36977"/>
            <a:ext cx="5118538" cy="6824717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5BE7FA-62CB-D849-902D-5C5DC37369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49821" y="2133601"/>
            <a:ext cx="3531476" cy="4571999"/>
          </a:xfrm>
        </p:spPr>
        <p:txBody>
          <a:bodyPr/>
          <a:lstStyle/>
          <a:p>
            <a:r>
              <a:rPr lang="en-US" dirty="0"/>
              <a:t>Target areas have no shading.</a:t>
            </a:r>
          </a:p>
          <a:p>
            <a:endParaRPr lang="en-US" dirty="0"/>
          </a:p>
          <a:p>
            <a:r>
              <a:rPr lang="en-US" dirty="0"/>
              <a:t>Buffer Zones have a light green shading (Not Shown).</a:t>
            </a:r>
          </a:p>
          <a:p>
            <a:endParaRPr lang="en-US" dirty="0"/>
          </a:p>
          <a:p>
            <a:r>
              <a:rPr lang="en-US" dirty="0"/>
              <a:t>Non-Operational areas have a red shading.</a:t>
            </a:r>
          </a:p>
          <a:p>
            <a:endParaRPr lang="en-US" dirty="0"/>
          </a:p>
          <a:p>
            <a:r>
              <a:rPr lang="en-US" dirty="0"/>
              <a:t>Red means No Seeding.</a:t>
            </a:r>
          </a:p>
        </p:txBody>
      </p:sp>
    </p:spTree>
    <p:extLst>
      <p:ext uri="{BB962C8B-B14F-4D97-AF65-F5344CB8AC3E}">
        <p14:creationId xmlns:p14="http://schemas.microsoft.com/office/powerpoint/2010/main" val="237243675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After Flight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Select AFTER FLIGHT from the bottom Menu.</a:t>
            </a:r>
          </a:p>
          <a:p>
            <a:endParaRPr lang="en-US" dirty="0"/>
          </a:p>
          <a:p>
            <a:r>
              <a:rPr lang="en-US" dirty="0"/>
              <a:t>Select the appropriate flight from the list.</a:t>
            </a:r>
          </a:p>
          <a:p>
            <a:endParaRPr lang="en-US" dirty="0"/>
          </a:p>
          <a:p>
            <a:r>
              <a:rPr lang="en-US" dirty="0"/>
              <a:t>You can also sort flights.</a:t>
            </a:r>
          </a:p>
        </p:txBody>
      </p:sp>
      <p:pic>
        <p:nvPicPr>
          <p:cNvPr id="3" name="Picture 2" descr="IMG_0102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3680" y="0"/>
            <a:ext cx="5143500" cy="6858000"/>
          </a:xfrm>
          <a:prstGeom prst="rect">
            <a:avLst/>
          </a:prstGeom>
        </p:spPr>
      </p:pic>
      <p:sp>
        <p:nvSpPr>
          <p:cNvPr id="5" name="Down Arrow 4"/>
          <p:cNvSpPr/>
          <p:nvPr/>
        </p:nvSpPr>
        <p:spPr>
          <a:xfrm>
            <a:off x="5896430" y="5651500"/>
            <a:ext cx="163285" cy="861786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pic>
        <p:nvPicPr>
          <p:cNvPr id="6" name="Picture 5" descr="IMG_0103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3679" y="0"/>
            <a:ext cx="5143500" cy="6858000"/>
          </a:xfrm>
          <a:prstGeom prst="rect">
            <a:avLst/>
          </a:prstGeom>
        </p:spPr>
      </p:pic>
      <p:pic>
        <p:nvPicPr>
          <p:cNvPr id="7" name="Picture 6" descr="IMG_0104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3679" y="0"/>
            <a:ext cx="5143500" cy="6858000"/>
          </a:xfrm>
          <a:prstGeom prst="rect">
            <a:avLst/>
          </a:prstGeom>
        </p:spPr>
      </p:pic>
      <p:pic>
        <p:nvPicPr>
          <p:cNvPr id="8" name="Picture 7" descr="IMG_0105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6358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846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After Flight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The first time you select a flight you will be prompted for BIP and EJC usage.</a:t>
            </a:r>
          </a:p>
          <a:p>
            <a:pPr marL="285750" indent="-285750">
              <a:buFontTx/>
              <a:buChar char="-"/>
            </a:pPr>
            <a:r>
              <a:rPr lang="en-US" dirty="0"/>
              <a:t>These should be based on a VISUAL count of the number of flares ACTUALLY used during flight.</a:t>
            </a:r>
          </a:p>
          <a:p>
            <a:pPr marL="285750" indent="-285750">
              <a:buFontTx/>
              <a:buChar char="-"/>
            </a:pPr>
            <a:r>
              <a:rPr lang="en-US" dirty="0"/>
              <a:t>If you get it wrong, you don’t get a second chance. Get it right the first time.</a:t>
            </a:r>
          </a:p>
          <a:p>
            <a:pPr marL="285750" indent="-285750">
              <a:buFontTx/>
              <a:buChar char="-"/>
            </a:pPr>
            <a:r>
              <a:rPr lang="en-US" dirty="0"/>
              <a:t>Check the appropriate box if you had burner problems or if seeding was suspended due to flash flooding or tornado warnings.</a:t>
            </a:r>
          </a:p>
        </p:txBody>
      </p:sp>
      <p:pic>
        <p:nvPicPr>
          <p:cNvPr id="5" name="Picture 4" descr="IMG_0156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8216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38005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9855" y="0"/>
            <a:ext cx="51435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After Flight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If the number of flares used doesn’t match the number of flares entered during flight the count turns red.</a:t>
            </a:r>
          </a:p>
          <a:p>
            <a:pPr marL="285750" indent="-285750">
              <a:buFontTx/>
              <a:buChar char="-"/>
            </a:pPr>
            <a:r>
              <a:rPr lang="en-US" dirty="0"/>
              <a:t>You will need to fix this before syncing your flight.</a:t>
            </a:r>
          </a:p>
          <a:p>
            <a:pPr marL="285750" indent="-285750">
              <a:buFontTx/>
              <a:buChar char="-"/>
            </a:pPr>
            <a:r>
              <a:rPr lang="en-US" dirty="0"/>
              <a:t>Various controls allow you to move between records.</a:t>
            </a:r>
          </a:p>
          <a:p>
            <a:pPr marL="285750" indent="-285750">
              <a:buFontTx/>
              <a:buChar char="-"/>
            </a:pPr>
            <a:r>
              <a:rPr lang="en-US" dirty="0"/>
              <a:t>There are also menus for adjusting flight info if necessary.</a:t>
            </a:r>
          </a:p>
          <a:p>
            <a:pPr marL="285750" indent="-285750">
              <a:buFontTx/>
              <a:buChar char="-"/>
            </a:pPr>
            <a:r>
              <a:rPr lang="en-US" dirty="0"/>
              <a:t>Enter a flight summary in the space provided.</a:t>
            </a:r>
          </a:p>
        </p:txBody>
      </p:sp>
      <p:sp>
        <p:nvSpPr>
          <p:cNvPr id="5" name="Up Arrow 4"/>
          <p:cNvSpPr/>
          <p:nvPr/>
        </p:nvSpPr>
        <p:spPr>
          <a:xfrm>
            <a:off x="9592128" y="1870521"/>
            <a:ext cx="163286" cy="1297214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6" name="Up Arrow 5"/>
          <p:cNvSpPr/>
          <p:nvPr/>
        </p:nvSpPr>
        <p:spPr>
          <a:xfrm>
            <a:off x="5748946" y="4095107"/>
            <a:ext cx="154214" cy="816428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7" name="Up Arrow 6"/>
          <p:cNvSpPr/>
          <p:nvPr/>
        </p:nvSpPr>
        <p:spPr>
          <a:xfrm>
            <a:off x="6244559" y="4095107"/>
            <a:ext cx="154214" cy="816428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8" name="Up Arrow 7"/>
          <p:cNvSpPr/>
          <p:nvPr/>
        </p:nvSpPr>
        <p:spPr>
          <a:xfrm>
            <a:off x="6769694" y="4095107"/>
            <a:ext cx="154214" cy="816428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9" name="Up Arrow 8"/>
          <p:cNvSpPr/>
          <p:nvPr/>
        </p:nvSpPr>
        <p:spPr>
          <a:xfrm>
            <a:off x="7284671" y="4095107"/>
            <a:ext cx="154214" cy="816428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10" name="Up Arrow 9"/>
          <p:cNvSpPr/>
          <p:nvPr/>
        </p:nvSpPr>
        <p:spPr>
          <a:xfrm>
            <a:off x="9430656" y="3964961"/>
            <a:ext cx="154214" cy="816428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12" name="Up Arrow 11"/>
          <p:cNvSpPr/>
          <p:nvPr/>
        </p:nvSpPr>
        <p:spPr>
          <a:xfrm>
            <a:off x="6196762" y="802263"/>
            <a:ext cx="172357" cy="825500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13" name="Up Arrow 12"/>
          <p:cNvSpPr/>
          <p:nvPr/>
        </p:nvSpPr>
        <p:spPr>
          <a:xfrm>
            <a:off x="6642564" y="1155684"/>
            <a:ext cx="172357" cy="825500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14" name="Up Arrow 13"/>
          <p:cNvSpPr/>
          <p:nvPr/>
        </p:nvSpPr>
        <p:spPr>
          <a:xfrm>
            <a:off x="7136753" y="1484086"/>
            <a:ext cx="172357" cy="825500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15" name="Up Arrow 14"/>
          <p:cNvSpPr/>
          <p:nvPr/>
        </p:nvSpPr>
        <p:spPr>
          <a:xfrm>
            <a:off x="9335407" y="802263"/>
            <a:ext cx="172357" cy="825500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16" name="Up Arrow 15"/>
          <p:cNvSpPr/>
          <p:nvPr/>
        </p:nvSpPr>
        <p:spPr>
          <a:xfrm>
            <a:off x="9750986" y="473528"/>
            <a:ext cx="172357" cy="825500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17" name="Up Arrow 16"/>
          <p:cNvSpPr/>
          <p:nvPr/>
        </p:nvSpPr>
        <p:spPr>
          <a:xfrm>
            <a:off x="8919828" y="1155684"/>
            <a:ext cx="172357" cy="825500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18" name="Up Arrow 17"/>
          <p:cNvSpPr/>
          <p:nvPr/>
        </p:nvSpPr>
        <p:spPr>
          <a:xfrm>
            <a:off x="8550730" y="1484086"/>
            <a:ext cx="172357" cy="825500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19" name="Frame 18"/>
          <p:cNvSpPr/>
          <p:nvPr/>
        </p:nvSpPr>
        <p:spPr>
          <a:xfrm>
            <a:off x="5516962" y="3964962"/>
            <a:ext cx="4989286" cy="2568843"/>
          </a:xfrm>
          <a:prstGeom prst="fram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164740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After Flight</a:t>
            </a:r>
          </a:p>
        </p:txBody>
      </p:sp>
      <p:pic>
        <p:nvPicPr>
          <p:cNvPr id="6" name="Picture 5" descr="A picture containing text, software, computer icon, computer&#10;&#10;Description automatically generated">
            <a:extLst>
              <a:ext uri="{FF2B5EF4-FFF2-40B4-BE49-F238E27FC236}">
                <a16:creationId xmlns:a16="http://schemas.microsoft.com/office/drawing/2014/main" id="{DD7F542B-5A7D-E99D-CE15-D78E249CD3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4600" y="0"/>
            <a:ext cx="4503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87514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After Flight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Moving through Records</a:t>
            </a:r>
          </a:p>
          <a:p>
            <a:pPr marL="285750" indent="-285750">
              <a:buFontTx/>
              <a:buChar char="-"/>
            </a:pPr>
            <a:r>
              <a:rPr lang="en-US" dirty="0"/>
              <a:t>You can sort records using the menu.</a:t>
            </a:r>
          </a:p>
          <a:p>
            <a:pPr marL="285750" indent="-285750">
              <a:buFontTx/>
              <a:buChar char="-"/>
            </a:pPr>
            <a:r>
              <a:rPr lang="en-US" dirty="0"/>
              <a:t>Events include EON, EOF, BON, BOF, LON, LOF, RON, ROF, BIP, EJC, and ICE.</a:t>
            </a:r>
          </a:p>
          <a:p>
            <a:pPr marL="285750" indent="-285750">
              <a:buFontTx/>
              <a:buChar char="-"/>
            </a:pPr>
            <a:r>
              <a:rPr lang="en-US" dirty="0"/>
              <a:t>You can Remove a Flare if you had an erroneous entry. (ex: A dud)</a:t>
            </a:r>
          </a:p>
          <a:p>
            <a:pPr marL="285750" indent="-285750">
              <a:buFontTx/>
              <a:buChar char="-"/>
            </a:pPr>
            <a:r>
              <a:rPr lang="en-US" dirty="0"/>
              <a:t>You can add a flare if you forgot to hit the button during flight.</a:t>
            </a:r>
          </a:p>
          <a:p>
            <a:pPr marL="285750" indent="-285750">
              <a:buFontTx/>
              <a:buChar char="-"/>
            </a:pPr>
            <a:r>
              <a:rPr lang="en-US" dirty="0"/>
              <a:t>Don’t forget to Save Summary any time you make changes.</a:t>
            </a:r>
          </a:p>
          <a:p>
            <a:pPr marL="285750" indent="-285750">
              <a:buFontTx/>
              <a:buChar char="-"/>
            </a:pPr>
            <a:endParaRPr lang="en-US" dirty="0"/>
          </a:p>
        </p:txBody>
      </p:sp>
      <p:pic>
        <p:nvPicPr>
          <p:cNvPr id="3" name="Picture 2" descr="IMG_0126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0074" y="0"/>
            <a:ext cx="5143500" cy="6858000"/>
          </a:xfrm>
          <a:prstGeom prst="rect">
            <a:avLst/>
          </a:prstGeom>
        </p:spPr>
      </p:pic>
      <p:sp>
        <p:nvSpPr>
          <p:cNvPr id="5" name="Up Arrow 4"/>
          <p:cNvSpPr/>
          <p:nvPr/>
        </p:nvSpPr>
        <p:spPr>
          <a:xfrm>
            <a:off x="9407073" y="4336147"/>
            <a:ext cx="281214" cy="979715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pic>
        <p:nvPicPr>
          <p:cNvPr id="6" name="Picture 5" descr="IMG_0127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4587" y="0"/>
            <a:ext cx="5143500" cy="6858000"/>
          </a:xfrm>
          <a:prstGeom prst="rect">
            <a:avLst/>
          </a:prstGeom>
        </p:spPr>
      </p:pic>
      <p:pic>
        <p:nvPicPr>
          <p:cNvPr id="7" name="Picture 6" descr="IMG_0128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4599" y="0"/>
            <a:ext cx="5143500" cy="6858000"/>
          </a:xfrm>
          <a:prstGeom prst="rect">
            <a:avLst/>
          </a:prstGeom>
        </p:spPr>
      </p:pic>
      <p:sp>
        <p:nvSpPr>
          <p:cNvPr id="8" name="Up Arrow 7"/>
          <p:cNvSpPr/>
          <p:nvPr/>
        </p:nvSpPr>
        <p:spPr>
          <a:xfrm>
            <a:off x="7846788" y="4435929"/>
            <a:ext cx="199571" cy="879932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pic>
        <p:nvPicPr>
          <p:cNvPr id="9" name="Picture 8" descr="IMG_0129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9145" y="0"/>
            <a:ext cx="5143500" cy="6858000"/>
          </a:xfrm>
          <a:prstGeom prst="rect">
            <a:avLst/>
          </a:prstGeom>
        </p:spPr>
      </p:pic>
      <p:sp>
        <p:nvSpPr>
          <p:cNvPr id="10" name="Up Arrow 9"/>
          <p:cNvSpPr/>
          <p:nvPr/>
        </p:nvSpPr>
        <p:spPr>
          <a:xfrm>
            <a:off x="7846788" y="4435929"/>
            <a:ext cx="199571" cy="879932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11" name="Up Arrow 10"/>
          <p:cNvSpPr/>
          <p:nvPr/>
        </p:nvSpPr>
        <p:spPr>
          <a:xfrm>
            <a:off x="8352974" y="4435929"/>
            <a:ext cx="199571" cy="879932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sp>
        <p:nvSpPr>
          <p:cNvPr id="12" name="Up Arrow 11"/>
          <p:cNvSpPr/>
          <p:nvPr/>
        </p:nvSpPr>
        <p:spPr>
          <a:xfrm>
            <a:off x="10096501" y="4435929"/>
            <a:ext cx="199571" cy="752928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2051295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After Flight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Finding where to add a flare.</a:t>
            </a:r>
          </a:p>
          <a:p>
            <a:pPr marL="285750" indent="-285750">
              <a:buFontTx/>
              <a:buChar char="-"/>
            </a:pPr>
            <a:r>
              <a:rPr lang="en-US" dirty="0"/>
              <a:t>The map can be helpful in finding where to add a flare, if you know about where it should have been.</a:t>
            </a:r>
          </a:p>
          <a:p>
            <a:pPr marL="285750" indent="-285750">
              <a:buFontTx/>
              <a:buChar char="-"/>
            </a:pPr>
            <a:r>
              <a:rPr lang="en-US" dirty="0"/>
              <a:t>While in the flight records, press the FLIGHT button at the bottom of the screen.</a:t>
            </a:r>
          </a:p>
          <a:p>
            <a:pPr marL="285750" indent="-285750">
              <a:buFontTx/>
              <a:buChar char="-"/>
            </a:pPr>
            <a:r>
              <a:rPr lang="en-US" dirty="0"/>
              <a:t>The map shows the planes position at the time of that record. Use the controls to go through the flight.</a:t>
            </a:r>
          </a:p>
          <a:p>
            <a:pPr marL="285750" indent="-285750">
              <a:buFontTx/>
              <a:buChar char="-"/>
            </a:pPr>
            <a:r>
              <a:rPr lang="en-US" dirty="0"/>
              <a:t>Go back to AFTER FLIGHT and you’ll be on the new record for editing.</a:t>
            </a:r>
          </a:p>
        </p:txBody>
      </p:sp>
      <p:pic>
        <p:nvPicPr>
          <p:cNvPr id="3" name="Picture 2" descr="IMG_0129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0074" y="0"/>
            <a:ext cx="5143500" cy="6858000"/>
          </a:xfrm>
          <a:prstGeom prst="rect">
            <a:avLst/>
          </a:prstGeom>
        </p:spPr>
      </p:pic>
      <p:sp>
        <p:nvSpPr>
          <p:cNvPr id="5" name="Down Arrow 4"/>
          <p:cNvSpPr/>
          <p:nvPr/>
        </p:nvSpPr>
        <p:spPr>
          <a:xfrm>
            <a:off x="5542644" y="5651501"/>
            <a:ext cx="208643" cy="870857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pic>
        <p:nvPicPr>
          <p:cNvPr id="6" name="Picture 5" descr="IMG_0130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5515" y="0"/>
            <a:ext cx="5143500" cy="6858000"/>
          </a:xfrm>
          <a:prstGeom prst="rect">
            <a:avLst/>
          </a:prstGeom>
        </p:spPr>
      </p:pic>
      <p:sp>
        <p:nvSpPr>
          <p:cNvPr id="7" name="Down Arrow 6"/>
          <p:cNvSpPr/>
          <p:nvPr/>
        </p:nvSpPr>
        <p:spPr>
          <a:xfrm>
            <a:off x="5851072" y="5923643"/>
            <a:ext cx="181429" cy="598714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2210031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55E2586-119C-2C47-8C57-9783EF615C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0" y="0"/>
            <a:ext cx="51435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Weekly Report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Only for home site.</a:t>
            </a:r>
          </a:p>
          <a:p>
            <a:r>
              <a:rPr lang="en-US" dirty="0"/>
              <a:t>Weekly Chemical Inventories are completed every week before 17Z Monday morning.</a:t>
            </a:r>
          </a:p>
          <a:p>
            <a:endParaRPr lang="en-US" dirty="0"/>
          </a:p>
          <a:p>
            <a:r>
              <a:rPr lang="en-US" dirty="0"/>
              <a:t>Make sure Date and Time are entered and accurate. </a:t>
            </a:r>
          </a:p>
          <a:p>
            <a:endParaRPr lang="en-US" dirty="0"/>
          </a:p>
          <a:p>
            <a:r>
              <a:rPr lang="en-US" dirty="0"/>
              <a:t>SAVE</a:t>
            </a:r>
          </a:p>
        </p:txBody>
      </p:sp>
      <p:sp>
        <p:nvSpPr>
          <p:cNvPr id="5" name="Up Arrow 4"/>
          <p:cNvSpPr/>
          <p:nvPr/>
        </p:nvSpPr>
        <p:spPr>
          <a:xfrm>
            <a:off x="6186527" y="602436"/>
            <a:ext cx="181429" cy="952500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  <a:latin typeface="Calisto MT"/>
            </a:endParaRPr>
          </a:p>
        </p:txBody>
      </p:sp>
      <p:pic>
        <p:nvPicPr>
          <p:cNvPr id="6" name="Picture 5" descr="IMG_0143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0" y="0"/>
            <a:ext cx="5143500" cy="6858000"/>
          </a:xfrm>
          <a:prstGeom prst="rect">
            <a:avLst/>
          </a:prstGeom>
        </p:spPr>
      </p:pic>
      <p:pic>
        <p:nvPicPr>
          <p:cNvPr id="7" name="Picture 6" descr="IMG_0142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097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ARB Sync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/>
          <a:lstStyle/>
          <a:p>
            <a:r>
              <a:rPr lang="en-US" dirty="0"/>
              <a:t>Send Chemical Inventory will send your weekly chemical to Bismarck.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9827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94480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8"/>
            <a:ext cx="3657600" cy="1162050"/>
          </a:xfrm>
        </p:spPr>
        <p:txBody>
          <a:bodyPr/>
          <a:lstStyle/>
          <a:p>
            <a:r>
              <a:rPr lang="en-US" dirty="0"/>
              <a:t>ARB Sync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734458"/>
            <a:ext cx="3657600" cy="489675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 menu shows any </a:t>
            </a:r>
            <a:r>
              <a:rPr lang="en-US" dirty="0" err="1"/>
              <a:t>syncable</a:t>
            </a:r>
            <a:r>
              <a:rPr lang="en-US" dirty="0"/>
              <a:t> flights.</a:t>
            </a:r>
          </a:p>
          <a:p>
            <a:endParaRPr lang="en-US" dirty="0"/>
          </a:p>
          <a:p>
            <a:r>
              <a:rPr lang="en-US" dirty="0"/>
              <a:t>Only select flights when you are ready to send them. (Summary is completed)</a:t>
            </a:r>
          </a:p>
          <a:p>
            <a:endParaRPr lang="en-US" dirty="0"/>
          </a:p>
          <a:p>
            <a:r>
              <a:rPr lang="en-US" dirty="0"/>
              <a:t>A flight is not </a:t>
            </a:r>
            <a:r>
              <a:rPr lang="en-US" dirty="0" err="1"/>
              <a:t>syncable</a:t>
            </a:r>
            <a:r>
              <a:rPr lang="en-US" dirty="0"/>
              <a:t> if you have not gone through After Flight yet.</a:t>
            </a:r>
          </a:p>
          <a:p>
            <a:endParaRPr lang="en-US" dirty="0"/>
          </a:p>
          <a:p>
            <a:r>
              <a:rPr lang="en-US" dirty="0"/>
              <a:t>A flight can not be resent unless a change is made. (Change Summary if needed)</a:t>
            </a:r>
          </a:p>
          <a:p>
            <a:endParaRPr lang="en-US" dirty="0"/>
          </a:p>
          <a:p>
            <a:r>
              <a:rPr lang="en-US" dirty="0"/>
              <a:t>Sync Selected Flights (May take a few minutes)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3202" y="0"/>
            <a:ext cx="5143500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3202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857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690" y="136979"/>
            <a:ext cx="3657600" cy="707974"/>
          </a:xfrm>
        </p:spPr>
        <p:txBody>
          <a:bodyPr/>
          <a:lstStyle/>
          <a:p>
            <a:r>
              <a:rPr lang="en-US" dirty="0"/>
              <a:t>ARB Sync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7690" y="1111171"/>
            <a:ext cx="3657600" cy="5520044"/>
          </a:xfrm>
        </p:spPr>
        <p:txBody>
          <a:bodyPr>
            <a:normAutofit/>
          </a:bodyPr>
          <a:lstStyle/>
          <a:p>
            <a:r>
              <a:rPr lang="en-US" dirty="0"/>
              <a:t>SEND WEEKLY FLIGHT REPORT</a:t>
            </a:r>
          </a:p>
          <a:p>
            <a:r>
              <a:rPr lang="en-US" dirty="0"/>
              <a:t>-Used to report the number and type of flights during the week.</a:t>
            </a:r>
          </a:p>
          <a:p>
            <a:r>
              <a:rPr lang="en-US" dirty="0"/>
              <a:t>-Make sure the proper week is selected.</a:t>
            </a:r>
          </a:p>
          <a:p>
            <a:r>
              <a:rPr lang="en-US" dirty="0"/>
              <a:t>-Enter the total number of flights for each day, based on UTC, regardless of purpose.</a:t>
            </a:r>
          </a:p>
          <a:p>
            <a:r>
              <a:rPr lang="en-US" dirty="0"/>
              <a:t>-If flights occurred, list the EON, EOF, and purpose of each flight.</a:t>
            </a:r>
          </a:p>
          <a:p>
            <a:r>
              <a:rPr lang="en-US" dirty="0"/>
              <a:t>-List # and type of flares used, if applicable.</a:t>
            </a:r>
          </a:p>
          <a:p>
            <a:r>
              <a:rPr lang="en-US" dirty="0"/>
              <a:t>-Push Send. You will be automatically returned to the ARB Sync page.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pPr marL="285750" indent="-285750">
              <a:buFontTx/>
              <a:buChar char="-"/>
            </a:pP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1515" y="0"/>
            <a:ext cx="5143500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1515" y="0"/>
            <a:ext cx="5143500" cy="6858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1515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274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81152528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theme/theme1.xml><?xml version="1.0" encoding="utf-8"?>
<a:theme xmlns:a="http://schemas.openxmlformats.org/drawingml/2006/main" name="NORTH DAKOTA">
  <a:themeElements>
    <a:clrScheme name="Custom 1">
      <a:dk1>
        <a:srgbClr val="796E66"/>
      </a:dk1>
      <a:lt1>
        <a:sysClr val="window" lastClr="FFFFFF"/>
      </a:lt1>
      <a:dk2>
        <a:srgbClr val="000000"/>
      </a:dk2>
      <a:lt2>
        <a:srgbClr val="B6B0A2"/>
      </a:lt2>
      <a:accent1>
        <a:srgbClr val="D34727"/>
      </a:accent1>
      <a:accent2>
        <a:srgbClr val="087482"/>
      </a:accent2>
      <a:accent3>
        <a:srgbClr val="FAA21B"/>
      </a:accent3>
      <a:accent4>
        <a:srgbClr val="049FDA"/>
      </a:accent4>
      <a:accent5>
        <a:srgbClr val="709749"/>
      </a:accent5>
      <a:accent6>
        <a:srgbClr val="B3BD35"/>
      </a:accent6>
      <a:hlink>
        <a:srgbClr val="000000"/>
      </a:hlink>
      <a:folHlink>
        <a:srgbClr val="087782"/>
      </a:folHlink>
    </a:clrScheme>
    <a:fontScheme name="MS Fonts 2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D_BELEGENDARY_1_96dpi" id="{3A4CE9D5-7867-416E-9E23-45FF1C50E1CF}" vid="{46262918-D099-4D93-B986-EE8C94552717}"/>
    </a:ext>
  </a:extLst>
</a:theme>
</file>

<file path=ppt/theme/theme2.xml><?xml version="1.0" encoding="utf-8"?>
<a:theme xmlns:a="http://schemas.openxmlformats.org/drawingml/2006/main" name="Story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Story">
      <a:majorFont>
        <a:latin typeface="Calisto MT"/>
        <a:ea typeface=""/>
        <a:cs typeface=""/>
        <a:font script="Jpan" typeface="ＭＳ Ｐ明朝"/>
        <a:font script="Hans" typeface="宋体"/>
        <a:font script="Hant" typeface="新細明體"/>
      </a:majorFont>
      <a:minorFont>
        <a:latin typeface="Calisto MT"/>
        <a:ea typeface=""/>
        <a:cs typeface=""/>
        <a:font script="Jpan" typeface="ＭＳ Ｐ明朝"/>
        <a:font script="Hans" typeface="宋体"/>
        <a:font script="Hant" typeface="新細明體"/>
      </a:minorFont>
    </a:fontScheme>
    <a:fmtScheme name="Story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10000"/>
                <a:satMod val="150000"/>
                <a:lumMod val="120000"/>
              </a:schemeClr>
              <a:schemeClr val="phClr">
                <a:satMod val="350000"/>
                <a:lumMod val="150000"/>
              </a:schemeClr>
            </a:duotone>
          </a:blip>
          <a:tile tx="0" ty="0" sx="20000" sy="20000" flip="none" algn="ctr"/>
        </a:blipFill>
        <a:gradFill rotWithShape="1">
          <a:gsLst>
            <a:gs pos="0">
              <a:schemeClr val="phClr">
                <a:shade val="20000"/>
                <a:satMod val="130000"/>
              </a:schemeClr>
            </a:gs>
            <a:gs pos="5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200000"/>
                <a:lumMod val="120000"/>
              </a:schemeClr>
            </a:gs>
          </a:gsLst>
          <a:lin ang="16200000" scaled="0"/>
        </a:gra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50800" dir="2100000" sx="104000" sy="104000" algn="br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127000" dist="63500" dir="5400000" sx="103000" sy="103000" rotWithShape="0">
              <a:srgbClr val="000000">
                <a:alpha val="75000"/>
              </a:srgbClr>
            </a:outerShdw>
          </a:effectLst>
          <a:scene3d>
            <a:camera prst="perspectiveFront" fov="3000000"/>
            <a:lightRig rig="balanced" dir="t">
              <a:rot lat="0" lon="0" rev="18000000"/>
            </a:lightRig>
          </a:scene3d>
          <a:sp3d prstMaterial="plastic">
            <a:bevelT w="25400" h="50800" prst="angl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2">
            <a:duotone>
              <a:schemeClr val="phClr">
                <a:shade val="10000"/>
                <a:satMod val="150000"/>
              </a:schemeClr>
              <a:schemeClr val="phClr">
                <a:tint val="60000"/>
                <a:satMod val="4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ND_BELEGENDARY_1_96dpi</Template>
  <TotalTime>9761</TotalTime>
  <Words>2774</Words>
  <Application>Microsoft Macintosh PowerPoint</Application>
  <PresentationFormat>Widescreen</PresentationFormat>
  <Paragraphs>293</Paragraphs>
  <Slides>70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70</vt:i4>
      </vt:variant>
    </vt:vector>
  </HeadingPairs>
  <TitlesOfParts>
    <vt:vector size="81" baseType="lpstr">
      <vt:lpstr>Arial</vt:lpstr>
      <vt:lpstr>Calibri</vt:lpstr>
      <vt:lpstr>Calisto MT</vt:lpstr>
      <vt:lpstr>Muli</vt:lpstr>
      <vt:lpstr>Muli Black</vt:lpstr>
      <vt:lpstr>Segoe UI</vt:lpstr>
      <vt:lpstr>Segoe UI Black</vt:lpstr>
      <vt:lpstr>Segoe UI Historic</vt:lpstr>
      <vt:lpstr>Wingdings</vt:lpstr>
      <vt:lpstr>NORTH DAKOTA</vt:lpstr>
      <vt:lpstr>Story</vt:lpstr>
      <vt:lpstr>WEATHER MODIFICATION IN ND</vt:lpstr>
      <vt:lpstr>OUTLINE</vt:lpstr>
      <vt:lpstr>History</vt:lpstr>
      <vt:lpstr>PowerPoint Presentation</vt:lpstr>
      <vt:lpstr>Why seed clouds?</vt:lpstr>
      <vt:lpstr>PowerPoint Presentation</vt:lpstr>
      <vt:lpstr>Cloud seeding in north dakota</vt:lpstr>
      <vt:lpstr>North Dakota Pilot Project</vt:lpstr>
      <vt:lpstr>North Dakota Pilot Project</vt:lpstr>
      <vt:lpstr>Program creation</vt:lpstr>
      <vt:lpstr>Program creation</vt:lpstr>
      <vt:lpstr>PowerPoint Presentation</vt:lpstr>
      <vt:lpstr>ND Cloud Modification Project</vt:lpstr>
      <vt:lpstr>PowerPoint Presentation</vt:lpstr>
      <vt:lpstr>NDCMP aircraft</vt:lpstr>
      <vt:lpstr>PowerPoint Presentation</vt:lpstr>
      <vt:lpstr>Intern programs</vt:lpstr>
      <vt:lpstr>Independent evaluations</vt:lpstr>
      <vt:lpstr>Independent evaluations</vt:lpstr>
      <vt:lpstr>Economic Evaluations</vt:lpstr>
      <vt:lpstr>Economic Effects</vt:lpstr>
      <vt:lpstr>PowerPoint Presentation</vt:lpstr>
      <vt:lpstr>Ongoing research &amp; evaluations</vt:lpstr>
      <vt:lpstr>conclusions</vt:lpstr>
      <vt:lpstr>Common misconceptions</vt:lpstr>
      <vt:lpstr>PowerPoint Presentation</vt:lpstr>
      <vt:lpstr>questions</vt:lpstr>
      <vt:lpstr>Pilot Aircraft Recordkeeping System (PARS)</vt:lpstr>
      <vt:lpstr>General Information</vt:lpstr>
      <vt:lpstr>Paperwork</vt:lpstr>
      <vt:lpstr>Paperwork</vt:lpstr>
      <vt:lpstr>Paperwork</vt:lpstr>
      <vt:lpstr>Paperwork</vt:lpstr>
      <vt:lpstr>Old PARS</vt:lpstr>
      <vt:lpstr>Old PARS Equipment</vt:lpstr>
      <vt:lpstr>PowerPoint Presentation</vt:lpstr>
      <vt:lpstr>PowerPoint Presentation</vt:lpstr>
      <vt:lpstr>PowerPoint Presentation</vt:lpstr>
      <vt:lpstr>PowerPoint Presentation</vt:lpstr>
      <vt:lpstr>New PARS</vt:lpstr>
      <vt:lpstr>PowerPoint Presentation</vt:lpstr>
      <vt:lpstr>PowerPoint Presentation</vt:lpstr>
      <vt:lpstr>PowerPoint Presentation</vt:lpstr>
      <vt:lpstr>Apps</vt:lpstr>
      <vt:lpstr>PARS</vt:lpstr>
      <vt:lpstr>PARS</vt:lpstr>
      <vt:lpstr>PARS Homepage</vt:lpstr>
      <vt:lpstr>CREW PREFS</vt:lpstr>
      <vt:lpstr>ARB SYNC</vt:lpstr>
      <vt:lpstr>CREW PREFS</vt:lpstr>
      <vt:lpstr>Flight</vt:lpstr>
      <vt:lpstr>Flight</vt:lpstr>
      <vt:lpstr>Flight</vt:lpstr>
      <vt:lpstr>Base Seeder</vt:lpstr>
      <vt:lpstr>Remarks</vt:lpstr>
      <vt:lpstr>Base Flight</vt:lpstr>
      <vt:lpstr>Base Flight</vt:lpstr>
      <vt:lpstr>Bad GPS Issue</vt:lpstr>
      <vt:lpstr>Map Shading</vt:lpstr>
      <vt:lpstr>After Flight</vt:lpstr>
      <vt:lpstr>After Flight</vt:lpstr>
      <vt:lpstr>After Flight</vt:lpstr>
      <vt:lpstr>After Flight</vt:lpstr>
      <vt:lpstr>After Flight</vt:lpstr>
      <vt:lpstr>After Flight</vt:lpstr>
      <vt:lpstr>Weekly Report</vt:lpstr>
      <vt:lpstr>ARB Sync</vt:lpstr>
      <vt:lpstr>ARB Sync</vt:lpstr>
      <vt:lpstr>ARB Sync</vt:lpstr>
      <vt:lpstr>Questions?</vt:lpstr>
    </vt:vector>
  </TitlesOfParts>
  <Manager/>
  <Company>bilmaw creative</Company>
  <LinksUpToDate>false</LinksUpToDate>
  <SharedDoc>false</SharedDoc>
  <HyperlinkBase>https://creativemarket.com/bilmaw</HyperlinkBase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Susan Blanchard (Bluehawk LLC)</dc:creator>
  <cp:keywords/>
  <dc:description>© bilmaw creative</dc:description>
  <cp:lastModifiedBy>Brothers, Dan A.</cp:lastModifiedBy>
  <cp:revision>124</cp:revision>
  <cp:lastPrinted>2017-05-29T17:03:53Z</cp:lastPrinted>
  <dcterms:created xsi:type="dcterms:W3CDTF">2018-09-10T14:38:48Z</dcterms:created>
  <dcterms:modified xsi:type="dcterms:W3CDTF">2026-04-22T15:24:33Z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42aa342-8706-4288-bd11-ebb85995028c_Enabled">
    <vt:lpwstr>True</vt:lpwstr>
  </property>
  <property fmtid="{D5CDD505-2E9C-101B-9397-08002B2CF9AE}" pid="3" name="MSIP_Label_f42aa342-8706-4288-bd11-ebb85995028c_SiteId">
    <vt:lpwstr>72f988bf-86f1-41af-91ab-2d7cd011db47</vt:lpwstr>
  </property>
  <property fmtid="{D5CDD505-2E9C-101B-9397-08002B2CF9AE}" pid="4" name="MSIP_Label_f42aa342-8706-4288-bd11-ebb85995028c_Owner">
    <vt:lpwstr>v-sblanc@microsoft.com</vt:lpwstr>
  </property>
  <property fmtid="{D5CDD505-2E9C-101B-9397-08002B2CF9AE}" pid="5" name="MSIP_Label_f42aa342-8706-4288-bd11-ebb85995028c_SetDate">
    <vt:lpwstr>2018-07-01T06:09:04.1671756Z</vt:lpwstr>
  </property>
  <property fmtid="{D5CDD505-2E9C-101B-9397-08002B2CF9AE}" pid="6" name="MSIP_Label_f42aa342-8706-4288-bd11-ebb85995028c_Name">
    <vt:lpwstr>General</vt:lpwstr>
  </property>
  <property fmtid="{D5CDD505-2E9C-101B-9397-08002B2CF9AE}" pid="7" name="MSIP_Label_f42aa342-8706-4288-bd11-ebb85995028c_Application">
    <vt:lpwstr>Microsoft Azure Information Protection</vt:lpwstr>
  </property>
  <property fmtid="{D5CDD505-2E9C-101B-9397-08002B2CF9AE}" pid="8" name="MSIP_Label_f42aa342-8706-4288-bd11-ebb85995028c_Extended_MSFT_Method">
    <vt:lpwstr>Automatic</vt:lpwstr>
  </property>
  <property fmtid="{D5CDD505-2E9C-101B-9397-08002B2CF9AE}" pid="9" name="Sensitivity">
    <vt:lpwstr>General</vt:lpwstr>
  </property>
</Properties>
</file>