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1"/>
  </p:notesMasterIdLst>
  <p:sldIdLst>
    <p:sldId id="256" r:id="rId3"/>
    <p:sldId id="265" r:id="rId4"/>
    <p:sldId id="267" r:id="rId5"/>
    <p:sldId id="268" r:id="rId6"/>
    <p:sldId id="269" r:id="rId7"/>
    <p:sldId id="270" r:id="rId8"/>
    <p:sldId id="271" r:id="rId9"/>
    <p:sldId id="272" r:id="rId10"/>
    <p:sldId id="258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2" r:id="rId19"/>
    <p:sldId id="263" r:id="rId20"/>
  </p:sldIdLst>
  <p:sldSz cx="12192000" cy="685800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43"/>
    <p:restoredTop sz="95694"/>
  </p:normalViewPr>
  <p:slideViewPr>
    <p:cSldViewPr snapToGrid="0">
      <p:cViewPr varScale="1">
        <p:scale>
          <a:sx n="56" d="100"/>
          <a:sy n="56" d="100"/>
        </p:scale>
        <p:origin x="200" y="1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FEE83-D4BA-49EA-8020-4BF2896A6752}" type="datetimeFigureOut">
              <a:rPr lang="en-US" smtClean="0"/>
              <a:t>7/7/23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69950" y="1257300"/>
            <a:ext cx="6032500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C31D0C-9C67-4AD0-AB13-65FBA793C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746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31D0C-9C67-4AD0-AB13-65FBA793C0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451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31D0C-9C67-4AD0-AB13-65FBA793C0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6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31D0C-9C67-4AD0-AB13-65FBA793C0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57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31D0C-9C67-4AD0-AB13-65FBA793C0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762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31D0C-9C67-4AD0-AB13-65FBA793C04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24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31D0C-9C67-4AD0-AB13-65FBA793C04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7543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31D0C-9C67-4AD0-AB13-65FBA793C04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2509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31D0C-9C67-4AD0-AB13-65FBA793C04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690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31D0C-9C67-4AD0-AB13-65FBA793C04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362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31D0C-9C67-4AD0-AB13-65FBA793C04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06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31D0C-9C67-4AD0-AB13-65FBA793C0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42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31D0C-9C67-4AD0-AB13-65FBA793C0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22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31D0C-9C67-4AD0-AB13-65FBA793C0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840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31D0C-9C67-4AD0-AB13-65FBA793C0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976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31D0C-9C67-4AD0-AB13-65FBA793C0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56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31D0C-9C67-4AD0-AB13-65FBA793C0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324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31D0C-9C67-4AD0-AB13-65FBA793C0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753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-A rare measurement opportunity to approach this problem is thanks to UND Aerospace.</a:t>
            </a:r>
          </a:p>
          <a:p>
            <a:r>
              <a:rPr lang="en-US" dirty="0"/>
              <a:t>-They will switch its entire aircraft and helicopter fleet to 94 rated octane unleaded aviation fuel.</a:t>
            </a:r>
          </a:p>
          <a:p>
            <a:r>
              <a:rPr lang="en-US" dirty="0"/>
              <a:t>-We will observe Lead particulate matter measurements before and after the switch to unleaded fuel by primarily using particle filter samples.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31D0C-9C67-4AD0-AB13-65FBA793C0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9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/>
          <p:nvPr/>
        </p:nvPicPr>
        <p:blipFill>
          <a:blip r:embed="rId4"/>
          <a:srcRect l="10905"/>
          <a:stretch/>
        </p:blipFill>
        <p:spPr>
          <a:xfrm>
            <a:off x="0" y="-4480"/>
            <a:ext cx="8092080" cy="761760"/>
          </a:xfrm>
          <a:prstGeom prst="rect">
            <a:avLst/>
          </a:prstGeom>
          <a:ln>
            <a:noFill/>
          </a:ln>
        </p:spPr>
      </p:pic>
      <p:pic>
        <p:nvPicPr>
          <p:cNvPr id="5" name="Picture 6"/>
          <p:cNvPicPr/>
          <p:nvPr/>
        </p:nvPicPr>
        <p:blipFill>
          <a:blip r:embed="rId5"/>
          <a:stretch/>
        </p:blipFill>
        <p:spPr>
          <a:xfrm>
            <a:off x="4275360" y="6079680"/>
            <a:ext cx="3640680" cy="62604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Liberation Sans" panose="020B0604020202020204" pitchFamily="34" charset="0"/>
          <a:ea typeface="Liberation Sans" panose="020B0604020202020204" pitchFamily="34" charset="0"/>
          <a:cs typeface="Liberation Sans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6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8673640" y="6177240"/>
            <a:ext cx="3200400" cy="550382"/>
          </a:xfrm>
          <a:prstGeom prst="rect">
            <a:avLst/>
          </a:prstGeom>
          <a:ln>
            <a:noFill/>
          </a:ln>
        </p:spPr>
      </p:pic>
      <p:pic>
        <p:nvPicPr>
          <p:cNvPr id="43" name="Picture 7"/>
          <p:cNvPicPr/>
          <p:nvPr/>
        </p:nvPicPr>
        <p:blipFill>
          <a:blip r:embed="rId5"/>
          <a:srcRect l="7616"/>
          <a:stretch/>
        </p:blipFill>
        <p:spPr>
          <a:xfrm>
            <a:off x="0" y="6179040"/>
            <a:ext cx="7396200" cy="67140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chemeClr val="tx1"/>
          </a:solidFill>
          <a:latin typeface="Liberation Sans" panose="020B0604020202020204" pitchFamily="34" charset="0"/>
          <a:ea typeface="Liberation Sans" panose="020B0604020202020204" pitchFamily="34" charset="0"/>
          <a:cs typeface="Liberation Sans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Shape 1"/>
          <p:cNvSpPr txBox="1"/>
          <p:nvPr/>
        </p:nvSpPr>
        <p:spPr>
          <a:xfrm>
            <a:off x="207390" y="883013"/>
            <a:ext cx="11802358" cy="1527142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2500" lnSpcReduction="20000"/>
          </a:bodyPr>
          <a:lstStyle/>
          <a:p>
            <a:pPr algn="ctr">
              <a:lnSpc>
                <a:spcPct val="100000"/>
              </a:lnSpc>
            </a:pPr>
            <a:r>
              <a:rPr lang="en-US" sz="4000" b="1" strike="noStrike" spc="-1" dirty="0">
                <a:solidFill>
                  <a:srgbClr val="009A44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Measured Atmospheric Change In Lead Particulate Matter From UL94 Fuel Switch By Major Aerospace College</a:t>
            </a:r>
            <a:endParaRPr lang="en-US" sz="4000" b="1" strike="noStrike" spc="-1" dirty="0">
              <a:solidFill>
                <a:srgbClr val="000000"/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81" name="TextShape 2"/>
          <p:cNvSpPr txBox="1"/>
          <p:nvPr/>
        </p:nvSpPr>
        <p:spPr>
          <a:xfrm>
            <a:off x="194821" y="2403631"/>
            <a:ext cx="11802358" cy="1212618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en-US" sz="3200" b="1" strike="noStrike" spc="-1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Alex Mendez</a:t>
            </a:r>
          </a:p>
          <a:p>
            <a:pPr algn="ctr">
              <a:lnSpc>
                <a:spcPct val="10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en-US" sz="3200" b="1" strike="noStrike" spc="-1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Advisor: David J. Delene, PhD</a:t>
            </a:r>
          </a:p>
        </p:txBody>
      </p:sp>
      <p:pic>
        <p:nvPicPr>
          <p:cNvPr id="2050" name="Picture 2" descr="Current Skycam">
            <a:extLst>
              <a:ext uri="{FF2B5EF4-FFF2-40B4-BE49-F238E27FC236}">
                <a16:creationId xmlns:a16="http://schemas.microsoft.com/office/drawing/2014/main" id="{828EE3F5-8B3A-4504-8219-39E850523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8" b="3409"/>
          <a:stretch/>
        </p:blipFill>
        <p:spPr bwMode="auto">
          <a:xfrm>
            <a:off x="3795027" y="3988625"/>
            <a:ext cx="4393010" cy="1819785"/>
          </a:xfrm>
          <a:prstGeom prst="rect">
            <a:avLst/>
          </a:prstGeom>
          <a:noFill/>
          <a:ln w="2540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736EA343-9BA0-E006-8B7E-DCD08A86060C}"/>
              </a:ext>
            </a:extLst>
          </p:cNvPr>
          <p:cNvSpPr txBox="1"/>
          <p:nvPr/>
        </p:nvSpPr>
        <p:spPr>
          <a:xfrm>
            <a:off x="-3421882" y="373284"/>
            <a:ext cx="12192000" cy="582105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spc="-1" dirty="0">
                <a:solidFill>
                  <a:srgbClr val="009A44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High Volume Sampler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9D665-77B3-9453-8104-3914DF0145BE}"/>
              </a:ext>
            </a:extLst>
          </p:cNvPr>
          <p:cNvSpPr txBox="1"/>
          <p:nvPr/>
        </p:nvSpPr>
        <p:spPr>
          <a:xfrm>
            <a:off x="104853" y="1176728"/>
            <a:ext cx="5138531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kern="100" dirty="0">
                <a:solidFill>
                  <a:srgbClr val="1919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200" kern="100" dirty="0">
                <a:solidFill>
                  <a:srgbClr val="19191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ollects total suspend particulates (tsp) in the air.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200" kern="100" dirty="0">
              <a:solidFill>
                <a:srgbClr val="19191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kern="100" dirty="0">
                <a:solidFill>
                  <a:srgbClr val="19191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vacuum motors pulls ambient air onto the 8″ x 10″ glass fiber filter at a 40 cfm flow rate.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200" kern="100" dirty="0">
              <a:solidFill>
                <a:srgbClr val="19191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kern="100" dirty="0">
                <a:solidFill>
                  <a:srgbClr val="19191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glass fiber filters are pre and post weighed which is  then used to determine the total suspended particulate matter.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kern="100" dirty="0">
              <a:solidFill>
                <a:srgbClr val="19191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kern="100" dirty="0">
                <a:solidFill>
                  <a:srgbClr val="19191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Consist of 24-hour daily sample and weeklong samples.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1614EA-EDD2-1C05-0F21-72F50EB8BCDD}"/>
              </a:ext>
            </a:extLst>
          </p:cNvPr>
          <p:cNvSpPr txBox="1"/>
          <p:nvPr/>
        </p:nvSpPr>
        <p:spPr>
          <a:xfrm>
            <a:off x="5918467" y="5547441"/>
            <a:ext cx="51385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Figure 5-6</a:t>
            </a:r>
            <a:r>
              <a:rPr lang="en-US" sz="1100" dirty="0"/>
              <a:t>. Illustration of High-volume sample (Left). Sample with collected Aerosol mass from GFK Airport(Right).</a:t>
            </a:r>
          </a:p>
          <a:p>
            <a:pPr algn="ctr"/>
            <a:r>
              <a:rPr lang="en-US" sz="1100" b="1" dirty="0"/>
              <a:t>Figure on left provided by TISCH Environmental.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627311-14E2-2B4F-AB7E-D9B7ED7D2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4262" y="955389"/>
            <a:ext cx="2846242" cy="461011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  <a:softEdge rad="0"/>
          </a:effectLst>
        </p:spPr>
      </p:pic>
      <p:pic>
        <p:nvPicPr>
          <p:cNvPr id="9" name="Picture 8" descr="A plastic bag with a square object in it&#10;&#10;Description automatically generated">
            <a:extLst>
              <a:ext uri="{FF2B5EF4-FFF2-40B4-BE49-F238E27FC236}">
                <a16:creationId xmlns:a16="http://schemas.microsoft.com/office/drawing/2014/main" id="{BA44A8B5-BCF1-7BC0-A7A7-BE175600DB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90188" y="1523608"/>
            <a:ext cx="4619306" cy="34644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E1AA42-D265-3DB8-462E-D93C27FD9ABC}"/>
              </a:ext>
            </a:extLst>
          </p:cNvPr>
          <p:cNvSpPr txBox="1"/>
          <p:nvPr/>
        </p:nvSpPr>
        <p:spPr>
          <a:xfrm>
            <a:off x="11732081" y="6488668"/>
            <a:ext cx="62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876040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736EA343-9BA0-E006-8B7E-DCD08A86060C}"/>
              </a:ext>
            </a:extLst>
          </p:cNvPr>
          <p:cNvSpPr txBox="1"/>
          <p:nvPr/>
        </p:nvSpPr>
        <p:spPr>
          <a:xfrm>
            <a:off x="-2618694" y="446084"/>
            <a:ext cx="12192000" cy="582105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en-US" sz="3200" b="1" spc="-1" dirty="0">
                <a:solidFill>
                  <a:srgbClr val="009A44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High Volume Sampler Location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9D665-77B3-9453-8104-3914DF0145BE}"/>
              </a:ext>
            </a:extLst>
          </p:cNvPr>
          <p:cNvSpPr txBox="1"/>
          <p:nvPr/>
        </p:nvSpPr>
        <p:spPr>
          <a:xfrm>
            <a:off x="337129" y="1410355"/>
            <a:ext cx="513853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solidFill>
                  <a:srgbClr val="19191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Placed High Volume filter sampler close to the General Aviation airport at UND Aerospace where most of the lifto</a:t>
            </a:r>
            <a:r>
              <a:rPr lang="en-US" sz="2000" kern="100" dirty="0">
                <a:solidFill>
                  <a:srgbClr val="1919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ff and landing occurs.</a:t>
            </a:r>
            <a:endParaRPr lang="en-US" sz="2000" kern="100" dirty="0">
              <a:solidFill>
                <a:srgbClr val="19191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kern="100" dirty="0">
              <a:solidFill>
                <a:srgbClr val="19191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Besides collecting filter samples, we performed initial analysis to </a:t>
            </a:r>
            <a:r>
              <a:rPr lang="en-US" sz="2000" kern="1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obtain data such on the amount of "Fuel Burn" and "Fuel Burn at Max Power" per day. In 10x10 km box around the airport</a:t>
            </a:r>
            <a:r>
              <a:rPr lang="en-US" sz="2000" kern="1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kern="100" dirty="0">
              <a:solidFill>
                <a:srgbClr val="22222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1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Kept track of data regarding of observed weather throughout the summer.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200" b="1" kern="100" dirty="0">
              <a:solidFill>
                <a:srgbClr val="19191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sz="2200" kern="100" dirty="0">
              <a:solidFill>
                <a:srgbClr val="19191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1614EA-EDD2-1C05-0F21-72F50EB8BCDD}"/>
              </a:ext>
            </a:extLst>
          </p:cNvPr>
          <p:cNvSpPr txBox="1"/>
          <p:nvPr/>
        </p:nvSpPr>
        <p:spPr>
          <a:xfrm>
            <a:off x="6096000" y="5632603"/>
            <a:ext cx="5138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Figure 7-8 </a:t>
            </a:r>
            <a:r>
              <a:rPr lang="en-US" sz="1100" dirty="0"/>
              <a:t> Location of High-Volume Filter sample at GFK Airport where samples are collected. </a:t>
            </a:r>
          </a:p>
        </p:txBody>
      </p:sp>
      <p:pic>
        <p:nvPicPr>
          <p:cNvPr id="9" name="Picture 8" descr="A screenshot of a map&#10;&#10;Description automatically generated">
            <a:extLst>
              <a:ext uri="{FF2B5EF4-FFF2-40B4-BE49-F238E27FC236}">
                <a16:creationId xmlns:a16="http://schemas.microsoft.com/office/drawing/2014/main" id="{CEF13944-4EBB-D452-E353-4BFF719B1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402" y="1206626"/>
            <a:ext cx="2034673" cy="44100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white box with a box on it in a grassy field&#10;&#10;Description automatically generated">
            <a:extLst>
              <a:ext uri="{FF2B5EF4-FFF2-40B4-BE49-F238E27FC236}">
                <a16:creationId xmlns:a16="http://schemas.microsoft.com/office/drawing/2014/main" id="{8A45A9FF-27B2-6A09-393B-48856968B7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58397" y="1774305"/>
            <a:ext cx="4391262" cy="32934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1A8A21A-01EE-961D-0979-341B58142BDF}"/>
              </a:ext>
            </a:extLst>
          </p:cNvPr>
          <p:cNvSpPr txBox="1"/>
          <p:nvPr/>
        </p:nvSpPr>
        <p:spPr>
          <a:xfrm>
            <a:off x="11732081" y="6488668"/>
            <a:ext cx="62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4248300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736EA343-9BA0-E006-8B7E-DCD08A86060C}"/>
              </a:ext>
            </a:extLst>
          </p:cNvPr>
          <p:cNvSpPr txBox="1"/>
          <p:nvPr/>
        </p:nvSpPr>
        <p:spPr>
          <a:xfrm>
            <a:off x="-3347741" y="731985"/>
            <a:ext cx="12192000" cy="582105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en-US" sz="3200" b="1" spc="-1" dirty="0">
                <a:solidFill>
                  <a:srgbClr val="009A44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X-Ray Fluorescence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9D665-77B3-9453-8104-3914DF0145BE}"/>
              </a:ext>
            </a:extLst>
          </p:cNvPr>
          <p:cNvSpPr txBox="1"/>
          <p:nvPr/>
        </p:nvSpPr>
        <p:spPr>
          <a:xfrm>
            <a:off x="178994" y="1744241"/>
            <a:ext cx="513853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2000" kern="1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non-destructive analytical technique used to determine the elemental composition of materials.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100" dirty="0">
              <a:solidFill>
                <a:srgbClr val="22222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0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etermines the elements of a sample by measuring the fluorescent X-ray emitted from a sample when excited by a primary X-ray source.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Takes a circular 30-</a:t>
            </a:r>
            <a:r>
              <a:rPr lang="en-US" sz="2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size cut from sample which is used to analyze.</a:t>
            </a:r>
          </a:p>
          <a:p>
            <a:endParaRPr lang="en-US" kern="100" dirty="0">
              <a:solidFill>
                <a:srgbClr val="333333"/>
              </a:solidFill>
              <a:latin typeface="Helvetica Neue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1614EA-EDD2-1C05-0F21-72F50EB8BCDD}"/>
              </a:ext>
            </a:extLst>
          </p:cNvPr>
          <p:cNvSpPr txBox="1"/>
          <p:nvPr/>
        </p:nvSpPr>
        <p:spPr>
          <a:xfrm>
            <a:off x="6004794" y="5560670"/>
            <a:ext cx="5138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Figure 9</a:t>
            </a:r>
            <a:r>
              <a:rPr lang="en-US" sz="1100" dirty="0"/>
              <a:t>. X-Ray Fluorescence that is used to analyze the elements on our collected sample from airport. </a:t>
            </a:r>
          </a:p>
        </p:txBody>
      </p:sp>
      <p:pic>
        <p:nvPicPr>
          <p:cNvPr id="7" name="Picture 6" descr="A machine on a table&#10;&#10;Description automatically generated">
            <a:extLst>
              <a:ext uri="{FF2B5EF4-FFF2-40B4-BE49-F238E27FC236}">
                <a16:creationId xmlns:a16="http://schemas.microsoft.com/office/drawing/2014/main" id="{4C8C7128-204C-5263-07BA-6B157F0A7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597" y="1314090"/>
            <a:ext cx="5678927" cy="42591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0D9413-0058-D578-02C3-361A02E25A82}"/>
              </a:ext>
            </a:extLst>
          </p:cNvPr>
          <p:cNvSpPr txBox="1"/>
          <p:nvPr/>
        </p:nvSpPr>
        <p:spPr>
          <a:xfrm>
            <a:off x="11732081" y="6488668"/>
            <a:ext cx="62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334901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736EA343-9BA0-E006-8B7E-DCD08A86060C}"/>
              </a:ext>
            </a:extLst>
          </p:cNvPr>
          <p:cNvSpPr txBox="1"/>
          <p:nvPr/>
        </p:nvSpPr>
        <p:spPr>
          <a:xfrm>
            <a:off x="0" y="263895"/>
            <a:ext cx="12192000" cy="582105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en-US" sz="3200" b="1" spc="-1" dirty="0">
                <a:solidFill>
                  <a:srgbClr val="009A44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Daily and weeklong samples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BE3F6B-79BF-44FE-F232-9E39D4958818}"/>
              </a:ext>
            </a:extLst>
          </p:cNvPr>
          <p:cNvSpPr txBox="1"/>
          <p:nvPr/>
        </p:nvSpPr>
        <p:spPr>
          <a:xfrm>
            <a:off x="11732081" y="6488668"/>
            <a:ext cx="62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26E42A-B670-AF83-74D5-96A53D2C57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70" t="25699" r="9435" b="15166"/>
          <a:stretch/>
        </p:blipFill>
        <p:spPr>
          <a:xfrm>
            <a:off x="663314" y="846000"/>
            <a:ext cx="10865371" cy="49458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78AE671-EF2F-D58F-330F-256EB8637D9A}"/>
              </a:ext>
            </a:extLst>
          </p:cNvPr>
          <p:cNvSpPr txBox="1"/>
          <p:nvPr/>
        </p:nvSpPr>
        <p:spPr>
          <a:xfrm>
            <a:off x="3526733" y="5774138"/>
            <a:ext cx="51385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Figure 11.</a:t>
            </a:r>
            <a:r>
              <a:rPr lang="en-US" sz="1100" dirty="0"/>
              <a:t> Bar chart of Mass Per Exposed filter area for each particle sample.</a:t>
            </a:r>
          </a:p>
        </p:txBody>
      </p:sp>
    </p:spTree>
    <p:extLst>
      <p:ext uri="{BB962C8B-B14F-4D97-AF65-F5344CB8AC3E}">
        <p14:creationId xmlns:p14="http://schemas.microsoft.com/office/powerpoint/2010/main" val="3244945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736EA343-9BA0-E006-8B7E-DCD08A86060C}"/>
              </a:ext>
            </a:extLst>
          </p:cNvPr>
          <p:cNvSpPr txBox="1"/>
          <p:nvPr/>
        </p:nvSpPr>
        <p:spPr>
          <a:xfrm>
            <a:off x="0" y="342174"/>
            <a:ext cx="12192000" cy="582105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en-US" sz="3200" b="1" spc="-1" dirty="0">
                <a:solidFill>
                  <a:srgbClr val="009A44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X-Ray Fluorescence Analysis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1614EA-EDD2-1C05-0F21-72F50EB8BCDD}"/>
              </a:ext>
            </a:extLst>
          </p:cNvPr>
          <p:cNvSpPr txBox="1"/>
          <p:nvPr/>
        </p:nvSpPr>
        <p:spPr>
          <a:xfrm>
            <a:off x="3526731" y="5536372"/>
            <a:ext cx="5138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Figure 12.</a:t>
            </a:r>
            <a:r>
              <a:rPr lang="en-US" sz="1100" dirty="0"/>
              <a:t> Our first successful attempt at detecting lead. Very low concentration of lead was observed on our daily sample.</a:t>
            </a:r>
          </a:p>
        </p:txBody>
      </p:sp>
      <p:pic>
        <p:nvPicPr>
          <p:cNvPr id="9" name="Picture 8" descr="A graph of a chemical reaction&#10;&#10;Description automatically generated">
            <a:extLst>
              <a:ext uri="{FF2B5EF4-FFF2-40B4-BE49-F238E27FC236}">
                <a16:creationId xmlns:a16="http://schemas.microsoft.com/office/drawing/2014/main" id="{4E21F668-A06F-8455-E8A3-4A8738135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31" y="1321627"/>
            <a:ext cx="10543732" cy="42147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F44D30-A1DF-2BE0-95C3-63DA173A26FE}"/>
              </a:ext>
            </a:extLst>
          </p:cNvPr>
          <p:cNvSpPr txBox="1"/>
          <p:nvPr/>
        </p:nvSpPr>
        <p:spPr>
          <a:xfrm>
            <a:off x="11732081" y="6488668"/>
            <a:ext cx="62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257606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736EA343-9BA0-E006-8B7E-DCD08A86060C}"/>
              </a:ext>
            </a:extLst>
          </p:cNvPr>
          <p:cNvSpPr txBox="1"/>
          <p:nvPr/>
        </p:nvSpPr>
        <p:spPr>
          <a:xfrm>
            <a:off x="-3432951" y="408495"/>
            <a:ext cx="12192000" cy="582105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en-US" sz="3200" b="1" spc="-1" dirty="0">
                <a:solidFill>
                  <a:srgbClr val="009A44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Lead sulfide experiment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9D665-77B3-9453-8104-3914DF0145BE}"/>
              </a:ext>
            </a:extLst>
          </p:cNvPr>
          <p:cNvSpPr txBox="1"/>
          <p:nvPr/>
        </p:nvSpPr>
        <p:spPr>
          <a:xfrm>
            <a:off x="0" y="1480421"/>
            <a:ext cx="5138531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Experiment to determine if XRF can detect high amounts of lead using a sample with high concentrated amount of lead sulfide.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Used 3.14 grams of lead sulfide and smeared all over a blank filter sample.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Test was successful. XRF detected high amount of lead on the sample.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kern="100" dirty="0">
              <a:solidFill>
                <a:srgbClr val="333333"/>
              </a:solidFill>
              <a:effectLst/>
              <a:latin typeface="Helvetica Neue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100" dirty="0">
              <a:solidFill>
                <a:srgbClr val="22222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kern="100" dirty="0">
              <a:solidFill>
                <a:srgbClr val="333333"/>
              </a:solidFill>
              <a:latin typeface="Helvetica Neue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1614EA-EDD2-1C05-0F21-72F50EB8BCDD}"/>
              </a:ext>
            </a:extLst>
          </p:cNvPr>
          <p:cNvSpPr txBox="1"/>
          <p:nvPr/>
        </p:nvSpPr>
        <p:spPr>
          <a:xfrm>
            <a:off x="6002216" y="5338315"/>
            <a:ext cx="51385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Figure 13-14 </a:t>
            </a:r>
            <a:r>
              <a:rPr lang="en-US" sz="1100" dirty="0"/>
              <a:t>. Dr. </a:t>
            </a:r>
            <a:r>
              <a:rPr lang="en-US" sz="1100" dirty="0" err="1"/>
              <a:t>Delene</a:t>
            </a:r>
            <a:r>
              <a:rPr lang="en-US" sz="1100" dirty="0"/>
              <a:t> adding Lead sulfide to a blank filter sample (Left). XRF results from sample; successfully found high amount of lead on sample (Right).</a:t>
            </a:r>
          </a:p>
        </p:txBody>
      </p:sp>
      <p:sp>
        <p:nvSpPr>
          <p:cNvPr id="5" name="AutoShap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25B382D-9C6E-B2B6-3339-AA1C3B2C0F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990600"/>
            <a:ext cx="6496432" cy="259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A person cleaning a window&#10;&#10;Description automatically generated">
            <a:extLst>
              <a:ext uri="{FF2B5EF4-FFF2-40B4-BE49-F238E27FC236}">
                <a16:creationId xmlns:a16="http://schemas.microsoft.com/office/drawing/2014/main" id="{06E7EF24-0804-4EDF-2B86-8D5811FE1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70253" y="1534064"/>
            <a:ext cx="4347714" cy="32607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computer screen with a white screen&#10;&#10;Description automatically generated">
            <a:extLst>
              <a:ext uri="{FF2B5EF4-FFF2-40B4-BE49-F238E27FC236}">
                <a16:creationId xmlns:a16="http://schemas.microsoft.com/office/drawing/2014/main" id="{547DBCAE-CBFF-2306-2D66-2EDF7AC73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28018" y="1534067"/>
            <a:ext cx="4347712" cy="32607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67BEB24-8C72-3122-1071-AD70CFA33F2A}"/>
              </a:ext>
            </a:extLst>
          </p:cNvPr>
          <p:cNvSpPr txBox="1"/>
          <p:nvPr/>
        </p:nvSpPr>
        <p:spPr>
          <a:xfrm>
            <a:off x="11732081" y="6488668"/>
            <a:ext cx="62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248737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736EA343-9BA0-E006-8B7E-DCD08A86060C}"/>
              </a:ext>
            </a:extLst>
          </p:cNvPr>
          <p:cNvSpPr txBox="1"/>
          <p:nvPr/>
        </p:nvSpPr>
        <p:spPr>
          <a:xfrm>
            <a:off x="-1" y="448561"/>
            <a:ext cx="12192000" cy="582105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en-US" sz="3200" b="1" spc="-1" dirty="0">
                <a:solidFill>
                  <a:srgbClr val="009A44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Next Steps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9D665-77B3-9453-8104-3914DF0145BE}"/>
              </a:ext>
            </a:extLst>
          </p:cNvPr>
          <p:cNvSpPr txBox="1"/>
          <p:nvPr/>
        </p:nvSpPr>
        <p:spPr>
          <a:xfrm>
            <a:off x="991351" y="1318022"/>
            <a:ext cx="1020929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Based off low concentrations of lead in daily airport samples and lead sulfide experiment. </a:t>
            </a:r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ecided to start running weeklong samples beginning on the transition period (June 23</a:t>
            </a:r>
            <a:r>
              <a:rPr lang="en-US" sz="24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Continue to review literature regarding lead </a:t>
            </a:r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emissions background, lignite combustion in Grand Forks.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Look in literature for elements in UL94 that pose a threat.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Perform XRF for upcoming weeklong samples that we are currently collecting.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Once results obtained, start working on comparing Lead levels before and after the switch.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100" dirty="0">
              <a:solidFill>
                <a:srgbClr val="22222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kern="100" dirty="0">
              <a:solidFill>
                <a:srgbClr val="333333"/>
              </a:solidFill>
              <a:latin typeface="Helvetica Neue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25B382D-9C6E-B2B6-3339-AA1C3B2C0F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990600"/>
            <a:ext cx="6496432" cy="259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A0558B-EDDF-C3FF-B877-FD37A36ABB6B}"/>
              </a:ext>
            </a:extLst>
          </p:cNvPr>
          <p:cNvSpPr txBox="1"/>
          <p:nvPr/>
        </p:nvSpPr>
        <p:spPr>
          <a:xfrm>
            <a:off x="11732081" y="6488668"/>
            <a:ext cx="62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423651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736EA343-9BA0-E006-8B7E-DCD08A86060C}"/>
              </a:ext>
            </a:extLst>
          </p:cNvPr>
          <p:cNvSpPr txBox="1"/>
          <p:nvPr/>
        </p:nvSpPr>
        <p:spPr>
          <a:xfrm>
            <a:off x="-1" y="448561"/>
            <a:ext cx="12192000" cy="582105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en-US" sz="3200" b="1" spc="-1" dirty="0">
                <a:solidFill>
                  <a:srgbClr val="009A44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Conclusion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9D665-77B3-9453-8104-3914DF0145BE}"/>
              </a:ext>
            </a:extLst>
          </p:cNvPr>
          <p:cNvSpPr txBox="1"/>
          <p:nvPr/>
        </p:nvSpPr>
        <p:spPr>
          <a:xfrm>
            <a:off x="991351" y="990600"/>
            <a:ext cx="10209295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 Aerospace has switched entire aircraft and helicopter fleet to UL94.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Successfully detected lead on 24-hour daily samples, but at low amount.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Decided to run weeklong samples beginning June 23rd, which we will then see if lead is detected at a higher amount.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100" dirty="0">
              <a:solidFill>
                <a:srgbClr val="22222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kern="100" dirty="0">
              <a:solidFill>
                <a:srgbClr val="333333"/>
              </a:solidFill>
              <a:latin typeface="Helvetica Neue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25B382D-9C6E-B2B6-3339-AA1C3B2C0F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990600"/>
            <a:ext cx="6496432" cy="259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A0558B-EDDF-C3FF-B877-FD37A36ABB6B}"/>
              </a:ext>
            </a:extLst>
          </p:cNvPr>
          <p:cNvSpPr txBox="1"/>
          <p:nvPr/>
        </p:nvSpPr>
        <p:spPr>
          <a:xfrm>
            <a:off x="11732081" y="6488668"/>
            <a:ext cx="62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991909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1"/>
          <p:cNvSpPr txBox="1"/>
          <p:nvPr/>
        </p:nvSpPr>
        <p:spPr>
          <a:xfrm>
            <a:off x="0" y="305010"/>
            <a:ext cx="12192000" cy="582105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strike="noStrike" spc="-1" dirty="0">
                <a:solidFill>
                  <a:srgbClr val="009A44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Acknowledgments</a:t>
            </a:r>
            <a:endParaRPr lang="en-US" sz="3600" b="1" strike="noStrike" spc="-1" dirty="0">
              <a:solidFill>
                <a:srgbClr val="000000"/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1026" name="Picture 2" descr="David&#10;                        Delene's Headshot">
            <a:extLst>
              <a:ext uri="{FF2B5EF4-FFF2-40B4-BE49-F238E27FC236}">
                <a16:creationId xmlns:a16="http://schemas.microsoft.com/office/drawing/2014/main" id="{023AE631-8A83-E1E6-BE87-1E9A884E8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768" y="1350819"/>
            <a:ext cx="282317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66DCE8-0078-02A1-87D2-FA901C1CD11C}"/>
              </a:ext>
            </a:extLst>
          </p:cNvPr>
          <p:cNvSpPr txBox="1"/>
          <p:nvPr/>
        </p:nvSpPr>
        <p:spPr>
          <a:xfrm>
            <a:off x="6426353" y="46217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Dr. David J. </a:t>
            </a:r>
            <a:r>
              <a:rPr lang="en-US" sz="1800" b="1" dirty="0" err="1"/>
              <a:t>Delene</a:t>
            </a:r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69EA9A-30E9-256F-B720-6CF350B11298}"/>
              </a:ext>
            </a:extLst>
          </p:cNvPr>
          <p:cNvSpPr txBox="1"/>
          <p:nvPr/>
        </p:nvSpPr>
        <p:spPr>
          <a:xfrm>
            <a:off x="1306062" y="2136338"/>
            <a:ext cx="58189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Funding:</a:t>
            </a:r>
          </a:p>
          <a:p>
            <a:pPr algn="ctr"/>
            <a:r>
              <a:rPr lang="en-US" dirty="0"/>
              <a:t>We would like to acknowledge support from the National Science Foundation (NSF) under the IREC</a:t>
            </a:r>
          </a:p>
          <a:p>
            <a:pPr algn="ctr"/>
            <a:r>
              <a:rPr lang="en-US" dirty="0"/>
              <a:t>REU program CHE-2244530. Any opinions, findings, and conclusions or recommendations expressed in this</a:t>
            </a:r>
          </a:p>
          <a:p>
            <a:pPr algn="ctr"/>
            <a:r>
              <a:rPr lang="en-US" dirty="0"/>
              <a:t>material are those of the author(s) and do not necessarily reflect the views of the NSF.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6EA556-7FF9-4538-2DFD-B0889C252468}"/>
              </a:ext>
            </a:extLst>
          </p:cNvPr>
          <p:cNvSpPr txBox="1"/>
          <p:nvPr/>
        </p:nvSpPr>
        <p:spPr>
          <a:xfrm>
            <a:off x="6835062" y="5047554"/>
            <a:ext cx="5278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 would like to thank University of North Dakota Aerospace for allowing us to collect aerosol samples to help further our project.</a:t>
            </a:r>
          </a:p>
        </p:txBody>
      </p:sp>
    </p:spTree>
    <p:extLst>
      <p:ext uri="{BB962C8B-B14F-4D97-AF65-F5344CB8AC3E}">
        <p14:creationId xmlns:p14="http://schemas.microsoft.com/office/powerpoint/2010/main" val="2939423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736EA343-9BA0-E006-8B7E-DCD08A86060C}"/>
              </a:ext>
            </a:extLst>
          </p:cNvPr>
          <p:cNvSpPr txBox="1"/>
          <p:nvPr/>
        </p:nvSpPr>
        <p:spPr>
          <a:xfrm>
            <a:off x="0" y="263895"/>
            <a:ext cx="12192000" cy="582105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spc="-1">
                <a:solidFill>
                  <a:srgbClr val="009A44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Objective</a:t>
            </a:r>
            <a:endParaRPr lang="en-US" sz="3600" b="1" strike="noStrike" spc="-1" dirty="0">
              <a:solidFill>
                <a:srgbClr val="000000"/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F923D7-F4AA-8479-AB9F-8E50228A2AD9}"/>
              </a:ext>
            </a:extLst>
          </p:cNvPr>
          <p:cNvSpPr txBox="1"/>
          <p:nvPr/>
        </p:nvSpPr>
        <p:spPr>
          <a:xfrm>
            <a:off x="11732081" y="6488668"/>
            <a:ext cx="62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9D665-77B3-9453-8104-3914DF0145BE}"/>
              </a:ext>
            </a:extLst>
          </p:cNvPr>
          <p:cNvSpPr txBox="1"/>
          <p:nvPr/>
        </p:nvSpPr>
        <p:spPr>
          <a:xfrm>
            <a:off x="957469" y="1305341"/>
            <a:ext cx="513853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observe lead particulate matter measurements before and after the switch from Low Lead 100 Octane Rated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Aviation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Fuel (LL100) to Unleaded 94 Octane Rated Unleaded Fuel (UL94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gain quantification of the amount of lead pollutants within local, airport environment in order to begin discussion on unleaded fuel adaption in general aviation.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FC9206-713A-E082-F9F6-57E94559AE01}"/>
              </a:ext>
            </a:extLst>
          </p:cNvPr>
          <p:cNvSpPr txBox="1"/>
          <p:nvPr/>
        </p:nvSpPr>
        <p:spPr>
          <a:xfrm>
            <a:off x="6036265" y="4637951"/>
            <a:ext cx="5470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Figure 1. </a:t>
            </a:r>
            <a:r>
              <a:rPr lang="en-US" sz="1200" dirty="0"/>
              <a:t>Unleaded 94 Octane Rated Aviation Fuel being added to a helicopter at UND Aerospace.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2B70AF-415E-BD7F-8D48-6D84BECE9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284" y="2220049"/>
            <a:ext cx="5244906" cy="241790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89967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736EA343-9BA0-E006-8B7E-DCD08A86060C}"/>
              </a:ext>
            </a:extLst>
          </p:cNvPr>
          <p:cNvSpPr txBox="1"/>
          <p:nvPr/>
        </p:nvSpPr>
        <p:spPr>
          <a:xfrm>
            <a:off x="0" y="263895"/>
            <a:ext cx="12192000" cy="582105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spc="-1" dirty="0">
                <a:solidFill>
                  <a:srgbClr val="009A44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Low Lead 100 Octane Rated Aviation Fuel (LL100)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9D665-77B3-9453-8104-3914DF0145BE}"/>
              </a:ext>
            </a:extLst>
          </p:cNvPr>
          <p:cNvSpPr txBox="1"/>
          <p:nvPr/>
        </p:nvSpPr>
        <p:spPr>
          <a:xfrm>
            <a:off x="957469" y="1305341"/>
            <a:ext cx="513853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Most used leaded piston engine aircraft fuel.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Used due to its ability to increase octane rating; makes fuel more stable to resist compression and prevent spontaneous combustion.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Contains Tetra-ethyl-lead (TEL), an additive used to prevent engine damage at high power settings.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B88908-D396-AE4F-6BED-0933B1E6D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439" y="1458330"/>
            <a:ext cx="4133289" cy="28933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69FF33-3762-7BC3-1A3F-62E5E4F83D17}"/>
              </a:ext>
            </a:extLst>
          </p:cNvPr>
          <p:cNvSpPr txBox="1"/>
          <p:nvPr/>
        </p:nvSpPr>
        <p:spPr>
          <a:xfrm>
            <a:off x="7350945" y="4256076"/>
            <a:ext cx="2512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Tetra-ethyl-Lead (TEL)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D62EFD-506F-C67F-9D4A-0E450AE26D40}"/>
              </a:ext>
            </a:extLst>
          </p:cNvPr>
          <p:cNvSpPr txBox="1"/>
          <p:nvPr/>
        </p:nvSpPr>
        <p:spPr>
          <a:xfrm>
            <a:off x="11732081" y="6488668"/>
            <a:ext cx="62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12210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736EA343-9BA0-E006-8B7E-DCD08A86060C}"/>
              </a:ext>
            </a:extLst>
          </p:cNvPr>
          <p:cNvSpPr txBox="1"/>
          <p:nvPr/>
        </p:nvSpPr>
        <p:spPr>
          <a:xfrm>
            <a:off x="0" y="263895"/>
            <a:ext cx="12192000" cy="582105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spc="-1" dirty="0">
                <a:solidFill>
                  <a:srgbClr val="009A44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Tetra-ethyl-lead (TEL)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9D665-77B3-9453-8104-3914DF0145BE}"/>
              </a:ext>
            </a:extLst>
          </p:cNvPr>
          <p:cNvSpPr txBox="1"/>
          <p:nvPr/>
        </p:nvSpPr>
        <p:spPr>
          <a:xfrm>
            <a:off x="957469" y="1361813"/>
            <a:ext cx="513853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Naturally degrades to lead oxide as its burned.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Lead oxide is a solid up to 900</a:t>
            </a:r>
            <a:r>
              <a:rPr lang="en-US" sz="2400" b="0" i="0" u="none" strike="noStrike" dirty="0">
                <a:solidFill>
                  <a:srgbClr val="4D51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°C, deposits will form inside pist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on engine.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leaded compound, Ethylene Dibromide, is added to the fuel to react with lead oxide in order to prevent these deposits from forming.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B88908-D396-AE4F-6BED-0933B1E6D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859" y="2580645"/>
            <a:ext cx="2092555" cy="14647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69FF33-3762-7BC3-1A3F-62E5E4F83D17}"/>
              </a:ext>
            </a:extLst>
          </p:cNvPr>
          <p:cNvSpPr txBox="1"/>
          <p:nvPr/>
        </p:nvSpPr>
        <p:spPr>
          <a:xfrm>
            <a:off x="6509075" y="4015610"/>
            <a:ext cx="2512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Tetra-ethyl-Lead (TEL)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88ED30A-8A37-3350-04FD-90AA712DBB4F}"/>
              </a:ext>
            </a:extLst>
          </p:cNvPr>
          <p:cNvCxnSpPr>
            <a:stCxn id="7" idx="3"/>
          </p:cNvCxnSpPr>
          <p:nvPr/>
        </p:nvCxnSpPr>
        <p:spPr>
          <a:xfrm>
            <a:off x="8777414" y="3313039"/>
            <a:ext cx="942109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Lead(II) oxide | OPb | ChemSpider">
            <a:extLst>
              <a:ext uri="{FF2B5EF4-FFF2-40B4-BE49-F238E27FC236}">
                <a16:creationId xmlns:a16="http://schemas.microsoft.com/office/drawing/2014/main" id="{63366F79-3631-36D8-A40E-086A79784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180" y="2227369"/>
            <a:ext cx="1882411" cy="188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4B1BDC-6B87-B020-C459-00F630E84B97}"/>
              </a:ext>
            </a:extLst>
          </p:cNvPr>
          <p:cNvSpPr txBox="1"/>
          <p:nvPr/>
        </p:nvSpPr>
        <p:spPr>
          <a:xfrm>
            <a:off x="9789247" y="3369572"/>
            <a:ext cx="2512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Lead oxide</a:t>
            </a:r>
          </a:p>
        </p:txBody>
      </p:sp>
      <p:pic>
        <p:nvPicPr>
          <p:cNvPr id="12" name="Picture 2" descr="Lead(II) oxide | OPb | ChemSpider">
            <a:extLst>
              <a:ext uri="{FF2B5EF4-FFF2-40B4-BE49-F238E27FC236}">
                <a16:creationId xmlns:a16="http://schemas.microsoft.com/office/drawing/2014/main" id="{DC195BF4-071C-2AC7-962A-9717D92E3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58" y="1054185"/>
            <a:ext cx="1882411" cy="188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DBE9D9-8EE1-817C-3D32-80F85546E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5629" y="1090004"/>
            <a:ext cx="1810775" cy="1810775"/>
          </a:xfrm>
          <a:prstGeom prst="rect">
            <a:avLst/>
          </a:prstGeom>
        </p:spPr>
      </p:pic>
      <p:sp>
        <p:nvSpPr>
          <p:cNvPr id="15" name="Plus 14">
            <a:extLst>
              <a:ext uri="{FF2B5EF4-FFF2-40B4-BE49-F238E27FC236}">
                <a16:creationId xmlns:a16="http://schemas.microsoft.com/office/drawing/2014/main" id="{86AF4E13-C52A-FED3-5A9F-6F1D49383314}"/>
              </a:ext>
            </a:extLst>
          </p:cNvPr>
          <p:cNvSpPr/>
          <p:nvPr/>
        </p:nvSpPr>
        <p:spPr>
          <a:xfrm>
            <a:off x="8749699" y="1909446"/>
            <a:ext cx="159713" cy="174027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400382-6550-8619-D074-DBAA885731E3}"/>
              </a:ext>
            </a:extLst>
          </p:cNvPr>
          <p:cNvSpPr txBox="1"/>
          <p:nvPr/>
        </p:nvSpPr>
        <p:spPr>
          <a:xfrm>
            <a:off x="8933298" y="2868191"/>
            <a:ext cx="2512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Ethylene Dibromide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B4BEB0-6B69-53FB-AE64-19F19E6240CB}"/>
              </a:ext>
            </a:extLst>
          </p:cNvPr>
          <p:cNvSpPr txBox="1"/>
          <p:nvPr/>
        </p:nvSpPr>
        <p:spPr>
          <a:xfrm>
            <a:off x="6474428" y="2222449"/>
            <a:ext cx="2512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Lead oxide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831FF72-43EC-9F19-1BA8-0131BC24A765}"/>
              </a:ext>
            </a:extLst>
          </p:cNvPr>
          <p:cNvCxnSpPr>
            <a:cxnSpLocks/>
          </p:cNvCxnSpPr>
          <p:nvPr/>
        </p:nvCxnSpPr>
        <p:spPr>
          <a:xfrm>
            <a:off x="8870473" y="2723830"/>
            <a:ext cx="0" cy="1045852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3ED4B206-F71F-D091-9246-7332606008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1917" y="3294190"/>
            <a:ext cx="2037112" cy="203711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1877649-18A1-A3F1-AAEE-9D84F9175AD1}"/>
              </a:ext>
            </a:extLst>
          </p:cNvPr>
          <p:cNvSpPr txBox="1"/>
          <p:nvPr/>
        </p:nvSpPr>
        <p:spPr>
          <a:xfrm>
            <a:off x="7521276" y="4822654"/>
            <a:ext cx="2512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Lead (</a:t>
            </a:r>
            <a:r>
              <a:rPr lang="en-US" sz="2000" dirty="0" err="1"/>
              <a:t>ll</a:t>
            </a:r>
            <a:r>
              <a:rPr lang="en-US" sz="2000" dirty="0"/>
              <a:t>) Bromide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AD6FFA-9F29-D0B8-21B7-8A262BC37836}"/>
              </a:ext>
            </a:extLst>
          </p:cNvPr>
          <p:cNvSpPr txBox="1"/>
          <p:nvPr/>
        </p:nvSpPr>
        <p:spPr>
          <a:xfrm>
            <a:off x="11732081" y="6488668"/>
            <a:ext cx="62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3580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5" grpId="0" animBg="1"/>
      <p:bldP spid="16" grpId="0"/>
      <p:bldP spid="17" grpId="0"/>
      <p:bldP spid="17" grpId="2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736EA343-9BA0-E006-8B7E-DCD08A86060C}"/>
              </a:ext>
            </a:extLst>
          </p:cNvPr>
          <p:cNvSpPr txBox="1"/>
          <p:nvPr/>
        </p:nvSpPr>
        <p:spPr>
          <a:xfrm>
            <a:off x="15726" y="208005"/>
            <a:ext cx="12192000" cy="582105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spc="-1" dirty="0">
                <a:solidFill>
                  <a:srgbClr val="009A44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Lead Transport Within The Environment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9D665-77B3-9453-8104-3914DF0145BE}"/>
              </a:ext>
            </a:extLst>
          </p:cNvPr>
          <p:cNvSpPr txBox="1"/>
          <p:nvPr/>
        </p:nvSpPr>
        <p:spPr>
          <a:xfrm>
            <a:off x="142084" y="1280628"/>
            <a:ext cx="513853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Lead will evolve/exist into lead(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ion, as well as lead compounds will exist in atmosphere.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ill travel long distances in the air before going into the soil and possibly ground water depending on the lead compound and characteristics of the soil.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ources of exposure is expensive to remediate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4E9A19-5F58-6506-3ADA-33C9B94778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63" t="17353" r="30359" b="44982"/>
          <a:stretch/>
        </p:blipFill>
        <p:spPr>
          <a:xfrm>
            <a:off x="5280615" y="1370057"/>
            <a:ext cx="6800753" cy="41178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1614EA-EDD2-1C05-0F21-72F50EB8BCDD}"/>
              </a:ext>
            </a:extLst>
          </p:cNvPr>
          <p:cNvSpPr txBox="1"/>
          <p:nvPr/>
        </p:nvSpPr>
        <p:spPr>
          <a:xfrm>
            <a:off x="6111726" y="5492554"/>
            <a:ext cx="5138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Figure 2</a:t>
            </a:r>
            <a:r>
              <a:rPr lang="en-US" sz="1100" dirty="0"/>
              <a:t>. Lead Transported and Deposited from source. Figure provided by Environmental Protection agency.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DF295E-B26B-D92B-9BE1-376A8199BEEC}"/>
              </a:ext>
            </a:extLst>
          </p:cNvPr>
          <p:cNvSpPr txBox="1"/>
          <p:nvPr/>
        </p:nvSpPr>
        <p:spPr>
          <a:xfrm>
            <a:off x="11732081" y="6488668"/>
            <a:ext cx="62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61291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736EA343-9BA0-E006-8B7E-DCD08A86060C}"/>
              </a:ext>
            </a:extLst>
          </p:cNvPr>
          <p:cNvSpPr txBox="1"/>
          <p:nvPr/>
        </p:nvSpPr>
        <p:spPr>
          <a:xfrm>
            <a:off x="-3211817" y="313322"/>
            <a:ext cx="12192000" cy="582105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spc="-1" dirty="0">
                <a:solidFill>
                  <a:srgbClr val="009A44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The Dangers Of Lead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9D665-77B3-9453-8104-3914DF0145BE}"/>
              </a:ext>
            </a:extLst>
          </p:cNvPr>
          <p:cNvSpPr txBox="1"/>
          <p:nvPr/>
        </p:nvSpPr>
        <p:spPr>
          <a:xfrm>
            <a:off x="314918" y="1133356"/>
            <a:ext cx="5138531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Physiologically-relevant metal ions (e.g., Ca2+, Mg, Zn, Fe) are known be majorly involved within functions in biological systems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exposed to lead, lead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ultimately interferes with such tightly regulated processes.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ultimately leads to negative effects on the nervous system, cardiovascular system, other organ systems and much more.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1614EA-EDD2-1C05-0F21-72F50EB8BCDD}"/>
              </a:ext>
            </a:extLst>
          </p:cNvPr>
          <p:cNvSpPr txBox="1"/>
          <p:nvPr/>
        </p:nvSpPr>
        <p:spPr>
          <a:xfrm>
            <a:off x="6153252" y="5556352"/>
            <a:ext cx="5138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Figure 3</a:t>
            </a:r>
            <a:r>
              <a:rPr lang="en-US" sz="1100" dirty="0"/>
              <a:t>. Representation of the effects of lead in the human body. Figure provided by Environmental Protection agency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CC1267-A991-500E-9D1A-F0C8213548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92" t="23619" r="27718" b="35882"/>
          <a:stretch/>
        </p:blipFill>
        <p:spPr>
          <a:xfrm>
            <a:off x="5453449" y="1106494"/>
            <a:ext cx="6538137" cy="43793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5C1DAC-E3B6-1192-7816-27B69666366A}"/>
              </a:ext>
            </a:extLst>
          </p:cNvPr>
          <p:cNvSpPr txBox="1"/>
          <p:nvPr/>
        </p:nvSpPr>
        <p:spPr>
          <a:xfrm>
            <a:off x="11732081" y="6488668"/>
            <a:ext cx="62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548174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736EA343-9BA0-E006-8B7E-DCD08A86060C}"/>
              </a:ext>
            </a:extLst>
          </p:cNvPr>
          <p:cNvSpPr txBox="1"/>
          <p:nvPr/>
        </p:nvSpPr>
        <p:spPr>
          <a:xfrm>
            <a:off x="-3449031" y="296007"/>
            <a:ext cx="12192000" cy="582105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spc="-1" dirty="0">
                <a:solidFill>
                  <a:srgbClr val="009A44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General Aviation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9D665-77B3-9453-8104-3914DF0145BE}"/>
              </a:ext>
            </a:extLst>
          </p:cNvPr>
          <p:cNvSpPr txBox="1"/>
          <p:nvPr/>
        </p:nvSpPr>
        <p:spPr>
          <a:xfrm>
            <a:off x="-3831" y="1407782"/>
            <a:ext cx="5138531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 emission of lead into the atmosphere is mainly caused by piston-powered engine aircrafts, fuel combustion, and industrial activities.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iston engine aircraft (general aviation) produced 58% of lead emissions, which is around 550 tons.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missions were comprised of 254 tons of Pb from emissions at or near airports and 296 tons of Pb emitted in flight (i.e., outside the landing and take-off cycles).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1614EA-EDD2-1C05-0F21-72F50EB8BCDD}"/>
              </a:ext>
            </a:extLst>
          </p:cNvPr>
          <p:cNvSpPr txBox="1"/>
          <p:nvPr/>
        </p:nvSpPr>
        <p:spPr>
          <a:xfrm>
            <a:off x="6173703" y="5624321"/>
            <a:ext cx="5138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Figure 4</a:t>
            </a:r>
            <a:r>
              <a:rPr lang="en-US" sz="1100" dirty="0"/>
              <a:t>. Lead emission from stationary and mobile source (1990-2008). Figure provided by Environmental Protection agency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05736E-E67F-F747-2A52-C7EC586EBB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17" t="21725" r="27362" b="30999"/>
          <a:stretch/>
        </p:blipFill>
        <p:spPr>
          <a:xfrm>
            <a:off x="5134700" y="587059"/>
            <a:ext cx="6874434" cy="50732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D95AF8-3EAE-8E12-7886-DE69E9055D13}"/>
              </a:ext>
            </a:extLst>
          </p:cNvPr>
          <p:cNvSpPr txBox="1"/>
          <p:nvPr/>
        </p:nvSpPr>
        <p:spPr>
          <a:xfrm>
            <a:off x="11732081" y="6488668"/>
            <a:ext cx="62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023160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736EA343-9BA0-E006-8B7E-DCD08A86060C}"/>
              </a:ext>
            </a:extLst>
          </p:cNvPr>
          <p:cNvSpPr txBox="1"/>
          <p:nvPr/>
        </p:nvSpPr>
        <p:spPr>
          <a:xfrm>
            <a:off x="0" y="263895"/>
            <a:ext cx="12192000" cy="582105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spc="-1" dirty="0">
                <a:solidFill>
                  <a:srgbClr val="009A44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Why UL94 Hasn’t Been Used Yet?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9D665-77B3-9453-8104-3914DF0145BE}"/>
              </a:ext>
            </a:extLst>
          </p:cNvPr>
          <p:cNvSpPr txBox="1"/>
          <p:nvPr/>
        </p:nvSpPr>
        <p:spPr>
          <a:xfrm>
            <a:off x="513522" y="1257060"/>
            <a:ext cx="5138531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older piston powered engine aircrafts with low temperature sparkplugs systems are simply not able to operate on unleaded fuel.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Newer built aircrafts are built to operate with unleaded aviation fuel.</a:t>
            </a:r>
            <a:r>
              <a:rPr lang="en-US" sz="2000" dirty="0">
                <a:effectLst/>
              </a:rPr>
              <a:t>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FFA has authorized the use of 100 and 94 Octane rated unleaded aviation fuel.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Yet, the lack of quantification on this matter prevents the transition of unleaded aviation fuel usage in general aviation.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3720A5-3064-569D-60DD-1BB3808AA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68976"/>
            <a:ext cx="3825240" cy="38252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C09885-7D6C-A0A8-A2B2-3C8872E7DA0C}"/>
              </a:ext>
            </a:extLst>
          </p:cNvPr>
          <p:cNvSpPr txBox="1"/>
          <p:nvPr/>
        </p:nvSpPr>
        <p:spPr>
          <a:xfrm>
            <a:off x="4960620" y="50359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https://</a:t>
            </a:r>
            <a:r>
              <a:rPr lang="en-US" dirty="0" err="1"/>
              <a:t>www.faa.gov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B74EE7-2099-01EB-54DD-2D299EE982C3}"/>
              </a:ext>
            </a:extLst>
          </p:cNvPr>
          <p:cNvSpPr txBox="1"/>
          <p:nvPr/>
        </p:nvSpPr>
        <p:spPr>
          <a:xfrm>
            <a:off x="11732081" y="6488668"/>
            <a:ext cx="62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485773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706038" y="1304655"/>
            <a:ext cx="10972440" cy="40381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TextShape 1"/>
          <p:cNvSpPr txBox="1"/>
          <p:nvPr/>
        </p:nvSpPr>
        <p:spPr>
          <a:xfrm>
            <a:off x="0" y="524029"/>
            <a:ext cx="12192000" cy="582105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strike="noStrike" spc="-1" dirty="0">
                <a:solidFill>
                  <a:srgbClr val="009A44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Approach To The Issue</a:t>
            </a:r>
            <a:endParaRPr lang="en-US" sz="3600" b="1" strike="noStrike" spc="-1" dirty="0">
              <a:solidFill>
                <a:srgbClr val="000000"/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B11CAF-E93E-5372-BB38-9E952E2BC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414" y="1625349"/>
            <a:ext cx="5696979" cy="37998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9B6C38-4862-0DFD-3326-716EF7EE8297}"/>
              </a:ext>
            </a:extLst>
          </p:cNvPr>
          <p:cNvSpPr txBox="1"/>
          <p:nvPr/>
        </p:nvSpPr>
        <p:spPr>
          <a:xfrm>
            <a:off x="5673386" y="5431163"/>
            <a:ext cx="5696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University of North Dakota Aerospace College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D91B44-7B69-CEF3-91DF-F10188944169}"/>
              </a:ext>
            </a:extLst>
          </p:cNvPr>
          <p:cNvSpPr txBox="1"/>
          <p:nvPr/>
        </p:nvSpPr>
        <p:spPr>
          <a:xfrm>
            <a:off x="1168709" y="1724776"/>
            <a:ext cx="446462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Aerospace college switched from 100LL to UL94 Transition period began June 23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and lasted for a week.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bserved Lead particulate matter measurements before and after the switch by using particle filter samples.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602CEA-9DAB-2899-EDE0-1ED82229B325}"/>
              </a:ext>
            </a:extLst>
          </p:cNvPr>
          <p:cNvSpPr txBox="1"/>
          <p:nvPr/>
        </p:nvSpPr>
        <p:spPr>
          <a:xfrm>
            <a:off x="11370365" y="263895"/>
            <a:ext cx="616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/>
          </a:p>
          <a:p>
            <a:pPr algn="ctr"/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9A3473-7C07-C0FC-3D89-4AFC362A189E}"/>
              </a:ext>
            </a:extLst>
          </p:cNvPr>
          <p:cNvSpPr txBox="1"/>
          <p:nvPr/>
        </p:nvSpPr>
        <p:spPr>
          <a:xfrm>
            <a:off x="11732081" y="6488668"/>
            <a:ext cx="62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857887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11247</TotalTime>
  <Words>1330</Words>
  <Application>Microsoft Macintosh PowerPoint</Application>
  <PresentationFormat>Widescreen</PresentationFormat>
  <Paragraphs>170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Helvetica Neue</vt:lpstr>
      <vt:lpstr>Liberation Sans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Jess</dc:creator>
  <dc:description/>
  <cp:lastModifiedBy>Alex Mendez</cp:lastModifiedBy>
  <cp:revision>113</cp:revision>
  <dcterms:created xsi:type="dcterms:W3CDTF">2013-02-13T15:39:40Z</dcterms:created>
  <dcterms:modified xsi:type="dcterms:W3CDTF">2023-07-14T12:58:57Z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Microsoft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Widescreen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2</vt:i4>
  </property>
</Properties>
</file>