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0.png" ContentType="image/png"/>
  <Override PartName="/ppt/media/image6.jpeg" ContentType="image/jpeg"/>
  <Override PartName="/ppt/media/image1.png" ContentType="image/png"/>
  <Override PartName="/ppt/media/image8.png" ContentType="image/png"/>
  <Override PartName="/ppt/media/image12.jpeg" ContentType="image/jpeg"/>
  <Override PartName="/ppt/media/image7.png" ContentType="image/png"/>
  <Override PartName="/ppt/media/image17.jpeg" ContentType="image/jpeg"/>
  <Override PartName="/ppt/media/image19.jpeg" ContentType="image/jpeg"/>
  <Override PartName="/ppt/media/image2.png" ContentType="image/png"/>
  <Override PartName="/ppt/media/image20.jpeg" ContentType="image/jpeg"/>
  <Override PartName="/ppt/media/image18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3.png" ContentType="image/png"/>
  <Override PartName="/ppt/media/image5.png" ContentType="image/png"/>
  <Override PartName="/ppt/media/image13.jpeg" ContentType="image/jpeg"/>
  <Override PartName="/ppt/media/image4.png" ContentType="image/png"/>
  <Override PartName="/ppt/media/image9.png" ContentType="image/png"/>
  <Override PartName="/ppt/media/image11.jpeg" ContentType="image/jpe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88825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dt" idx="4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ftr" idx="5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6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787062B-351C-4E6E-AEC2-4D87E8B92F19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sldImg"/>
          </p:nvPr>
        </p:nvSpPr>
        <p:spPr>
          <a:xfrm>
            <a:off x="870120" y="1257480"/>
            <a:ext cx="6032160" cy="3393720"/>
          </a:xfrm>
          <a:prstGeom prst="rect">
            <a:avLst/>
          </a:prstGeom>
          <a:ln w="0">
            <a:noFill/>
          </a:ln>
        </p:spPr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777960" y="4840200"/>
            <a:ext cx="6216120" cy="39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7"/>
          </p:nvPr>
        </p:nvSpPr>
        <p:spPr>
          <a:xfrm>
            <a:off x="4402080" y="9553680"/>
            <a:ext cx="3368160" cy="50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BE85A5A-2A5F-423D-AE35-331C4F1F13D1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ldImg"/>
          </p:nvPr>
        </p:nvSpPr>
        <p:spPr>
          <a:xfrm>
            <a:off x="870120" y="1257480"/>
            <a:ext cx="6032160" cy="3393720"/>
          </a:xfrm>
          <a:prstGeom prst="rect">
            <a:avLst/>
          </a:prstGeom>
          <a:ln w="0">
            <a:noFill/>
          </a:ln>
        </p:spPr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77960" y="4840200"/>
            <a:ext cx="6216120" cy="39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sldNum" idx="8"/>
          </p:nvPr>
        </p:nvSpPr>
        <p:spPr>
          <a:xfrm>
            <a:off x="4402080" y="9553680"/>
            <a:ext cx="3368160" cy="50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147A120-B421-4CED-8BAE-EDF6B7B48979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sldImg"/>
          </p:nvPr>
        </p:nvSpPr>
        <p:spPr>
          <a:xfrm>
            <a:off x="870120" y="1257480"/>
            <a:ext cx="6032160" cy="3393720"/>
          </a:xfrm>
          <a:prstGeom prst="rect">
            <a:avLst/>
          </a:prstGeom>
          <a:ln w="0">
            <a:noFill/>
          </a:ln>
        </p:spPr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777960" y="4840200"/>
            <a:ext cx="6216120" cy="39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sldNum" idx="9"/>
          </p:nvPr>
        </p:nvSpPr>
        <p:spPr>
          <a:xfrm>
            <a:off x="4402080" y="9553680"/>
            <a:ext cx="3368160" cy="50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AD69C3F-FAA5-4144-BFF2-B8BE841552BA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sldImg"/>
          </p:nvPr>
        </p:nvSpPr>
        <p:spPr>
          <a:xfrm>
            <a:off x="870120" y="1257480"/>
            <a:ext cx="6032160" cy="3393720"/>
          </a:xfrm>
          <a:prstGeom prst="rect">
            <a:avLst/>
          </a:prstGeom>
          <a:ln w="0">
            <a:noFill/>
          </a:ln>
        </p:spPr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777960" y="4840200"/>
            <a:ext cx="6216120" cy="39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sldNum" idx="10"/>
          </p:nvPr>
        </p:nvSpPr>
        <p:spPr>
          <a:xfrm>
            <a:off x="4402080" y="9553680"/>
            <a:ext cx="3368160" cy="50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4BA26BC-A559-4E59-8082-3ADF9864EB49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5" descr=""/>
          <p:cNvPicPr/>
          <p:nvPr/>
        </p:nvPicPr>
        <p:blipFill>
          <a:blip r:embed="rId3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0">
            <a:noFill/>
          </a:ln>
        </p:spPr>
      </p:pic>
      <p:pic>
        <p:nvPicPr>
          <p:cNvPr id="1" name="Picture 6" descr=""/>
          <p:cNvPicPr/>
          <p:nvPr/>
        </p:nvPicPr>
        <p:blipFill>
          <a:blip r:embed="rId4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"/>
          <p:cNvPicPr/>
          <p:nvPr/>
        </p:nvPicPr>
        <p:blipFill>
          <a:blip r:embed="rId3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0">
            <a:noFill/>
          </a:ln>
        </p:spPr>
      </p:pic>
      <p:pic>
        <p:nvPicPr>
          <p:cNvPr id="7" name="Picture 7" descr=""/>
          <p:cNvPicPr/>
          <p:nvPr/>
        </p:nvPicPr>
        <p:blipFill>
          <a:blip r:embed="rId4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1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2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3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F81E76C-C09C-48F7-89E2-49ABE25E721E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Shape 1"/>
          <p:cNvSpPr/>
          <p:nvPr/>
        </p:nvSpPr>
        <p:spPr>
          <a:xfrm>
            <a:off x="207000" y="883080"/>
            <a:ext cx="11798640" cy="152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8144"/>
          </a:bodyPr>
          <a:p>
            <a:pPr algn="ctr">
              <a:lnSpc>
                <a:spcPct val="100000"/>
              </a:lnSpc>
            </a:pPr>
            <a:r>
              <a:rPr b="1" lang="en-US" sz="4800" spc="-1" strike="noStrike" u="sng">
                <a:solidFill>
                  <a:srgbClr val="009a44"/>
                </a:solidFill>
                <a:uFillTx/>
                <a:latin typeface="Arial"/>
                <a:ea typeface="Arial"/>
              </a:rPr>
              <a:t>FAST</a:t>
            </a:r>
            <a:r>
              <a:rPr b="1" lang="en-US" sz="4800" spc="-1" strike="noStrike">
                <a:solidFill>
                  <a:srgbClr val="009a44"/>
                </a:solidFill>
                <a:latin typeface="Arial"/>
                <a:ea typeface="Arial"/>
              </a:rPr>
              <a:t> Research Session </a:t>
            </a:r>
            <a:endParaRPr b="0" lang="en-US" sz="4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9a44"/>
                </a:solidFill>
                <a:latin typeface="Arial"/>
                <a:ea typeface="Arial"/>
              </a:rPr>
              <a:t>(</a:t>
            </a:r>
            <a:r>
              <a:rPr b="1" lang="en-US" sz="4800" spc="-1" strike="noStrike" u="sng">
                <a:solidFill>
                  <a:srgbClr val="009a44"/>
                </a:solidFill>
                <a:uFillTx/>
                <a:latin typeface="Arial"/>
                <a:ea typeface="Arial"/>
              </a:rPr>
              <a:t>F</a:t>
            </a:r>
            <a:r>
              <a:rPr b="1" lang="en-US" sz="4800" spc="-1" strike="noStrike">
                <a:solidFill>
                  <a:srgbClr val="009a44"/>
                </a:solidFill>
                <a:latin typeface="Arial"/>
                <a:ea typeface="Arial"/>
              </a:rPr>
              <a:t>uture </a:t>
            </a:r>
            <a:r>
              <a:rPr b="1" lang="en-US" sz="4800" spc="-1" strike="noStrike" u="sng">
                <a:solidFill>
                  <a:srgbClr val="009a44"/>
                </a:solidFill>
                <a:uFillTx/>
                <a:latin typeface="Arial"/>
                <a:ea typeface="Arial"/>
              </a:rPr>
              <a:t>A</a:t>
            </a:r>
            <a:r>
              <a:rPr b="1" lang="en-US" sz="4800" spc="-1" strike="noStrike">
                <a:solidFill>
                  <a:srgbClr val="009a44"/>
                </a:solidFill>
                <a:latin typeface="Arial"/>
                <a:ea typeface="Arial"/>
              </a:rPr>
              <a:t>erospace </a:t>
            </a:r>
            <a:r>
              <a:rPr b="1" lang="en-US" sz="4800" spc="-1" strike="noStrike" u="sng">
                <a:solidFill>
                  <a:srgbClr val="009a44"/>
                </a:solidFill>
                <a:uFillTx/>
                <a:latin typeface="Arial"/>
                <a:ea typeface="Arial"/>
              </a:rPr>
              <a:t>S</a:t>
            </a:r>
            <a:r>
              <a:rPr b="1" lang="en-US" sz="4800" spc="-1" strike="noStrike">
                <a:solidFill>
                  <a:srgbClr val="009a44"/>
                </a:solidFill>
                <a:latin typeface="Arial"/>
                <a:ea typeface="Arial"/>
              </a:rPr>
              <a:t>trategic </a:t>
            </a:r>
            <a:r>
              <a:rPr b="1" lang="en-US" sz="4800" spc="-1" strike="noStrike" u="sng">
                <a:solidFill>
                  <a:srgbClr val="009a44"/>
                </a:solidFill>
                <a:uFillTx/>
                <a:latin typeface="Arial"/>
                <a:ea typeface="Arial"/>
              </a:rPr>
              <a:t>T</a:t>
            </a:r>
            <a:r>
              <a:rPr b="1" lang="en-US" sz="4800" spc="-1" strike="noStrike">
                <a:solidFill>
                  <a:srgbClr val="009a44"/>
                </a:solidFill>
                <a:latin typeface="Arial"/>
                <a:ea typeface="Arial"/>
              </a:rPr>
              <a:t>hinking)</a:t>
            </a:r>
            <a:endParaRPr b="0" lang="en-US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TextShape 2"/>
          <p:cNvSpPr/>
          <p:nvPr/>
        </p:nvSpPr>
        <p:spPr>
          <a:xfrm>
            <a:off x="207000" y="2455560"/>
            <a:ext cx="11798640" cy="12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David J. Delene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Aerospace Research Fellow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" name="Picture 2" descr="Current Skycam"/>
          <p:cNvPicPr/>
          <p:nvPr/>
        </p:nvPicPr>
        <p:blipFill>
          <a:blip r:embed="rId1"/>
          <a:srcRect l="0" t="22945" r="0" b="3407"/>
          <a:stretch/>
        </p:blipFill>
        <p:spPr>
          <a:xfrm>
            <a:off x="3794040" y="3988800"/>
            <a:ext cx="4391640" cy="1819440"/>
          </a:xfrm>
          <a:prstGeom prst="rect">
            <a:avLst/>
          </a:prstGeom>
          <a:ln w="25560">
            <a:noFill/>
          </a:ln>
        </p:spPr>
      </p:pic>
      <p:pic>
        <p:nvPicPr>
          <p:cNvPr id="24" name="Picture 10" descr=""/>
          <p:cNvPicPr/>
          <p:nvPr/>
        </p:nvPicPr>
        <p:blipFill>
          <a:blip r:embed="rId2"/>
          <a:stretch/>
        </p:blipFill>
        <p:spPr>
          <a:xfrm>
            <a:off x="206640" y="3993480"/>
            <a:ext cx="3339360" cy="658080"/>
          </a:xfrm>
          <a:prstGeom prst="rect">
            <a:avLst/>
          </a:prstGeom>
          <a:ln w="0">
            <a:noFill/>
          </a:ln>
        </p:spPr>
      </p:pic>
      <p:pic>
        <p:nvPicPr>
          <p:cNvPr id="25" name="Picture 12" descr=""/>
          <p:cNvPicPr/>
          <p:nvPr/>
        </p:nvPicPr>
        <p:blipFill>
          <a:blip r:embed="rId3"/>
          <a:stretch/>
        </p:blipFill>
        <p:spPr>
          <a:xfrm>
            <a:off x="206640" y="5251680"/>
            <a:ext cx="3339360" cy="658080"/>
          </a:xfrm>
          <a:prstGeom prst="rect">
            <a:avLst/>
          </a:prstGeom>
          <a:ln w="0">
            <a:noFill/>
          </a:ln>
        </p:spPr>
      </p:pic>
      <p:pic>
        <p:nvPicPr>
          <p:cNvPr id="26" name="Picture 14" descr=""/>
          <p:cNvPicPr/>
          <p:nvPr/>
        </p:nvPicPr>
        <p:blipFill>
          <a:blip r:embed="rId4"/>
          <a:stretch/>
        </p:blipFill>
        <p:spPr>
          <a:xfrm>
            <a:off x="8360280" y="3988800"/>
            <a:ext cx="3668400" cy="639720"/>
          </a:xfrm>
          <a:prstGeom prst="rect">
            <a:avLst/>
          </a:prstGeom>
          <a:ln w="0">
            <a:noFill/>
          </a:ln>
        </p:spPr>
      </p:pic>
      <p:pic>
        <p:nvPicPr>
          <p:cNvPr id="27" name="Picture 16" descr=""/>
          <p:cNvPicPr/>
          <p:nvPr/>
        </p:nvPicPr>
        <p:blipFill>
          <a:blip r:embed="rId5"/>
          <a:stretch/>
        </p:blipFill>
        <p:spPr>
          <a:xfrm>
            <a:off x="8524800" y="5150160"/>
            <a:ext cx="3339360" cy="658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Shape 1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TextShape 2"/>
          <p:cNvSpPr/>
          <p:nvPr/>
        </p:nvSpPr>
        <p:spPr>
          <a:xfrm>
            <a:off x="609120" y="274680"/>
            <a:ext cx="1096920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TextShape 2"/>
          <p:cNvSpPr/>
          <p:nvPr/>
        </p:nvSpPr>
        <p:spPr>
          <a:xfrm>
            <a:off x="16920" y="538920"/>
            <a:ext cx="12063960" cy="557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53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Future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 Research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Not results from existing project.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Aerospace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 Research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Involves aerospace personnel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and facilities.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Strategic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 Planning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FAST Presentation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Project Discussions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White Paper / Proposal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Thinking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 about the Whole Project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Planning and Development.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TextShape 1"/>
          <p:cNvSpPr/>
          <p:nvPr/>
        </p:nvSpPr>
        <p:spPr>
          <a:xfrm>
            <a:off x="0" y="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9a44"/>
                </a:solidFill>
                <a:latin typeface="Arial"/>
                <a:ea typeface="Arial"/>
              </a:rPr>
              <a:t>FAST Research Session Objectives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" name="Picture 4" descr="Aviation"/>
          <p:cNvPicPr/>
          <p:nvPr/>
        </p:nvPicPr>
        <p:blipFill>
          <a:blip r:embed="rId1"/>
          <a:srcRect l="4479" t="0" r="0" b="32392"/>
          <a:stretch/>
        </p:blipFill>
        <p:spPr>
          <a:xfrm>
            <a:off x="6723000" y="685800"/>
            <a:ext cx="5330160" cy="2514600"/>
          </a:xfrm>
          <a:prstGeom prst="rect">
            <a:avLst/>
          </a:prstGeom>
          <a:ln w="25560">
            <a:noFill/>
          </a:ln>
        </p:spPr>
      </p:pic>
      <p:pic>
        <p:nvPicPr>
          <p:cNvPr id="33" name="" descr=""/>
          <p:cNvPicPr/>
          <p:nvPr/>
        </p:nvPicPr>
        <p:blipFill>
          <a:blip r:embed="rId2"/>
          <a:stretch/>
        </p:blipFill>
        <p:spPr>
          <a:xfrm>
            <a:off x="6712200" y="3324600"/>
            <a:ext cx="2621880" cy="2622600"/>
          </a:xfrm>
          <a:prstGeom prst="rect">
            <a:avLst/>
          </a:prstGeom>
          <a:ln w="0">
            <a:noFill/>
          </a:ln>
        </p:spPr>
      </p:pic>
      <p:pic>
        <p:nvPicPr>
          <p:cNvPr id="34" name="" descr=""/>
          <p:cNvPicPr/>
          <p:nvPr/>
        </p:nvPicPr>
        <p:blipFill>
          <a:blip r:embed="rId3"/>
          <a:stretch/>
        </p:blipFill>
        <p:spPr>
          <a:xfrm>
            <a:off x="9442080" y="3324600"/>
            <a:ext cx="2618280" cy="261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Shape 3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TextShape 4"/>
          <p:cNvSpPr/>
          <p:nvPr/>
        </p:nvSpPr>
        <p:spPr>
          <a:xfrm>
            <a:off x="609120" y="274680"/>
            <a:ext cx="1096920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TextShape 5"/>
          <p:cNvSpPr/>
          <p:nvPr/>
        </p:nvSpPr>
        <p:spPr>
          <a:xfrm>
            <a:off x="-19080" y="591480"/>
            <a:ext cx="5167080" cy="557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5360" indent="-22536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One Slide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Need/Problem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Concept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Apparatus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Objective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Advancement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End Users / Sponsor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3 Minute Presentation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3+ Minutes for Questions and Transition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TextShape 6"/>
          <p:cNvSpPr/>
          <p:nvPr/>
        </p:nvSpPr>
        <p:spPr>
          <a:xfrm>
            <a:off x="0" y="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9a44"/>
                </a:solidFill>
                <a:latin typeface="Arial"/>
                <a:ea typeface="Arial"/>
              </a:rPr>
              <a:t>FAST Research Session Presentation Format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TextShape 8"/>
          <p:cNvSpPr/>
          <p:nvPr/>
        </p:nvSpPr>
        <p:spPr>
          <a:xfrm>
            <a:off x="-75600" y="68580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" name="Picture 5" descr="IMG 4149"/>
          <p:cNvPicPr/>
          <p:nvPr/>
        </p:nvPicPr>
        <p:blipFill>
          <a:blip r:embed="rId1"/>
          <a:srcRect l="-736" t="0" r="-65" b="2441"/>
          <a:stretch/>
        </p:blipFill>
        <p:spPr>
          <a:xfrm>
            <a:off x="3628080" y="728280"/>
            <a:ext cx="2570400" cy="2635920"/>
          </a:xfrm>
          <a:prstGeom prst="rect">
            <a:avLst/>
          </a:prstGeom>
          <a:ln w="25560">
            <a:noFill/>
          </a:ln>
        </p:spPr>
      </p:pic>
      <p:pic>
        <p:nvPicPr>
          <p:cNvPr id="41" name="Picture 7" descr=""/>
          <p:cNvPicPr/>
          <p:nvPr/>
        </p:nvPicPr>
        <p:blipFill>
          <a:blip r:embed="rId2"/>
          <a:srcRect l="5192" t="1748" r="3249" b="5223"/>
          <a:stretch/>
        </p:blipFill>
        <p:spPr>
          <a:xfrm>
            <a:off x="5123160" y="3550320"/>
            <a:ext cx="3473640" cy="2468880"/>
          </a:xfrm>
          <a:prstGeom prst="rect">
            <a:avLst/>
          </a:prstGeom>
          <a:ln w="25560">
            <a:noFill/>
          </a:ln>
        </p:spPr>
      </p:pic>
      <p:pic>
        <p:nvPicPr>
          <p:cNvPr id="42" name="Picture 11" descr=""/>
          <p:cNvPicPr/>
          <p:nvPr/>
        </p:nvPicPr>
        <p:blipFill>
          <a:blip r:embed="rId3"/>
          <a:srcRect l="0" t="0" r="4990" b="1886"/>
          <a:stretch/>
        </p:blipFill>
        <p:spPr>
          <a:xfrm>
            <a:off x="8726760" y="3550320"/>
            <a:ext cx="3324240" cy="2464920"/>
          </a:xfrm>
          <a:prstGeom prst="rect">
            <a:avLst/>
          </a:prstGeom>
          <a:ln w="25560">
            <a:noFill/>
          </a:ln>
        </p:spPr>
      </p:pic>
      <p:pic>
        <p:nvPicPr>
          <p:cNvPr id="43" name="Picture 13" descr=""/>
          <p:cNvPicPr/>
          <p:nvPr/>
        </p:nvPicPr>
        <p:blipFill>
          <a:blip r:embed="rId4"/>
          <a:srcRect l="5722" t="0" r="10702" b="0"/>
          <a:stretch/>
        </p:blipFill>
        <p:spPr>
          <a:xfrm>
            <a:off x="10104120" y="728280"/>
            <a:ext cx="1951920" cy="2653560"/>
          </a:xfrm>
          <a:prstGeom prst="rect">
            <a:avLst/>
          </a:prstGeom>
          <a:ln w="25560">
            <a:noFill/>
          </a:ln>
        </p:spPr>
      </p:pic>
      <p:pic>
        <p:nvPicPr>
          <p:cNvPr id="44" name="Picture 15" descr=""/>
          <p:cNvPicPr/>
          <p:nvPr/>
        </p:nvPicPr>
        <p:blipFill>
          <a:blip r:embed="rId5"/>
          <a:srcRect l="0" t="3998" r="0" b="0"/>
          <a:stretch/>
        </p:blipFill>
        <p:spPr>
          <a:xfrm>
            <a:off x="6309360" y="728280"/>
            <a:ext cx="3686760" cy="2655000"/>
          </a:xfrm>
          <a:prstGeom prst="rect">
            <a:avLst/>
          </a:prstGeom>
          <a:ln w="255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1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Shape 13"/>
          <p:cNvSpPr/>
          <p:nvPr/>
        </p:nvSpPr>
        <p:spPr>
          <a:xfrm>
            <a:off x="609120" y="274680"/>
            <a:ext cx="10969200" cy="11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TextShape 15"/>
          <p:cNvSpPr/>
          <p:nvPr/>
        </p:nvSpPr>
        <p:spPr>
          <a:xfrm>
            <a:off x="88920" y="591480"/>
            <a:ext cx="11798280" cy="557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5360" indent="-22536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Maximum of one slide.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Slide with three main sections is good.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Slide is somewhat similar to a conference poster.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Slide could include a key concept figure.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Only 3 minutes, do not cover everything.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Covers material that would be in a White Paper.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Cover problem, how to address and who benefits.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spcAft>
                <a:spcPts val="865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"/>
              </a:rPr>
              <a:t>What “End User” may fund the project.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TextShape 16"/>
          <p:cNvSpPr/>
          <p:nvPr/>
        </p:nvSpPr>
        <p:spPr>
          <a:xfrm>
            <a:off x="0" y="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9a44"/>
                </a:solidFill>
                <a:latin typeface="Arial"/>
                <a:ea typeface="Arial"/>
              </a:rPr>
              <a:t>FAST Research Session Slide Summary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Shape 17"/>
          <p:cNvSpPr/>
          <p:nvPr/>
        </p:nvSpPr>
        <p:spPr>
          <a:xfrm>
            <a:off x="-75600" y="68580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Shape 2"/>
          <p:cNvSpPr/>
          <p:nvPr/>
        </p:nvSpPr>
        <p:spPr>
          <a:xfrm>
            <a:off x="0" y="581760"/>
            <a:ext cx="11239560" cy="553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TextShape 1"/>
          <p:cNvSpPr/>
          <p:nvPr/>
        </p:nvSpPr>
        <p:spPr>
          <a:xfrm>
            <a:off x="0" y="3600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9a44"/>
                </a:solidFill>
                <a:latin typeface="Arial"/>
                <a:ea typeface="Arial"/>
              </a:rPr>
              <a:t>Previous FAST Presentation Updates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TextShape 7"/>
          <p:cNvSpPr/>
          <p:nvPr/>
        </p:nvSpPr>
        <p:spPr>
          <a:xfrm>
            <a:off x="124920" y="627480"/>
            <a:ext cx="11990880" cy="53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Shawn Wagner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 - A Controlled Pylon System for Accurate Airborne Cloud Ice Crystal Sampling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145"/>
              </a:spcBef>
              <a:spcAft>
                <a:spcPts val="289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Declined: UND 2025 Early Career Proposals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145"/>
              </a:spcBef>
              <a:spcAft>
                <a:spcPts val="289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Submitted: ND EPSCoR FY26 STEM Research Seed Award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Mounir Chrit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 - A Controlled Pylon System for Accurate Airborne Cloud Ice Crystal Sampling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145"/>
              </a:spcBef>
              <a:spcAft>
                <a:spcPts val="289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Declined: UND 2025 Early Career Proposals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145"/>
              </a:spcBef>
              <a:spcAft>
                <a:spcPts val="289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Submitted:  ND NASA EPSCoR Proposal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Jordan Christian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Predictability of Flash Drought in Subseasonal Forecasting Systems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145"/>
              </a:spcBef>
              <a:spcAft>
                <a:spcPts val="289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Successful: UND 2025 Early Career Proposals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5"/>
              </a:spcBef>
              <a:spcAft>
                <a:spcPts val="289"/>
              </a:spcAft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Francisco Del Canto Viterale, Space Studies,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Building a Stronger North Dakota Aerospace Workforce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Bef>
                <a:spcPts val="145"/>
              </a:spcBef>
              <a:spcAft>
                <a:spcPts val="289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Reviewing Proposal Call: FY26 NASA Aerospace Skilled Technical Workforce Hubs (NAS_Hub)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2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Shape 18"/>
          <p:cNvSpPr/>
          <p:nvPr/>
        </p:nvSpPr>
        <p:spPr>
          <a:xfrm>
            <a:off x="0" y="581760"/>
            <a:ext cx="11239560" cy="553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TextShape 19"/>
          <p:cNvSpPr/>
          <p:nvPr/>
        </p:nvSpPr>
        <p:spPr>
          <a:xfrm>
            <a:off x="0" y="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9a44"/>
                </a:solidFill>
                <a:latin typeface="Arial"/>
                <a:ea typeface="Arial"/>
              </a:rPr>
              <a:t>FAST Research Session Attendee Participation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" name="Picture 6" descr=""/>
          <p:cNvPicPr/>
          <p:nvPr/>
        </p:nvPicPr>
        <p:blipFill>
          <a:blip r:embed="rId1"/>
          <a:srcRect l="18813" t="11532" r="45" b="3366"/>
          <a:stretch/>
        </p:blipFill>
        <p:spPr>
          <a:xfrm>
            <a:off x="8060400" y="3329640"/>
            <a:ext cx="3998880" cy="2573640"/>
          </a:xfrm>
          <a:prstGeom prst="rect">
            <a:avLst/>
          </a:prstGeom>
          <a:ln w="25560">
            <a:noFill/>
          </a:ln>
        </p:spPr>
      </p:pic>
      <p:pic>
        <p:nvPicPr>
          <p:cNvPr id="58" name="Picture 8" descr=""/>
          <p:cNvPicPr/>
          <p:nvPr/>
        </p:nvPicPr>
        <p:blipFill>
          <a:blip r:embed="rId2"/>
          <a:srcRect l="0" t="-622" r="869" b="242"/>
          <a:stretch/>
        </p:blipFill>
        <p:spPr>
          <a:xfrm>
            <a:off x="8057160" y="761760"/>
            <a:ext cx="3970440" cy="2504160"/>
          </a:xfrm>
          <a:prstGeom prst="rect">
            <a:avLst/>
          </a:prstGeom>
          <a:ln w="25560">
            <a:noFill/>
          </a:ln>
        </p:spPr>
      </p:pic>
      <p:sp>
        <p:nvSpPr>
          <p:cNvPr id="59" name="TextShape 20"/>
          <p:cNvSpPr/>
          <p:nvPr/>
        </p:nvSpPr>
        <p:spPr>
          <a:xfrm>
            <a:off x="88920" y="591480"/>
            <a:ext cx="7912080" cy="557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53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Questions after each Presentation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Ask questions about project details.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Research Topic Discussions Follow-on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Discussions following all Presentations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Informal Project Idea Discussion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Weds. 12-1 pm, </a:t>
            </a:r>
            <a:r>
              <a:rPr b="1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Robin Hall Atrium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2253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Present at Future FAST Sessions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September 16, 2026 at 12-1 pm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November 18, 2026 at 12-1 pm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2560" indent="-225360" algn="just">
              <a:lnSpc>
                <a:spcPct val="100000"/>
              </a:lnSpc>
              <a:spcAft>
                <a:spcPts val="431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February 10, 2027 at 12-1 pm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25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TextShape 26"/>
          <p:cNvSpPr/>
          <p:nvPr/>
        </p:nvSpPr>
        <p:spPr>
          <a:xfrm>
            <a:off x="0" y="581760"/>
            <a:ext cx="11239560" cy="553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TextShape 27"/>
          <p:cNvSpPr/>
          <p:nvPr/>
        </p:nvSpPr>
        <p:spPr>
          <a:xfrm>
            <a:off x="0" y="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9a44"/>
                </a:solidFill>
                <a:latin typeface="Arial"/>
                <a:ea typeface="Arial"/>
              </a:rPr>
              <a:t>February 11 2025 FAST Research Session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TextShape 28"/>
          <p:cNvSpPr/>
          <p:nvPr/>
        </p:nvSpPr>
        <p:spPr>
          <a:xfrm>
            <a:off x="124920" y="555480"/>
            <a:ext cx="11762280" cy="53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1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Elizabeth Bjerke, </a:t>
            </a:r>
            <a:r>
              <a:rPr b="0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2026 Aerospace College Seed Grant Program 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1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Marwa Majdi, Atmospheric Sciences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UND Data Skills Pathway: Call For Projects Ideas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1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Nicholas Wilson, Aviation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Midwest Electric &amp; Alternative Propulsion Aircraft Data Consortium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Jeffrey VanLooy, ESSP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Potential Concentration of Glacial Meltwater Contaminants from Moraine Dammed Lakes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  <a:ea typeface="Arial"/>
              </a:rPr>
              <a:t>Naimul Hasan, Space Studies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Reinforcement Learning Oriented Descent Modeling for a Mars Lander Using Physics-Based Simulation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Application>LibreOffice/24.2.7.2$Linux_X86_64 LibreOffice_project/420$Build-2</Application>
  <AppVersion>15.0000</AppVersion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2024-11-04T11:54:55Z</dcterms:created>
  <dc:creator/>
  <dc:description/>
  <dc:language>en-US</dc:language>
  <cp:lastModifiedBy/>
  <cp:lastPrinted>2026-02-11T11:25:15Z</cp:lastPrinted>
  <dcterms:modified xsi:type="dcterms:W3CDTF">2026-02-11T11:22:02Z</dcterms:modified>
  <cp:revision>27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</vt:r8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r8>0</vt:r8>
  </property>
  <property fmtid="{D5CDD505-2E9C-101B-9397-08002B2CF9AE}" pid="6" name="Notes">
    <vt:r8>3</vt:r8>
  </property>
  <property fmtid="{D5CDD505-2E9C-101B-9397-08002B2CF9AE}" pid="7" name="PresentationFormat">
    <vt:lpwstr>Widescreen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4</vt:r8>
  </property>
</Properties>
</file>