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Lst>
  <p:notesMasterIdLst>
    <p:notesMasterId r:id="rId25"/>
  </p:notesMasterIdLst>
  <p:sldIdLst>
    <p:sldId id="256" r:id="rId6"/>
    <p:sldId id="372" r:id="rId7"/>
    <p:sldId id="368" r:id="rId8"/>
    <p:sldId id="376" r:id="rId9"/>
    <p:sldId id="379" r:id="rId10"/>
    <p:sldId id="373" r:id="rId11"/>
    <p:sldId id="371" r:id="rId12"/>
    <p:sldId id="381" r:id="rId13"/>
    <p:sldId id="383" r:id="rId14"/>
    <p:sldId id="387" r:id="rId15"/>
    <p:sldId id="391" r:id="rId16"/>
    <p:sldId id="385" r:id="rId17"/>
    <p:sldId id="390" r:id="rId18"/>
    <p:sldId id="384" r:id="rId19"/>
    <p:sldId id="389" r:id="rId20"/>
    <p:sldId id="386" r:id="rId21"/>
    <p:sldId id="377" r:id="rId22"/>
    <p:sldId id="378" r:id="rId23"/>
    <p:sldId id="3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7FAEC9-1607-3702-2DC6-63EDD3397A65}" name="Prelesnik, Avery" initials="AP" userId="S::avery.prelesnik@ndus.edu::98a93c36-c558-4bfa-b026-83481e92f0a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FF"/>
    <a:srgbClr val="FF0000"/>
    <a:srgbClr val="4472C4"/>
    <a:srgbClr val="F0F4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2"/>
    <p:restoredTop sz="81592"/>
  </p:normalViewPr>
  <p:slideViewPr>
    <p:cSldViewPr snapToGrid="0">
      <p:cViewPr>
        <p:scale>
          <a:sx n="97" d="100"/>
          <a:sy n="97" d="100"/>
        </p:scale>
        <p:origin x="15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veryprelesnik/Desktop/ATSC%20492/flight_delay_report_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veryprelesnik/Desktop/ATSC%20492/flight_delay_report_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veryprelesnik/Desktop/ATSC%20492/flight_delay_report_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baseline="0" dirty="0">
                <a:solidFill>
                  <a:schemeClr val="tx1"/>
                </a:solidFill>
                <a:latin typeface="Times New Roman" panose="02020603050405020304" pitchFamily="18" charset="0"/>
                <a:cs typeface="Times New Roman" panose="02020603050405020304" pitchFamily="18" charset="0"/>
              </a:rPr>
              <a:t>GFK</a:t>
            </a:r>
            <a:endParaRPr lang="en-US" sz="2000"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8.9956613739334695E-3"/>
          <c:y val="3.6582176241979287E-3"/>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9322889083608564E-2"/>
          <c:y val="0.15476483213911699"/>
          <c:w val="0.61867467796483189"/>
          <c:h val="0.74214030503197914"/>
        </c:manualLayout>
      </c:layout>
      <c:pieChart>
        <c:varyColors val="1"/>
        <c:ser>
          <c:idx val="0"/>
          <c:order val="0"/>
          <c:spPr>
            <a:solidFill>
              <a:schemeClr val="tx2">
                <a:lumMod val="50000"/>
                <a:lumOff val="50000"/>
              </a:schemeClr>
            </a:solidFill>
          </c:spPr>
          <c:dPt>
            <c:idx val="0"/>
            <c:bubble3D val="0"/>
            <c:spPr>
              <a:solidFill>
                <a:srgbClr val="002060"/>
              </a:solidFill>
              <a:ln w="19050">
                <a:solidFill>
                  <a:schemeClr val="lt1"/>
                </a:solidFill>
              </a:ln>
              <a:effectLst/>
            </c:spPr>
            <c:extLst>
              <c:ext xmlns:c16="http://schemas.microsoft.com/office/drawing/2014/chart" uri="{C3380CC4-5D6E-409C-BE32-E72D297353CC}">
                <c16:uniqueId val="{00000001-4886-9048-8241-28915D3B696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886-9048-8241-28915D3B6969}"/>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5-4886-9048-8241-28915D3B6969}"/>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'FG BR'!$B$1:$D$1</c:f>
              <c:strCache>
                <c:ptCount val="3"/>
                <c:pt idx="0">
                  <c:v>FG</c:v>
                </c:pt>
                <c:pt idx="1">
                  <c:v>BR</c:v>
                </c:pt>
                <c:pt idx="2">
                  <c:v>No FG/BR</c:v>
                </c:pt>
              </c:strCache>
            </c:strRef>
          </c:cat>
          <c:val>
            <c:numRef>
              <c:f>'FG BR'!$B$2:$D$2</c:f>
              <c:numCache>
                <c:formatCode>General</c:formatCode>
                <c:ptCount val="3"/>
                <c:pt idx="0">
                  <c:v>1830</c:v>
                </c:pt>
                <c:pt idx="1">
                  <c:v>32423</c:v>
                </c:pt>
                <c:pt idx="2">
                  <c:v>220415</c:v>
                </c:pt>
              </c:numCache>
            </c:numRef>
          </c:val>
          <c:extLst>
            <c:ext xmlns:c16="http://schemas.microsoft.com/office/drawing/2014/chart" uri="{C3380CC4-5D6E-409C-BE32-E72D297353CC}">
              <c16:uniqueId val="{00000006-4886-9048-8241-28915D3B696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611153640382935"/>
          <c:y val="0.2940023089978327"/>
          <c:w val="0.25010111595762757"/>
          <c:h val="0.41598860018734685"/>
        </c:manualLayout>
      </c:layout>
      <c:overlay val="0"/>
      <c:spPr>
        <a:noFill/>
        <a:ln>
          <a:noFill/>
        </a:ln>
        <a:effectLst/>
      </c:spPr>
      <c:txPr>
        <a:bodyPr rot="0" spcFirstLastPara="1" vertOverflow="ellipsis" vert="horz" wrap="square" anchor="ctr" anchorCtr="1"/>
        <a:lstStyle/>
        <a:p>
          <a:pPr rtl="0">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2000" baseline="0" dirty="0">
                <a:solidFill>
                  <a:schemeClr val="tx1"/>
                </a:solidFill>
                <a:latin typeface="Times New Roman" panose="02020603050405020304" pitchFamily="18" charset="0"/>
                <a:cs typeface="Times New Roman" panose="02020603050405020304" pitchFamily="18" charset="0"/>
              </a:rPr>
              <a:t>BIS</a:t>
            </a:r>
            <a:endParaRPr lang="en-US" sz="2000"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1.7181904165906106E-3"/>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5.987176904766963E-2"/>
          <c:y val="0.17757386500950417"/>
          <c:w val="0.67768452797632994"/>
          <c:h val="0.72586333190941332"/>
        </c:manualLayout>
      </c:layout>
      <c:pieChart>
        <c:varyColors val="1"/>
        <c:ser>
          <c:idx val="0"/>
          <c:order val="0"/>
          <c:dPt>
            <c:idx val="0"/>
            <c:bubble3D val="0"/>
            <c:spPr>
              <a:solidFill>
                <a:srgbClr val="002060"/>
              </a:solidFill>
              <a:ln w="19050">
                <a:solidFill>
                  <a:schemeClr val="lt1"/>
                </a:solidFill>
              </a:ln>
              <a:effectLst/>
            </c:spPr>
            <c:extLst>
              <c:ext xmlns:c16="http://schemas.microsoft.com/office/drawing/2014/chart" uri="{C3380CC4-5D6E-409C-BE32-E72D297353CC}">
                <c16:uniqueId val="{00000001-02D0-9F49-AB1A-C58E48AD7D0F}"/>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02D0-9F49-AB1A-C58E48AD7D0F}"/>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5-02D0-9F49-AB1A-C58E48AD7D0F}"/>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'FG BR'!$B$1:$D$1</c:f>
              <c:strCache>
                <c:ptCount val="3"/>
                <c:pt idx="0">
                  <c:v>FG</c:v>
                </c:pt>
                <c:pt idx="1">
                  <c:v>BR</c:v>
                </c:pt>
                <c:pt idx="2">
                  <c:v>No FG/BR</c:v>
                </c:pt>
              </c:strCache>
            </c:strRef>
          </c:cat>
          <c:val>
            <c:numRef>
              <c:f>'FG BR'!$B$3:$D$3</c:f>
              <c:numCache>
                <c:formatCode>General</c:formatCode>
                <c:ptCount val="3"/>
                <c:pt idx="0">
                  <c:v>1377</c:v>
                </c:pt>
                <c:pt idx="1">
                  <c:v>27007</c:v>
                </c:pt>
                <c:pt idx="2">
                  <c:v>230369</c:v>
                </c:pt>
              </c:numCache>
            </c:numRef>
          </c:val>
          <c:extLst>
            <c:ext xmlns:c16="http://schemas.microsoft.com/office/drawing/2014/chart" uri="{C3380CC4-5D6E-409C-BE32-E72D297353CC}">
              <c16:uniqueId val="{00000006-02D0-9F49-AB1A-C58E48AD7D0F}"/>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4499795430254334"/>
          <c:y val="0.30739302525004775"/>
          <c:w val="0.25199559732452798"/>
          <c:h val="0.3867230358473538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dirty="0">
                <a:solidFill>
                  <a:schemeClr val="tx1"/>
                </a:solidFill>
                <a:latin typeface="Times New Roman" panose="02020603050405020304" pitchFamily="18" charset="0"/>
                <a:cs typeface="Times New Roman" panose="02020603050405020304" pitchFamily="18" charset="0"/>
              </a:rPr>
              <a:t>FAR</a:t>
            </a:r>
            <a:endParaRPr lang="en-US" sz="2000"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2.6142707920613502E-3"/>
          <c:y val="1.0974652872593785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01121396582982"/>
          <c:y val="0.17761856369734616"/>
          <c:w val="0.62027998895412362"/>
          <c:h val="0.74406562208710825"/>
        </c:manualLayout>
      </c:layout>
      <c:pieChart>
        <c:varyColors val="1"/>
        <c:ser>
          <c:idx val="0"/>
          <c:order val="0"/>
          <c:dPt>
            <c:idx val="0"/>
            <c:bubble3D val="0"/>
            <c:spPr>
              <a:solidFill>
                <a:srgbClr val="002060"/>
              </a:solidFill>
              <a:ln w="19050">
                <a:solidFill>
                  <a:schemeClr val="lt1"/>
                </a:solidFill>
              </a:ln>
              <a:effectLst/>
            </c:spPr>
            <c:extLst>
              <c:ext xmlns:c16="http://schemas.microsoft.com/office/drawing/2014/chart" uri="{C3380CC4-5D6E-409C-BE32-E72D297353CC}">
                <c16:uniqueId val="{00000001-82D6-BB49-B41B-53187FA43EE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82D6-BB49-B41B-53187FA43EE7}"/>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5-82D6-BB49-B41B-53187FA43EE7}"/>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'FG BR'!$B$1:$D$1</c:f>
              <c:strCache>
                <c:ptCount val="3"/>
                <c:pt idx="0">
                  <c:v>FG</c:v>
                </c:pt>
                <c:pt idx="1">
                  <c:v>BR</c:v>
                </c:pt>
                <c:pt idx="2">
                  <c:v>No FG/BR</c:v>
                </c:pt>
              </c:strCache>
            </c:strRef>
          </c:cat>
          <c:val>
            <c:numRef>
              <c:f>'FG BR'!$B$4:$D$4</c:f>
              <c:numCache>
                <c:formatCode>General</c:formatCode>
                <c:ptCount val="3"/>
                <c:pt idx="0">
                  <c:v>1632</c:v>
                </c:pt>
                <c:pt idx="1">
                  <c:v>35465</c:v>
                </c:pt>
                <c:pt idx="2">
                  <c:v>226940</c:v>
                </c:pt>
              </c:numCache>
            </c:numRef>
          </c:val>
          <c:extLst>
            <c:ext xmlns:c16="http://schemas.microsoft.com/office/drawing/2014/chart" uri="{C3380CC4-5D6E-409C-BE32-E72D297353CC}">
              <c16:uniqueId val="{00000006-82D6-BB49-B41B-53187FA43EE7}"/>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4387470134111344"/>
          <c:y val="0.30396245458913318"/>
          <c:w val="0.2506480272853594"/>
          <c:h val="0.39403929444215924"/>
        </c:manualLayout>
      </c:layout>
      <c:overlay val="0"/>
      <c:spPr>
        <a:noFill/>
        <a:ln>
          <a:noFill/>
        </a:ln>
        <a:effectLst/>
      </c:spPr>
      <c:txPr>
        <a:bodyPr rot="0" spcFirstLastPara="1" vertOverflow="ellipsis" vert="horz" wrap="square" anchor="ctr" anchorCtr="1"/>
        <a:lstStyle/>
        <a:p>
          <a:pPr rtl="0">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dirty="0">
                <a:solidFill>
                  <a:schemeClr val="tx1"/>
                </a:solidFill>
                <a:latin typeface="Times New Roman" panose="02020603050405020304" pitchFamily="18" charset="0"/>
                <a:cs typeface="Times New Roman" panose="02020603050405020304" pitchFamily="18" charset="0"/>
              </a:rPr>
              <a:t>Weather-Related Delays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GFK!$G$1</c:f>
              <c:strCache>
                <c:ptCount val="1"/>
                <c:pt idx="0">
                  <c:v>Number of Delays</c:v>
                </c:pt>
              </c:strCache>
            </c:strRef>
          </c:tx>
          <c:spPr>
            <a:solidFill>
              <a:schemeClr val="accent5"/>
            </a:solidFill>
            <a:ln>
              <a:noFill/>
            </a:ln>
            <a:effectLst/>
          </c:spPr>
          <c:invertIfNegative val="0"/>
          <c:cat>
            <c:strRef>
              <c:f>GFK!$F$2:$F$13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GFK!$G$2:$G$13</c:f>
              <c:numCache>
                <c:formatCode>General</c:formatCode>
                <c:ptCount val="12"/>
                <c:pt idx="0">
                  <c:v>1</c:v>
                </c:pt>
                <c:pt idx="1">
                  <c:v>1</c:v>
                </c:pt>
                <c:pt idx="2">
                  <c:v>0</c:v>
                </c:pt>
                <c:pt idx="3">
                  <c:v>2</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E40D-9948-8BEC-FB7FF36C33F4}"/>
            </c:ext>
          </c:extLst>
        </c:ser>
        <c:dLbls>
          <c:showLegendKey val="0"/>
          <c:showVal val="0"/>
          <c:showCatName val="0"/>
          <c:showSerName val="0"/>
          <c:showPercent val="0"/>
          <c:showBubbleSize val="0"/>
        </c:dLbls>
        <c:gapWidth val="219"/>
        <c:overlap val="-27"/>
        <c:axId val="300329856"/>
        <c:axId val="357840544"/>
      </c:barChart>
      <c:catAx>
        <c:axId val="30032985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400">
                    <a:solidFill>
                      <a:schemeClr val="tx1"/>
                    </a:solidFill>
                    <a:latin typeface="Times New Roman" panose="02020603050405020304" pitchFamily="18" charset="0"/>
                    <a:cs typeface="Times New Roman" panose="02020603050405020304" pitchFamily="18" charset="0"/>
                  </a:rPr>
                  <a:t>Month</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57840544"/>
        <c:crosses val="autoZero"/>
        <c:auto val="1"/>
        <c:lblAlgn val="ctr"/>
        <c:lblOffset val="100"/>
        <c:noMultiLvlLbl val="0"/>
      </c:catAx>
      <c:valAx>
        <c:axId val="357840544"/>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400">
                    <a:solidFill>
                      <a:schemeClr val="tx1"/>
                    </a:solidFill>
                    <a:latin typeface="Times New Roman" panose="02020603050405020304" pitchFamily="18" charset="0"/>
                    <a:cs typeface="Times New Roman" panose="02020603050405020304" pitchFamily="18" charset="0"/>
                  </a:rPr>
                  <a:t>Number</a:t>
                </a:r>
                <a:r>
                  <a:rPr lang="en-US" sz="1400" baseline="0">
                    <a:solidFill>
                      <a:schemeClr val="tx1"/>
                    </a:solidFill>
                    <a:latin typeface="Times New Roman" panose="02020603050405020304" pitchFamily="18" charset="0"/>
                    <a:cs typeface="Times New Roman" panose="02020603050405020304" pitchFamily="18" charset="0"/>
                  </a:rPr>
                  <a:t> of Delays</a:t>
                </a:r>
                <a:endParaRPr lang="en-US" sz="140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032985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dirty="0">
                <a:solidFill>
                  <a:schemeClr val="tx1"/>
                </a:solidFill>
                <a:latin typeface="Times New Roman" panose="02020603050405020304" pitchFamily="18" charset="0"/>
                <a:cs typeface="Times New Roman" panose="02020603050405020304" pitchFamily="18" charset="0"/>
              </a:rPr>
              <a:t>Weather-Related</a:t>
            </a:r>
            <a:r>
              <a:rPr lang="en-US" sz="1600" baseline="0" dirty="0">
                <a:solidFill>
                  <a:schemeClr val="tx1"/>
                </a:solidFill>
                <a:latin typeface="Times New Roman" panose="02020603050405020304" pitchFamily="18" charset="0"/>
                <a:cs typeface="Times New Roman" panose="02020603050405020304" pitchFamily="18" charset="0"/>
              </a:rPr>
              <a:t> Delays</a:t>
            </a:r>
            <a:endParaRPr lang="en-US" sz="1600" dirty="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BIS!$G$1</c:f>
              <c:strCache>
                <c:ptCount val="1"/>
                <c:pt idx="0">
                  <c:v>Number of Delays</c:v>
                </c:pt>
              </c:strCache>
            </c:strRef>
          </c:tx>
          <c:spPr>
            <a:solidFill>
              <a:schemeClr val="accent5"/>
            </a:solidFill>
            <a:ln>
              <a:noFill/>
            </a:ln>
            <a:effectLst/>
          </c:spPr>
          <c:invertIfNegative val="0"/>
          <c:cat>
            <c:strRef>
              <c:f>BIS!$F$2:$F$13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BIS!$G$2:$G$13</c:f>
              <c:numCache>
                <c:formatCode>General</c:formatCode>
                <c:ptCount val="12"/>
                <c:pt idx="0">
                  <c:v>1</c:v>
                </c:pt>
                <c:pt idx="1">
                  <c:v>1</c:v>
                </c:pt>
                <c:pt idx="2">
                  <c:v>1</c:v>
                </c:pt>
                <c:pt idx="3">
                  <c:v>1</c:v>
                </c:pt>
                <c:pt idx="4">
                  <c:v>1</c:v>
                </c:pt>
                <c:pt idx="5">
                  <c:v>1</c:v>
                </c:pt>
                <c:pt idx="6">
                  <c:v>7</c:v>
                </c:pt>
                <c:pt idx="7">
                  <c:v>2</c:v>
                </c:pt>
                <c:pt idx="8">
                  <c:v>5</c:v>
                </c:pt>
                <c:pt idx="9">
                  <c:v>0</c:v>
                </c:pt>
                <c:pt idx="10">
                  <c:v>0</c:v>
                </c:pt>
                <c:pt idx="11">
                  <c:v>2</c:v>
                </c:pt>
              </c:numCache>
            </c:numRef>
          </c:val>
          <c:extLst>
            <c:ext xmlns:c16="http://schemas.microsoft.com/office/drawing/2014/chart" uri="{C3380CC4-5D6E-409C-BE32-E72D297353CC}">
              <c16:uniqueId val="{00000000-1AA2-B94A-84C5-144676FE21FF}"/>
            </c:ext>
          </c:extLst>
        </c:ser>
        <c:dLbls>
          <c:showLegendKey val="0"/>
          <c:showVal val="0"/>
          <c:showCatName val="0"/>
          <c:showSerName val="0"/>
          <c:showPercent val="0"/>
          <c:showBubbleSize val="0"/>
        </c:dLbls>
        <c:gapWidth val="219"/>
        <c:overlap val="-27"/>
        <c:axId val="370245056"/>
        <c:axId val="317902768"/>
      </c:barChart>
      <c:catAx>
        <c:axId val="37024505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400">
                    <a:solidFill>
                      <a:schemeClr val="tx1"/>
                    </a:solidFill>
                    <a:latin typeface="Times New Roman" panose="02020603050405020304" pitchFamily="18" charset="0"/>
                    <a:cs typeface="Times New Roman" panose="02020603050405020304" pitchFamily="18" charset="0"/>
                  </a:rPr>
                  <a:t>Month</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17902768"/>
        <c:crosses val="autoZero"/>
        <c:auto val="1"/>
        <c:lblAlgn val="ctr"/>
        <c:lblOffset val="100"/>
        <c:noMultiLvlLbl val="0"/>
      </c:catAx>
      <c:valAx>
        <c:axId val="317902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400">
                    <a:solidFill>
                      <a:schemeClr val="tx1"/>
                    </a:solidFill>
                    <a:latin typeface="Times New Roman" panose="02020603050405020304" pitchFamily="18" charset="0"/>
                    <a:cs typeface="Times New Roman" panose="02020603050405020304" pitchFamily="18" charset="0"/>
                  </a:rPr>
                  <a:t>Number</a:t>
                </a:r>
                <a:r>
                  <a:rPr lang="en-US" sz="1400" baseline="0">
                    <a:solidFill>
                      <a:schemeClr val="tx1"/>
                    </a:solidFill>
                    <a:latin typeface="Times New Roman" panose="02020603050405020304" pitchFamily="18" charset="0"/>
                    <a:cs typeface="Times New Roman" panose="02020603050405020304" pitchFamily="18" charset="0"/>
                  </a:rPr>
                  <a:t> of Delays</a:t>
                </a:r>
                <a:endParaRPr lang="en-US" sz="140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70245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dirty="0">
                <a:solidFill>
                  <a:schemeClr val="tx1"/>
                </a:solidFill>
                <a:latin typeface="Times New Roman" panose="02020603050405020304" pitchFamily="18" charset="0"/>
                <a:cs typeface="Times New Roman" panose="02020603050405020304" pitchFamily="18" charset="0"/>
              </a:rPr>
              <a:t>Weather-Related</a:t>
            </a:r>
            <a:r>
              <a:rPr lang="en-US" sz="1600" baseline="0" dirty="0">
                <a:solidFill>
                  <a:schemeClr val="tx1"/>
                </a:solidFill>
                <a:latin typeface="Times New Roman" panose="02020603050405020304" pitchFamily="18" charset="0"/>
                <a:cs typeface="Times New Roman" panose="02020603050405020304" pitchFamily="18" charset="0"/>
              </a:rPr>
              <a:t> Delays</a:t>
            </a:r>
            <a:endParaRPr lang="en-US" sz="1600" dirty="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FAR!$G$1</c:f>
              <c:strCache>
                <c:ptCount val="1"/>
                <c:pt idx="0">
                  <c:v>Number of Delays</c:v>
                </c:pt>
              </c:strCache>
            </c:strRef>
          </c:tx>
          <c:spPr>
            <a:solidFill>
              <a:schemeClr val="accent5"/>
            </a:solidFill>
            <a:ln>
              <a:noFill/>
            </a:ln>
            <a:effectLst/>
          </c:spPr>
          <c:invertIfNegative val="0"/>
          <c:cat>
            <c:strRef>
              <c:f>FAR!$F$2:$F$13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FAR!$G$2:$G$13</c:f>
              <c:numCache>
                <c:formatCode>General</c:formatCode>
                <c:ptCount val="12"/>
                <c:pt idx="0">
                  <c:v>3</c:v>
                </c:pt>
                <c:pt idx="1">
                  <c:v>1</c:v>
                </c:pt>
                <c:pt idx="2">
                  <c:v>11</c:v>
                </c:pt>
                <c:pt idx="3">
                  <c:v>3</c:v>
                </c:pt>
                <c:pt idx="4">
                  <c:v>6</c:v>
                </c:pt>
                <c:pt idx="5">
                  <c:v>11</c:v>
                </c:pt>
                <c:pt idx="6">
                  <c:v>6</c:v>
                </c:pt>
                <c:pt idx="7">
                  <c:v>4</c:v>
                </c:pt>
                <c:pt idx="8">
                  <c:v>3</c:v>
                </c:pt>
                <c:pt idx="9">
                  <c:v>4</c:v>
                </c:pt>
                <c:pt idx="10">
                  <c:v>6</c:v>
                </c:pt>
                <c:pt idx="11">
                  <c:v>10</c:v>
                </c:pt>
              </c:numCache>
            </c:numRef>
          </c:val>
          <c:extLst>
            <c:ext xmlns:c16="http://schemas.microsoft.com/office/drawing/2014/chart" uri="{C3380CC4-5D6E-409C-BE32-E72D297353CC}">
              <c16:uniqueId val="{00000000-5B8A-6045-914A-6955F71231FD}"/>
            </c:ext>
          </c:extLst>
        </c:ser>
        <c:dLbls>
          <c:showLegendKey val="0"/>
          <c:showVal val="0"/>
          <c:showCatName val="0"/>
          <c:showSerName val="0"/>
          <c:showPercent val="0"/>
          <c:showBubbleSize val="0"/>
        </c:dLbls>
        <c:gapWidth val="219"/>
        <c:overlap val="-27"/>
        <c:axId val="386750688"/>
        <c:axId val="296631744"/>
      </c:barChart>
      <c:catAx>
        <c:axId val="38675068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400">
                    <a:solidFill>
                      <a:schemeClr val="tx1"/>
                    </a:solidFill>
                    <a:latin typeface="Times New Roman" panose="02020603050405020304" pitchFamily="18" charset="0"/>
                    <a:cs typeface="Times New Roman" panose="02020603050405020304" pitchFamily="18" charset="0"/>
                  </a:rPr>
                  <a:t>Month</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96631744"/>
        <c:crosses val="autoZero"/>
        <c:auto val="1"/>
        <c:lblAlgn val="ctr"/>
        <c:lblOffset val="100"/>
        <c:noMultiLvlLbl val="0"/>
      </c:catAx>
      <c:valAx>
        <c:axId val="29663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400">
                    <a:solidFill>
                      <a:schemeClr val="tx1"/>
                    </a:solidFill>
                    <a:latin typeface="Times New Roman" panose="02020603050405020304" pitchFamily="18" charset="0"/>
                    <a:cs typeface="Times New Roman" panose="02020603050405020304" pitchFamily="18" charset="0"/>
                  </a:rPr>
                  <a:t>Number</a:t>
                </a:r>
                <a:r>
                  <a:rPr lang="en-US" sz="1400" baseline="0">
                    <a:solidFill>
                      <a:schemeClr val="tx1"/>
                    </a:solidFill>
                    <a:latin typeface="Times New Roman" panose="02020603050405020304" pitchFamily="18" charset="0"/>
                    <a:cs typeface="Times New Roman" panose="02020603050405020304" pitchFamily="18" charset="0"/>
                  </a:rPr>
                  <a:t> of Delays</a:t>
                </a:r>
                <a:endParaRPr lang="en-US" sz="140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86750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DCE87-C8AC-4763-93DF-8877FD729B12}" type="datetimeFigureOut">
              <a:rPr lang="en-US" smtClean="0"/>
              <a:t>4/9/25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0F47A-1121-4FD4-823B-A3C5FFDAAC41}" type="slidenum">
              <a:rPr lang="en-US" smtClean="0"/>
              <a:t>‹#›</a:t>
            </a:fld>
            <a:endParaRPr lang="en-US"/>
          </a:p>
        </p:txBody>
      </p:sp>
    </p:spTree>
    <p:extLst>
      <p:ext uri="{BB962C8B-B14F-4D97-AF65-F5344CB8AC3E}">
        <p14:creationId xmlns:p14="http://schemas.microsoft.com/office/powerpoint/2010/main" val="2327230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all know and have experienced, the </a:t>
            </a:r>
            <a:r>
              <a:rPr lang="en-US" dirty="0" err="1"/>
              <a:t>midwest</a:t>
            </a:r>
            <a:r>
              <a:rPr lang="en-US" dirty="0"/>
              <a:t> experiences lots of different weather, and aviation is very sensitive to this of course being that the planes are in the air. </a:t>
            </a:r>
          </a:p>
          <a:p>
            <a:r>
              <a:rPr lang="en-US" dirty="0"/>
              <a:t>But, it also has an impact on ground operations.</a:t>
            </a:r>
          </a:p>
          <a:p>
            <a:r>
              <a:rPr lang="en-US" dirty="0"/>
              <a:t>We've all probably been in a situation where our flight has gotten delayed whether it was at our location specifically, or somewhere else down the line experienced some sort of weather. </a:t>
            </a:r>
          </a:p>
          <a:p>
            <a:r>
              <a:rPr lang="en-US" dirty="0"/>
              <a:t>North Dakota is lucky enough to have the topography and climate to support these conditions.</a:t>
            </a:r>
          </a:p>
        </p:txBody>
      </p:sp>
      <p:sp>
        <p:nvSpPr>
          <p:cNvPr id="4" name="Slide Number Placeholder 3"/>
          <p:cNvSpPr>
            <a:spLocks noGrp="1"/>
          </p:cNvSpPr>
          <p:nvPr>
            <p:ph type="sldNum" sz="quarter" idx="5"/>
          </p:nvPr>
        </p:nvSpPr>
        <p:spPr/>
        <p:txBody>
          <a:bodyPr/>
          <a:lstStyle/>
          <a:p>
            <a:fld id="{5320F47A-1121-4FD4-823B-A3C5FFDAAC41}" type="slidenum">
              <a:rPr lang="en-US" smtClean="0"/>
              <a:t>2</a:t>
            </a:fld>
            <a:endParaRPr lang="en-US"/>
          </a:p>
        </p:txBody>
      </p:sp>
    </p:spTree>
    <p:extLst>
      <p:ext uri="{BB962C8B-B14F-4D97-AF65-F5344CB8AC3E}">
        <p14:creationId xmlns:p14="http://schemas.microsoft.com/office/powerpoint/2010/main" val="3699580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E88A9-CA21-9DFD-DCD0-28ED8385C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C3F63-E481-B7FD-6045-5037B77031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A2130-2CA3-0683-1D1D-334E3C716A17}"/>
              </a:ext>
            </a:extLst>
          </p:cNvPr>
          <p:cNvSpPr>
            <a:spLocks noGrp="1"/>
          </p:cNvSpPr>
          <p:nvPr>
            <p:ph type="body" idx="1"/>
          </p:nvPr>
        </p:nvSpPr>
        <p:spPr/>
        <p:txBody>
          <a:bodyPr/>
          <a:lstStyle/>
          <a:p>
            <a:r>
              <a:rPr lang="en-US" dirty="0"/>
              <a:t>The last delay at GFK did not show any evidence of fog or low visibility causing the delay because there were no significant weather codes reported, and the visibility stays consistent at 10 miles.</a:t>
            </a:r>
          </a:p>
        </p:txBody>
      </p:sp>
      <p:sp>
        <p:nvSpPr>
          <p:cNvPr id="4" name="Slide Number Placeholder 3">
            <a:extLst>
              <a:ext uri="{FF2B5EF4-FFF2-40B4-BE49-F238E27FC236}">
                <a16:creationId xmlns:a16="http://schemas.microsoft.com/office/drawing/2014/main" id="{F3B4BACC-7CAE-1513-3021-1CC7A4EBF4D3}"/>
              </a:ext>
            </a:extLst>
          </p:cNvPr>
          <p:cNvSpPr>
            <a:spLocks noGrp="1"/>
          </p:cNvSpPr>
          <p:nvPr>
            <p:ph type="sldNum" sz="quarter" idx="5"/>
          </p:nvPr>
        </p:nvSpPr>
        <p:spPr/>
        <p:txBody>
          <a:bodyPr/>
          <a:lstStyle/>
          <a:p>
            <a:fld id="{5320F47A-1121-4FD4-823B-A3C5FFDAAC41}" type="slidenum">
              <a:rPr lang="en-US" smtClean="0"/>
              <a:t>11</a:t>
            </a:fld>
            <a:endParaRPr lang="en-US"/>
          </a:p>
        </p:txBody>
      </p:sp>
    </p:spTree>
    <p:extLst>
      <p:ext uri="{BB962C8B-B14F-4D97-AF65-F5344CB8AC3E}">
        <p14:creationId xmlns:p14="http://schemas.microsoft.com/office/powerpoint/2010/main" val="1187967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BIS recorded 25 weather-related delays between 2000 and 2023, and they see around 9 departures per day. </a:t>
            </a:r>
          </a:p>
          <a:p>
            <a:r>
              <a:rPr lang="en-US" dirty="0"/>
              <a:t>Most of the delays occurred in July which remembering that fog occurs less frequently in the summer, these are likely a cause of convective events rather than fog. </a:t>
            </a:r>
          </a:p>
          <a:p>
            <a:r>
              <a:rPr lang="en-US" dirty="0"/>
              <a:t>We did see at least 1 delay during the winter and spring.</a:t>
            </a:r>
          </a:p>
          <a:p>
            <a:r>
              <a:rPr lang="en-US" dirty="0"/>
              <a:t>BIS also shows a downward trend in weather delays since the last one occurred in 2009.</a:t>
            </a:r>
          </a:p>
        </p:txBody>
      </p:sp>
      <p:sp>
        <p:nvSpPr>
          <p:cNvPr id="4" name="Slide Number Placeholder 3"/>
          <p:cNvSpPr>
            <a:spLocks noGrp="1"/>
          </p:cNvSpPr>
          <p:nvPr>
            <p:ph type="sldNum" sz="quarter" idx="5"/>
          </p:nvPr>
        </p:nvSpPr>
        <p:spPr/>
        <p:txBody>
          <a:bodyPr/>
          <a:lstStyle/>
          <a:p>
            <a:fld id="{5320F47A-1121-4FD4-823B-A3C5FFDAAC41}" type="slidenum">
              <a:rPr lang="en-US" smtClean="0"/>
              <a:t>12</a:t>
            </a:fld>
            <a:endParaRPr lang="en-US"/>
          </a:p>
        </p:txBody>
      </p:sp>
    </p:spTree>
    <p:extLst>
      <p:ext uri="{BB962C8B-B14F-4D97-AF65-F5344CB8AC3E}">
        <p14:creationId xmlns:p14="http://schemas.microsoft.com/office/powerpoint/2010/main" val="281092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day of interest I focused on which was 29 August 2007.</a:t>
            </a:r>
          </a:p>
          <a:p>
            <a:r>
              <a:rPr lang="en-US" dirty="0"/>
              <a:t>There were reports of mist that started at 08:47Z and continued until 12:52Z</a:t>
            </a:r>
          </a:p>
          <a:p>
            <a:r>
              <a:rPr lang="en-US" dirty="0"/>
              <a:t>And there also was a few reports of fog which went from 09:17Z to 09:40Z. Looking at the visibility plot, there is a number of reports during the 09Z hour. </a:t>
            </a:r>
          </a:p>
          <a:p>
            <a:r>
              <a:rPr lang="en-US" dirty="0"/>
              <a:t>The lowest visibility observation within the METARs was associated with the second report of fog  and was down to a quarter mile.</a:t>
            </a:r>
          </a:p>
          <a:p>
            <a:r>
              <a:rPr lang="en-US" dirty="0"/>
              <a:t>There was only one delay logged on this day, but it very likely was influenced by this since no other significant weather codes were reported.</a:t>
            </a:r>
          </a:p>
        </p:txBody>
      </p:sp>
      <p:sp>
        <p:nvSpPr>
          <p:cNvPr id="4" name="Slide Number Placeholder 3"/>
          <p:cNvSpPr>
            <a:spLocks noGrp="1"/>
          </p:cNvSpPr>
          <p:nvPr>
            <p:ph type="sldNum" sz="quarter" idx="5"/>
          </p:nvPr>
        </p:nvSpPr>
        <p:spPr/>
        <p:txBody>
          <a:bodyPr/>
          <a:lstStyle/>
          <a:p>
            <a:fld id="{5320F47A-1121-4FD4-823B-A3C5FFDAAC41}" type="slidenum">
              <a:rPr lang="en-US" smtClean="0"/>
              <a:t>13</a:t>
            </a:fld>
            <a:endParaRPr lang="en-US"/>
          </a:p>
        </p:txBody>
      </p:sp>
    </p:spTree>
    <p:extLst>
      <p:ext uri="{BB962C8B-B14F-4D97-AF65-F5344CB8AC3E}">
        <p14:creationId xmlns:p14="http://schemas.microsoft.com/office/powerpoint/2010/main" val="743463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 recorded 68 weather delays on 44 different days, and 13 days had more than one delay.</a:t>
            </a:r>
          </a:p>
          <a:p>
            <a:r>
              <a:rPr lang="en-US" dirty="0"/>
              <a:t>FAR also has the most departures per day averaging at 12. This makes sense because of the higher volume but also may indicate that FAR is a little more sensitive to weather since there is quite a big gap.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March and June were tied for the maximum amount of delays, but December also had a high number remembering that March and December had the highest fog frequency. </a:t>
            </a:r>
          </a:p>
          <a:p>
            <a:r>
              <a:rPr lang="en-US" dirty="0"/>
              <a:t>The most recent delays occurred here with records of delays in 2021, 2022, and 2023, however prior to these delays there was a bit of a gap.</a:t>
            </a:r>
          </a:p>
        </p:txBody>
      </p:sp>
      <p:sp>
        <p:nvSpPr>
          <p:cNvPr id="4" name="Slide Number Placeholder 3"/>
          <p:cNvSpPr>
            <a:spLocks noGrp="1"/>
          </p:cNvSpPr>
          <p:nvPr>
            <p:ph type="sldNum" sz="quarter" idx="5"/>
          </p:nvPr>
        </p:nvSpPr>
        <p:spPr/>
        <p:txBody>
          <a:bodyPr/>
          <a:lstStyle/>
          <a:p>
            <a:fld id="{5320F47A-1121-4FD4-823B-A3C5FFDAAC41}" type="slidenum">
              <a:rPr lang="en-US" smtClean="0"/>
              <a:t>14</a:t>
            </a:fld>
            <a:endParaRPr lang="en-US"/>
          </a:p>
        </p:txBody>
      </p:sp>
    </p:spTree>
    <p:extLst>
      <p:ext uri="{BB962C8B-B14F-4D97-AF65-F5344CB8AC3E}">
        <p14:creationId xmlns:p14="http://schemas.microsoft.com/office/powerpoint/2010/main" val="4242539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FAR we had a major fog event on 22 December 2023 where there were continuous reports of BR starting at 06:53Z, and fog reports from 09:53Z to 17:42Z.</a:t>
            </a:r>
          </a:p>
          <a:p>
            <a:r>
              <a:rPr lang="en-US" dirty="0"/>
              <a:t>Very large drop in visibility associated with the fog observations, visibility was consistently between a quarter mile and half a mile. </a:t>
            </a:r>
          </a:p>
          <a:p>
            <a:r>
              <a:rPr lang="en-US" dirty="0"/>
              <a:t>Ther was one delay recorded this day and it was very likely due to this event.</a:t>
            </a:r>
          </a:p>
        </p:txBody>
      </p:sp>
      <p:sp>
        <p:nvSpPr>
          <p:cNvPr id="4" name="Slide Number Placeholder 3"/>
          <p:cNvSpPr>
            <a:spLocks noGrp="1"/>
          </p:cNvSpPr>
          <p:nvPr>
            <p:ph type="sldNum" sz="quarter" idx="5"/>
          </p:nvPr>
        </p:nvSpPr>
        <p:spPr/>
        <p:txBody>
          <a:bodyPr/>
          <a:lstStyle/>
          <a:p>
            <a:fld id="{5320F47A-1121-4FD4-823B-A3C5FFDAAC41}" type="slidenum">
              <a:rPr lang="en-US" smtClean="0"/>
              <a:t>15</a:t>
            </a:fld>
            <a:endParaRPr lang="en-US"/>
          </a:p>
        </p:txBody>
      </p:sp>
    </p:spTree>
    <p:extLst>
      <p:ext uri="{BB962C8B-B14F-4D97-AF65-F5344CB8AC3E}">
        <p14:creationId xmlns:p14="http://schemas.microsoft.com/office/powerpoint/2010/main" val="1247281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there is a seasonal variability of fog in North Dakota. Fog is more frequent in the winter and spring, and less frequent in the </a:t>
            </a:r>
            <a:r>
              <a:rPr lang="en-US"/>
              <a:t>summer.</a:t>
            </a:r>
          </a:p>
          <a:p>
            <a:r>
              <a:rPr lang="en-US"/>
              <a:t>Its </a:t>
            </a:r>
            <a:r>
              <a:rPr lang="en-US" dirty="0"/>
              <a:t>also notable that there is a seasonal shift in the time of fog occurrences due to the sun rising earlier in the summer than it does in the winter. </a:t>
            </a:r>
          </a:p>
          <a:p>
            <a:r>
              <a:rPr lang="en-US" dirty="0"/>
              <a:t>The number of weather-related delays varied by airport, but for the most part were proportional to the flight volume, and we do see an overall historical decrease in weather delays.</a:t>
            </a:r>
          </a:p>
          <a:p>
            <a:r>
              <a:rPr lang="en-US" dirty="0"/>
              <a:t>The delay reports from the OPSNET don’t have timestamps for each delay which makes it hard to definitively link a flight delay to fog, but it does provide a reasonable guideline to make inferences.</a:t>
            </a:r>
          </a:p>
        </p:txBody>
      </p:sp>
      <p:sp>
        <p:nvSpPr>
          <p:cNvPr id="4" name="Slide Number Placeholder 3"/>
          <p:cNvSpPr>
            <a:spLocks noGrp="1"/>
          </p:cNvSpPr>
          <p:nvPr>
            <p:ph type="sldNum" sz="quarter" idx="5"/>
          </p:nvPr>
        </p:nvSpPr>
        <p:spPr/>
        <p:txBody>
          <a:bodyPr/>
          <a:lstStyle/>
          <a:p>
            <a:fld id="{5320F47A-1121-4FD4-823B-A3C5FFDAAC41}" type="slidenum">
              <a:rPr lang="en-US" smtClean="0"/>
              <a:t>16</a:t>
            </a:fld>
            <a:endParaRPr lang="en-US"/>
          </a:p>
        </p:txBody>
      </p:sp>
    </p:spTree>
    <p:extLst>
      <p:ext uri="{BB962C8B-B14F-4D97-AF65-F5344CB8AC3E}">
        <p14:creationId xmlns:p14="http://schemas.microsoft.com/office/powerpoint/2010/main" val="3345049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expansion could be made on this topic by considering general aviation activity such as UNDs flight program since the three airports that were examined have low flight volumes. These flights are also generally more sensitive to low visibility conditions.</a:t>
            </a:r>
          </a:p>
          <a:p>
            <a:r>
              <a:rPr lang="en-US" dirty="0"/>
              <a:t>It would also be useful to analyze taxiing, ground delays, and cancellations since they may be more affected.</a:t>
            </a:r>
          </a:p>
        </p:txBody>
      </p:sp>
      <p:sp>
        <p:nvSpPr>
          <p:cNvPr id="4" name="Slide Number Placeholder 3"/>
          <p:cNvSpPr>
            <a:spLocks noGrp="1"/>
          </p:cNvSpPr>
          <p:nvPr>
            <p:ph type="sldNum" sz="quarter" idx="5"/>
          </p:nvPr>
        </p:nvSpPr>
        <p:spPr/>
        <p:txBody>
          <a:bodyPr/>
          <a:lstStyle/>
          <a:p>
            <a:fld id="{5320F47A-1121-4FD4-823B-A3C5FFDAAC41}" type="slidenum">
              <a:rPr lang="en-US" smtClean="0"/>
              <a:t>17</a:t>
            </a:fld>
            <a:endParaRPr lang="en-US"/>
          </a:p>
        </p:txBody>
      </p:sp>
    </p:spTree>
    <p:extLst>
      <p:ext uri="{BB962C8B-B14F-4D97-AF65-F5344CB8AC3E}">
        <p14:creationId xmlns:p14="http://schemas.microsoft.com/office/powerpoint/2010/main" val="97932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Fog visually impairs pilots, </a:t>
            </a:r>
            <a:r>
              <a:rPr lang="en-US" dirty="0" err="1"/>
              <a:t>atc</a:t>
            </a:r>
            <a:r>
              <a:rPr lang="en-US" dirty="0"/>
              <a:t>, ground crews, and in these conditions, pilots must rely on instruments to take off and land rather than visuals. </a:t>
            </a:r>
          </a:p>
          <a:p>
            <a:r>
              <a:rPr lang="en-US" dirty="0"/>
              <a:t>This leads to delays which are defined by the FAA’s operations network as the detainment of IFR traffic for 15 minutes or more by air traffic control either at the gate, on taxiways, or on the runway.</a:t>
            </a:r>
          </a:p>
          <a:p>
            <a:r>
              <a:rPr lang="en-US" dirty="0"/>
              <a:t>Even one delay can cause a ripple effect throughout the entire network.</a:t>
            </a:r>
          </a:p>
        </p:txBody>
      </p:sp>
      <p:sp>
        <p:nvSpPr>
          <p:cNvPr id="4" name="Slide Number Placeholder 3"/>
          <p:cNvSpPr>
            <a:spLocks noGrp="1"/>
          </p:cNvSpPr>
          <p:nvPr>
            <p:ph type="sldNum" sz="quarter" idx="5"/>
          </p:nvPr>
        </p:nvSpPr>
        <p:spPr/>
        <p:txBody>
          <a:bodyPr/>
          <a:lstStyle/>
          <a:p>
            <a:fld id="{5320F47A-1121-4FD4-823B-A3C5FFDAAC41}" type="slidenum">
              <a:rPr lang="en-US" smtClean="0"/>
              <a:t>3</a:t>
            </a:fld>
            <a:endParaRPr lang="en-US"/>
          </a:p>
        </p:txBody>
      </p:sp>
    </p:spTree>
    <p:extLst>
      <p:ext uri="{BB962C8B-B14F-4D97-AF65-F5344CB8AC3E}">
        <p14:creationId xmlns:p14="http://schemas.microsoft.com/office/powerpoint/2010/main" val="175697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Fog is very hard to forecast because it is so localized, but there have been previous efforts to improve forecast skill. </a:t>
            </a:r>
          </a:p>
          <a:p>
            <a:r>
              <a:rPr lang="en-US" dirty="0"/>
              <a:t>Localized aviation Model output statistic program or LAMP used METAR, TAF, radar, NWP and climatology records combined to increase forecasting of fog, ceiling, and visibility specifically for aviation. </a:t>
            </a:r>
          </a:p>
          <a:p>
            <a:r>
              <a:rPr lang="en-US" dirty="0"/>
              <a:t>While deemed successful for predicting ceiling trends, it was not as successful for predicting fog.</a:t>
            </a:r>
          </a:p>
          <a:p>
            <a:r>
              <a:rPr lang="en-US" dirty="0"/>
              <a:t>ASOS observations are output hourly with special weather reports when needed, so in another study, regular high frequency ASOS data was used to predict fog which did prove to be beneficial.</a:t>
            </a:r>
          </a:p>
        </p:txBody>
      </p:sp>
      <p:sp>
        <p:nvSpPr>
          <p:cNvPr id="4" name="Slide Number Placeholder 3"/>
          <p:cNvSpPr>
            <a:spLocks noGrp="1"/>
          </p:cNvSpPr>
          <p:nvPr>
            <p:ph type="sldNum" sz="quarter" idx="5"/>
          </p:nvPr>
        </p:nvSpPr>
        <p:spPr/>
        <p:txBody>
          <a:bodyPr/>
          <a:lstStyle/>
          <a:p>
            <a:fld id="{5320F47A-1121-4FD4-823B-A3C5FFDAAC41}" type="slidenum">
              <a:rPr lang="en-US" smtClean="0"/>
              <a:t>4</a:t>
            </a:fld>
            <a:endParaRPr lang="en-US"/>
          </a:p>
        </p:txBody>
      </p:sp>
    </p:spTree>
    <p:extLst>
      <p:ext uri="{BB962C8B-B14F-4D97-AF65-F5344CB8AC3E}">
        <p14:creationId xmlns:p14="http://schemas.microsoft.com/office/powerpoint/2010/main" val="235353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motivation behind this research is attributed to the fact that there is limited research on the effect fog has on airport operations, especially here in ND where we don’t have busy airports.</a:t>
            </a:r>
          </a:p>
          <a:p>
            <a:r>
              <a:rPr lang="en-US" dirty="0"/>
              <a:t>This study aims to answer these questions:______</a:t>
            </a:r>
          </a:p>
          <a:p>
            <a:r>
              <a:rPr lang="en-US" dirty="0"/>
              <a:t>By examining fog's seasonal variability, occurrence, and historical operational impact, operational strategies and safety measures can be developed and implemented to maximize airport efficiency.</a:t>
            </a:r>
          </a:p>
        </p:txBody>
      </p:sp>
      <p:sp>
        <p:nvSpPr>
          <p:cNvPr id="4" name="Slide Number Placeholder 3"/>
          <p:cNvSpPr>
            <a:spLocks noGrp="1"/>
          </p:cNvSpPr>
          <p:nvPr>
            <p:ph type="sldNum" sz="quarter" idx="5"/>
          </p:nvPr>
        </p:nvSpPr>
        <p:spPr/>
        <p:txBody>
          <a:bodyPr/>
          <a:lstStyle/>
          <a:p>
            <a:fld id="{5320F47A-1121-4FD4-823B-A3C5FFDAAC41}" type="slidenum">
              <a:rPr lang="en-US" smtClean="0"/>
              <a:t>5</a:t>
            </a:fld>
            <a:endParaRPr lang="en-US"/>
          </a:p>
        </p:txBody>
      </p:sp>
    </p:spTree>
    <p:extLst>
      <p:ext uri="{BB962C8B-B14F-4D97-AF65-F5344CB8AC3E}">
        <p14:creationId xmlns:p14="http://schemas.microsoft.com/office/powerpoint/2010/main" val="350312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these questions, I looked at METARs and flight delay statistics at three airports. </a:t>
            </a:r>
          </a:p>
          <a:p>
            <a:r>
              <a:rPr lang="en-US" dirty="0"/>
              <a:t>On the right, I have a map of all North Dakota airports, however I just focused on GFK FAR BIS</a:t>
            </a:r>
          </a:p>
          <a:p>
            <a:r>
              <a:rPr lang="en-US" dirty="0"/>
              <a:t>Data I looked at spans from 1 January 2000 to 31 December 2023</a:t>
            </a:r>
          </a:p>
          <a:p>
            <a:r>
              <a:rPr lang="en-US" dirty="0"/>
              <a:t>METAR data obtained from the Iowa Environmental </a:t>
            </a:r>
            <a:r>
              <a:rPr lang="en-US" dirty="0" err="1"/>
              <a:t>Mesonet</a:t>
            </a:r>
            <a:endParaRPr lang="en-US" dirty="0"/>
          </a:p>
          <a:p>
            <a:r>
              <a:rPr lang="en-US" dirty="0"/>
              <a:t>Delay information obtained from the Federal Aviation Administrations Operations Network</a:t>
            </a:r>
          </a:p>
        </p:txBody>
      </p:sp>
      <p:sp>
        <p:nvSpPr>
          <p:cNvPr id="4" name="Slide Number Placeholder 3"/>
          <p:cNvSpPr>
            <a:spLocks noGrp="1"/>
          </p:cNvSpPr>
          <p:nvPr>
            <p:ph type="sldNum" sz="quarter" idx="5"/>
          </p:nvPr>
        </p:nvSpPr>
        <p:spPr/>
        <p:txBody>
          <a:bodyPr/>
          <a:lstStyle/>
          <a:p>
            <a:fld id="{5320F47A-1121-4FD4-823B-A3C5FFDAAC41}" type="slidenum">
              <a:rPr lang="en-US" smtClean="0"/>
              <a:t>6</a:t>
            </a:fld>
            <a:endParaRPr lang="en-US"/>
          </a:p>
        </p:txBody>
      </p:sp>
    </p:spTree>
    <p:extLst>
      <p:ext uri="{BB962C8B-B14F-4D97-AF65-F5344CB8AC3E}">
        <p14:creationId xmlns:p14="http://schemas.microsoft.com/office/powerpoint/2010/main" val="849600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going to look at the major causes of low visibility, those being fog and mist.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ASOS observations (includes routine and special weather reports) from 2000-2023, these pie charts represent the total number of METARs.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airport had approximately 250,000.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dark blue represents reports of fog, light blue represents reports of mist, and the gray is the remainder.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Mist was more frequent but generally reported with another weather code such as rain or snow.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GFK reported fog in 0.72% of METARs and mist 12.73% (out of 254,668)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BIS reported fog 0.53%, mist 10.44% (out of 258,753)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FAR reported 0.62% fog, 13.43% mist (out of 264,037)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GFK: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FG: 1830/254,668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 32,423/254,668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FG: 1377/258,753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 27,007/258,753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FG: 1632/264,037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 35,465/264,037</a:t>
            </a:r>
          </a:p>
          <a:p>
            <a:endParaRPr lang="en-US" dirty="0"/>
          </a:p>
        </p:txBody>
      </p:sp>
      <p:sp>
        <p:nvSpPr>
          <p:cNvPr id="4" name="Slide Number Placeholder 3"/>
          <p:cNvSpPr>
            <a:spLocks noGrp="1"/>
          </p:cNvSpPr>
          <p:nvPr>
            <p:ph type="sldNum" sz="quarter" idx="5"/>
          </p:nvPr>
        </p:nvSpPr>
        <p:spPr/>
        <p:txBody>
          <a:bodyPr/>
          <a:lstStyle/>
          <a:p>
            <a:fld id="{5320F47A-1121-4FD4-823B-A3C5FFDAAC41}" type="slidenum">
              <a:rPr lang="en-US" smtClean="0"/>
              <a:t>7</a:t>
            </a:fld>
            <a:endParaRPr lang="en-US"/>
          </a:p>
        </p:txBody>
      </p:sp>
    </p:spTree>
    <p:extLst>
      <p:ext uri="{BB962C8B-B14F-4D97-AF65-F5344CB8AC3E}">
        <p14:creationId xmlns:p14="http://schemas.microsoft.com/office/powerpoint/2010/main" val="334527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visualize the seasonal distribution, these heat maps show the UTC time on the y-axis, and the month of the year on the x-axis.</a:t>
            </a:r>
          </a:p>
          <a:p>
            <a:r>
              <a:rPr lang="en-US" dirty="0"/>
              <a:t>Across all three airports, fog and mist occurred most frequently from December to March. </a:t>
            </a:r>
          </a:p>
          <a:p>
            <a:r>
              <a:rPr lang="en-US" dirty="0"/>
              <a:t>June through September had the fewest</a:t>
            </a:r>
          </a:p>
          <a:p>
            <a:r>
              <a:rPr lang="en-US" dirty="0"/>
              <a:t>GFK: peaks in March (08Z-13Z) and December (06Z-15Z)</a:t>
            </a:r>
          </a:p>
          <a:p>
            <a:r>
              <a:rPr lang="en-US" dirty="0"/>
              <a:t>BIS: maximum in March where peak hours were between 09Z and 14Z.</a:t>
            </a:r>
          </a:p>
          <a:p>
            <a:r>
              <a:rPr lang="en-US" dirty="0"/>
              <a:t>FAR: peak in December between 12Z and 16Z</a:t>
            </a:r>
          </a:p>
          <a:p>
            <a:r>
              <a:rPr lang="en-US" dirty="0"/>
              <a:t>We can see an “arched” pattern on all three plots, shows the seasonal shift of diurnal patterns, earlier in summer, later in winter. </a:t>
            </a:r>
          </a:p>
        </p:txBody>
      </p:sp>
      <p:sp>
        <p:nvSpPr>
          <p:cNvPr id="4" name="Slide Number Placeholder 3"/>
          <p:cNvSpPr>
            <a:spLocks noGrp="1"/>
          </p:cNvSpPr>
          <p:nvPr>
            <p:ph type="sldNum" sz="quarter" idx="5"/>
          </p:nvPr>
        </p:nvSpPr>
        <p:spPr/>
        <p:txBody>
          <a:bodyPr/>
          <a:lstStyle/>
          <a:p>
            <a:fld id="{5320F47A-1121-4FD4-823B-A3C5FFDAAC41}" type="slidenum">
              <a:rPr lang="en-US" smtClean="0"/>
              <a:t>8</a:t>
            </a:fld>
            <a:endParaRPr lang="en-US"/>
          </a:p>
        </p:txBody>
      </p:sp>
    </p:spTree>
    <p:extLst>
      <p:ext uri="{BB962C8B-B14F-4D97-AF65-F5344CB8AC3E}">
        <p14:creationId xmlns:p14="http://schemas.microsoft.com/office/powerpoint/2010/main" val="2912640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2000-2023, GFK only recorded 4 weather-related delays which is consistent with operational expectations given that GFK only has about two commercial departures per day. </a:t>
            </a:r>
          </a:p>
          <a:p>
            <a:r>
              <a:rPr lang="en-US" dirty="0"/>
              <a:t>Of the four delays, 2 were on 7 April 2001, 1 was 22 January 2009, and 1 was recorded 17 February 2010. </a:t>
            </a:r>
          </a:p>
          <a:p>
            <a:r>
              <a:rPr lang="en-US" dirty="0"/>
              <a:t>These delays are consistent with the seasonal variability since they occurred in the winter and spring. </a:t>
            </a:r>
          </a:p>
          <a:p>
            <a:r>
              <a:rPr lang="en-US" dirty="0"/>
              <a:t>Overall, we see a decrease in weather-related delays at GFK since the last one occurred in 2010.</a:t>
            </a:r>
          </a:p>
        </p:txBody>
      </p:sp>
      <p:sp>
        <p:nvSpPr>
          <p:cNvPr id="4" name="Slide Number Placeholder 3"/>
          <p:cNvSpPr>
            <a:spLocks noGrp="1"/>
          </p:cNvSpPr>
          <p:nvPr>
            <p:ph type="sldNum" sz="quarter" idx="5"/>
          </p:nvPr>
        </p:nvSpPr>
        <p:spPr/>
        <p:txBody>
          <a:bodyPr/>
          <a:lstStyle/>
          <a:p>
            <a:fld id="{5320F47A-1121-4FD4-823B-A3C5FFDAAC41}" type="slidenum">
              <a:rPr lang="en-US" smtClean="0"/>
              <a:t>9</a:t>
            </a:fld>
            <a:endParaRPr lang="en-US"/>
          </a:p>
        </p:txBody>
      </p:sp>
    </p:spTree>
    <p:extLst>
      <p:ext uri="{BB962C8B-B14F-4D97-AF65-F5344CB8AC3E}">
        <p14:creationId xmlns:p14="http://schemas.microsoft.com/office/powerpoint/2010/main" val="4093138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check if they were caused by fog, the METARs were analyzed.</a:t>
            </a:r>
          </a:p>
          <a:p>
            <a:r>
              <a:rPr lang="en-US" dirty="0"/>
              <a:t>The METARs on 7 April 2001 reported mist, rain and overcast skies, but no fog reported.</a:t>
            </a:r>
          </a:p>
          <a:p>
            <a:r>
              <a:rPr lang="en-US" dirty="0"/>
              <a:t>looking at our time series, we have the visibility in miles on the y-axis and the UTC time on the x-axis. </a:t>
            </a:r>
          </a:p>
          <a:p>
            <a:r>
              <a:rPr lang="en-US" dirty="0"/>
              <a:t>Visibility started to drop at 08Z which corresponds to the beginning of the weather code reports, however never below 2 miles.</a:t>
            </a:r>
          </a:p>
          <a:p>
            <a:r>
              <a:rPr lang="en-US" dirty="0"/>
              <a:t>On 22 January 2009, visibility drops at 09Z, and another steep drop at 11Z where it stays consistently below 1 mile. This drop is associated with reports of freezing fog made at 11:53Z</a:t>
            </a:r>
          </a:p>
        </p:txBody>
      </p:sp>
      <p:sp>
        <p:nvSpPr>
          <p:cNvPr id="4" name="Slide Number Placeholder 3"/>
          <p:cNvSpPr>
            <a:spLocks noGrp="1"/>
          </p:cNvSpPr>
          <p:nvPr>
            <p:ph type="sldNum" sz="quarter" idx="5"/>
          </p:nvPr>
        </p:nvSpPr>
        <p:spPr/>
        <p:txBody>
          <a:bodyPr/>
          <a:lstStyle/>
          <a:p>
            <a:fld id="{5320F47A-1121-4FD4-823B-A3C5FFDAAC41}" type="slidenum">
              <a:rPr lang="en-US" smtClean="0"/>
              <a:t>10</a:t>
            </a:fld>
            <a:endParaRPr lang="en-US"/>
          </a:p>
        </p:txBody>
      </p:sp>
    </p:spTree>
    <p:extLst>
      <p:ext uri="{BB962C8B-B14F-4D97-AF65-F5344CB8AC3E}">
        <p14:creationId xmlns:p14="http://schemas.microsoft.com/office/powerpoint/2010/main" val="3989178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sp>
        <p:nvSpPr>
          <p:cNvPr id="11" name="Slide Title">
            <a:extLst>
              <a:ext uri="{FF2B5EF4-FFF2-40B4-BE49-F238E27FC236}">
                <a16:creationId xmlns:a16="http://schemas.microsoft.com/office/drawing/2014/main" id="{4641C423-8924-3023-9AAB-6A69F4C6C7C7}"/>
              </a:ext>
            </a:extLst>
          </p:cNvPr>
          <p:cNvSpPr>
            <a:spLocks noGrp="1"/>
          </p:cNvSpPr>
          <p:nvPr>
            <p:ph type="title" hasCustomPrompt="1"/>
          </p:nvPr>
        </p:nvSpPr>
        <p:spPr>
          <a:xfrm>
            <a:off x="4838292" y="1504950"/>
            <a:ext cx="6895774" cy="3013984"/>
          </a:xfrm>
          <a:prstGeom prst="rect">
            <a:avLst/>
          </a:prstGeom>
        </p:spPr>
        <p:txBody>
          <a:bodyPr anchor="b"/>
          <a:lstStyle>
            <a:lvl1pPr>
              <a:defRPr sz="5399"/>
            </a:lvl1pPr>
          </a:lstStyle>
          <a:p>
            <a:r>
              <a:rPr lang="en-US"/>
              <a:t>CLICK TO EDIT TITLE</a:t>
            </a:r>
          </a:p>
        </p:txBody>
      </p:sp>
      <p:sp>
        <p:nvSpPr>
          <p:cNvPr id="15" name="Slide Subtitle">
            <a:extLst>
              <a:ext uri="{FF2B5EF4-FFF2-40B4-BE49-F238E27FC236}">
                <a16:creationId xmlns:a16="http://schemas.microsoft.com/office/drawing/2014/main" id="{A6CBF90E-9692-5E1A-8C4F-8A340E9325FF}"/>
              </a:ext>
            </a:extLst>
          </p:cNvPr>
          <p:cNvSpPr>
            <a:spLocks noGrp="1"/>
          </p:cNvSpPr>
          <p:nvPr>
            <p:ph type="body" sz="quarter" idx="10"/>
          </p:nvPr>
        </p:nvSpPr>
        <p:spPr>
          <a:xfrm>
            <a:off x="4838292" y="4533868"/>
            <a:ext cx="6895769" cy="1866932"/>
          </a:xfrm>
          <a:prstGeom prst="rect">
            <a:avLst/>
          </a:prstGeom>
        </p:spPr>
        <p:txBody>
          <a:bodyPr anchor="t"/>
          <a:lstStyle>
            <a:lvl1pPr>
              <a:defRPr sz="2400" b="1" spc="0">
                <a:latin typeface="Georgia" panose="02040502050405020303" pitchFamily="18" charset="0"/>
              </a:defRPr>
            </a:lvl1pPr>
          </a:lstStyle>
          <a:p>
            <a:pPr lvl="0"/>
            <a:r>
              <a:rPr lang="en-US"/>
              <a:t>Click to edit Master text styles</a:t>
            </a:r>
          </a:p>
        </p:txBody>
      </p:sp>
      <p:cxnSp>
        <p:nvCxnSpPr>
          <p:cNvPr id="21" name="White Veritcal Line">
            <a:extLst>
              <a:ext uri="{FF2B5EF4-FFF2-40B4-BE49-F238E27FC236}">
                <a16:creationId xmlns:a16="http://schemas.microsoft.com/office/drawing/2014/main" id="{743B84FE-F704-6BB7-9ADC-028614469DB2}"/>
              </a:ext>
              <a:ext uri="{C183D7F6-B498-43B3-948B-1728B52AA6E4}">
                <adec:decorative xmlns:adec="http://schemas.microsoft.com/office/drawing/2017/decorative" val="1"/>
              </a:ext>
            </a:extLst>
          </p:cNvPr>
          <p:cNvCxnSpPr>
            <a:cxnSpLocks/>
          </p:cNvCxnSpPr>
          <p:nvPr/>
        </p:nvCxnSpPr>
        <p:spPr>
          <a:xfrm>
            <a:off x="4233288" y="1504950"/>
            <a:ext cx="0" cy="489585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A logo with white text and green and white letters&#10;&#10;Description automatically generated">
            <a:extLst>
              <a:ext uri="{FF2B5EF4-FFF2-40B4-BE49-F238E27FC236}">
                <a16:creationId xmlns:a16="http://schemas.microsoft.com/office/drawing/2014/main" id="{EBA861AE-B21B-31E4-1D3A-0DFB6E63FB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961" y="2145323"/>
            <a:ext cx="3540057" cy="3540057"/>
          </a:xfrm>
          <a:prstGeom prst="rect">
            <a:avLst/>
          </a:prstGeom>
        </p:spPr>
      </p:pic>
    </p:spTree>
    <p:extLst>
      <p:ext uri="{BB962C8B-B14F-4D97-AF65-F5344CB8AC3E}">
        <p14:creationId xmlns:p14="http://schemas.microsoft.com/office/powerpoint/2010/main" val="2695275392"/>
      </p:ext>
    </p:extLst>
  </p:cSld>
  <p:clrMapOvr>
    <a:masterClrMapping/>
  </p:clrMapOvr>
  <p:extLst>
    <p:ext uri="{DCECCB84-F9BA-43D5-87BE-67443E8EF086}">
      <p15:sldGuideLst xmlns:p15="http://schemas.microsoft.com/office/powerpoint/2012/main">
        <p15:guide id="1" orient="horz" pos="1896">
          <p15:clr>
            <a:srgbClr val="FBAE40"/>
          </p15:clr>
        </p15:guide>
        <p15:guide id="2" pos="601">
          <p15:clr>
            <a:srgbClr val="FBAE40"/>
          </p15:clr>
        </p15:guide>
        <p15:guide id="3" pos="14785">
          <p15:clr>
            <a:srgbClr val="FBAE40"/>
          </p15:clr>
        </p15:guide>
        <p15:guide id="4" orient="horz" pos="8064">
          <p15:clr>
            <a:srgbClr val="FBAE40"/>
          </p15:clr>
        </p15:guide>
        <p15:guide id="5" pos="60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Slide Number Placeholder">
            <a:extLst>
              <a:ext uri="{FF2B5EF4-FFF2-40B4-BE49-F238E27FC236}">
                <a16:creationId xmlns:a16="http://schemas.microsoft.com/office/drawing/2014/main" id="{54F431EB-6AE7-F346-672C-37AEC353C818}"/>
              </a:ext>
            </a:extLst>
          </p:cNvPr>
          <p:cNvSpPr>
            <a:spLocks noGrp="1"/>
          </p:cNvSpPr>
          <p:nvPr>
            <p:ph type="sldNum" sz="quarter" idx="10"/>
          </p:nvPr>
        </p:nvSpPr>
        <p:spPr>
          <a:xfrm>
            <a:off x="11298268" y="6267074"/>
            <a:ext cx="904404" cy="590931"/>
          </a:xfrm>
        </p:spPr>
        <p:txBody>
          <a:bodyPr/>
          <a:lstStyle>
            <a:lvl1pPr>
              <a:defRPr sz="2400"/>
            </a:lvl1pPr>
          </a:lstStyle>
          <a:p>
            <a:fld id="{CD824FE9-DCF5-A546-91B8-A1EA6C94E693}" type="slidenum">
              <a:rPr lang="en-US" smtClean="0"/>
              <a:pPr/>
              <a:t>‹#›</a:t>
            </a:fld>
            <a:endParaRPr lang="en-US"/>
          </a:p>
        </p:txBody>
      </p:sp>
      <p:sp>
        <p:nvSpPr>
          <p:cNvPr id="13" name="Slide Title">
            <a:extLst>
              <a:ext uri="{FF2B5EF4-FFF2-40B4-BE49-F238E27FC236}">
                <a16:creationId xmlns:a16="http://schemas.microsoft.com/office/drawing/2014/main" id="{2E5602C9-BB93-19CD-39C8-4646E9E42AA2}"/>
              </a:ext>
            </a:extLst>
          </p:cNvPr>
          <p:cNvSpPr>
            <a:spLocks noGrp="1"/>
          </p:cNvSpPr>
          <p:nvPr>
            <p:ph type="title" hasCustomPrompt="1"/>
          </p:nvPr>
        </p:nvSpPr>
        <p:spPr>
          <a:xfrm>
            <a:off x="609521" y="1371600"/>
            <a:ext cx="10987378" cy="614181"/>
          </a:xfrm>
          <a:prstGeom prst="rect">
            <a:avLst/>
          </a:prstGeom>
          <a:noFill/>
        </p:spPr>
        <p:txBody>
          <a:bodyPr wrap="square" lIns="0" rIns="0" anchor="ctr">
            <a:noAutofit/>
          </a:bodyPr>
          <a:lstStyle>
            <a:lvl1pPr>
              <a:defRPr sz="3599">
                <a:solidFill>
                  <a:srgbClr val="009A44"/>
                </a:solidFill>
              </a:defRPr>
            </a:lvl1pPr>
          </a:lstStyle>
          <a:p>
            <a:r>
              <a:rPr lang="en-US"/>
              <a:t>HEADLINE AND CONTENT SLIDE</a:t>
            </a:r>
          </a:p>
        </p:txBody>
      </p:sp>
      <p:sp>
        <p:nvSpPr>
          <p:cNvPr id="4" name="Body Text">
            <a:extLst>
              <a:ext uri="{FF2B5EF4-FFF2-40B4-BE49-F238E27FC236}">
                <a16:creationId xmlns:a16="http://schemas.microsoft.com/office/drawing/2014/main" id="{1E9890A0-0ED1-E492-616C-93E8082AFC6B}"/>
              </a:ext>
            </a:extLst>
          </p:cNvPr>
          <p:cNvSpPr>
            <a:spLocks noGrp="1"/>
          </p:cNvSpPr>
          <p:nvPr>
            <p:ph type="body" sz="quarter" idx="11" hasCustomPrompt="1"/>
          </p:nvPr>
        </p:nvSpPr>
        <p:spPr>
          <a:xfrm>
            <a:off x="1228756" y="1985780"/>
            <a:ext cx="9746804" cy="4415021"/>
          </a:xfrm>
          <a:prstGeom prst="rect">
            <a:avLst/>
          </a:prstGeom>
        </p:spPr>
        <p:txBody>
          <a:bodyPr lIns="0" tIns="91440" rIns="0" bIns="91440" numCol="1" spcCol="457200"/>
          <a:lstStyle>
            <a:lvl1pPr marL="0" indent="0">
              <a:lnSpc>
                <a:spcPts val="3379"/>
              </a:lnSpc>
              <a:spcAft>
                <a:spcPts val="600"/>
              </a:spcAft>
              <a:buNone/>
              <a:defRPr sz="2400"/>
            </a:lvl1pPr>
          </a:lstStyle>
          <a:p>
            <a:pPr lvl="0"/>
            <a:r>
              <a:rPr lang="en-US"/>
              <a:t>Delete placeholder text and add own text. </a:t>
            </a:r>
          </a:p>
          <a:p>
            <a:pPr lvl="0"/>
            <a:r>
              <a:rPr lang="en-US"/>
              <a:t>Lorem ipsum dolor sit amet, consectetuer adipiscing elit. Maecenas porttitor congue massa. Fusce posuere, magna sed pulvinar ultricies, purus lectus malesuada libero, sit amet commodo.</a:t>
            </a:r>
          </a:p>
          <a:p>
            <a:pPr marL="0" marR="0" lvl="0" indent="0" algn="l" defTabSz="685663" rtl="0" eaLnBrk="1" fontAlgn="auto" latinLnBrk="0" hangingPunct="1">
              <a:lnSpc>
                <a:spcPts val="3279"/>
              </a:lnSpc>
              <a:spcBef>
                <a:spcPts val="750"/>
              </a:spcBef>
              <a:spcAft>
                <a:spcPts val="0"/>
              </a:spcAft>
              <a:buClr>
                <a:srgbClr val="039A44"/>
              </a:buClr>
              <a:buSzTx/>
              <a:buFont typeface="Courier New" panose="02070309020205020404" pitchFamily="49" charset="0"/>
              <a:buNone/>
              <a:tabLst/>
              <a:defRPr/>
            </a:pPr>
            <a:r>
              <a:rPr lang="en-US"/>
              <a:t>Lorem ipsum dolor sit amet, consectetuer </a:t>
            </a:r>
            <a:r>
              <a:rPr lang="en-US" err="1"/>
              <a:t>adipiscing</a:t>
            </a:r>
            <a:r>
              <a:rPr lang="en-US"/>
              <a:t> </a:t>
            </a:r>
            <a:r>
              <a:rPr lang="en-US" err="1"/>
              <a:t>elit</a:t>
            </a:r>
            <a:r>
              <a:rPr lang="en-US"/>
              <a:t>. Maecenas porttitor congue massa. Fusce posuere, magna sed pulvinar ultricies, purus lectus </a:t>
            </a:r>
            <a:r>
              <a:rPr lang="en-US" err="1"/>
              <a:t>malesuada</a:t>
            </a:r>
            <a:r>
              <a:rPr lang="en-US"/>
              <a:t> libero, sit amet commodo.</a:t>
            </a:r>
          </a:p>
        </p:txBody>
      </p:sp>
    </p:spTree>
    <p:extLst>
      <p:ext uri="{BB962C8B-B14F-4D97-AF65-F5344CB8AC3E}">
        <p14:creationId xmlns:p14="http://schemas.microsoft.com/office/powerpoint/2010/main" val="337549846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head and Content">
    <p:spTree>
      <p:nvGrpSpPr>
        <p:cNvPr id="1" name=""/>
        <p:cNvGrpSpPr/>
        <p:nvPr/>
      </p:nvGrpSpPr>
      <p:grpSpPr>
        <a:xfrm>
          <a:off x="0" y="0"/>
          <a:ext cx="0" cy="0"/>
          <a:chOff x="0" y="0"/>
          <a:chExt cx="0" cy="0"/>
        </a:xfrm>
      </p:grpSpPr>
      <p:sp>
        <p:nvSpPr>
          <p:cNvPr id="3" name="Slide Number Placeholder">
            <a:extLst>
              <a:ext uri="{FF2B5EF4-FFF2-40B4-BE49-F238E27FC236}">
                <a16:creationId xmlns:a16="http://schemas.microsoft.com/office/drawing/2014/main" id="{5DDF4137-BAFC-1C89-5945-A9A01D8E4120}"/>
              </a:ext>
            </a:extLst>
          </p:cNvPr>
          <p:cNvSpPr>
            <a:spLocks noGrp="1"/>
          </p:cNvSpPr>
          <p:nvPr>
            <p:ph type="sldNum" sz="quarter" idx="10"/>
          </p:nvPr>
        </p:nvSpPr>
        <p:spPr>
          <a:xfrm>
            <a:off x="11298268" y="6267074"/>
            <a:ext cx="904404" cy="590931"/>
          </a:xfrm>
        </p:spPr>
        <p:txBody>
          <a:bodyPr/>
          <a:lstStyle>
            <a:lvl1pPr>
              <a:defRPr sz="2400"/>
            </a:lvl1pPr>
          </a:lstStyle>
          <a:p>
            <a:fld id="{CD824FE9-DCF5-A546-91B8-A1EA6C94E693}" type="slidenum">
              <a:rPr lang="en-US" smtClean="0"/>
              <a:pPr/>
              <a:t>‹#›</a:t>
            </a:fld>
            <a:endParaRPr lang="en-US"/>
          </a:p>
        </p:txBody>
      </p:sp>
      <p:sp>
        <p:nvSpPr>
          <p:cNvPr id="13" name="Slide Title">
            <a:extLst>
              <a:ext uri="{FF2B5EF4-FFF2-40B4-BE49-F238E27FC236}">
                <a16:creationId xmlns:a16="http://schemas.microsoft.com/office/drawing/2014/main" id="{2E5602C9-BB93-19CD-39C8-4646E9E42AA2}"/>
              </a:ext>
            </a:extLst>
          </p:cNvPr>
          <p:cNvSpPr>
            <a:spLocks noGrp="1"/>
          </p:cNvSpPr>
          <p:nvPr>
            <p:ph type="title" hasCustomPrompt="1"/>
          </p:nvPr>
        </p:nvSpPr>
        <p:spPr>
          <a:xfrm>
            <a:off x="617420" y="1377863"/>
            <a:ext cx="10972800" cy="538970"/>
          </a:xfrm>
          <a:prstGeom prst="rect">
            <a:avLst/>
          </a:prstGeom>
        </p:spPr>
        <p:txBody>
          <a:bodyPr wrap="square" lIns="0" rIns="0" anchor="t">
            <a:noAutofit/>
          </a:bodyPr>
          <a:lstStyle>
            <a:lvl1pPr>
              <a:defRPr sz="3599">
                <a:solidFill>
                  <a:srgbClr val="009A44"/>
                </a:solidFill>
              </a:defRPr>
            </a:lvl1pPr>
          </a:lstStyle>
          <a:p>
            <a:r>
              <a:rPr lang="en-US"/>
              <a:t>TITLE, SUBHEAD &amp; CONTENT</a:t>
            </a:r>
          </a:p>
        </p:txBody>
      </p:sp>
      <p:sp>
        <p:nvSpPr>
          <p:cNvPr id="2" name="Slide Subtitle">
            <a:extLst>
              <a:ext uri="{FF2B5EF4-FFF2-40B4-BE49-F238E27FC236}">
                <a16:creationId xmlns:a16="http://schemas.microsoft.com/office/drawing/2014/main" id="{602C240C-E7EE-BF6F-F384-2D3F5180E964}"/>
              </a:ext>
            </a:extLst>
          </p:cNvPr>
          <p:cNvSpPr>
            <a:spLocks noGrp="1"/>
          </p:cNvSpPr>
          <p:nvPr>
            <p:ph type="body" sz="quarter" idx="13" hasCustomPrompt="1"/>
          </p:nvPr>
        </p:nvSpPr>
        <p:spPr>
          <a:xfrm>
            <a:off x="921526" y="2020477"/>
            <a:ext cx="10348956" cy="365760"/>
          </a:xfrm>
          <a:prstGeom prst="rect">
            <a:avLst/>
          </a:prstGeom>
          <a:ln>
            <a:noFill/>
          </a:ln>
        </p:spPr>
        <p:txBody>
          <a:bodyPr wrap="none" lIns="0" tIns="0" rIns="0" bIns="0" anchor="b" anchorCtr="0">
            <a:noAutofit/>
          </a:bodyPr>
          <a:lstStyle>
            <a:lvl1pPr marL="0" indent="0">
              <a:buNone/>
              <a:defRPr sz="2599" b="1">
                <a:latin typeface="Georgia" panose="02040502050405020303" pitchFamily="18" charset="0"/>
              </a:defRPr>
            </a:lvl1pPr>
          </a:lstStyle>
          <a:p>
            <a:pPr lvl="0"/>
            <a:r>
              <a:rPr lang="en-US"/>
              <a:t>Click to add subhead</a:t>
            </a:r>
          </a:p>
        </p:txBody>
      </p:sp>
      <p:sp>
        <p:nvSpPr>
          <p:cNvPr id="4" name="Body Text">
            <a:extLst>
              <a:ext uri="{FF2B5EF4-FFF2-40B4-BE49-F238E27FC236}">
                <a16:creationId xmlns:a16="http://schemas.microsoft.com/office/drawing/2014/main" id="{1E9890A0-0ED1-E492-616C-93E8082AFC6B}"/>
              </a:ext>
            </a:extLst>
          </p:cNvPr>
          <p:cNvSpPr>
            <a:spLocks noGrp="1"/>
          </p:cNvSpPr>
          <p:nvPr>
            <p:ph type="body" sz="quarter" idx="11" hasCustomPrompt="1"/>
          </p:nvPr>
        </p:nvSpPr>
        <p:spPr>
          <a:xfrm>
            <a:off x="1219200" y="2477354"/>
            <a:ext cx="9753600" cy="3923446"/>
          </a:xfrm>
          <a:prstGeom prst="rect">
            <a:avLst/>
          </a:prstGeom>
        </p:spPr>
        <p:txBody>
          <a:bodyPr lIns="0" tIns="0" rIns="0" bIns="0" numCol="1" spcCol="457200"/>
          <a:lstStyle>
            <a:lvl1pPr marL="0" indent="0">
              <a:lnSpc>
                <a:spcPts val="3379"/>
              </a:lnSpc>
              <a:spcAft>
                <a:spcPts val="600"/>
              </a:spcAft>
              <a:buNone/>
              <a:defRPr sz="2400"/>
            </a:lvl1pPr>
          </a:lstStyle>
          <a:p>
            <a:pPr lvl="0"/>
            <a:r>
              <a:rPr lang="en-US"/>
              <a:t>Delete placeholder text and add own text. </a:t>
            </a:r>
          </a:p>
          <a:p>
            <a:pPr lvl="0"/>
            <a:r>
              <a:rPr lang="en-US"/>
              <a:t>Lorem ipsum dolor sit amet, consectetuer adipiscing elit. Maecenas porttitor congue massa. Fusce posuere, magna sed pulvinar ultricies, purus lectus malesuada libero, sit amet commodo magna eros quis urna.</a:t>
            </a:r>
          </a:p>
        </p:txBody>
      </p:sp>
    </p:spTree>
    <p:extLst>
      <p:ext uri="{BB962C8B-B14F-4D97-AF65-F5344CB8AC3E}">
        <p14:creationId xmlns:p14="http://schemas.microsoft.com/office/powerpoint/2010/main" val="132910742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ext Columns">
    <p:spTree>
      <p:nvGrpSpPr>
        <p:cNvPr id="1" name=""/>
        <p:cNvGrpSpPr/>
        <p:nvPr/>
      </p:nvGrpSpPr>
      <p:grpSpPr>
        <a:xfrm>
          <a:off x="0" y="0"/>
          <a:ext cx="0" cy="0"/>
          <a:chOff x="0" y="0"/>
          <a:chExt cx="0" cy="0"/>
        </a:xfrm>
      </p:grpSpPr>
      <p:sp>
        <p:nvSpPr>
          <p:cNvPr id="15" name="Slide Number Placeholder">
            <a:extLst>
              <a:ext uri="{FF2B5EF4-FFF2-40B4-BE49-F238E27FC236}">
                <a16:creationId xmlns:a16="http://schemas.microsoft.com/office/drawing/2014/main" id="{36B9A0DF-C1FB-E120-A02D-60AD4116DDBE}"/>
              </a:ext>
            </a:extLst>
          </p:cNvPr>
          <p:cNvSpPr>
            <a:spLocks noGrp="1"/>
          </p:cNvSpPr>
          <p:nvPr>
            <p:ph type="sldNum" sz="quarter" idx="10"/>
          </p:nvPr>
        </p:nvSpPr>
        <p:spPr>
          <a:xfrm>
            <a:off x="11298268" y="6267074"/>
            <a:ext cx="904404" cy="590931"/>
          </a:xfrm>
        </p:spPr>
        <p:txBody>
          <a:bodyPr/>
          <a:lstStyle>
            <a:lvl1pPr>
              <a:defRPr sz="2400"/>
            </a:lvl1pPr>
          </a:lstStyle>
          <a:p>
            <a:fld id="{CD824FE9-DCF5-A546-91B8-A1EA6C94E693}" type="slidenum">
              <a:rPr lang="en-US" smtClean="0"/>
              <a:pPr/>
              <a:t>‹#›</a:t>
            </a:fld>
            <a:endParaRPr lang="en-US"/>
          </a:p>
        </p:txBody>
      </p:sp>
      <p:sp>
        <p:nvSpPr>
          <p:cNvPr id="2" name="Slide Title">
            <a:extLst>
              <a:ext uri="{FF2B5EF4-FFF2-40B4-BE49-F238E27FC236}">
                <a16:creationId xmlns:a16="http://schemas.microsoft.com/office/drawing/2014/main" id="{751655C3-731C-8FAC-8705-DA036DA446FD}"/>
              </a:ext>
            </a:extLst>
          </p:cNvPr>
          <p:cNvSpPr>
            <a:spLocks noGrp="1"/>
          </p:cNvSpPr>
          <p:nvPr>
            <p:ph type="title" hasCustomPrompt="1"/>
          </p:nvPr>
        </p:nvSpPr>
        <p:spPr>
          <a:xfrm>
            <a:off x="609603" y="1371603"/>
            <a:ext cx="10972799" cy="590931"/>
          </a:xfrm>
          <a:prstGeom prst="rect">
            <a:avLst/>
          </a:prstGeom>
        </p:spPr>
        <p:txBody>
          <a:bodyPr wrap="square" lIns="0" rIns="0" anchor="ctr" anchorCtr="0">
            <a:noAutofit/>
          </a:bodyPr>
          <a:lstStyle>
            <a:lvl1pPr>
              <a:defRPr sz="3599">
                <a:solidFill>
                  <a:srgbClr val="009A44"/>
                </a:solidFill>
              </a:defRPr>
            </a:lvl1pPr>
          </a:lstStyle>
          <a:p>
            <a:r>
              <a:rPr lang="en-US"/>
              <a:t>TITLE &amp; TWO COLUMNS CONTENT</a:t>
            </a:r>
          </a:p>
        </p:txBody>
      </p:sp>
      <p:sp>
        <p:nvSpPr>
          <p:cNvPr id="24" name="Text Placeholder 23">
            <a:extLst>
              <a:ext uri="{FF2B5EF4-FFF2-40B4-BE49-F238E27FC236}">
                <a16:creationId xmlns:a16="http://schemas.microsoft.com/office/drawing/2014/main" id="{9E180485-C7AA-76C8-C4B5-E5AA99F116C3}"/>
              </a:ext>
            </a:extLst>
          </p:cNvPr>
          <p:cNvSpPr>
            <a:spLocks noGrp="1"/>
          </p:cNvSpPr>
          <p:nvPr>
            <p:ph type="body" sz="quarter" idx="11" hasCustomPrompt="1"/>
          </p:nvPr>
        </p:nvSpPr>
        <p:spPr>
          <a:xfrm>
            <a:off x="1219200" y="1978029"/>
            <a:ext cx="9753600" cy="4422771"/>
          </a:xfrm>
          <a:prstGeom prst="rect">
            <a:avLst/>
          </a:prstGeom>
        </p:spPr>
        <p:txBody>
          <a:bodyPr lIns="0" rIns="0" numCol="2" spcCol="457200"/>
          <a:lstStyle>
            <a:lvl1pPr marL="0" indent="0">
              <a:lnSpc>
                <a:spcPts val="3279"/>
              </a:lnSpc>
              <a:spcAft>
                <a:spcPts val="600"/>
              </a:spcAft>
              <a:buNone/>
              <a:defRPr sz="2400">
                <a:solidFill>
                  <a:schemeClr val="tx1"/>
                </a:solidFill>
              </a:defRPr>
            </a:lvl1pPr>
          </a:lstStyle>
          <a:p>
            <a:pPr lvl="0"/>
            <a:r>
              <a:rPr lang="en-US"/>
              <a:t>Delete placeholder text and add own text. </a:t>
            </a:r>
          </a:p>
          <a:p>
            <a:pPr lvl="0"/>
            <a:r>
              <a:rPr lang="en-US"/>
              <a:t>Lorem ipsum dolor sit amet, consectetuer adipiscing elit. Maecenas porttitor congue massa. </a:t>
            </a:r>
          </a:p>
          <a:p>
            <a:pPr lvl="0"/>
            <a:r>
              <a:rPr lang="en-US" err="1"/>
              <a:t>Fusce</a:t>
            </a:r>
            <a:r>
              <a:rPr lang="en-US"/>
              <a:t> posuere, magna sed pulvinar ultricies, purus lectus malesuada libero, Vivamus a tellus. Fusce posuere, purus lectus malesuada libero, </a:t>
            </a:r>
            <a:br>
              <a:rPr lang="en-US"/>
            </a:br>
            <a:r>
              <a:rPr lang="en-US"/>
              <a:t>sit amet. </a:t>
            </a:r>
          </a:p>
          <a:p>
            <a:pPr marL="0" marR="0" lvl="0" indent="0" algn="l" defTabSz="685663" rtl="0" eaLnBrk="1" fontAlgn="auto" latinLnBrk="0" hangingPunct="1">
              <a:lnSpc>
                <a:spcPts val="3379"/>
              </a:lnSpc>
              <a:spcBef>
                <a:spcPts val="750"/>
              </a:spcBef>
              <a:spcAft>
                <a:spcPts val="600"/>
              </a:spcAft>
              <a:buClr>
                <a:srgbClr val="039A44"/>
              </a:buClr>
              <a:buSzTx/>
              <a:buFont typeface="Courier New" panose="02070309020205020404" pitchFamily="49" charset="0"/>
              <a:buNone/>
              <a:tabLst/>
              <a:defRPr/>
            </a:pPr>
            <a:r>
              <a:rPr lang="en-US"/>
              <a:t>Lorem ipsum dolor sit amet, consectetuer adipiscing elit.</a:t>
            </a:r>
          </a:p>
          <a:p>
            <a:pPr lvl="0"/>
            <a:endParaRPr lang="en-US"/>
          </a:p>
        </p:txBody>
      </p:sp>
    </p:spTree>
    <p:extLst>
      <p:ext uri="{BB962C8B-B14F-4D97-AF65-F5344CB8AC3E}">
        <p14:creationId xmlns:p14="http://schemas.microsoft.com/office/powerpoint/2010/main" val="284086267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Bulleted List">
    <p:spTree>
      <p:nvGrpSpPr>
        <p:cNvPr id="1" name=""/>
        <p:cNvGrpSpPr/>
        <p:nvPr/>
      </p:nvGrpSpPr>
      <p:grpSpPr>
        <a:xfrm>
          <a:off x="0" y="0"/>
          <a:ext cx="0" cy="0"/>
          <a:chOff x="0" y="0"/>
          <a:chExt cx="0" cy="0"/>
        </a:xfrm>
      </p:grpSpPr>
      <p:sp>
        <p:nvSpPr>
          <p:cNvPr id="15" name="Slide Number Placeholder">
            <a:extLst>
              <a:ext uri="{FF2B5EF4-FFF2-40B4-BE49-F238E27FC236}">
                <a16:creationId xmlns:a16="http://schemas.microsoft.com/office/drawing/2014/main" id="{36B9A0DF-C1FB-E120-A02D-60AD4116DDBE}"/>
              </a:ext>
            </a:extLst>
          </p:cNvPr>
          <p:cNvSpPr>
            <a:spLocks noGrp="1"/>
          </p:cNvSpPr>
          <p:nvPr>
            <p:ph type="sldNum" sz="quarter" idx="10"/>
          </p:nvPr>
        </p:nvSpPr>
        <p:spPr/>
        <p:txBody>
          <a:bodyPr/>
          <a:lstStyle/>
          <a:p>
            <a:fld id="{CD824FE9-DCF5-A546-91B8-A1EA6C94E693}" type="slidenum">
              <a:rPr lang="en-US" smtClean="0"/>
              <a:pPr/>
              <a:t>‹#›</a:t>
            </a:fld>
            <a:endParaRPr lang="en-US"/>
          </a:p>
        </p:txBody>
      </p:sp>
      <p:sp>
        <p:nvSpPr>
          <p:cNvPr id="2" name="Slide Title">
            <a:extLst>
              <a:ext uri="{FF2B5EF4-FFF2-40B4-BE49-F238E27FC236}">
                <a16:creationId xmlns:a16="http://schemas.microsoft.com/office/drawing/2014/main" id="{972E2DD0-52F0-B3E3-0FD7-8F0F7B3E6151}"/>
              </a:ext>
            </a:extLst>
          </p:cNvPr>
          <p:cNvSpPr>
            <a:spLocks noGrp="1"/>
          </p:cNvSpPr>
          <p:nvPr>
            <p:ph type="title" hasCustomPrompt="1"/>
          </p:nvPr>
        </p:nvSpPr>
        <p:spPr>
          <a:xfrm>
            <a:off x="616563" y="1371603"/>
            <a:ext cx="10365445" cy="590931"/>
          </a:xfrm>
          <a:prstGeom prst="rect">
            <a:avLst/>
          </a:prstGeom>
        </p:spPr>
        <p:txBody>
          <a:bodyPr wrap="square" lIns="0" rIns="0" anchor="t">
            <a:noAutofit/>
          </a:bodyPr>
          <a:lstStyle>
            <a:lvl1pPr>
              <a:defRPr sz="3599">
                <a:solidFill>
                  <a:srgbClr val="009A44"/>
                </a:solidFill>
              </a:defRPr>
            </a:lvl1pPr>
          </a:lstStyle>
          <a:p>
            <a:r>
              <a:rPr lang="en-US"/>
              <a:t>TITLE &amp; BULLETED LIST </a:t>
            </a:r>
          </a:p>
        </p:txBody>
      </p:sp>
      <p:sp>
        <p:nvSpPr>
          <p:cNvPr id="4" name="Bulleted List">
            <a:extLst>
              <a:ext uri="{FF2B5EF4-FFF2-40B4-BE49-F238E27FC236}">
                <a16:creationId xmlns:a16="http://schemas.microsoft.com/office/drawing/2014/main" id="{05F70E31-3689-B00A-3072-EB4495E47760}"/>
              </a:ext>
            </a:extLst>
          </p:cNvPr>
          <p:cNvSpPr>
            <a:spLocks noGrp="1"/>
          </p:cNvSpPr>
          <p:nvPr>
            <p:ph type="body" sz="quarter" idx="11" hasCustomPrompt="1"/>
          </p:nvPr>
        </p:nvSpPr>
        <p:spPr>
          <a:xfrm>
            <a:off x="1219200" y="1972230"/>
            <a:ext cx="9753600" cy="4428570"/>
          </a:xfrm>
          <a:prstGeom prst="rect">
            <a:avLst/>
          </a:prstGeom>
        </p:spPr>
        <p:txBody>
          <a:bodyPr lIns="0" tIns="0" rIns="0" numCol="1" spcCol="457200"/>
          <a:lstStyle>
            <a:lvl1pPr marL="0" indent="0">
              <a:lnSpc>
                <a:spcPct val="100000"/>
              </a:lnSpc>
              <a:spcAft>
                <a:spcPts val="600"/>
              </a:spcAft>
              <a:buFont typeface="Courier New" panose="02070309020205020404" pitchFamily="49" charset="0"/>
              <a:buNone/>
              <a:defRPr sz="2400"/>
            </a:lvl1pPr>
            <a:lvl2pPr marL="342831" indent="0">
              <a:buNone/>
              <a:defRPr sz="1800"/>
            </a:lvl2pPr>
          </a:lstStyle>
          <a:p>
            <a:pPr marL="285693" marR="0" lvl="0" indent="-285693" algn="l" defTabSz="685663" rtl="0" eaLnBrk="1" fontAlgn="auto" latinLnBrk="0" hangingPunct="1">
              <a:lnSpc>
                <a:spcPct val="150000"/>
              </a:lnSpc>
              <a:spcBef>
                <a:spcPts val="750"/>
              </a:spcBef>
              <a:spcAft>
                <a:spcPts val="0"/>
              </a:spcAft>
              <a:buClr>
                <a:srgbClr val="039A44"/>
              </a:buClr>
              <a:buSzTx/>
              <a:buFont typeface="Courier New" panose="02070309020205020404" pitchFamily="49" charset="0"/>
              <a:buChar char="o"/>
              <a:tabLst/>
              <a:defRPr/>
            </a:pPr>
            <a:r>
              <a:rPr lang="en-US"/>
              <a:t>Click to add a bulleted list</a:t>
            </a:r>
          </a:p>
          <a:p>
            <a:pPr marL="628524" marR="0" lvl="1" indent="-285693" algn="l" defTabSz="685663" rtl="0" eaLnBrk="1" fontAlgn="auto" latinLnBrk="0" hangingPunct="1">
              <a:lnSpc>
                <a:spcPct val="150000"/>
              </a:lnSpc>
              <a:spcBef>
                <a:spcPts val="750"/>
              </a:spcBef>
              <a:spcAft>
                <a:spcPts val="0"/>
              </a:spcAft>
              <a:buClr>
                <a:srgbClr val="039A44"/>
              </a:buClr>
              <a:buSzTx/>
              <a:buFont typeface="Courier New" panose="02070309020205020404" pitchFamily="49" charset="0"/>
              <a:buChar char="o"/>
              <a:tabLst/>
              <a:defRPr/>
            </a:pPr>
            <a:endParaRPr lang="en-US"/>
          </a:p>
          <a:p>
            <a:pPr marL="285693" marR="0" lvl="0" indent="-285693" algn="l" defTabSz="685663" rtl="0" eaLnBrk="1" fontAlgn="auto" latinLnBrk="0" hangingPunct="1">
              <a:lnSpc>
                <a:spcPct val="150000"/>
              </a:lnSpc>
              <a:spcBef>
                <a:spcPts val="750"/>
              </a:spcBef>
              <a:spcAft>
                <a:spcPts val="0"/>
              </a:spcAft>
              <a:buClr>
                <a:srgbClr val="039A44"/>
              </a:buClr>
              <a:buSzTx/>
              <a:buFont typeface="Courier New" panose="02070309020205020404" pitchFamily="49" charset="0"/>
              <a:buChar char="o"/>
              <a:tabLst/>
              <a:defRPr/>
            </a:pPr>
            <a:r>
              <a:rPr lang="en-US"/>
              <a:t>Click to add a bulleted list</a:t>
            </a:r>
          </a:p>
        </p:txBody>
      </p:sp>
    </p:spTree>
    <p:extLst>
      <p:ext uri="{BB962C8B-B14F-4D97-AF65-F5344CB8AC3E}">
        <p14:creationId xmlns:p14="http://schemas.microsoft.com/office/powerpoint/2010/main" val="259990663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3" name="Slide Number Placeholder">
            <a:extLst>
              <a:ext uri="{FF2B5EF4-FFF2-40B4-BE49-F238E27FC236}">
                <a16:creationId xmlns:a16="http://schemas.microsoft.com/office/drawing/2014/main" id="{CEBDCB1D-E31C-61BE-C8E3-10C9525391B2}"/>
              </a:ext>
            </a:extLst>
          </p:cNvPr>
          <p:cNvSpPr>
            <a:spLocks noGrp="1"/>
          </p:cNvSpPr>
          <p:nvPr>
            <p:ph type="sldNum" sz="quarter" idx="10"/>
          </p:nvPr>
        </p:nvSpPr>
        <p:spPr/>
        <p:txBody>
          <a:bodyPr/>
          <a:lstStyle/>
          <a:p>
            <a:fld id="{CD824FE9-DCF5-A546-91B8-A1EA6C94E693}" type="slidenum">
              <a:rPr lang="en-US" smtClean="0"/>
              <a:pPr/>
              <a:t>‹#›</a:t>
            </a:fld>
            <a:endParaRPr lang="en-US"/>
          </a:p>
        </p:txBody>
      </p:sp>
    </p:spTree>
    <p:extLst>
      <p:ext uri="{BB962C8B-B14F-4D97-AF65-F5344CB8AC3E}">
        <p14:creationId xmlns:p14="http://schemas.microsoft.com/office/powerpoint/2010/main" val="382583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Presentation Title">
    <p:spTree>
      <p:nvGrpSpPr>
        <p:cNvPr id="1" name=""/>
        <p:cNvGrpSpPr/>
        <p:nvPr/>
      </p:nvGrpSpPr>
      <p:grpSpPr>
        <a:xfrm>
          <a:off x="0" y="0"/>
          <a:ext cx="0" cy="0"/>
          <a:chOff x="0" y="0"/>
          <a:chExt cx="0" cy="0"/>
        </a:xfrm>
      </p:grpSpPr>
      <p:sp>
        <p:nvSpPr>
          <p:cNvPr id="11" name="Slide Title">
            <a:extLst>
              <a:ext uri="{FF2B5EF4-FFF2-40B4-BE49-F238E27FC236}">
                <a16:creationId xmlns:a16="http://schemas.microsoft.com/office/drawing/2014/main" id="{4641C423-8924-3023-9AAB-6A69F4C6C7C7}"/>
              </a:ext>
            </a:extLst>
          </p:cNvPr>
          <p:cNvSpPr>
            <a:spLocks noGrp="1"/>
          </p:cNvSpPr>
          <p:nvPr>
            <p:ph type="title" hasCustomPrompt="1"/>
          </p:nvPr>
        </p:nvSpPr>
        <p:spPr>
          <a:xfrm>
            <a:off x="4838292" y="1504950"/>
            <a:ext cx="6895774" cy="3013984"/>
          </a:xfrm>
          <a:prstGeom prst="rect">
            <a:avLst/>
          </a:prstGeom>
        </p:spPr>
        <p:txBody>
          <a:bodyPr anchor="b"/>
          <a:lstStyle>
            <a:lvl1pPr>
              <a:defRPr sz="5399"/>
            </a:lvl1pPr>
          </a:lstStyle>
          <a:p>
            <a:r>
              <a:rPr lang="en-US"/>
              <a:t>CLICK TO EDIT TITLE</a:t>
            </a:r>
          </a:p>
        </p:txBody>
      </p:sp>
      <p:sp>
        <p:nvSpPr>
          <p:cNvPr id="15" name="Slide Subtitle">
            <a:extLst>
              <a:ext uri="{FF2B5EF4-FFF2-40B4-BE49-F238E27FC236}">
                <a16:creationId xmlns:a16="http://schemas.microsoft.com/office/drawing/2014/main" id="{A6CBF90E-9692-5E1A-8C4F-8A340E9325FF}"/>
              </a:ext>
            </a:extLst>
          </p:cNvPr>
          <p:cNvSpPr>
            <a:spLocks noGrp="1"/>
          </p:cNvSpPr>
          <p:nvPr>
            <p:ph type="body" sz="quarter" idx="10"/>
          </p:nvPr>
        </p:nvSpPr>
        <p:spPr>
          <a:xfrm>
            <a:off x="4838292" y="4533868"/>
            <a:ext cx="6895769" cy="1866932"/>
          </a:xfrm>
          <a:prstGeom prst="rect">
            <a:avLst/>
          </a:prstGeom>
        </p:spPr>
        <p:txBody>
          <a:bodyPr anchor="t"/>
          <a:lstStyle>
            <a:lvl1pPr>
              <a:defRPr sz="2400" b="1" spc="0">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44932113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37A3-4B83-B8B1-EB57-9C80B5DEE1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41F3E1-8B88-1DC9-B56C-26B46EC6E1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806AC6-AE40-C3D5-874D-B0E1EE9DA3F0}"/>
              </a:ext>
            </a:extLst>
          </p:cNvPr>
          <p:cNvSpPr>
            <a:spLocks noGrp="1"/>
          </p:cNvSpPr>
          <p:nvPr>
            <p:ph type="dt" sz="half" idx="10"/>
          </p:nvPr>
        </p:nvSpPr>
        <p:spPr/>
        <p:txBody>
          <a:bodyPr/>
          <a:lstStyle/>
          <a:p>
            <a:fld id="{C29D4B8E-799A-402D-B5D4-1B3984A0374C}" type="datetimeFigureOut">
              <a:rPr lang="en-US" smtClean="0"/>
              <a:t>4/9/25</a:t>
            </a:fld>
            <a:endParaRPr lang="en-US"/>
          </a:p>
        </p:txBody>
      </p:sp>
      <p:sp>
        <p:nvSpPr>
          <p:cNvPr id="5" name="Footer Placeholder 4">
            <a:extLst>
              <a:ext uri="{FF2B5EF4-FFF2-40B4-BE49-F238E27FC236}">
                <a16:creationId xmlns:a16="http://schemas.microsoft.com/office/drawing/2014/main" id="{66BA7EBC-48D5-1F99-8CBE-3F72C9F66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2A2440-E38C-E81A-F0B5-AAD1E02CF7D5}"/>
              </a:ext>
            </a:extLst>
          </p:cNvPr>
          <p:cNvSpPr>
            <a:spLocks noGrp="1"/>
          </p:cNvSpPr>
          <p:nvPr>
            <p:ph type="sldNum" sz="quarter" idx="12"/>
          </p:nvPr>
        </p:nvSpPr>
        <p:spPr/>
        <p:txBody>
          <a:bodyPr/>
          <a:lstStyle/>
          <a:p>
            <a:fld id="{06C1DD2D-E4B9-486A-A2C8-03D3DC0E2CB1}" type="slidenum">
              <a:rPr lang="en-US" smtClean="0"/>
              <a:t>‹#›</a:t>
            </a:fld>
            <a:endParaRPr lang="en-US"/>
          </a:p>
        </p:txBody>
      </p:sp>
    </p:spTree>
    <p:extLst>
      <p:ext uri="{BB962C8B-B14F-4D97-AF65-F5344CB8AC3E}">
        <p14:creationId xmlns:p14="http://schemas.microsoft.com/office/powerpoint/2010/main" val="34391685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image" Target="../media/image2.emf"/><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11630D-ED35-6CF5-8683-33E442DB8D7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3" y="0"/>
            <a:ext cx="12190413" cy="6858000"/>
          </a:xfrm>
          <a:prstGeom prst="rect">
            <a:avLst/>
          </a:prstGeom>
        </p:spPr>
      </p:pic>
      <p:pic>
        <p:nvPicPr>
          <p:cNvPr id="3" name="Picture 2">
            <a:extLst>
              <a:ext uri="{FF2B5EF4-FFF2-40B4-BE49-F238E27FC236}">
                <a16:creationId xmlns:a16="http://schemas.microsoft.com/office/drawing/2014/main" id="{BCB29CDD-E8BC-4541-5363-0DFD1A52C28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994" y="-7495"/>
            <a:ext cx="3159978" cy="1053463"/>
          </a:xfrm>
          <a:prstGeom prst="rect">
            <a:avLst/>
          </a:prstGeom>
        </p:spPr>
      </p:pic>
    </p:spTree>
    <p:extLst>
      <p:ext uri="{BB962C8B-B14F-4D97-AF65-F5344CB8AC3E}">
        <p14:creationId xmlns:p14="http://schemas.microsoft.com/office/powerpoint/2010/main" val="6575394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685663" rtl="0" eaLnBrk="1" latinLnBrk="0" hangingPunct="1">
        <a:lnSpc>
          <a:spcPct val="90000"/>
        </a:lnSpc>
        <a:spcBef>
          <a:spcPct val="0"/>
        </a:spcBef>
        <a:buNone/>
        <a:defRPr sz="5399" b="1" i="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685663" rtl="0" eaLnBrk="1" latinLnBrk="0" hangingPunct="1">
        <a:lnSpc>
          <a:spcPct val="90000"/>
        </a:lnSpc>
        <a:spcBef>
          <a:spcPts val="750"/>
        </a:spcBef>
        <a:buFont typeface="Arial" panose="020B0604020202020204" pitchFamily="34" charset="0"/>
        <a:buNone/>
        <a:defRPr sz="2100" b="0" i="0" kern="1200">
          <a:solidFill>
            <a:schemeClr val="bg1"/>
          </a:solidFill>
          <a:latin typeface="Arial" panose="020B0604020202020204" pitchFamily="34" charset="0"/>
          <a:ea typeface="+mn-ea"/>
          <a:cs typeface="Arial" panose="020B0604020202020204" pitchFamily="34" charset="0"/>
        </a:defRPr>
      </a:lvl1pPr>
      <a:lvl2pPr marL="514247" indent="-171416" algn="l" defTabSz="68566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79" indent="-171416" algn="l" defTabSz="68566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10"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41"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63" rtl="0" eaLnBrk="1" latinLnBrk="0" hangingPunct="1">
        <a:defRPr sz="1350" kern="1200">
          <a:solidFill>
            <a:schemeClr val="tx1"/>
          </a:solidFill>
          <a:latin typeface="+mn-lt"/>
          <a:ea typeface="+mn-ea"/>
          <a:cs typeface="+mn-cs"/>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Gray Arrow Background">
            <a:extLst>
              <a:ext uri="{FF2B5EF4-FFF2-40B4-BE49-F238E27FC236}">
                <a16:creationId xmlns:a16="http://schemas.microsoft.com/office/drawing/2014/main" id="{7F8E024B-30CD-345E-9224-72E782BB837B}"/>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93" y="0"/>
            <a:ext cx="12191205" cy="6858446"/>
          </a:xfrm>
          <a:prstGeom prst="rect">
            <a:avLst/>
          </a:prstGeom>
        </p:spPr>
      </p:pic>
      <p:sp>
        <p:nvSpPr>
          <p:cNvPr id="7" name="Green Rectangle">
            <a:extLst>
              <a:ext uri="{FF2B5EF4-FFF2-40B4-BE49-F238E27FC236}">
                <a16:creationId xmlns:a16="http://schemas.microsoft.com/office/drawing/2014/main" id="{8E346BA5-6608-17AA-C439-E6C0F51A0638}"/>
              </a:ext>
              <a:ext uri="{C183D7F6-B498-43B3-948B-1728B52AA6E4}">
                <adec:decorative xmlns:adec="http://schemas.microsoft.com/office/drawing/2017/decorative" val="1"/>
              </a:ext>
            </a:extLst>
          </p:cNvPr>
          <p:cNvSpPr/>
          <p:nvPr/>
        </p:nvSpPr>
        <p:spPr>
          <a:xfrm>
            <a:off x="-1" y="0"/>
            <a:ext cx="12192000" cy="105156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noFill/>
            </a:endParaRPr>
          </a:p>
        </p:txBody>
      </p:sp>
      <p:sp>
        <p:nvSpPr>
          <p:cNvPr id="14" name="Slide Number Placeholder">
            <a:extLst>
              <a:ext uri="{FF2B5EF4-FFF2-40B4-BE49-F238E27FC236}">
                <a16:creationId xmlns:a16="http://schemas.microsoft.com/office/drawing/2014/main" id="{96F07EFE-8ACA-8DB6-4D4E-82365AD4E787}"/>
              </a:ext>
            </a:extLst>
          </p:cNvPr>
          <p:cNvSpPr>
            <a:spLocks noGrp="1"/>
          </p:cNvSpPr>
          <p:nvPr>
            <p:ph type="sldNum" sz="quarter" idx="4"/>
          </p:nvPr>
        </p:nvSpPr>
        <p:spPr>
          <a:xfrm>
            <a:off x="11287931" y="6183827"/>
            <a:ext cx="914400" cy="681925"/>
          </a:xfrm>
          <a:prstGeom prst="rect">
            <a:avLst/>
          </a:prstGeom>
        </p:spPr>
        <p:txBody>
          <a:bodyPr vert="horz" lIns="91440" tIns="45720" rIns="91440" bIns="45720" rtlCol="0" anchor="ctr"/>
          <a:lstStyle>
            <a:lvl1pPr algn="ctr">
              <a:defRPr sz="2400" b="1" i="0">
                <a:solidFill>
                  <a:srgbClr val="039A44"/>
                </a:solidFill>
                <a:latin typeface="Arial" panose="020B0604020202020204" pitchFamily="34" charset="0"/>
                <a:cs typeface="Arial" panose="020B0604020202020204" pitchFamily="34" charset="0"/>
              </a:defRPr>
            </a:lvl1pPr>
          </a:lstStyle>
          <a:p>
            <a:fld id="{CD824FE9-DCF5-A546-91B8-A1EA6C94E693}" type="slidenum">
              <a:rPr lang="en-US" smtClean="0"/>
              <a:pPr/>
              <a:t>‹#›</a:t>
            </a:fld>
            <a:endParaRPr lang="en-US"/>
          </a:p>
        </p:txBody>
      </p:sp>
      <p:pic>
        <p:nvPicPr>
          <p:cNvPr id="2" name="White Slashes">
            <a:extLst>
              <a:ext uri="{FF2B5EF4-FFF2-40B4-BE49-F238E27FC236}">
                <a16:creationId xmlns:a16="http://schemas.microsoft.com/office/drawing/2014/main" id="{C899A779-C103-4D5B-AD43-EDC8329CEB83}"/>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9994" y="-7495"/>
            <a:ext cx="3188878" cy="1063098"/>
          </a:xfrm>
          <a:prstGeom prst="rect">
            <a:avLst/>
          </a:prstGeom>
        </p:spPr>
      </p:pic>
      <p:pic>
        <p:nvPicPr>
          <p:cNvPr id="3" name="Picture 2" descr="A logo with white text and green and white letters&#10;&#10;Description automatically generated">
            <a:extLst>
              <a:ext uri="{FF2B5EF4-FFF2-40B4-BE49-F238E27FC236}">
                <a16:creationId xmlns:a16="http://schemas.microsoft.com/office/drawing/2014/main" id="{48C421AE-F11A-3CF7-16FF-75C820788E6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138893" y="-11539"/>
            <a:ext cx="1063099" cy="1063099"/>
          </a:xfrm>
          <a:prstGeom prst="rect">
            <a:avLst/>
          </a:prstGeom>
        </p:spPr>
      </p:pic>
    </p:spTree>
    <p:extLst>
      <p:ext uri="{BB962C8B-B14F-4D97-AF65-F5344CB8AC3E}">
        <p14:creationId xmlns:p14="http://schemas.microsoft.com/office/powerpoint/2010/main" val="337823262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70" r:id="rId6"/>
    <p:sldLayoutId id="2147483671" r:id="rId7"/>
  </p:sldLayoutIdLst>
  <p:hf hdr="0" ftr="0" dt="0"/>
  <p:txStyles>
    <p:titleStyle>
      <a:lvl1pPr algn="l" defTabSz="685663" rtl="0" eaLnBrk="1" latinLnBrk="0" hangingPunct="1">
        <a:lnSpc>
          <a:spcPct val="90000"/>
        </a:lnSpc>
        <a:spcBef>
          <a:spcPct val="0"/>
        </a:spcBef>
        <a:buNone/>
        <a:defRPr sz="2699" b="1" i="0" kern="1200">
          <a:solidFill>
            <a:srgbClr val="039A44"/>
          </a:solidFill>
          <a:latin typeface="Arial" panose="020B0604020202020204" pitchFamily="34" charset="0"/>
          <a:ea typeface="+mj-ea"/>
          <a:cs typeface="Arial" panose="020B0604020202020204" pitchFamily="34" charset="0"/>
        </a:defRPr>
      </a:lvl1pPr>
    </p:titleStyle>
    <p:bodyStyle>
      <a:lvl1pPr marL="171416" indent="-171416" algn="l" defTabSz="685663" rtl="0" eaLnBrk="1" latinLnBrk="0" hangingPunct="1">
        <a:lnSpc>
          <a:spcPct val="150000"/>
        </a:lnSpc>
        <a:spcBef>
          <a:spcPts val="750"/>
        </a:spcBef>
        <a:buClr>
          <a:srgbClr val="039A44"/>
        </a:buClr>
        <a:buFont typeface="Courier New" panose="02070309020205020404" pitchFamily="49" charset="0"/>
        <a:buChar char="o"/>
        <a:defRPr sz="1350" b="0" i="0" kern="1200">
          <a:solidFill>
            <a:schemeClr val="tx1"/>
          </a:solidFill>
          <a:latin typeface="Arial" panose="020B0604020202020204" pitchFamily="34" charset="0"/>
          <a:ea typeface="+mn-ea"/>
          <a:cs typeface="Arial" panose="020B0604020202020204" pitchFamily="34" charset="0"/>
        </a:defRPr>
      </a:lvl1pPr>
      <a:lvl2pPr marL="514247"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63" rtl="0" eaLnBrk="1" latinLnBrk="0" hangingPunct="1">
        <a:defRPr sz="1350" kern="1200">
          <a:solidFill>
            <a:schemeClr val="tx1"/>
          </a:solidFill>
          <a:latin typeface="+mn-lt"/>
          <a:ea typeface="+mn-ea"/>
          <a:cs typeface="+mn-cs"/>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768">
          <p15:clr>
            <a:srgbClr val="F26B43"/>
          </p15:clr>
        </p15:guide>
        <p15:guide id="5" orient="horz" pos="8064">
          <p15:clr>
            <a:srgbClr val="F26B43"/>
          </p15:clr>
        </p15:guide>
        <p15:guide id="6" pos="14594">
          <p15:clr>
            <a:srgbClr val="F26B43"/>
          </p15:clr>
        </p15:guide>
        <p15:guide id="7" orient="horz" pos="1728">
          <p15:clr>
            <a:srgbClr val="F26B43"/>
          </p15:clr>
        </p15:guide>
        <p15:guide id="8" pos="1152">
          <p15:clr>
            <a:srgbClr val="F26B43"/>
          </p15:clr>
        </p15:guide>
        <p15:guide id="9" pos="1536">
          <p15:clr>
            <a:srgbClr val="F26B43"/>
          </p15:clr>
        </p15:guide>
        <p15:guide id="10" pos="14210">
          <p15:clr>
            <a:srgbClr val="F26B43"/>
          </p15:clr>
        </p15:guide>
        <p15:guide id="11" pos="1382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D9BF4-D1B5-B5A7-32C5-548C05D09C23}"/>
              </a:ext>
            </a:extLst>
          </p:cNvPr>
          <p:cNvSpPr>
            <a:spLocks noGrp="1"/>
          </p:cNvSpPr>
          <p:nvPr>
            <p:ph type="title"/>
          </p:nvPr>
        </p:nvSpPr>
        <p:spPr/>
        <p:txBody>
          <a:bodyPr/>
          <a:lstStyle/>
          <a:p>
            <a:r>
              <a:rPr lang="en-US" sz="4400" dirty="0"/>
              <a:t>Analyzing Seasonal Fog Variability at North Dakota Airports and its Impact on Flight Delays</a:t>
            </a:r>
          </a:p>
        </p:txBody>
      </p:sp>
      <p:sp>
        <p:nvSpPr>
          <p:cNvPr id="3" name="Subtitle 2">
            <a:extLst>
              <a:ext uri="{FF2B5EF4-FFF2-40B4-BE49-F238E27FC236}">
                <a16:creationId xmlns:a16="http://schemas.microsoft.com/office/drawing/2014/main" id="{71531BB3-E071-DC09-C884-6E4272DEFD18}"/>
              </a:ext>
            </a:extLst>
          </p:cNvPr>
          <p:cNvSpPr>
            <a:spLocks noGrp="1"/>
          </p:cNvSpPr>
          <p:nvPr>
            <p:ph type="body" sz="quarter" idx="10"/>
          </p:nvPr>
        </p:nvSpPr>
        <p:spPr/>
        <p:txBody>
          <a:bodyPr/>
          <a:lstStyle/>
          <a:p>
            <a:r>
              <a:rPr lang="en-US" dirty="0"/>
              <a:t>16 April 2025</a:t>
            </a:r>
          </a:p>
        </p:txBody>
      </p:sp>
      <p:graphicFrame>
        <p:nvGraphicFramePr>
          <p:cNvPr id="5" name="Table 4">
            <a:extLst>
              <a:ext uri="{FF2B5EF4-FFF2-40B4-BE49-F238E27FC236}">
                <a16:creationId xmlns:a16="http://schemas.microsoft.com/office/drawing/2014/main" id="{75E7381A-68F4-88D5-F02C-F09F5D6D752E}"/>
              </a:ext>
            </a:extLst>
          </p:cNvPr>
          <p:cNvGraphicFramePr>
            <a:graphicFrameLocks noGrp="1"/>
          </p:cNvGraphicFramePr>
          <p:nvPr>
            <p:extLst>
              <p:ext uri="{D42A27DB-BD31-4B8C-83A1-F6EECF244321}">
                <p14:modId xmlns:p14="http://schemas.microsoft.com/office/powerpoint/2010/main" val="3104967404"/>
              </p:ext>
            </p:extLst>
          </p:nvPr>
        </p:nvGraphicFramePr>
        <p:xfrm>
          <a:off x="6578770" y="5349875"/>
          <a:ext cx="5613230" cy="1508125"/>
        </p:xfrm>
        <a:graphic>
          <a:graphicData uri="http://schemas.openxmlformats.org/drawingml/2006/table">
            <a:tbl>
              <a:tblPr firstRow="1" bandRow="1">
                <a:tableStyleId>{5C22544A-7EE6-4342-B048-85BDC9FD1C3A}</a:tableStyleId>
              </a:tblPr>
              <a:tblGrid>
                <a:gridCol w="5613230">
                  <a:extLst>
                    <a:ext uri="{9D8B030D-6E8A-4147-A177-3AD203B41FA5}">
                      <a16:colId xmlns:a16="http://schemas.microsoft.com/office/drawing/2014/main" val="2577373384"/>
                    </a:ext>
                  </a:extLst>
                </a:gridCol>
              </a:tblGrid>
              <a:tr h="150812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ATSC 493 – Senior Project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Avery Prelesnik</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University of North Dakota</a:t>
                      </a:r>
                    </a:p>
                  </a:txBody>
                  <a:tcPr marL="137160" marR="137160" marT="137160" marB="13716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7296909"/>
                  </a:ext>
                </a:extLst>
              </a:tr>
            </a:tbl>
          </a:graphicData>
        </a:graphic>
      </p:graphicFrame>
    </p:spTree>
    <p:extLst>
      <p:ext uri="{BB962C8B-B14F-4D97-AF65-F5344CB8AC3E}">
        <p14:creationId xmlns:p14="http://schemas.microsoft.com/office/powerpoint/2010/main" val="169735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DDEBB1-3168-50FC-5C92-5273A83EB417}"/>
              </a:ext>
            </a:extLst>
          </p:cNvPr>
          <p:cNvSpPr>
            <a:spLocks noGrp="1"/>
          </p:cNvSpPr>
          <p:nvPr>
            <p:ph type="sldNum" sz="quarter" idx="10"/>
          </p:nvPr>
        </p:nvSpPr>
        <p:spPr/>
        <p:txBody>
          <a:bodyPr/>
          <a:lstStyle/>
          <a:p>
            <a:fld id="{CD824FE9-DCF5-A546-91B8-A1EA6C94E693}" type="slidenum">
              <a:rPr lang="en-US" smtClean="0"/>
              <a:pPr/>
              <a:t>10</a:t>
            </a:fld>
            <a:endParaRPr lang="en-US"/>
          </a:p>
        </p:txBody>
      </p:sp>
      <p:sp>
        <p:nvSpPr>
          <p:cNvPr id="3" name="Title 2">
            <a:extLst>
              <a:ext uri="{FF2B5EF4-FFF2-40B4-BE49-F238E27FC236}">
                <a16:creationId xmlns:a16="http://schemas.microsoft.com/office/drawing/2014/main" id="{F799BF48-0FED-11D9-90EF-A1BE39492311}"/>
              </a:ext>
            </a:extLst>
          </p:cNvPr>
          <p:cNvSpPr>
            <a:spLocks noGrp="1"/>
          </p:cNvSpPr>
          <p:nvPr>
            <p:ph type="title"/>
          </p:nvPr>
        </p:nvSpPr>
        <p:spPr>
          <a:xfrm>
            <a:off x="617420" y="1052404"/>
            <a:ext cx="10972800" cy="538970"/>
          </a:xfrm>
        </p:spPr>
        <p:txBody>
          <a:bodyPr/>
          <a:lstStyle/>
          <a:p>
            <a:r>
              <a:rPr lang="en-US" dirty="0"/>
              <a:t>Results – Low Visibility Impact at GFK</a:t>
            </a:r>
          </a:p>
        </p:txBody>
      </p:sp>
      <p:sp>
        <p:nvSpPr>
          <p:cNvPr id="5" name="Text Placeholder 4">
            <a:extLst>
              <a:ext uri="{FF2B5EF4-FFF2-40B4-BE49-F238E27FC236}">
                <a16:creationId xmlns:a16="http://schemas.microsoft.com/office/drawing/2014/main" id="{B408DC35-2799-BA86-44D2-E1C553CB82C4}"/>
              </a:ext>
            </a:extLst>
          </p:cNvPr>
          <p:cNvSpPr>
            <a:spLocks noGrp="1"/>
          </p:cNvSpPr>
          <p:nvPr>
            <p:ph type="body" sz="quarter" idx="11"/>
          </p:nvPr>
        </p:nvSpPr>
        <p:spPr>
          <a:xfrm>
            <a:off x="617421" y="2205495"/>
            <a:ext cx="4945664" cy="4134666"/>
          </a:xfrm>
        </p:spPr>
        <p:txBody>
          <a:bodyPr/>
          <a:lstStyle/>
          <a:p>
            <a:pPr marL="342900" indent="-342900">
              <a:buFont typeface="Arial" panose="020B0604020202020204" pitchFamily="34" charset="0"/>
              <a:buChar char="•"/>
            </a:pPr>
            <a:r>
              <a:rPr lang="en-US" dirty="0"/>
              <a:t>Two dates show evidence of low visibility contributing to the delays.</a:t>
            </a:r>
          </a:p>
          <a:p>
            <a:pPr marL="857147" lvl="1" indent="-342900"/>
            <a:r>
              <a:rPr lang="en-US" dirty="0"/>
              <a:t>7 April 2001 reported mist, rain, and overcast skies.</a:t>
            </a:r>
          </a:p>
          <a:p>
            <a:pPr marL="857147" lvl="1" indent="-342900"/>
            <a:r>
              <a:rPr lang="en-US" dirty="0"/>
              <a:t>22 January 2009 reported freezing fog (FZFG) resulting in a major drop in visibility.</a:t>
            </a:r>
          </a:p>
        </p:txBody>
      </p:sp>
      <p:pic>
        <p:nvPicPr>
          <p:cNvPr id="6" name="Picture 5">
            <a:extLst>
              <a:ext uri="{FF2B5EF4-FFF2-40B4-BE49-F238E27FC236}">
                <a16:creationId xmlns:a16="http://schemas.microsoft.com/office/drawing/2014/main" id="{C880D4C5-AAD6-E126-3DC7-443E275E27C3}"/>
              </a:ext>
            </a:extLst>
          </p:cNvPr>
          <p:cNvPicPr>
            <a:picLocks noChangeAspect="1"/>
          </p:cNvPicPr>
          <p:nvPr/>
        </p:nvPicPr>
        <p:blipFill>
          <a:blip r:embed="rId3">
            <a:extLst>
              <a:ext uri="{28A0092B-C50C-407E-A947-70E740481C1C}">
                <a14:useLocalDpi xmlns:a14="http://schemas.microsoft.com/office/drawing/2010/main" val="0"/>
              </a:ext>
            </a:extLst>
          </a:blip>
          <a:srcRect l="6783" t="2120" b="67823"/>
          <a:stretch/>
        </p:blipFill>
        <p:spPr>
          <a:xfrm>
            <a:off x="6425360" y="1596896"/>
            <a:ext cx="5766640" cy="2235558"/>
          </a:xfrm>
          <a:prstGeom prst="rect">
            <a:avLst/>
          </a:prstGeom>
        </p:spPr>
      </p:pic>
      <p:pic>
        <p:nvPicPr>
          <p:cNvPr id="11" name="Picture 10">
            <a:extLst>
              <a:ext uri="{FF2B5EF4-FFF2-40B4-BE49-F238E27FC236}">
                <a16:creationId xmlns:a16="http://schemas.microsoft.com/office/drawing/2014/main" id="{A33C5267-E6E8-CC56-0AF4-A44AA72B59A4}"/>
              </a:ext>
            </a:extLst>
          </p:cNvPr>
          <p:cNvPicPr>
            <a:picLocks noChangeAspect="1"/>
          </p:cNvPicPr>
          <p:nvPr/>
        </p:nvPicPr>
        <p:blipFill>
          <a:blip r:embed="rId3">
            <a:extLst>
              <a:ext uri="{28A0092B-C50C-407E-A947-70E740481C1C}">
                <a14:useLocalDpi xmlns:a14="http://schemas.microsoft.com/office/drawing/2010/main" val="0"/>
              </a:ext>
            </a:extLst>
          </a:blip>
          <a:srcRect l="6260" t="34257" b="35686"/>
          <a:stretch/>
        </p:blipFill>
        <p:spPr>
          <a:xfrm>
            <a:off x="6425360" y="3907707"/>
            <a:ext cx="5766640" cy="2267470"/>
          </a:xfrm>
          <a:prstGeom prst="rect">
            <a:avLst/>
          </a:prstGeom>
        </p:spPr>
      </p:pic>
      <p:sp>
        <p:nvSpPr>
          <p:cNvPr id="12" name="Text Placeholder 3">
            <a:extLst>
              <a:ext uri="{FF2B5EF4-FFF2-40B4-BE49-F238E27FC236}">
                <a16:creationId xmlns:a16="http://schemas.microsoft.com/office/drawing/2014/main" id="{26B2B6A7-B707-EB9F-9D82-950552AAB204}"/>
              </a:ext>
            </a:extLst>
          </p:cNvPr>
          <p:cNvSpPr txBox="1">
            <a:spLocks/>
          </p:cNvSpPr>
          <p:nvPr/>
        </p:nvSpPr>
        <p:spPr>
          <a:xfrm>
            <a:off x="9342416" y="1941018"/>
            <a:ext cx="1470628" cy="590931"/>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b="1" i="1" dirty="0"/>
              <a:t>7 April 2001</a:t>
            </a:r>
          </a:p>
        </p:txBody>
      </p:sp>
      <p:sp>
        <p:nvSpPr>
          <p:cNvPr id="13" name="Text Placeholder 3">
            <a:extLst>
              <a:ext uri="{FF2B5EF4-FFF2-40B4-BE49-F238E27FC236}">
                <a16:creationId xmlns:a16="http://schemas.microsoft.com/office/drawing/2014/main" id="{46D3E0FD-37F5-5268-738F-53EA5963B3D3}"/>
              </a:ext>
            </a:extLst>
          </p:cNvPr>
          <p:cNvSpPr txBox="1">
            <a:spLocks/>
          </p:cNvSpPr>
          <p:nvPr/>
        </p:nvSpPr>
        <p:spPr>
          <a:xfrm>
            <a:off x="9507471" y="4258644"/>
            <a:ext cx="2094415" cy="590931"/>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b="1" i="1" dirty="0"/>
              <a:t>22 January 2009</a:t>
            </a:r>
          </a:p>
        </p:txBody>
      </p:sp>
      <p:sp>
        <p:nvSpPr>
          <p:cNvPr id="15" name="Text Placeholder 3">
            <a:extLst>
              <a:ext uri="{FF2B5EF4-FFF2-40B4-BE49-F238E27FC236}">
                <a16:creationId xmlns:a16="http://schemas.microsoft.com/office/drawing/2014/main" id="{807750BE-3DA6-4098-6BF7-C9EA83CBC8FE}"/>
              </a:ext>
            </a:extLst>
          </p:cNvPr>
          <p:cNvSpPr txBox="1">
            <a:spLocks/>
          </p:cNvSpPr>
          <p:nvPr/>
        </p:nvSpPr>
        <p:spPr>
          <a:xfrm>
            <a:off x="8810559" y="6463442"/>
            <a:ext cx="1331209" cy="416169"/>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dirty="0"/>
              <a:t>Hour (UTC)</a:t>
            </a:r>
          </a:p>
        </p:txBody>
      </p:sp>
      <p:sp>
        <p:nvSpPr>
          <p:cNvPr id="17" name="Text Placeholder 3">
            <a:extLst>
              <a:ext uri="{FF2B5EF4-FFF2-40B4-BE49-F238E27FC236}">
                <a16:creationId xmlns:a16="http://schemas.microsoft.com/office/drawing/2014/main" id="{7B5EB04F-BF77-04B1-A8B3-C7DB4766F45E}"/>
              </a:ext>
            </a:extLst>
          </p:cNvPr>
          <p:cNvSpPr txBox="1">
            <a:spLocks/>
          </p:cNvSpPr>
          <p:nvPr/>
        </p:nvSpPr>
        <p:spPr>
          <a:xfrm>
            <a:off x="6459096" y="6146370"/>
            <a:ext cx="5766640" cy="416169"/>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1600" dirty="0"/>
              <a:t>    0      2      4      6      8     10   12     14    16   18    20    22</a:t>
            </a:r>
          </a:p>
        </p:txBody>
      </p:sp>
      <p:sp>
        <p:nvSpPr>
          <p:cNvPr id="18" name="Text Placeholder 3">
            <a:extLst>
              <a:ext uri="{FF2B5EF4-FFF2-40B4-BE49-F238E27FC236}">
                <a16:creationId xmlns:a16="http://schemas.microsoft.com/office/drawing/2014/main" id="{D68B519B-A064-4C92-41BA-32C6DD44DD3C}"/>
              </a:ext>
            </a:extLst>
          </p:cNvPr>
          <p:cNvSpPr txBox="1">
            <a:spLocks/>
          </p:cNvSpPr>
          <p:nvPr/>
        </p:nvSpPr>
        <p:spPr>
          <a:xfrm>
            <a:off x="5881460" y="1629051"/>
            <a:ext cx="510164" cy="351578"/>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550" dirty="0"/>
              <a:t>10</a:t>
            </a:r>
          </a:p>
          <a:p>
            <a:pPr algn="r"/>
            <a:endParaRPr lang="en-US" sz="1800" dirty="0"/>
          </a:p>
        </p:txBody>
      </p:sp>
      <p:sp>
        <p:nvSpPr>
          <p:cNvPr id="19" name="Text Placeholder 3">
            <a:extLst>
              <a:ext uri="{FF2B5EF4-FFF2-40B4-BE49-F238E27FC236}">
                <a16:creationId xmlns:a16="http://schemas.microsoft.com/office/drawing/2014/main" id="{9F3225AE-5853-9A2F-E4BF-2FA42ACDFDF3}"/>
              </a:ext>
            </a:extLst>
          </p:cNvPr>
          <p:cNvSpPr txBox="1">
            <a:spLocks/>
          </p:cNvSpPr>
          <p:nvPr/>
        </p:nvSpPr>
        <p:spPr>
          <a:xfrm>
            <a:off x="5787220" y="2107778"/>
            <a:ext cx="604404" cy="345834"/>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550" dirty="0"/>
              <a:t>8</a:t>
            </a:r>
          </a:p>
          <a:p>
            <a:pPr algn="r"/>
            <a:endParaRPr lang="en-US" sz="1800" dirty="0"/>
          </a:p>
        </p:txBody>
      </p:sp>
      <p:sp>
        <p:nvSpPr>
          <p:cNvPr id="20" name="Text Placeholder 3">
            <a:extLst>
              <a:ext uri="{FF2B5EF4-FFF2-40B4-BE49-F238E27FC236}">
                <a16:creationId xmlns:a16="http://schemas.microsoft.com/office/drawing/2014/main" id="{404420A1-DF98-E086-2AD5-2E5322160092}"/>
              </a:ext>
            </a:extLst>
          </p:cNvPr>
          <p:cNvSpPr txBox="1">
            <a:spLocks/>
          </p:cNvSpPr>
          <p:nvPr/>
        </p:nvSpPr>
        <p:spPr>
          <a:xfrm>
            <a:off x="5676991" y="2580761"/>
            <a:ext cx="710153" cy="331703"/>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550" dirty="0"/>
              <a:t>6</a:t>
            </a:r>
          </a:p>
          <a:p>
            <a:pPr algn="r"/>
            <a:endParaRPr lang="en-US" sz="1800" dirty="0"/>
          </a:p>
        </p:txBody>
      </p:sp>
      <p:sp>
        <p:nvSpPr>
          <p:cNvPr id="21" name="Text Placeholder 3">
            <a:extLst>
              <a:ext uri="{FF2B5EF4-FFF2-40B4-BE49-F238E27FC236}">
                <a16:creationId xmlns:a16="http://schemas.microsoft.com/office/drawing/2014/main" id="{709200F0-02C9-2E55-A18E-76AE76C4932E}"/>
              </a:ext>
            </a:extLst>
          </p:cNvPr>
          <p:cNvSpPr txBox="1">
            <a:spLocks/>
          </p:cNvSpPr>
          <p:nvPr/>
        </p:nvSpPr>
        <p:spPr>
          <a:xfrm>
            <a:off x="5689531" y="3041485"/>
            <a:ext cx="723071" cy="291592"/>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550" dirty="0"/>
              <a:t>4</a:t>
            </a:r>
          </a:p>
          <a:p>
            <a:pPr algn="r"/>
            <a:endParaRPr lang="en-US" sz="1800" dirty="0"/>
          </a:p>
        </p:txBody>
      </p:sp>
      <p:sp>
        <p:nvSpPr>
          <p:cNvPr id="22" name="Text Placeholder 3">
            <a:extLst>
              <a:ext uri="{FF2B5EF4-FFF2-40B4-BE49-F238E27FC236}">
                <a16:creationId xmlns:a16="http://schemas.microsoft.com/office/drawing/2014/main" id="{E697F420-7DA8-C405-4888-FC8B0B6BBF1C}"/>
              </a:ext>
            </a:extLst>
          </p:cNvPr>
          <p:cNvSpPr txBox="1">
            <a:spLocks/>
          </p:cNvSpPr>
          <p:nvPr/>
        </p:nvSpPr>
        <p:spPr>
          <a:xfrm>
            <a:off x="5865392" y="3537984"/>
            <a:ext cx="521752" cy="246023"/>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550" dirty="0"/>
              <a:t>2</a:t>
            </a:r>
          </a:p>
          <a:p>
            <a:pPr algn="r"/>
            <a:endParaRPr lang="en-US" sz="1800" dirty="0"/>
          </a:p>
        </p:txBody>
      </p:sp>
      <p:sp>
        <p:nvSpPr>
          <p:cNvPr id="23" name="Text Placeholder 3">
            <a:extLst>
              <a:ext uri="{FF2B5EF4-FFF2-40B4-BE49-F238E27FC236}">
                <a16:creationId xmlns:a16="http://schemas.microsoft.com/office/drawing/2014/main" id="{31C8565C-F439-7CBD-9FA1-3E7C4E28A9A0}"/>
              </a:ext>
            </a:extLst>
          </p:cNvPr>
          <p:cNvSpPr txBox="1">
            <a:spLocks/>
          </p:cNvSpPr>
          <p:nvPr/>
        </p:nvSpPr>
        <p:spPr>
          <a:xfrm>
            <a:off x="5881460" y="3961787"/>
            <a:ext cx="510164" cy="351578"/>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550" dirty="0"/>
              <a:t>10</a:t>
            </a:r>
          </a:p>
          <a:p>
            <a:pPr algn="r"/>
            <a:endParaRPr lang="en-US" sz="1800" dirty="0"/>
          </a:p>
        </p:txBody>
      </p:sp>
      <p:sp>
        <p:nvSpPr>
          <p:cNvPr id="24" name="Text Placeholder 3">
            <a:extLst>
              <a:ext uri="{FF2B5EF4-FFF2-40B4-BE49-F238E27FC236}">
                <a16:creationId xmlns:a16="http://schemas.microsoft.com/office/drawing/2014/main" id="{BB0E5340-3FA0-B34F-C16D-15AF5790A530}"/>
              </a:ext>
            </a:extLst>
          </p:cNvPr>
          <p:cNvSpPr txBox="1">
            <a:spLocks/>
          </p:cNvSpPr>
          <p:nvPr/>
        </p:nvSpPr>
        <p:spPr>
          <a:xfrm>
            <a:off x="5787220" y="4313365"/>
            <a:ext cx="604404" cy="345834"/>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550" dirty="0"/>
              <a:t>8</a:t>
            </a:r>
          </a:p>
          <a:p>
            <a:pPr algn="r"/>
            <a:endParaRPr lang="en-US" sz="1800" dirty="0"/>
          </a:p>
        </p:txBody>
      </p:sp>
      <p:sp>
        <p:nvSpPr>
          <p:cNvPr id="25" name="Text Placeholder 3">
            <a:extLst>
              <a:ext uri="{FF2B5EF4-FFF2-40B4-BE49-F238E27FC236}">
                <a16:creationId xmlns:a16="http://schemas.microsoft.com/office/drawing/2014/main" id="{353A3C81-EB38-E35F-AF37-997A5BA6B7E6}"/>
              </a:ext>
            </a:extLst>
          </p:cNvPr>
          <p:cNvSpPr txBox="1">
            <a:spLocks/>
          </p:cNvSpPr>
          <p:nvPr/>
        </p:nvSpPr>
        <p:spPr>
          <a:xfrm>
            <a:off x="5698339" y="4711520"/>
            <a:ext cx="710153" cy="331703"/>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550" dirty="0"/>
              <a:t>6</a:t>
            </a:r>
          </a:p>
          <a:p>
            <a:pPr algn="r"/>
            <a:endParaRPr lang="en-US" sz="1800" dirty="0"/>
          </a:p>
        </p:txBody>
      </p:sp>
      <p:sp>
        <p:nvSpPr>
          <p:cNvPr id="26" name="Text Placeholder 3">
            <a:extLst>
              <a:ext uri="{FF2B5EF4-FFF2-40B4-BE49-F238E27FC236}">
                <a16:creationId xmlns:a16="http://schemas.microsoft.com/office/drawing/2014/main" id="{5D7B35A4-976C-61E9-D7FB-AC4DEFC1362A}"/>
              </a:ext>
            </a:extLst>
          </p:cNvPr>
          <p:cNvSpPr txBox="1">
            <a:spLocks/>
          </p:cNvSpPr>
          <p:nvPr/>
        </p:nvSpPr>
        <p:spPr>
          <a:xfrm>
            <a:off x="5685421" y="5105097"/>
            <a:ext cx="723071" cy="291592"/>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550" dirty="0"/>
              <a:t>4</a:t>
            </a:r>
          </a:p>
          <a:p>
            <a:pPr algn="r"/>
            <a:endParaRPr lang="en-US" sz="1800" dirty="0"/>
          </a:p>
        </p:txBody>
      </p:sp>
      <p:sp>
        <p:nvSpPr>
          <p:cNvPr id="27" name="Text Placeholder 3">
            <a:extLst>
              <a:ext uri="{FF2B5EF4-FFF2-40B4-BE49-F238E27FC236}">
                <a16:creationId xmlns:a16="http://schemas.microsoft.com/office/drawing/2014/main" id="{6407A8AF-A796-9A9D-972B-722795F206DB}"/>
              </a:ext>
            </a:extLst>
          </p:cNvPr>
          <p:cNvSpPr txBox="1">
            <a:spLocks/>
          </p:cNvSpPr>
          <p:nvPr/>
        </p:nvSpPr>
        <p:spPr>
          <a:xfrm>
            <a:off x="5886740" y="5516475"/>
            <a:ext cx="521752" cy="246023"/>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550" dirty="0"/>
              <a:t>2</a:t>
            </a:r>
          </a:p>
        </p:txBody>
      </p:sp>
      <p:sp>
        <p:nvSpPr>
          <p:cNvPr id="28" name="Text Placeholder 3">
            <a:extLst>
              <a:ext uri="{FF2B5EF4-FFF2-40B4-BE49-F238E27FC236}">
                <a16:creationId xmlns:a16="http://schemas.microsoft.com/office/drawing/2014/main" id="{73F00FCA-2E0F-4022-CE70-8AC797284983}"/>
              </a:ext>
            </a:extLst>
          </p:cNvPr>
          <p:cNvSpPr txBox="1">
            <a:spLocks/>
          </p:cNvSpPr>
          <p:nvPr/>
        </p:nvSpPr>
        <p:spPr>
          <a:xfrm>
            <a:off x="5905465" y="5885511"/>
            <a:ext cx="521752" cy="246023"/>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550" dirty="0"/>
              <a:t>0</a:t>
            </a:r>
          </a:p>
          <a:p>
            <a:pPr algn="r"/>
            <a:endParaRPr lang="en-US" sz="1800" dirty="0"/>
          </a:p>
        </p:txBody>
      </p:sp>
      <p:sp>
        <p:nvSpPr>
          <p:cNvPr id="29" name="Text Placeholder 3">
            <a:extLst>
              <a:ext uri="{FF2B5EF4-FFF2-40B4-BE49-F238E27FC236}">
                <a16:creationId xmlns:a16="http://schemas.microsoft.com/office/drawing/2014/main" id="{B1C09A95-87AA-3DA7-3330-BE0930EC2C3B}"/>
              </a:ext>
            </a:extLst>
          </p:cNvPr>
          <p:cNvSpPr txBox="1">
            <a:spLocks/>
          </p:cNvSpPr>
          <p:nvPr/>
        </p:nvSpPr>
        <p:spPr>
          <a:xfrm rot="16200000">
            <a:off x="5162659" y="3589581"/>
            <a:ext cx="1629391" cy="416169"/>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dirty="0"/>
              <a:t>Visibility (miles)</a:t>
            </a:r>
          </a:p>
        </p:txBody>
      </p:sp>
    </p:spTree>
    <p:extLst>
      <p:ext uri="{BB962C8B-B14F-4D97-AF65-F5344CB8AC3E}">
        <p14:creationId xmlns:p14="http://schemas.microsoft.com/office/powerpoint/2010/main" val="2966640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23137-C6D8-7739-7A17-001517053B7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925BFE-C6F2-A562-4242-DB6D9B295579}"/>
              </a:ext>
            </a:extLst>
          </p:cNvPr>
          <p:cNvSpPr>
            <a:spLocks noGrp="1"/>
          </p:cNvSpPr>
          <p:nvPr>
            <p:ph type="sldNum" sz="quarter" idx="10"/>
          </p:nvPr>
        </p:nvSpPr>
        <p:spPr/>
        <p:txBody>
          <a:bodyPr/>
          <a:lstStyle/>
          <a:p>
            <a:fld id="{CD824FE9-DCF5-A546-91B8-A1EA6C94E693}" type="slidenum">
              <a:rPr lang="en-US" smtClean="0"/>
              <a:pPr/>
              <a:t>11</a:t>
            </a:fld>
            <a:endParaRPr lang="en-US"/>
          </a:p>
        </p:txBody>
      </p:sp>
      <p:sp>
        <p:nvSpPr>
          <p:cNvPr id="3" name="Title 2">
            <a:extLst>
              <a:ext uri="{FF2B5EF4-FFF2-40B4-BE49-F238E27FC236}">
                <a16:creationId xmlns:a16="http://schemas.microsoft.com/office/drawing/2014/main" id="{492AA336-8782-F168-6797-D7DF8453924A}"/>
              </a:ext>
            </a:extLst>
          </p:cNvPr>
          <p:cNvSpPr>
            <a:spLocks noGrp="1"/>
          </p:cNvSpPr>
          <p:nvPr>
            <p:ph type="title"/>
          </p:nvPr>
        </p:nvSpPr>
        <p:spPr>
          <a:xfrm>
            <a:off x="617420" y="1052404"/>
            <a:ext cx="10972800" cy="538970"/>
          </a:xfrm>
        </p:spPr>
        <p:txBody>
          <a:bodyPr/>
          <a:lstStyle/>
          <a:p>
            <a:r>
              <a:rPr lang="en-US" dirty="0"/>
              <a:t>Results – Low Visibility Impact at GFK</a:t>
            </a:r>
          </a:p>
        </p:txBody>
      </p:sp>
      <p:sp>
        <p:nvSpPr>
          <p:cNvPr id="5" name="Text Placeholder 4">
            <a:extLst>
              <a:ext uri="{FF2B5EF4-FFF2-40B4-BE49-F238E27FC236}">
                <a16:creationId xmlns:a16="http://schemas.microsoft.com/office/drawing/2014/main" id="{184BED40-E75B-BCBB-590E-75293ABB482F}"/>
              </a:ext>
            </a:extLst>
          </p:cNvPr>
          <p:cNvSpPr>
            <a:spLocks noGrp="1"/>
          </p:cNvSpPr>
          <p:nvPr>
            <p:ph type="body" sz="quarter" idx="11"/>
          </p:nvPr>
        </p:nvSpPr>
        <p:spPr>
          <a:xfrm>
            <a:off x="617420" y="1916839"/>
            <a:ext cx="10680848" cy="1074370"/>
          </a:xfrm>
        </p:spPr>
        <p:txBody>
          <a:bodyPr/>
          <a:lstStyle/>
          <a:p>
            <a:pPr marL="342900" indent="-342900">
              <a:buFont typeface="Arial" panose="020B0604020202020204" pitchFamily="34" charset="0"/>
              <a:buChar char="•"/>
            </a:pPr>
            <a:r>
              <a:rPr lang="en-US" dirty="0"/>
              <a:t>Delay on 17 February 2010 shows no evidence of fog impact.</a:t>
            </a:r>
          </a:p>
        </p:txBody>
      </p:sp>
      <p:pic>
        <p:nvPicPr>
          <p:cNvPr id="10" name="Picture 9">
            <a:extLst>
              <a:ext uri="{FF2B5EF4-FFF2-40B4-BE49-F238E27FC236}">
                <a16:creationId xmlns:a16="http://schemas.microsoft.com/office/drawing/2014/main" id="{07283ECC-F174-0151-8EBE-E8DF7287D044}"/>
              </a:ext>
            </a:extLst>
          </p:cNvPr>
          <p:cNvPicPr>
            <a:picLocks noChangeAspect="1"/>
          </p:cNvPicPr>
          <p:nvPr/>
        </p:nvPicPr>
        <p:blipFill>
          <a:blip r:embed="rId3">
            <a:extLst>
              <a:ext uri="{28A0092B-C50C-407E-A947-70E740481C1C}">
                <a14:useLocalDpi xmlns:a14="http://schemas.microsoft.com/office/drawing/2010/main" val="0"/>
              </a:ext>
            </a:extLst>
          </a:blip>
          <a:srcRect l="6483" t="66835" b="3871"/>
          <a:stretch/>
        </p:blipFill>
        <p:spPr>
          <a:xfrm>
            <a:off x="1927263" y="3050754"/>
            <a:ext cx="8337473" cy="3140087"/>
          </a:xfrm>
          <a:prstGeom prst="rect">
            <a:avLst/>
          </a:prstGeom>
        </p:spPr>
      </p:pic>
      <p:sp>
        <p:nvSpPr>
          <p:cNvPr id="14" name="Text Placeholder 3">
            <a:extLst>
              <a:ext uri="{FF2B5EF4-FFF2-40B4-BE49-F238E27FC236}">
                <a16:creationId xmlns:a16="http://schemas.microsoft.com/office/drawing/2014/main" id="{0568D6BB-EDD9-6D89-BCD0-81A12BAAF4D3}"/>
              </a:ext>
            </a:extLst>
          </p:cNvPr>
          <p:cNvSpPr txBox="1">
            <a:spLocks/>
          </p:cNvSpPr>
          <p:nvPr/>
        </p:nvSpPr>
        <p:spPr>
          <a:xfrm>
            <a:off x="5056612" y="2647364"/>
            <a:ext cx="2094415" cy="590931"/>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b="1" i="1" dirty="0"/>
              <a:t>17 February 2010</a:t>
            </a:r>
          </a:p>
        </p:txBody>
      </p:sp>
      <p:sp>
        <p:nvSpPr>
          <p:cNvPr id="15" name="Text Placeholder 3">
            <a:extLst>
              <a:ext uri="{FF2B5EF4-FFF2-40B4-BE49-F238E27FC236}">
                <a16:creationId xmlns:a16="http://schemas.microsoft.com/office/drawing/2014/main" id="{37212EF5-8920-9C53-6369-E445ED103E12}"/>
              </a:ext>
            </a:extLst>
          </p:cNvPr>
          <p:cNvSpPr txBox="1">
            <a:spLocks/>
          </p:cNvSpPr>
          <p:nvPr/>
        </p:nvSpPr>
        <p:spPr>
          <a:xfrm>
            <a:off x="5430394" y="6441831"/>
            <a:ext cx="1331209" cy="416169"/>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dirty="0"/>
              <a:t>Hour (UTC)</a:t>
            </a:r>
          </a:p>
        </p:txBody>
      </p:sp>
      <p:sp>
        <p:nvSpPr>
          <p:cNvPr id="4" name="Text Placeholder 3">
            <a:extLst>
              <a:ext uri="{FF2B5EF4-FFF2-40B4-BE49-F238E27FC236}">
                <a16:creationId xmlns:a16="http://schemas.microsoft.com/office/drawing/2014/main" id="{E27C27F7-AABA-652E-3D23-8314AC537962}"/>
              </a:ext>
            </a:extLst>
          </p:cNvPr>
          <p:cNvSpPr txBox="1">
            <a:spLocks/>
          </p:cNvSpPr>
          <p:nvPr/>
        </p:nvSpPr>
        <p:spPr>
          <a:xfrm>
            <a:off x="2246946" y="6153126"/>
            <a:ext cx="8017790" cy="416169"/>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1600" dirty="0"/>
              <a:t>0          2          4          6         8        10       12	        14	       16	      18        20       22</a:t>
            </a:r>
          </a:p>
        </p:txBody>
      </p:sp>
      <p:sp>
        <p:nvSpPr>
          <p:cNvPr id="7" name="Text Placeholder 3">
            <a:extLst>
              <a:ext uri="{FF2B5EF4-FFF2-40B4-BE49-F238E27FC236}">
                <a16:creationId xmlns:a16="http://schemas.microsoft.com/office/drawing/2014/main" id="{7B8D3AE1-2DFA-FEA5-B644-AB74BEDC9F9F}"/>
              </a:ext>
            </a:extLst>
          </p:cNvPr>
          <p:cNvSpPr txBox="1">
            <a:spLocks/>
          </p:cNvSpPr>
          <p:nvPr/>
        </p:nvSpPr>
        <p:spPr>
          <a:xfrm rot="16200000">
            <a:off x="297872" y="4155998"/>
            <a:ext cx="1629391" cy="416169"/>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dirty="0"/>
              <a:t>Visibility (miles)</a:t>
            </a:r>
          </a:p>
        </p:txBody>
      </p:sp>
      <p:sp>
        <p:nvSpPr>
          <p:cNvPr id="8" name="Text Placeholder 3">
            <a:extLst>
              <a:ext uri="{FF2B5EF4-FFF2-40B4-BE49-F238E27FC236}">
                <a16:creationId xmlns:a16="http://schemas.microsoft.com/office/drawing/2014/main" id="{DCE96950-C7B1-889D-D8E5-13450970791A}"/>
              </a:ext>
            </a:extLst>
          </p:cNvPr>
          <p:cNvSpPr txBox="1">
            <a:spLocks/>
          </p:cNvSpPr>
          <p:nvPr/>
        </p:nvSpPr>
        <p:spPr>
          <a:xfrm>
            <a:off x="1336292" y="3155718"/>
            <a:ext cx="606611" cy="2832899"/>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50000"/>
              </a:lnSpc>
            </a:pPr>
            <a:r>
              <a:rPr lang="en-US" sz="1800" dirty="0"/>
              <a:t>10.4</a:t>
            </a:r>
          </a:p>
          <a:p>
            <a:pPr algn="ctr">
              <a:lnSpc>
                <a:spcPct val="150000"/>
              </a:lnSpc>
            </a:pPr>
            <a:r>
              <a:rPr lang="en-US" sz="1800" dirty="0"/>
              <a:t>10.2</a:t>
            </a:r>
          </a:p>
          <a:p>
            <a:pPr algn="ctr">
              <a:lnSpc>
                <a:spcPct val="150000"/>
              </a:lnSpc>
            </a:pPr>
            <a:r>
              <a:rPr lang="en-US" sz="1800" dirty="0"/>
              <a:t>10.0</a:t>
            </a:r>
          </a:p>
          <a:p>
            <a:pPr algn="ctr">
              <a:lnSpc>
                <a:spcPct val="150000"/>
              </a:lnSpc>
            </a:pPr>
            <a:r>
              <a:rPr lang="en-US" sz="1800" dirty="0"/>
              <a:t>9.8</a:t>
            </a:r>
          </a:p>
          <a:p>
            <a:pPr algn="ctr">
              <a:lnSpc>
                <a:spcPct val="150000"/>
              </a:lnSpc>
            </a:pPr>
            <a:r>
              <a:rPr lang="en-US" sz="1800" dirty="0"/>
              <a:t>9.6</a:t>
            </a:r>
          </a:p>
        </p:txBody>
      </p:sp>
    </p:spTree>
    <p:extLst>
      <p:ext uri="{BB962C8B-B14F-4D97-AF65-F5344CB8AC3E}">
        <p14:creationId xmlns:p14="http://schemas.microsoft.com/office/powerpoint/2010/main" val="3658208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C3C40-631C-8ACE-F243-954D6D43B761}"/>
            </a:ext>
          </a:extLst>
        </p:cNvPr>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9B2F88A-DAD4-5826-E83A-843945257A65}"/>
              </a:ext>
            </a:extLst>
          </p:cNvPr>
          <p:cNvGraphicFramePr/>
          <p:nvPr>
            <p:extLst>
              <p:ext uri="{D42A27DB-BD31-4B8C-83A1-F6EECF244321}">
                <p14:modId xmlns:p14="http://schemas.microsoft.com/office/powerpoint/2010/main" val="1757958821"/>
              </p:ext>
            </p:extLst>
          </p:nvPr>
        </p:nvGraphicFramePr>
        <p:xfrm>
          <a:off x="5966847" y="1720311"/>
          <a:ext cx="5765370" cy="4085289"/>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0EE44001-6773-63BF-689D-608EC9D5E5FF}"/>
              </a:ext>
            </a:extLst>
          </p:cNvPr>
          <p:cNvSpPr>
            <a:spLocks noGrp="1"/>
          </p:cNvSpPr>
          <p:nvPr>
            <p:ph type="sldNum" sz="quarter" idx="10"/>
          </p:nvPr>
        </p:nvSpPr>
        <p:spPr/>
        <p:txBody>
          <a:bodyPr/>
          <a:lstStyle/>
          <a:p>
            <a:fld id="{CD824FE9-DCF5-A546-91B8-A1EA6C94E693}" type="slidenum">
              <a:rPr lang="en-US" smtClean="0"/>
              <a:pPr/>
              <a:t>12</a:t>
            </a:fld>
            <a:endParaRPr lang="en-US"/>
          </a:p>
        </p:txBody>
      </p:sp>
      <p:sp>
        <p:nvSpPr>
          <p:cNvPr id="3" name="Title 2">
            <a:extLst>
              <a:ext uri="{FF2B5EF4-FFF2-40B4-BE49-F238E27FC236}">
                <a16:creationId xmlns:a16="http://schemas.microsoft.com/office/drawing/2014/main" id="{B443F1FB-8978-B1EB-9FCA-EB3FDB11ED72}"/>
              </a:ext>
            </a:extLst>
          </p:cNvPr>
          <p:cNvSpPr>
            <a:spLocks noGrp="1"/>
          </p:cNvSpPr>
          <p:nvPr>
            <p:ph type="title"/>
          </p:nvPr>
        </p:nvSpPr>
        <p:spPr>
          <a:xfrm>
            <a:off x="617420" y="1052399"/>
            <a:ext cx="10972800" cy="538970"/>
          </a:xfrm>
        </p:spPr>
        <p:txBody>
          <a:bodyPr/>
          <a:lstStyle/>
          <a:p>
            <a:r>
              <a:rPr lang="en-US" dirty="0"/>
              <a:t>Results – Flight Delays at BIS (2000—2023)</a:t>
            </a:r>
          </a:p>
        </p:txBody>
      </p:sp>
      <p:sp>
        <p:nvSpPr>
          <p:cNvPr id="4" name="Text Placeholder 3">
            <a:extLst>
              <a:ext uri="{FF2B5EF4-FFF2-40B4-BE49-F238E27FC236}">
                <a16:creationId xmlns:a16="http://schemas.microsoft.com/office/drawing/2014/main" id="{031B5D61-C3FF-74B1-A311-651B04D8AFBD}"/>
              </a:ext>
            </a:extLst>
          </p:cNvPr>
          <p:cNvSpPr>
            <a:spLocks noGrp="1"/>
          </p:cNvSpPr>
          <p:nvPr>
            <p:ph type="body" sz="quarter" idx="11"/>
          </p:nvPr>
        </p:nvSpPr>
        <p:spPr>
          <a:xfrm>
            <a:off x="617420" y="1882155"/>
            <a:ext cx="5012314" cy="4301672"/>
          </a:xfrm>
        </p:spPr>
        <p:txBody>
          <a:bodyPr>
            <a:normAutofit/>
          </a:bodyPr>
          <a:lstStyle/>
          <a:p>
            <a:pPr marL="342900" indent="-342900">
              <a:buFont typeface="Arial" panose="020B0604020202020204" pitchFamily="34" charset="0"/>
              <a:buChar char="•"/>
            </a:pPr>
            <a:r>
              <a:rPr lang="en-US" dirty="0"/>
              <a:t>25 weather-related delays.</a:t>
            </a:r>
          </a:p>
          <a:p>
            <a:pPr marL="342900" indent="-342900">
              <a:buFont typeface="Arial" panose="020B0604020202020204" pitchFamily="34" charset="0"/>
              <a:buChar char="•"/>
            </a:pPr>
            <a:r>
              <a:rPr lang="en-US" dirty="0"/>
              <a:t>BIS has ~9 departures per day.</a:t>
            </a:r>
          </a:p>
          <a:p>
            <a:pPr marL="342900" indent="-342900">
              <a:buFont typeface="Arial" panose="020B0604020202020204" pitchFamily="34" charset="0"/>
              <a:buChar char="•"/>
            </a:pPr>
            <a:r>
              <a:rPr lang="en-US" dirty="0"/>
              <a:t>Somewhat aligns with seasonal fog occurrences.</a:t>
            </a:r>
          </a:p>
          <a:p>
            <a:pPr marL="857147" lvl="1" indent="-342900"/>
            <a:r>
              <a:rPr lang="en-US" dirty="0"/>
              <a:t>Most delays occurred in July, not likely linked to fog. </a:t>
            </a:r>
          </a:p>
          <a:p>
            <a:pPr marL="342900" indent="-342900">
              <a:buFont typeface="Arial" panose="020B0604020202020204" pitchFamily="34" charset="0"/>
              <a:buChar char="•"/>
            </a:pPr>
            <a:r>
              <a:rPr lang="en-US" dirty="0"/>
              <a:t>Historical decrease in delays, last weather-related delay was in 2009.</a:t>
            </a:r>
          </a:p>
        </p:txBody>
      </p:sp>
      <p:sp>
        <p:nvSpPr>
          <p:cNvPr id="7" name="Text Placeholder 3">
            <a:extLst>
              <a:ext uri="{FF2B5EF4-FFF2-40B4-BE49-F238E27FC236}">
                <a16:creationId xmlns:a16="http://schemas.microsoft.com/office/drawing/2014/main" id="{BB34155C-E065-D15D-A406-9CFAED8EB828}"/>
              </a:ext>
            </a:extLst>
          </p:cNvPr>
          <p:cNvSpPr txBox="1">
            <a:spLocks/>
          </p:cNvSpPr>
          <p:nvPr/>
        </p:nvSpPr>
        <p:spPr>
          <a:xfrm>
            <a:off x="6547114" y="5888361"/>
            <a:ext cx="4725664" cy="590931"/>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i="1" dirty="0"/>
              <a:t>Weather-related delay frequency by month at BIS (2000—2023)</a:t>
            </a:r>
          </a:p>
        </p:txBody>
      </p:sp>
    </p:spTree>
    <p:extLst>
      <p:ext uri="{BB962C8B-B14F-4D97-AF65-F5344CB8AC3E}">
        <p14:creationId xmlns:p14="http://schemas.microsoft.com/office/powerpoint/2010/main" val="116584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A4AA8-F898-EED6-E4C6-9839DB77159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E16654-9898-9111-0DF2-36560CEA43EA}"/>
              </a:ext>
            </a:extLst>
          </p:cNvPr>
          <p:cNvSpPr>
            <a:spLocks noGrp="1"/>
          </p:cNvSpPr>
          <p:nvPr>
            <p:ph type="sldNum" sz="quarter" idx="10"/>
          </p:nvPr>
        </p:nvSpPr>
        <p:spPr/>
        <p:txBody>
          <a:bodyPr/>
          <a:lstStyle/>
          <a:p>
            <a:fld id="{CD824FE9-DCF5-A546-91B8-A1EA6C94E693}" type="slidenum">
              <a:rPr lang="en-US" smtClean="0"/>
              <a:pPr/>
              <a:t>13</a:t>
            </a:fld>
            <a:endParaRPr lang="en-US"/>
          </a:p>
        </p:txBody>
      </p:sp>
      <p:sp>
        <p:nvSpPr>
          <p:cNvPr id="8" name="Title 7">
            <a:extLst>
              <a:ext uri="{FF2B5EF4-FFF2-40B4-BE49-F238E27FC236}">
                <a16:creationId xmlns:a16="http://schemas.microsoft.com/office/drawing/2014/main" id="{C985802D-F56F-A333-43F8-1237B811EDE7}"/>
              </a:ext>
            </a:extLst>
          </p:cNvPr>
          <p:cNvSpPr>
            <a:spLocks noGrp="1"/>
          </p:cNvSpPr>
          <p:nvPr>
            <p:ph type="title"/>
          </p:nvPr>
        </p:nvSpPr>
        <p:spPr>
          <a:xfrm>
            <a:off x="617420" y="1067897"/>
            <a:ext cx="10972800" cy="538970"/>
          </a:xfrm>
        </p:spPr>
        <p:txBody>
          <a:bodyPr/>
          <a:lstStyle/>
          <a:p>
            <a:r>
              <a:rPr lang="en-US" dirty="0"/>
              <a:t>Results – Low Visibility Impact at BIS </a:t>
            </a:r>
          </a:p>
        </p:txBody>
      </p:sp>
      <p:sp>
        <p:nvSpPr>
          <p:cNvPr id="9" name="Text Placeholder 8">
            <a:extLst>
              <a:ext uri="{FF2B5EF4-FFF2-40B4-BE49-F238E27FC236}">
                <a16:creationId xmlns:a16="http://schemas.microsoft.com/office/drawing/2014/main" id="{56C81485-7384-85FA-FA4E-0ABB008EAF20}"/>
              </a:ext>
            </a:extLst>
          </p:cNvPr>
          <p:cNvSpPr>
            <a:spLocks noGrp="1"/>
          </p:cNvSpPr>
          <p:nvPr>
            <p:ph type="body" sz="quarter" idx="11"/>
          </p:nvPr>
        </p:nvSpPr>
        <p:spPr>
          <a:xfrm>
            <a:off x="617420" y="2012404"/>
            <a:ext cx="4388533" cy="4254669"/>
          </a:xfrm>
        </p:spPr>
        <p:txBody>
          <a:bodyPr>
            <a:normAutofit/>
          </a:bodyPr>
          <a:lstStyle/>
          <a:p>
            <a:pPr marL="342900" indent="-342900">
              <a:buFont typeface="Arial" panose="020B0604020202020204" pitchFamily="34" charset="0"/>
              <a:buChar char="•"/>
            </a:pPr>
            <a:r>
              <a:rPr lang="en-US" dirty="0"/>
              <a:t>FG observations reported on 29 August 2007.</a:t>
            </a:r>
          </a:p>
          <a:p>
            <a:pPr marL="857147" lvl="1" indent="-342900"/>
            <a:r>
              <a:rPr lang="en-US" dirty="0"/>
              <a:t>BR reported from 08:47Z to 12:52Z, FG reported from 09:17Z to 09:40Z.</a:t>
            </a:r>
          </a:p>
          <a:p>
            <a:pPr marL="342900" indent="-342900">
              <a:buFont typeface="Arial" panose="020B0604020202020204" pitchFamily="34" charset="0"/>
              <a:buChar char="•"/>
            </a:pPr>
            <a:r>
              <a:rPr lang="en-US" dirty="0"/>
              <a:t>Lowest visibility associated with second report of FG.</a:t>
            </a:r>
          </a:p>
          <a:p>
            <a:pPr marL="342900" indent="-342900">
              <a:buFont typeface="Arial" panose="020B0604020202020204" pitchFamily="34" charset="0"/>
              <a:buChar char="•"/>
            </a:pPr>
            <a:r>
              <a:rPr lang="en-US" dirty="0"/>
              <a:t>One delay logged, likely influenced by this event.</a:t>
            </a:r>
          </a:p>
          <a:p>
            <a:pPr marL="857147" lvl="1" indent="-342900"/>
            <a:r>
              <a:rPr lang="en-US" dirty="0"/>
              <a:t>No other significant weather codes reported.</a:t>
            </a:r>
          </a:p>
          <a:p>
            <a:endParaRPr lang="en-US" dirty="0"/>
          </a:p>
        </p:txBody>
      </p:sp>
      <p:pic>
        <p:nvPicPr>
          <p:cNvPr id="11" name="Picture 10">
            <a:extLst>
              <a:ext uri="{FF2B5EF4-FFF2-40B4-BE49-F238E27FC236}">
                <a16:creationId xmlns:a16="http://schemas.microsoft.com/office/drawing/2014/main" id="{C0FBC88F-0F4E-B711-3DB3-32035912DFF7}"/>
              </a:ext>
            </a:extLst>
          </p:cNvPr>
          <p:cNvPicPr>
            <a:picLocks noChangeAspect="1"/>
          </p:cNvPicPr>
          <p:nvPr/>
        </p:nvPicPr>
        <p:blipFill>
          <a:blip r:embed="rId3">
            <a:extLst>
              <a:ext uri="{28A0092B-C50C-407E-A947-70E740481C1C}">
                <a14:useLocalDpi xmlns:a14="http://schemas.microsoft.com/office/drawing/2010/main" val="0"/>
              </a:ext>
            </a:extLst>
          </a:blip>
          <a:srcRect l="5758" t="6624" b="9540"/>
          <a:stretch/>
        </p:blipFill>
        <p:spPr>
          <a:xfrm>
            <a:off x="5935851" y="2206019"/>
            <a:ext cx="6266821" cy="3224558"/>
          </a:xfrm>
          <a:prstGeom prst="rect">
            <a:avLst/>
          </a:prstGeom>
        </p:spPr>
      </p:pic>
      <p:sp>
        <p:nvSpPr>
          <p:cNvPr id="12" name="Text Placeholder 3">
            <a:extLst>
              <a:ext uri="{FF2B5EF4-FFF2-40B4-BE49-F238E27FC236}">
                <a16:creationId xmlns:a16="http://schemas.microsoft.com/office/drawing/2014/main" id="{5DE93675-CE30-1AFC-860E-B33BB048B676}"/>
              </a:ext>
            </a:extLst>
          </p:cNvPr>
          <p:cNvSpPr txBox="1">
            <a:spLocks/>
          </p:cNvSpPr>
          <p:nvPr/>
        </p:nvSpPr>
        <p:spPr>
          <a:xfrm>
            <a:off x="6092097" y="5822505"/>
            <a:ext cx="5943599" cy="590931"/>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dirty="0"/>
              <a:t>Hour (UTC)</a:t>
            </a:r>
          </a:p>
        </p:txBody>
      </p:sp>
      <p:sp>
        <p:nvSpPr>
          <p:cNvPr id="5" name="Text Placeholder 3">
            <a:extLst>
              <a:ext uri="{FF2B5EF4-FFF2-40B4-BE49-F238E27FC236}">
                <a16:creationId xmlns:a16="http://schemas.microsoft.com/office/drawing/2014/main" id="{DE3F969A-7FC5-F9FC-1BC3-35B6DA9DC75D}"/>
              </a:ext>
            </a:extLst>
          </p:cNvPr>
          <p:cNvSpPr txBox="1">
            <a:spLocks/>
          </p:cNvSpPr>
          <p:nvPr/>
        </p:nvSpPr>
        <p:spPr>
          <a:xfrm>
            <a:off x="6095788" y="1852433"/>
            <a:ext cx="5943599" cy="590931"/>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000" b="1" i="1" dirty="0"/>
              <a:t>29 August 2007</a:t>
            </a:r>
          </a:p>
        </p:txBody>
      </p:sp>
      <p:sp>
        <p:nvSpPr>
          <p:cNvPr id="6" name="Text Placeholder 3">
            <a:extLst>
              <a:ext uri="{FF2B5EF4-FFF2-40B4-BE49-F238E27FC236}">
                <a16:creationId xmlns:a16="http://schemas.microsoft.com/office/drawing/2014/main" id="{6DE27C15-A7E8-CA9B-7B46-0D579FB978DE}"/>
              </a:ext>
            </a:extLst>
          </p:cNvPr>
          <p:cNvSpPr txBox="1">
            <a:spLocks/>
          </p:cNvSpPr>
          <p:nvPr/>
        </p:nvSpPr>
        <p:spPr>
          <a:xfrm rot="16200000">
            <a:off x="4656206" y="3610213"/>
            <a:ext cx="1629391" cy="416169"/>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dirty="0"/>
              <a:t>Visibility (miles)</a:t>
            </a:r>
          </a:p>
        </p:txBody>
      </p:sp>
      <p:sp>
        <p:nvSpPr>
          <p:cNvPr id="7" name="Text Placeholder 3">
            <a:extLst>
              <a:ext uri="{FF2B5EF4-FFF2-40B4-BE49-F238E27FC236}">
                <a16:creationId xmlns:a16="http://schemas.microsoft.com/office/drawing/2014/main" id="{F5E0AAB7-8B4B-1EAA-9D9F-3B05C60254D7}"/>
              </a:ext>
            </a:extLst>
          </p:cNvPr>
          <p:cNvSpPr txBox="1">
            <a:spLocks/>
          </p:cNvSpPr>
          <p:nvPr/>
        </p:nvSpPr>
        <p:spPr>
          <a:xfrm>
            <a:off x="5329186" y="2147898"/>
            <a:ext cx="606611" cy="3282679"/>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lnSpc>
                <a:spcPct val="150000"/>
              </a:lnSpc>
            </a:pPr>
            <a:r>
              <a:rPr lang="en-US" sz="1800" dirty="0"/>
              <a:t>10</a:t>
            </a:r>
          </a:p>
          <a:p>
            <a:pPr algn="r">
              <a:lnSpc>
                <a:spcPct val="150000"/>
              </a:lnSpc>
            </a:pPr>
            <a:r>
              <a:rPr lang="en-US" sz="1800" dirty="0"/>
              <a:t>8</a:t>
            </a:r>
          </a:p>
          <a:p>
            <a:pPr algn="r">
              <a:lnSpc>
                <a:spcPct val="150000"/>
              </a:lnSpc>
            </a:pPr>
            <a:r>
              <a:rPr lang="en-US" sz="1800" dirty="0"/>
              <a:t>6</a:t>
            </a:r>
          </a:p>
          <a:p>
            <a:pPr algn="r">
              <a:lnSpc>
                <a:spcPct val="150000"/>
              </a:lnSpc>
            </a:pPr>
            <a:r>
              <a:rPr lang="en-US" sz="1800" dirty="0"/>
              <a:t>4</a:t>
            </a:r>
          </a:p>
          <a:p>
            <a:pPr algn="r">
              <a:lnSpc>
                <a:spcPct val="150000"/>
              </a:lnSpc>
            </a:pPr>
            <a:r>
              <a:rPr lang="en-US" sz="1800" dirty="0"/>
              <a:t>2</a:t>
            </a:r>
          </a:p>
          <a:p>
            <a:pPr algn="r">
              <a:lnSpc>
                <a:spcPct val="150000"/>
              </a:lnSpc>
            </a:pPr>
            <a:r>
              <a:rPr lang="en-US" sz="1800" dirty="0"/>
              <a:t>0</a:t>
            </a:r>
          </a:p>
        </p:txBody>
      </p:sp>
      <p:sp>
        <p:nvSpPr>
          <p:cNvPr id="14" name="Text Placeholder 3">
            <a:extLst>
              <a:ext uri="{FF2B5EF4-FFF2-40B4-BE49-F238E27FC236}">
                <a16:creationId xmlns:a16="http://schemas.microsoft.com/office/drawing/2014/main" id="{6904A698-8FEB-174F-EDE6-A7404377483C}"/>
              </a:ext>
            </a:extLst>
          </p:cNvPr>
          <p:cNvSpPr txBox="1">
            <a:spLocks/>
          </p:cNvSpPr>
          <p:nvPr/>
        </p:nvSpPr>
        <p:spPr>
          <a:xfrm>
            <a:off x="5935796" y="5430577"/>
            <a:ext cx="6256203" cy="416169"/>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1600" dirty="0"/>
              <a:t>     0       2      4       6      8      10     12    14    16     18    20     22</a:t>
            </a:r>
          </a:p>
        </p:txBody>
      </p:sp>
    </p:spTree>
    <p:extLst>
      <p:ext uri="{BB962C8B-B14F-4D97-AF65-F5344CB8AC3E}">
        <p14:creationId xmlns:p14="http://schemas.microsoft.com/office/powerpoint/2010/main" val="390943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A7C2-6B27-EF1E-E689-B611EE010496}"/>
            </a:ext>
          </a:extLst>
        </p:cNvPr>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7EB86F3-C421-7683-B5BE-D35241F19634}"/>
              </a:ext>
            </a:extLst>
          </p:cNvPr>
          <p:cNvGraphicFramePr/>
          <p:nvPr>
            <p:extLst>
              <p:ext uri="{D42A27DB-BD31-4B8C-83A1-F6EECF244321}">
                <p14:modId xmlns:p14="http://schemas.microsoft.com/office/powerpoint/2010/main" val="2313199015"/>
              </p:ext>
            </p:extLst>
          </p:nvPr>
        </p:nvGraphicFramePr>
        <p:xfrm>
          <a:off x="6096000" y="1735810"/>
          <a:ext cx="5853193" cy="407495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F850F2B-5D38-2936-E059-9E3BCCA03A51}"/>
              </a:ext>
            </a:extLst>
          </p:cNvPr>
          <p:cNvSpPr>
            <a:spLocks noGrp="1"/>
          </p:cNvSpPr>
          <p:nvPr>
            <p:ph type="sldNum" sz="quarter" idx="10"/>
          </p:nvPr>
        </p:nvSpPr>
        <p:spPr/>
        <p:txBody>
          <a:bodyPr/>
          <a:lstStyle/>
          <a:p>
            <a:fld id="{CD824FE9-DCF5-A546-91B8-A1EA6C94E693}" type="slidenum">
              <a:rPr lang="en-US" smtClean="0"/>
              <a:pPr/>
              <a:t>14</a:t>
            </a:fld>
            <a:endParaRPr lang="en-US"/>
          </a:p>
        </p:txBody>
      </p:sp>
      <p:sp>
        <p:nvSpPr>
          <p:cNvPr id="3" name="Title 2">
            <a:extLst>
              <a:ext uri="{FF2B5EF4-FFF2-40B4-BE49-F238E27FC236}">
                <a16:creationId xmlns:a16="http://schemas.microsoft.com/office/drawing/2014/main" id="{DFAC1B1E-94F4-9B4C-5BD2-0576EBD7E9F7}"/>
              </a:ext>
            </a:extLst>
          </p:cNvPr>
          <p:cNvSpPr>
            <a:spLocks noGrp="1"/>
          </p:cNvSpPr>
          <p:nvPr>
            <p:ph type="title"/>
          </p:nvPr>
        </p:nvSpPr>
        <p:spPr>
          <a:xfrm>
            <a:off x="609601" y="1047232"/>
            <a:ext cx="10972800" cy="538970"/>
          </a:xfrm>
        </p:spPr>
        <p:txBody>
          <a:bodyPr/>
          <a:lstStyle/>
          <a:p>
            <a:r>
              <a:rPr lang="en-US" dirty="0"/>
              <a:t>Results – Flight Delays at FAR (2000—2023)</a:t>
            </a:r>
          </a:p>
        </p:txBody>
      </p:sp>
      <p:sp>
        <p:nvSpPr>
          <p:cNvPr id="4" name="Text Placeholder 3">
            <a:extLst>
              <a:ext uri="{FF2B5EF4-FFF2-40B4-BE49-F238E27FC236}">
                <a16:creationId xmlns:a16="http://schemas.microsoft.com/office/drawing/2014/main" id="{72BFCD4E-8AC5-EB01-97BE-ECEFB464AF39}"/>
              </a:ext>
            </a:extLst>
          </p:cNvPr>
          <p:cNvSpPr>
            <a:spLocks noGrp="1"/>
          </p:cNvSpPr>
          <p:nvPr>
            <p:ph type="body" sz="quarter" idx="11"/>
          </p:nvPr>
        </p:nvSpPr>
        <p:spPr>
          <a:xfrm>
            <a:off x="609600" y="1964914"/>
            <a:ext cx="5335263" cy="4302159"/>
          </a:xfrm>
        </p:spPr>
        <p:txBody>
          <a:bodyPr>
            <a:normAutofit/>
          </a:bodyPr>
          <a:lstStyle/>
          <a:p>
            <a:pPr marL="342900" indent="-342900">
              <a:buFont typeface="Arial" panose="020B0604020202020204" pitchFamily="34" charset="0"/>
              <a:buChar char="•"/>
            </a:pPr>
            <a:r>
              <a:rPr lang="en-US" dirty="0"/>
              <a:t>68 weather-related delays.</a:t>
            </a:r>
          </a:p>
          <a:p>
            <a:pPr marL="857147" lvl="1" indent="-342900"/>
            <a:r>
              <a:rPr lang="en-US" dirty="0"/>
              <a:t>Delay peaks in March and June.</a:t>
            </a:r>
          </a:p>
          <a:p>
            <a:pPr marL="342900" indent="-342900">
              <a:buFont typeface="Arial" panose="020B0604020202020204" pitchFamily="34" charset="0"/>
              <a:buChar char="•"/>
            </a:pPr>
            <a:r>
              <a:rPr lang="en-US" dirty="0"/>
              <a:t>FAR has ~12 departures per day.</a:t>
            </a:r>
          </a:p>
          <a:p>
            <a:pPr marL="342900" indent="-342900">
              <a:buFont typeface="Arial" panose="020B0604020202020204" pitchFamily="34" charset="0"/>
              <a:buChar char="•"/>
            </a:pPr>
            <a:r>
              <a:rPr lang="en-US" dirty="0"/>
              <a:t>FAR had the highest amount of delays, suggests greater sensitivity to weather or higher traffic volume.</a:t>
            </a:r>
          </a:p>
          <a:p>
            <a:pPr marL="342900" indent="-342900">
              <a:buFont typeface="Arial" panose="020B0604020202020204" pitchFamily="34" charset="0"/>
              <a:buChar char="•"/>
            </a:pPr>
            <a:r>
              <a:rPr lang="en-US" dirty="0"/>
              <a:t>Continued relevance: FAR experienced delays 2021-2023.</a:t>
            </a:r>
          </a:p>
        </p:txBody>
      </p:sp>
      <p:sp>
        <p:nvSpPr>
          <p:cNvPr id="7" name="Text Placeholder 3">
            <a:extLst>
              <a:ext uri="{FF2B5EF4-FFF2-40B4-BE49-F238E27FC236}">
                <a16:creationId xmlns:a16="http://schemas.microsoft.com/office/drawing/2014/main" id="{0294EE74-F3F9-6F93-9F5D-1E12785266A0}"/>
              </a:ext>
            </a:extLst>
          </p:cNvPr>
          <p:cNvSpPr txBox="1">
            <a:spLocks/>
          </p:cNvSpPr>
          <p:nvPr/>
        </p:nvSpPr>
        <p:spPr>
          <a:xfrm>
            <a:off x="6376287" y="5971607"/>
            <a:ext cx="4725664" cy="590931"/>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i="1" dirty="0"/>
              <a:t>Weather-related delay frequency by month at FAR (2000—2023)</a:t>
            </a:r>
          </a:p>
        </p:txBody>
      </p:sp>
    </p:spTree>
    <p:extLst>
      <p:ext uri="{BB962C8B-B14F-4D97-AF65-F5344CB8AC3E}">
        <p14:creationId xmlns:p14="http://schemas.microsoft.com/office/powerpoint/2010/main" val="1061352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BC6095-9374-2667-1517-AB635D483362}"/>
              </a:ext>
            </a:extLst>
          </p:cNvPr>
          <p:cNvSpPr>
            <a:spLocks noGrp="1"/>
          </p:cNvSpPr>
          <p:nvPr>
            <p:ph type="sldNum" sz="quarter" idx="10"/>
          </p:nvPr>
        </p:nvSpPr>
        <p:spPr/>
        <p:txBody>
          <a:bodyPr/>
          <a:lstStyle/>
          <a:p>
            <a:fld id="{CD824FE9-DCF5-A546-91B8-A1EA6C94E693}" type="slidenum">
              <a:rPr lang="en-US" smtClean="0"/>
              <a:pPr/>
              <a:t>15</a:t>
            </a:fld>
            <a:endParaRPr lang="en-US"/>
          </a:p>
        </p:txBody>
      </p:sp>
      <p:sp>
        <p:nvSpPr>
          <p:cNvPr id="8" name="Title 7">
            <a:extLst>
              <a:ext uri="{FF2B5EF4-FFF2-40B4-BE49-F238E27FC236}">
                <a16:creationId xmlns:a16="http://schemas.microsoft.com/office/drawing/2014/main" id="{4556A9D6-1F6A-BC2F-5F06-E17C2DACD775}"/>
              </a:ext>
            </a:extLst>
          </p:cNvPr>
          <p:cNvSpPr>
            <a:spLocks noGrp="1"/>
          </p:cNvSpPr>
          <p:nvPr>
            <p:ph type="title"/>
          </p:nvPr>
        </p:nvSpPr>
        <p:spPr>
          <a:xfrm>
            <a:off x="609599" y="1057442"/>
            <a:ext cx="10972800" cy="538970"/>
          </a:xfrm>
        </p:spPr>
        <p:txBody>
          <a:bodyPr/>
          <a:lstStyle/>
          <a:p>
            <a:r>
              <a:rPr lang="en-US" dirty="0"/>
              <a:t>Results – Low Visibility Impact at FAR</a:t>
            </a:r>
          </a:p>
        </p:txBody>
      </p:sp>
      <p:sp>
        <p:nvSpPr>
          <p:cNvPr id="9" name="Text Placeholder 8">
            <a:extLst>
              <a:ext uri="{FF2B5EF4-FFF2-40B4-BE49-F238E27FC236}">
                <a16:creationId xmlns:a16="http://schemas.microsoft.com/office/drawing/2014/main" id="{14226FB3-5630-BD54-6CEA-E20F1A3793DE}"/>
              </a:ext>
            </a:extLst>
          </p:cNvPr>
          <p:cNvSpPr>
            <a:spLocks noGrp="1"/>
          </p:cNvSpPr>
          <p:nvPr>
            <p:ph type="body" sz="quarter" idx="11"/>
          </p:nvPr>
        </p:nvSpPr>
        <p:spPr>
          <a:xfrm>
            <a:off x="609599" y="1877111"/>
            <a:ext cx="4606978" cy="4253865"/>
          </a:xfrm>
        </p:spPr>
        <p:txBody>
          <a:bodyPr/>
          <a:lstStyle/>
          <a:p>
            <a:pPr marL="342900" indent="-342900">
              <a:buFont typeface="Arial" panose="020B0604020202020204" pitchFamily="34" charset="0"/>
              <a:buChar char="•"/>
            </a:pPr>
            <a:r>
              <a:rPr lang="en-US" dirty="0"/>
              <a:t>FAR experienced a major fog event on 22 December 2023.</a:t>
            </a:r>
          </a:p>
          <a:p>
            <a:pPr marL="857147" lvl="1" indent="-342900"/>
            <a:r>
              <a:rPr lang="en-US" dirty="0"/>
              <a:t>BR reported continuously from 06:53Z, FG reported from 09:53Z to 17:42Z</a:t>
            </a:r>
          </a:p>
          <a:p>
            <a:pPr marL="342900" indent="-342900">
              <a:buFont typeface="Arial" panose="020B0604020202020204" pitchFamily="34" charset="0"/>
              <a:buChar char="•"/>
            </a:pPr>
            <a:r>
              <a:rPr lang="en-US" dirty="0"/>
              <a:t>Large drop in visibility associated with FG reports.</a:t>
            </a:r>
          </a:p>
          <a:p>
            <a:pPr marL="342900" indent="-342900">
              <a:buFont typeface="Arial" panose="020B0604020202020204" pitchFamily="34" charset="0"/>
              <a:buChar char="•"/>
            </a:pPr>
            <a:r>
              <a:rPr lang="en-US" dirty="0"/>
              <a:t>One delay logged, likely influenced by this event.</a:t>
            </a:r>
          </a:p>
          <a:p>
            <a:endParaRPr lang="en-US" dirty="0"/>
          </a:p>
        </p:txBody>
      </p:sp>
      <p:pic>
        <p:nvPicPr>
          <p:cNvPr id="11" name="Picture 10" descr="A graph with blue dots&#10;&#10;AI-generated content may be incorrect.">
            <a:extLst>
              <a:ext uri="{FF2B5EF4-FFF2-40B4-BE49-F238E27FC236}">
                <a16:creationId xmlns:a16="http://schemas.microsoft.com/office/drawing/2014/main" id="{A296CD05-4770-D99A-6A4C-E1FA6AF2CA0B}"/>
              </a:ext>
            </a:extLst>
          </p:cNvPr>
          <p:cNvPicPr>
            <a:picLocks noChangeAspect="1"/>
          </p:cNvPicPr>
          <p:nvPr/>
        </p:nvPicPr>
        <p:blipFill>
          <a:blip r:embed="rId3">
            <a:extLst>
              <a:ext uri="{28A0092B-C50C-407E-A947-70E740481C1C}">
                <a14:useLocalDpi xmlns:a14="http://schemas.microsoft.com/office/drawing/2010/main" val="0"/>
              </a:ext>
            </a:extLst>
          </a:blip>
          <a:srcRect l="6070" t="5219" b="9862"/>
          <a:stretch/>
        </p:blipFill>
        <p:spPr>
          <a:xfrm>
            <a:off x="5771164" y="1877111"/>
            <a:ext cx="6420836" cy="3444397"/>
          </a:xfrm>
          <a:prstGeom prst="rect">
            <a:avLst/>
          </a:prstGeom>
        </p:spPr>
      </p:pic>
      <p:sp>
        <p:nvSpPr>
          <p:cNvPr id="5" name="Text Placeholder 3">
            <a:extLst>
              <a:ext uri="{FF2B5EF4-FFF2-40B4-BE49-F238E27FC236}">
                <a16:creationId xmlns:a16="http://schemas.microsoft.com/office/drawing/2014/main" id="{79F34216-87AD-C738-79AD-9A5286500137}"/>
              </a:ext>
            </a:extLst>
          </p:cNvPr>
          <p:cNvSpPr txBox="1">
            <a:spLocks/>
          </p:cNvSpPr>
          <p:nvPr/>
        </p:nvSpPr>
        <p:spPr>
          <a:xfrm>
            <a:off x="5164553" y="1957969"/>
            <a:ext cx="606611" cy="3282679"/>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lnSpc>
                <a:spcPct val="150000"/>
              </a:lnSpc>
            </a:pPr>
            <a:r>
              <a:rPr lang="en-US" sz="1800" dirty="0"/>
              <a:t>10</a:t>
            </a:r>
          </a:p>
          <a:p>
            <a:pPr algn="r">
              <a:lnSpc>
                <a:spcPct val="150000"/>
              </a:lnSpc>
            </a:pPr>
            <a:r>
              <a:rPr lang="en-US" sz="1800" dirty="0"/>
              <a:t>8</a:t>
            </a:r>
          </a:p>
          <a:p>
            <a:pPr algn="r">
              <a:lnSpc>
                <a:spcPct val="150000"/>
              </a:lnSpc>
            </a:pPr>
            <a:r>
              <a:rPr lang="en-US" sz="1800" dirty="0"/>
              <a:t>6</a:t>
            </a:r>
          </a:p>
          <a:p>
            <a:pPr algn="r">
              <a:lnSpc>
                <a:spcPct val="150000"/>
              </a:lnSpc>
            </a:pPr>
            <a:r>
              <a:rPr lang="en-US" sz="1800" dirty="0"/>
              <a:t>4</a:t>
            </a:r>
          </a:p>
          <a:p>
            <a:pPr algn="r">
              <a:lnSpc>
                <a:spcPct val="150000"/>
              </a:lnSpc>
            </a:pPr>
            <a:r>
              <a:rPr lang="en-US" sz="1800" dirty="0"/>
              <a:t>2</a:t>
            </a:r>
          </a:p>
          <a:p>
            <a:pPr algn="r">
              <a:lnSpc>
                <a:spcPct val="150000"/>
              </a:lnSpc>
            </a:pPr>
            <a:r>
              <a:rPr lang="en-US" sz="1800" dirty="0"/>
              <a:t>0</a:t>
            </a:r>
          </a:p>
        </p:txBody>
      </p:sp>
      <p:sp>
        <p:nvSpPr>
          <p:cNvPr id="6" name="Text Placeholder 3">
            <a:extLst>
              <a:ext uri="{FF2B5EF4-FFF2-40B4-BE49-F238E27FC236}">
                <a16:creationId xmlns:a16="http://schemas.microsoft.com/office/drawing/2014/main" id="{E58CD8D8-9E24-FF27-C2F1-E91502A14596}"/>
              </a:ext>
            </a:extLst>
          </p:cNvPr>
          <p:cNvSpPr txBox="1">
            <a:spLocks/>
          </p:cNvSpPr>
          <p:nvPr/>
        </p:nvSpPr>
        <p:spPr>
          <a:xfrm rot="16200000">
            <a:off x="4656206" y="3610213"/>
            <a:ext cx="1629391" cy="416169"/>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dirty="0"/>
              <a:t>Visibility (miles)</a:t>
            </a:r>
          </a:p>
        </p:txBody>
      </p:sp>
      <p:sp>
        <p:nvSpPr>
          <p:cNvPr id="7" name="Text Placeholder 3">
            <a:extLst>
              <a:ext uri="{FF2B5EF4-FFF2-40B4-BE49-F238E27FC236}">
                <a16:creationId xmlns:a16="http://schemas.microsoft.com/office/drawing/2014/main" id="{33D715E8-2044-3F09-BFE5-67E8B7B5B55C}"/>
              </a:ext>
            </a:extLst>
          </p:cNvPr>
          <p:cNvSpPr txBox="1">
            <a:spLocks/>
          </p:cNvSpPr>
          <p:nvPr/>
        </p:nvSpPr>
        <p:spPr>
          <a:xfrm>
            <a:off x="6095999" y="1596412"/>
            <a:ext cx="5943599" cy="590931"/>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000" b="1" i="1" dirty="0"/>
              <a:t>22 December 2023</a:t>
            </a:r>
          </a:p>
        </p:txBody>
      </p:sp>
      <p:sp>
        <p:nvSpPr>
          <p:cNvPr id="13" name="Text Placeholder 3">
            <a:extLst>
              <a:ext uri="{FF2B5EF4-FFF2-40B4-BE49-F238E27FC236}">
                <a16:creationId xmlns:a16="http://schemas.microsoft.com/office/drawing/2014/main" id="{9A1F9293-8C2F-3F65-02F3-08BCA3407D70}"/>
              </a:ext>
            </a:extLst>
          </p:cNvPr>
          <p:cNvSpPr txBox="1">
            <a:spLocks/>
          </p:cNvSpPr>
          <p:nvPr/>
        </p:nvSpPr>
        <p:spPr>
          <a:xfrm>
            <a:off x="5783395" y="5321508"/>
            <a:ext cx="6256203" cy="416169"/>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1600" dirty="0"/>
              <a:t>     0       2       4      6       8      10    12     14     16     18    20     22</a:t>
            </a:r>
          </a:p>
        </p:txBody>
      </p:sp>
      <p:sp>
        <p:nvSpPr>
          <p:cNvPr id="14" name="Text Placeholder 3">
            <a:extLst>
              <a:ext uri="{FF2B5EF4-FFF2-40B4-BE49-F238E27FC236}">
                <a16:creationId xmlns:a16="http://schemas.microsoft.com/office/drawing/2014/main" id="{933FB778-8993-D969-EF02-0B5E563EEDA6}"/>
              </a:ext>
            </a:extLst>
          </p:cNvPr>
          <p:cNvSpPr txBox="1">
            <a:spLocks/>
          </p:cNvSpPr>
          <p:nvPr/>
        </p:nvSpPr>
        <p:spPr>
          <a:xfrm>
            <a:off x="6095998" y="5602207"/>
            <a:ext cx="5943599" cy="590931"/>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dirty="0"/>
              <a:t>Hour (UTC)</a:t>
            </a:r>
          </a:p>
        </p:txBody>
      </p:sp>
    </p:spTree>
    <p:extLst>
      <p:ext uri="{BB962C8B-B14F-4D97-AF65-F5344CB8AC3E}">
        <p14:creationId xmlns:p14="http://schemas.microsoft.com/office/powerpoint/2010/main" val="1942595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ADF0B-F075-BB85-E632-DFA3F8EF3B96}"/>
              </a:ext>
            </a:extLst>
          </p:cNvPr>
          <p:cNvSpPr>
            <a:spLocks noGrp="1"/>
          </p:cNvSpPr>
          <p:nvPr>
            <p:ph type="sldNum" sz="quarter" idx="10"/>
          </p:nvPr>
        </p:nvSpPr>
        <p:spPr/>
        <p:txBody>
          <a:bodyPr/>
          <a:lstStyle/>
          <a:p>
            <a:fld id="{CD824FE9-DCF5-A546-91B8-A1EA6C94E693}" type="slidenum">
              <a:rPr lang="en-US" smtClean="0"/>
              <a:pPr/>
              <a:t>16</a:t>
            </a:fld>
            <a:endParaRPr lang="en-US"/>
          </a:p>
        </p:txBody>
      </p:sp>
      <p:sp>
        <p:nvSpPr>
          <p:cNvPr id="8" name="Title 7">
            <a:extLst>
              <a:ext uri="{FF2B5EF4-FFF2-40B4-BE49-F238E27FC236}">
                <a16:creationId xmlns:a16="http://schemas.microsoft.com/office/drawing/2014/main" id="{82A128B2-82BD-B2A6-0DC4-0CC5A083952C}"/>
              </a:ext>
            </a:extLst>
          </p:cNvPr>
          <p:cNvSpPr>
            <a:spLocks noGrp="1"/>
          </p:cNvSpPr>
          <p:nvPr>
            <p:ph type="title"/>
          </p:nvPr>
        </p:nvSpPr>
        <p:spPr>
          <a:xfrm>
            <a:off x="616563" y="1046139"/>
            <a:ext cx="10365445" cy="590931"/>
          </a:xfrm>
        </p:spPr>
        <p:txBody>
          <a:bodyPr/>
          <a:lstStyle/>
          <a:p>
            <a:r>
              <a:rPr lang="en-US" dirty="0"/>
              <a:t>Conclusions</a:t>
            </a:r>
          </a:p>
        </p:txBody>
      </p:sp>
      <p:sp>
        <p:nvSpPr>
          <p:cNvPr id="9" name="Text Placeholder 8">
            <a:extLst>
              <a:ext uri="{FF2B5EF4-FFF2-40B4-BE49-F238E27FC236}">
                <a16:creationId xmlns:a16="http://schemas.microsoft.com/office/drawing/2014/main" id="{BB7F7B45-FC16-7783-C1B5-DD5DB3239682}"/>
              </a:ext>
            </a:extLst>
          </p:cNvPr>
          <p:cNvSpPr>
            <a:spLocks noGrp="1"/>
          </p:cNvSpPr>
          <p:nvPr>
            <p:ph type="body" sz="quarter" idx="11"/>
          </p:nvPr>
        </p:nvSpPr>
        <p:spPr>
          <a:xfrm>
            <a:off x="616563" y="1941234"/>
            <a:ext cx="9753600" cy="4428570"/>
          </a:xfrm>
        </p:spPr>
        <p:txBody>
          <a:bodyPr/>
          <a:lstStyle/>
          <a:p>
            <a:pPr marL="342900" indent="-342900">
              <a:buFont typeface="Arial" panose="020B0604020202020204" pitchFamily="34" charset="0"/>
              <a:buChar char="•"/>
            </a:pPr>
            <a:r>
              <a:rPr lang="en-US" dirty="0"/>
              <a:t>Seasonal fog trends present.</a:t>
            </a:r>
          </a:p>
          <a:p>
            <a:pPr marL="685731" lvl="1" indent="-342900">
              <a:buFont typeface="Arial" panose="020B0604020202020204" pitchFamily="34" charset="0"/>
              <a:buChar char="•"/>
            </a:pPr>
            <a:r>
              <a:rPr lang="en-US" dirty="0"/>
              <a:t>Winter months see more fog occurrences.</a:t>
            </a:r>
          </a:p>
          <a:p>
            <a:pPr marL="685731" lvl="1" indent="-342900">
              <a:buFont typeface="Arial" panose="020B0604020202020204" pitchFamily="34" charset="0"/>
              <a:buChar char="•"/>
            </a:pPr>
            <a:r>
              <a:rPr lang="en-US" dirty="0"/>
              <a:t>Diurnal fluctuation by season.</a:t>
            </a:r>
          </a:p>
          <a:p>
            <a:pPr marL="342900" indent="-342900">
              <a:buFont typeface="Arial" panose="020B0604020202020204" pitchFamily="34" charset="0"/>
              <a:buChar char="•"/>
            </a:pPr>
            <a:r>
              <a:rPr lang="en-US" dirty="0"/>
              <a:t>Weather-related delays varied by airport, GFK showed the least.</a:t>
            </a:r>
          </a:p>
          <a:p>
            <a:pPr marL="685731" lvl="1" indent="-342900">
              <a:buFont typeface="Arial" panose="020B0604020202020204" pitchFamily="34" charset="0"/>
              <a:buChar char="•"/>
            </a:pPr>
            <a:r>
              <a:rPr lang="en-US" dirty="0"/>
              <a:t>Weather delays have overall decreased in the last two decades, possibly due to better forecasting and operational changes. </a:t>
            </a:r>
          </a:p>
          <a:p>
            <a:pPr marL="342900" indent="-342900">
              <a:buFont typeface="Arial" panose="020B0604020202020204" pitchFamily="34" charset="0"/>
              <a:buChar char="•"/>
            </a:pPr>
            <a:r>
              <a:rPr lang="en-US" dirty="0"/>
              <a:t>Difficult to pinpoint exact cause of flight delays.</a:t>
            </a:r>
          </a:p>
          <a:p>
            <a:pPr marL="685731" lvl="1" indent="-342900">
              <a:buFont typeface="Arial" panose="020B0604020202020204" pitchFamily="34" charset="0"/>
              <a:buChar char="•"/>
            </a:pPr>
            <a:r>
              <a:rPr lang="en-US" dirty="0"/>
              <a:t>Flight delay reports lack timestamps for individual delays.</a:t>
            </a:r>
          </a:p>
        </p:txBody>
      </p:sp>
    </p:spTree>
    <p:extLst>
      <p:ext uri="{BB962C8B-B14F-4D97-AF65-F5344CB8AC3E}">
        <p14:creationId xmlns:p14="http://schemas.microsoft.com/office/powerpoint/2010/main" val="705859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A46B15-529E-A270-D76D-F04DC5851223}"/>
              </a:ext>
            </a:extLst>
          </p:cNvPr>
          <p:cNvSpPr>
            <a:spLocks noGrp="1"/>
          </p:cNvSpPr>
          <p:nvPr>
            <p:ph type="sldNum" sz="quarter" idx="10"/>
          </p:nvPr>
        </p:nvSpPr>
        <p:spPr/>
        <p:txBody>
          <a:bodyPr/>
          <a:lstStyle/>
          <a:p>
            <a:fld id="{CD824FE9-DCF5-A546-91B8-A1EA6C94E693}" type="slidenum">
              <a:rPr lang="en-US" smtClean="0"/>
              <a:pPr/>
              <a:t>17</a:t>
            </a:fld>
            <a:endParaRPr lang="en-US"/>
          </a:p>
        </p:txBody>
      </p:sp>
      <p:sp>
        <p:nvSpPr>
          <p:cNvPr id="3" name="Title 2">
            <a:extLst>
              <a:ext uri="{FF2B5EF4-FFF2-40B4-BE49-F238E27FC236}">
                <a16:creationId xmlns:a16="http://schemas.microsoft.com/office/drawing/2014/main" id="{2F3524B8-3D68-DB9A-D8F8-5C75CF59D8CE}"/>
              </a:ext>
            </a:extLst>
          </p:cNvPr>
          <p:cNvSpPr>
            <a:spLocks noGrp="1"/>
          </p:cNvSpPr>
          <p:nvPr>
            <p:ph type="title"/>
          </p:nvPr>
        </p:nvSpPr>
        <p:spPr>
          <a:xfrm>
            <a:off x="616563" y="1046140"/>
            <a:ext cx="10365445" cy="590931"/>
          </a:xfrm>
        </p:spPr>
        <p:txBody>
          <a:bodyPr/>
          <a:lstStyle/>
          <a:p>
            <a:r>
              <a:rPr lang="en-US" dirty="0"/>
              <a:t>Future Work</a:t>
            </a:r>
          </a:p>
        </p:txBody>
      </p:sp>
      <p:sp>
        <p:nvSpPr>
          <p:cNvPr id="4" name="Text Placeholder 3">
            <a:extLst>
              <a:ext uri="{FF2B5EF4-FFF2-40B4-BE49-F238E27FC236}">
                <a16:creationId xmlns:a16="http://schemas.microsoft.com/office/drawing/2014/main" id="{99AC0EEF-7698-0717-48A2-42A8EED958CB}"/>
              </a:ext>
            </a:extLst>
          </p:cNvPr>
          <p:cNvSpPr>
            <a:spLocks noGrp="1"/>
          </p:cNvSpPr>
          <p:nvPr>
            <p:ph type="body" sz="quarter" idx="11"/>
          </p:nvPr>
        </p:nvSpPr>
        <p:spPr>
          <a:xfrm>
            <a:off x="616563" y="1972230"/>
            <a:ext cx="5479437" cy="4428570"/>
          </a:xfrm>
        </p:spPr>
        <p:txBody>
          <a:bodyPr/>
          <a:lstStyle/>
          <a:p>
            <a:pPr marL="342900" indent="-342900">
              <a:buFont typeface="Arial" panose="020B0604020202020204" pitchFamily="34" charset="0"/>
              <a:buChar char="•"/>
            </a:pPr>
            <a:r>
              <a:rPr lang="en-US" dirty="0"/>
              <a:t>Include data from general aviation activity.</a:t>
            </a:r>
          </a:p>
          <a:p>
            <a:pPr marL="685731" lvl="1" indent="-342900">
              <a:buFont typeface="Arial" panose="020B0604020202020204" pitchFamily="34" charset="0"/>
              <a:buChar char="•"/>
            </a:pPr>
            <a:r>
              <a:rPr lang="en-US" dirty="0"/>
              <a:t>Utilize UND’s high-volume flight program.</a:t>
            </a:r>
          </a:p>
          <a:p>
            <a:pPr marL="342900" indent="-342900">
              <a:buFont typeface="Arial" panose="020B0604020202020204" pitchFamily="34" charset="0"/>
              <a:buChar char="•"/>
            </a:pPr>
            <a:r>
              <a:rPr lang="en-US" dirty="0"/>
              <a:t>Analyze taxiing, ground delays, and cancellations.</a:t>
            </a:r>
          </a:p>
          <a:p>
            <a:pPr marL="685731" lvl="1" indent="-342900">
              <a:buFont typeface="Arial" panose="020B0604020202020204" pitchFamily="34" charset="0"/>
              <a:buChar char="•"/>
            </a:pPr>
            <a:r>
              <a:rPr lang="en-US" dirty="0"/>
              <a:t>These may be more affected by fog than records show.</a:t>
            </a:r>
          </a:p>
        </p:txBody>
      </p:sp>
      <p:pic>
        <p:nvPicPr>
          <p:cNvPr id="5" name="Picture 4">
            <a:extLst>
              <a:ext uri="{FF2B5EF4-FFF2-40B4-BE49-F238E27FC236}">
                <a16:creationId xmlns:a16="http://schemas.microsoft.com/office/drawing/2014/main" id="{ACCB6657-D6A0-D10B-A9EF-2FD117273D59}"/>
              </a:ext>
            </a:extLst>
          </p:cNvPr>
          <p:cNvPicPr>
            <a:picLocks noChangeAspect="1"/>
          </p:cNvPicPr>
          <p:nvPr/>
        </p:nvPicPr>
        <p:blipFill>
          <a:blip r:embed="rId3"/>
          <a:stretch>
            <a:fillRect/>
          </a:stretch>
        </p:blipFill>
        <p:spPr>
          <a:xfrm>
            <a:off x="5989347" y="1637071"/>
            <a:ext cx="5961569" cy="3353383"/>
          </a:xfrm>
          <a:prstGeom prst="rect">
            <a:avLst/>
          </a:prstGeom>
        </p:spPr>
      </p:pic>
      <p:sp>
        <p:nvSpPr>
          <p:cNvPr id="6" name="Text Placeholder 3">
            <a:extLst>
              <a:ext uri="{FF2B5EF4-FFF2-40B4-BE49-F238E27FC236}">
                <a16:creationId xmlns:a16="http://schemas.microsoft.com/office/drawing/2014/main" id="{19243CE9-1671-55C5-21EA-13EC7F589FC1}"/>
              </a:ext>
            </a:extLst>
          </p:cNvPr>
          <p:cNvSpPr txBox="1">
            <a:spLocks/>
          </p:cNvSpPr>
          <p:nvPr/>
        </p:nvSpPr>
        <p:spPr>
          <a:xfrm>
            <a:off x="5989347" y="5220929"/>
            <a:ext cx="5943599" cy="792413"/>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i="1" dirty="0"/>
              <a:t>Aircraft used by UND’s flight program</a:t>
            </a:r>
          </a:p>
          <a:p>
            <a:r>
              <a:rPr lang="en-US" sz="1800" i="1" dirty="0"/>
              <a:t>Adapted from the University of North Dakota</a:t>
            </a:r>
          </a:p>
        </p:txBody>
      </p:sp>
    </p:spTree>
    <p:extLst>
      <p:ext uri="{BB962C8B-B14F-4D97-AF65-F5344CB8AC3E}">
        <p14:creationId xmlns:p14="http://schemas.microsoft.com/office/powerpoint/2010/main" val="4014003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2F965B-147D-57F9-A656-61020AFDEC02}"/>
              </a:ext>
            </a:extLst>
          </p:cNvPr>
          <p:cNvSpPr>
            <a:spLocks noGrp="1"/>
          </p:cNvSpPr>
          <p:nvPr>
            <p:ph type="sldNum" sz="quarter" idx="10"/>
          </p:nvPr>
        </p:nvSpPr>
        <p:spPr/>
        <p:txBody>
          <a:bodyPr/>
          <a:lstStyle/>
          <a:p>
            <a:fld id="{CD824FE9-DCF5-A546-91B8-A1EA6C94E693}" type="slidenum">
              <a:rPr lang="en-US" smtClean="0"/>
              <a:pPr/>
              <a:t>18</a:t>
            </a:fld>
            <a:endParaRPr lang="en-US"/>
          </a:p>
        </p:txBody>
      </p:sp>
      <p:sp>
        <p:nvSpPr>
          <p:cNvPr id="3" name="Title 2">
            <a:extLst>
              <a:ext uri="{FF2B5EF4-FFF2-40B4-BE49-F238E27FC236}">
                <a16:creationId xmlns:a16="http://schemas.microsoft.com/office/drawing/2014/main" id="{4C6883D7-417D-03B4-C64E-D2285CB1895B}"/>
              </a:ext>
            </a:extLst>
          </p:cNvPr>
          <p:cNvSpPr>
            <a:spLocks noGrp="1"/>
          </p:cNvSpPr>
          <p:nvPr>
            <p:ph type="title"/>
          </p:nvPr>
        </p:nvSpPr>
        <p:spPr>
          <a:xfrm>
            <a:off x="616563" y="1061637"/>
            <a:ext cx="10365445" cy="590931"/>
          </a:xfrm>
        </p:spPr>
        <p:txBody>
          <a:bodyPr/>
          <a:lstStyle/>
          <a:p>
            <a:r>
              <a:rPr lang="en-US" dirty="0"/>
              <a:t>References</a:t>
            </a:r>
          </a:p>
        </p:txBody>
      </p:sp>
      <p:sp>
        <p:nvSpPr>
          <p:cNvPr id="4" name="Text Placeholder 3">
            <a:extLst>
              <a:ext uri="{FF2B5EF4-FFF2-40B4-BE49-F238E27FC236}">
                <a16:creationId xmlns:a16="http://schemas.microsoft.com/office/drawing/2014/main" id="{9C5D886A-6FCF-4574-C1E0-01BACAFE05F6}"/>
              </a:ext>
            </a:extLst>
          </p:cNvPr>
          <p:cNvSpPr>
            <a:spLocks noGrp="1"/>
          </p:cNvSpPr>
          <p:nvPr>
            <p:ph type="body" sz="quarter" idx="11"/>
          </p:nvPr>
        </p:nvSpPr>
        <p:spPr>
          <a:xfrm>
            <a:off x="1219199" y="1972230"/>
            <a:ext cx="10068731" cy="4428570"/>
          </a:xfrm>
        </p:spPr>
        <p:txBody>
          <a:bodyPr/>
          <a:lstStyle/>
          <a:p>
            <a:pPr marL="685800" marR="0" indent="-457200"/>
            <a:r>
              <a:rPr lang="en-US" sz="1600" dirty="0">
                <a:solidFill>
                  <a:srgbClr val="000000"/>
                </a:solidFill>
                <a:effectLst/>
                <a:ea typeface="Times New Roman" panose="02020603050405020304" pitchFamily="18" charset="0"/>
              </a:rPr>
              <a:t>Boyd, D., and T. Guinn, 2019: Efficacy of the Localized Aviation MOS Program in Ceiling Flight Category Forecasts. </a:t>
            </a:r>
            <a:r>
              <a:rPr lang="en-US" sz="1600" i="1" dirty="0">
                <a:solidFill>
                  <a:srgbClr val="000000"/>
                </a:solidFill>
                <a:effectLst/>
                <a:ea typeface="Times New Roman" panose="02020603050405020304" pitchFamily="18" charset="0"/>
              </a:rPr>
              <a:t>Atmosphere</a:t>
            </a:r>
            <a:r>
              <a:rPr lang="en-US" sz="1600" dirty="0">
                <a:solidFill>
                  <a:srgbClr val="000000"/>
                </a:solidFill>
                <a:effectLst/>
                <a:ea typeface="Times New Roman" panose="02020603050405020304" pitchFamily="18" charset="0"/>
              </a:rPr>
              <a:t>, </a:t>
            </a:r>
            <a:r>
              <a:rPr lang="en-US" sz="1600" b="1" dirty="0">
                <a:solidFill>
                  <a:srgbClr val="000000"/>
                </a:solidFill>
                <a:effectLst/>
                <a:ea typeface="Times New Roman" panose="02020603050405020304" pitchFamily="18" charset="0"/>
              </a:rPr>
              <a:t>10</a:t>
            </a:r>
            <a:r>
              <a:rPr lang="en-US" sz="1600" dirty="0">
                <a:solidFill>
                  <a:srgbClr val="000000"/>
                </a:solidFill>
                <a:effectLst/>
                <a:ea typeface="Times New Roman" panose="02020603050405020304" pitchFamily="18" charset="0"/>
              </a:rPr>
              <a:t>, 127, doi:10.3390/atmos10030127. </a:t>
            </a:r>
            <a:endParaRPr lang="en-US" sz="1600" dirty="0">
              <a:ea typeface="Times New Roman" panose="02020603050405020304" pitchFamily="18" charset="0"/>
            </a:endParaRPr>
          </a:p>
          <a:p>
            <a:pPr marL="685800" marR="0" indent="-457200"/>
            <a:r>
              <a:rPr lang="en-US" sz="1600" dirty="0" err="1">
                <a:solidFill>
                  <a:srgbClr val="222222"/>
                </a:solidFill>
                <a:effectLst/>
                <a:ea typeface="Times New Roman" panose="02020603050405020304" pitchFamily="18" charset="0"/>
              </a:rPr>
              <a:t>Gultepe</a:t>
            </a:r>
            <a:r>
              <a:rPr lang="en-US" sz="1600" dirty="0">
                <a:solidFill>
                  <a:srgbClr val="222222"/>
                </a:solidFill>
                <a:effectLst/>
                <a:ea typeface="Times New Roman" panose="02020603050405020304" pitchFamily="18" charset="0"/>
              </a:rPr>
              <a:t>, I., Tardif, R., </a:t>
            </a:r>
            <a:r>
              <a:rPr lang="en-US" sz="1600" dirty="0" err="1">
                <a:solidFill>
                  <a:srgbClr val="222222"/>
                </a:solidFill>
                <a:effectLst/>
                <a:ea typeface="Times New Roman" panose="02020603050405020304" pitchFamily="18" charset="0"/>
              </a:rPr>
              <a:t>Michaelides</a:t>
            </a:r>
            <a:r>
              <a:rPr lang="en-US" sz="1600" dirty="0">
                <a:solidFill>
                  <a:srgbClr val="222222"/>
                </a:solidFill>
                <a:effectLst/>
                <a:ea typeface="Times New Roman" panose="02020603050405020304" pitchFamily="18" charset="0"/>
              </a:rPr>
              <a:t>, S. </a:t>
            </a:r>
            <a:r>
              <a:rPr lang="en-US" sz="1600" i="1" dirty="0">
                <a:solidFill>
                  <a:srgbClr val="222222"/>
                </a:solidFill>
                <a:effectLst/>
                <a:ea typeface="Times New Roman" panose="02020603050405020304" pitchFamily="18" charset="0"/>
              </a:rPr>
              <a:t>et al.</a:t>
            </a:r>
            <a:r>
              <a:rPr lang="en-US" sz="1600" dirty="0">
                <a:solidFill>
                  <a:srgbClr val="222222"/>
                </a:solidFill>
                <a:effectLst/>
                <a:ea typeface="Times New Roman" panose="02020603050405020304" pitchFamily="18" charset="0"/>
              </a:rPr>
              <a:t> Fog Research: A Review of Past Achievements and Future Perspectives. </a:t>
            </a:r>
            <a:r>
              <a:rPr lang="en-US" sz="1600" i="1" dirty="0">
                <a:solidFill>
                  <a:srgbClr val="222222"/>
                </a:solidFill>
                <a:effectLst/>
                <a:ea typeface="Times New Roman" panose="02020603050405020304" pitchFamily="18" charset="0"/>
              </a:rPr>
              <a:t>Pure appl. </a:t>
            </a:r>
            <a:r>
              <a:rPr lang="en-US" sz="1600" i="1" dirty="0" err="1">
                <a:solidFill>
                  <a:srgbClr val="222222"/>
                </a:solidFill>
                <a:effectLst/>
                <a:ea typeface="Times New Roman" panose="02020603050405020304" pitchFamily="18" charset="0"/>
              </a:rPr>
              <a:t>geophys</a:t>
            </a:r>
            <a:r>
              <a:rPr lang="en-US" sz="1600" i="1" dirty="0">
                <a:solidFill>
                  <a:srgbClr val="222222"/>
                </a:solidFill>
                <a:effectLst/>
                <a:ea typeface="Times New Roman" panose="02020603050405020304" pitchFamily="18" charset="0"/>
              </a:rPr>
              <a:t>.</a:t>
            </a:r>
            <a:r>
              <a:rPr lang="en-US" sz="1600" dirty="0">
                <a:solidFill>
                  <a:srgbClr val="222222"/>
                </a:solidFill>
                <a:effectLst/>
                <a:ea typeface="Times New Roman" panose="02020603050405020304" pitchFamily="18" charset="0"/>
              </a:rPr>
              <a:t> </a:t>
            </a:r>
            <a:r>
              <a:rPr lang="en-US" sz="1600" b="1" dirty="0">
                <a:solidFill>
                  <a:srgbClr val="222222"/>
                </a:solidFill>
                <a:effectLst/>
                <a:ea typeface="Times New Roman" panose="02020603050405020304" pitchFamily="18" charset="0"/>
              </a:rPr>
              <a:t>164</a:t>
            </a:r>
            <a:r>
              <a:rPr lang="en-US" sz="1600" dirty="0">
                <a:solidFill>
                  <a:srgbClr val="222222"/>
                </a:solidFill>
                <a:effectLst/>
                <a:ea typeface="Times New Roman" panose="02020603050405020304" pitchFamily="18" charset="0"/>
              </a:rPr>
              <a:t>, 1121–1159 (2007). https://</a:t>
            </a:r>
            <a:r>
              <a:rPr lang="en-US" sz="1600" dirty="0" err="1">
                <a:solidFill>
                  <a:srgbClr val="222222"/>
                </a:solidFill>
                <a:effectLst/>
                <a:ea typeface="Times New Roman" panose="02020603050405020304" pitchFamily="18" charset="0"/>
              </a:rPr>
              <a:t>doi.org</a:t>
            </a:r>
            <a:r>
              <a:rPr lang="en-US" sz="1600" dirty="0">
                <a:solidFill>
                  <a:srgbClr val="222222"/>
                </a:solidFill>
                <a:effectLst/>
                <a:ea typeface="Times New Roman" panose="02020603050405020304" pitchFamily="18" charset="0"/>
              </a:rPr>
              <a:t>/10.1007/s00024-007-0211-x</a:t>
            </a:r>
            <a:endParaRPr lang="en-US" sz="1600" dirty="0">
              <a:effectLst/>
              <a:ea typeface="Times New Roman" panose="02020603050405020304" pitchFamily="18" charset="0"/>
            </a:endParaRPr>
          </a:p>
          <a:p>
            <a:pPr marL="685800" marR="0" indent="-457200">
              <a:spcBef>
                <a:spcPts val="0"/>
              </a:spcBef>
              <a:spcAft>
                <a:spcPts val="0"/>
              </a:spcAft>
            </a:pPr>
            <a:r>
              <a:rPr lang="en-US" sz="1600" dirty="0">
                <a:solidFill>
                  <a:srgbClr val="000000"/>
                </a:solidFill>
                <a:effectLst/>
                <a:ea typeface="Calibri" panose="020F0502020204030204" pitchFamily="34" charset="0"/>
              </a:rPr>
              <a:t>Goodman, C. J., and J. D. Small Griswold, 2019: Meteorological Impacts on Commercial Aviation Delays and Cancellations in the Continental United States. </a:t>
            </a:r>
            <a:r>
              <a:rPr lang="en-US" sz="1600" i="1" dirty="0">
                <a:solidFill>
                  <a:srgbClr val="000000"/>
                </a:solidFill>
                <a:effectLst/>
                <a:ea typeface="Calibri" panose="020F0502020204030204" pitchFamily="34" charset="0"/>
              </a:rPr>
              <a:t>Journal of Applied Meteorology and Climatology</a:t>
            </a:r>
            <a:r>
              <a:rPr lang="en-US" sz="1600" dirty="0">
                <a:solidFill>
                  <a:srgbClr val="000000"/>
                </a:solidFill>
                <a:effectLst/>
                <a:ea typeface="Calibri" panose="020F0502020204030204" pitchFamily="34" charset="0"/>
              </a:rPr>
              <a:t>, </a:t>
            </a:r>
            <a:r>
              <a:rPr lang="en-US" sz="1600" b="1" dirty="0">
                <a:solidFill>
                  <a:srgbClr val="000000"/>
                </a:solidFill>
                <a:effectLst/>
                <a:ea typeface="Calibri" panose="020F0502020204030204" pitchFamily="34" charset="0"/>
              </a:rPr>
              <a:t>58</a:t>
            </a:r>
            <a:r>
              <a:rPr lang="en-US" sz="1600" dirty="0">
                <a:solidFill>
                  <a:srgbClr val="000000"/>
                </a:solidFill>
                <a:effectLst/>
                <a:ea typeface="Calibri" panose="020F0502020204030204" pitchFamily="34" charset="0"/>
              </a:rPr>
              <a:t>, 479–494, doi:10.1175/jamc-d-17-0277.1. </a:t>
            </a:r>
            <a:endParaRPr lang="en-US" sz="1600" dirty="0">
              <a:effectLst/>
              <a:ea typeface="Calibri" panose="020F0502020204030204" pitchFamily="34" charset="0"/>
            </a:endParaRPr>
          </a:p>
          <a:p>
            <a:pPr marL="685800" marR="0" indent="-457200">
              <a:spcBef>
                <a:spcPts val="0"/>
              </a:spcBef>
              <a:spcAft>
                <a:spcPts val="0"/>
              </a:spcAft>
            </a:pPr>
            <a:r>
              <a:rPr lang="en-US" sz="1600" dirty="0">
                <a:solidFill>
                  <a:srgbClr val="000000"/>
                </a:solidFill>
                <a:effectLst/>
                <a:ea typeface="Calibri" panose="020F0502020204030204" pitchFamily="34" charset="0"/>
              </a:rPr>
              <a:t>Herman, G. R., and R. S. Schumacher, 2016: Using Reforecasts to Improve Forecasting of Fog and Visibility for Aviation*. </a:t>
            </a:r>
            <a:r>
              <a:rPr lang="en-US" sz="1600" i="1" dirty="0">
                <a:solidFill>
                  <a:srgbClr val="000000"/>
                </a:solidFill>
                <a:effectLst/>
                <a:ea typeface="Calibri" panose="020F0502020204030204" pitchFamily="34" charset="0"/>
              </a:rPr>
              <a:t>Weather and Forecasting</a:t>
            </a:r>
            <a:r>
              <a:rPr lang="en-US" sz="1600" dirty="0">
                <a:solidFill>
                  <a:srgbClr val="000000"/>
                </a:solidFill>
                <a:effectLst/>
                <a:ea typeface="Calibri" panose="020F0502020204030204" pitchFamily="34" charset="0"/>
              </a:rPr>
              <a:t>, </a:t>
            </a:r>
            <a:r>
              <a:rPr lang="en-US" sz="1600" b="1" dirty="0">
                <a:solidFill>
                  <a:srgbClr val="000000"/>
                </a:solidFill>
                <a:effectLst/>
                <a:ea typeface="Calibri" panose="020F0502020204030204" pitchFamily="34" charset="0"/>
              </a:rPr>
              <a:t>31</a:t>
            </a:r>
            <a:r>
              <a:rPr lang="en-US" sz="1600" dirty="0">
                <a:solidFill>
                  <a:srgbClr val="000000"/>
                </a:solidFill>
                <a:effectLst/>
                <a:ea typeface="Calibri" panose="020F0502020204030204" pitchFamily="34" charset="0"/>
              </a:rPr>
              <a:t>, 467–482, doi:10.1175/waf-d-15-0108.1. </a:t>
            </a:r>
            <a:endParaRPr lang="en-US" sz="1600" dirty="0">
              <a:effectLst/>
              <a:ea typeface="Calibri" panose="020F0502020204030204" pitchFamily="34" charset="0"/>
            </a:endParaRPr>
          </a:p>
          <a:p>
            <a:pPr marL="685800" marR="0" indent="-457200"/>
            <a:r>
              <a:rPr lang="en-US" sz="1600" dirty="0">
                <a:solidFill>
                  <a:srgbClr val="000000"/>
                </a:solidFill>
                <a:effectLst/>
                <a:ea typeface="Times New Roman" panose="02020603050405020304" pitchFamily="18" charset="0"/>
              </a:rPr>
              <a:t>Leyton, S. M., and J. M. Fritsch, 2004: The Impact of High-Frequency Surface Weather Observations on Short-term Probabilistic Forecasts of Ceiling and Visibility. </a:t>
            </a:r>
            <a:r>
              <a:rPr lang="en-US" sz="1600" i="1" dirty="0">
                <a:solidFill>
                  <a:srgbClr val="000000"/>
                </a:solidFill>
                <a:effectLst/>
                <a:ea typeface="Times New Roman" panose="02020603050405020304" pitchFamily="18" charset="0"/>
              </a:rPr>
              <a:t>Journal of Applied Meteorology</a:t>
            </a:r>
            <a:r>
              <a:rPr lang="en-US" sz="1600" dirty="0">
                <a:solidFill>
                  <a:srgbClr val="000000"/>
                </a:solidFill>
                <a:effectLst/>
                <a:ea typeface="Times New Roman" panose="02020603050405020304" pitchFamily="18" charset="0"/>
              </a:rPr>
              <a:t>, </a:t>
            </a:r>
            <a:r>
              <a:rPr lang="en-US" sz="1600" b="1" dirty="0">
                <a:solidFill>
                  <a:srgbClr val="000000"/>
                </a:solidFill>
                <a:effectLst/>
                <a:ea typeface="Times New Roman" panose="02020603050405020304" pitchFamily="18" charset="0"/>
              </a:rPr>
              <a:t>43</a:t>
            </a:r>
            <a:r>
              <a:rPr lang="en-US" sz="1600" dirty="0">
                <a:solidFill>
                  <a:srgbClr val="000000"/>
                </a:solidFill>
                <a:effectLst/>
                <a:ea typeface="Times New Roman" panose="02020603050405020304" pitchFamily="18" charset="0"/>
              </a:rPr>
              <a:t>, 145–156, doi:10.1175/1520-0450(2004)043&amp;lt;0145:tiohsw&amp;gt;2.0.co;2. </a:t>
            </a:r>
            <a:endParaRPr lang="en-US" sz="1600" dirty="0">
              <a:effectLst/>
              <a:ea typeface="Times New Roman" panose="02020603050405020304" pitchFamily="18" charset="0"/>
            </a:endParaRPr>
          </a:p>
          <a:p>
            <a:pPr marL="685800" marR="0" indent="-457200">
              <a:spcBef>
                <a:spcPts val="0"/>
              </a:spcBef>
              <a:spcAft>
                <a:spcPts val="0"/>
              </a:spcAft>
            </a:pPr>
            <a:r>
              <a:rPr lang="en-US" sz="1600" dirty="0">
                <a:solidFill>
                  <a:srgbClr val="000000"/>
                </a:solidFill>
                <a:effectLst/>
                <a:ea typeface="Calibri" panose="020F0502020204030204" pitchFamily="34" charset="0"/>
              </a:rPr>
              <a:t>Willette, Michael Douglas, "Conducting Fog Research And Abatement Using Unmanned Aircraft Systems (UAS)" (2023). </a:t>
            </a:r>
            <a:r>
              <a:rPr lang="en-US" sz="1600" i="1" dirty="0">
                <a:solidFill>
                  <a:srgbClr val="000000"/>
                </a:solidFill>
                <a:effectLst/>
                <a:ea typeface="Calibri" panose="020F0502020204030204" pitchFamily="34" charset="0"/>
              </a:rPr>
              <a:t>Theses and Dissertations</a:t>
            </a:r>
            <a:r>
              <a:rPr lang="en-US" sz="1600" dirty="0">
                <a:solidFill>
                  <a:srgbClr val="000000"/>
                </a:solidFill>
                <a:effectLst/>
                <a:ea typeface="Calibri" panose="020F0502020204030204" pitchFamily="34" charset="0"/>
              </a:rPr>
              <a:t>. 5711. </a:t>
            </a:r>
            <a:br>
              <a:rPr lang="en-US" sz="1600" dirty="0">
                <a:solidFill>
                  <a:srgbClr val="000000"/>
                </a:solidFill>
                <a:effectLst/>
                <a:ea typeface="Calibri" panose="020F0502020204030204" pitchFamily="34" charset="0"/>
              </a:rPr>
            </a:br>
            <a:r>
              <a:rPr lang="en-US" sz="1600" dirty="0">
                <a:solidFill>
                  <a:srgbClr val="000000"/>
                </a:solidFill>
                <a:effectLst/>
                <a:ea typeface="Calibri" panose="020F0502020204030204" pitchFamily="34" charset="0"/>
              </a:rPr>
              <a:t>https://</a:t>
            </a:r>
            <a:r>
              <a:rPr lang="en-US" sz="1600" dirty="0" err="1">
                <a:solidFill>
                  <a:srgbClr val="000000"/>
                </a:solidFill>
                <a:effectLst/>
                <a:ea typeface="Calibri" panose="020F0502020204030204" pitchFamily="34" charset="0"/>
              </a:rPr>
              <a:t>commons.und.edu</a:t>
            </a:r>
            <a:r>
              <a:rPr lang="en-US" sz="1600" dirty="0">
                <a:solidFill>
                  <a:srgbClr val="000000"/>
                </a:solidFill>
                <a:effectLst/>
                <a:ea typeface="Calibri" panose="020F0502020204030204" pitchFamily="34" charset="0"/>
              </a:rPr>
              <a:t>/theses/5711</a:t>
            </a:r>
            <a:endParaRPr lang="en-US" sz="16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382220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15AE26A-9FD5-DE5F-7018-FF1607AAF56A}"/>
              </a:ext>
            </a:extLst>
          </p:cNvPr>
          <p:cNvSpPr>
            <a:spLocks noGrp="1"/>
          </p:cNvSpPr>
          <p:nvPr>
            <p:ph type="ctrTitle"/>
          </p:nvPr>
        </p:nvSpPr>
        <p:spPr>
          <a:xfrm>
            <a:off x="1524000" y="1122363"/>
            <a:ext cx="9144000" cy="2387600"/>
          </a:xfrm>
        </p:spPr>
        <p:txBody>
          <a:bodyPr/>
          <a:lstStyle/>
          <a:p>
            <a:r>
              <a:rPr lang="en-US" dirty="0"/>
              <a:t>Questions?</a:t>
            </a:r>
          </a:p>
        </p:txBody>
      </p:sp>
      <p:sp>
        <p:nvSpPr>
          <p:cNvPr id="11" name="Subtitle 2">
            <a:extLst>
              <a:ext uri="{FF2B5EF4-FFF2-40B4-BE49-F238E27FC236}">
                <a16:creationId xmlns:a16="http://schemas.microsoft.com/office/drawing/2014/main" id="{E5624266-1FBB-AEF4-E3FC-6B0CFDEC6EB8}"/>
              </a:ext>
            </a:extLst>
          </p:cNvPr>
          <p:cNvSpPr>
            <a:spLocks noGrp="1"/>
          </p:cNvSpPr>
          <p:nvPr>
            <p:ph type="subTitle" idx="1"/>
          </p:nvPr>
        </p:nvSpPr>
        <p:spPr>
          <a:xfrm>
            <a:off x="1524000" y="3602038"/>
            <a:ext cx="9144000" cy="1655762"/>
          </a:xfrm>
        </p:spPr>
        <p:txBody>
          <a:bodyPr/>
          <a:lstStyle/>
          <a:p>
            <a:r>
              <a:rPr lang="en-US" dirty="0"/>
              <a:t>Thank you!</a:t>
            </a:r>
          </a:p>
        </p:txBody>
      </p:sp>
      <p:sp>
        <p:nvSpPr>
          <p:cNvPr id="2" name="Slide Number Placeholder 1">
            <a:extLst>
              <a:ext uri="{FF2B5EF4-FFF2-40B4-BE49-F238E27FC236}">
                <a16:creationId xmlns:a16="http://schemas.microsoft.com/office/drawing/2014/main" id="{53E4F842-5D5C-8476-2C14-E0D2299D2015}"/>
              </a:ext>
            </a:extLst>
          </p:cNvPr>
          <p:cNvSpPr>
            <a:spLocks noGrp="1"/>
          </p:cNvSpPr>
          <p:nvPr>
            <p:ph type="sldNum" sz="quarter" idx="12"/>
          </p:nvPr>
        </p:nvSpPr>
        <p:spPr>
          <a:xfrm>
            <a:off x="11287931" y="6183827"/>
            <a:ext cx="914400" cy="681925"/>
          </a:xfrm>
        </p:spPr>
        <p:txBody>
          <a:bodyPr anchor="ctr">
            <a:normAutofit/>
          </a:bodyPr>
          <a:lstStyle/>
          <a:p>
            <a:pPr>
              <a:spcAft>
                <a:spcPts val="600"/>
              </a:spcAft>
            </a:pPr>
            <a:fld id="{CD824FE9-DCF5-A546-91B8-A1EA6C94E693}" type="slidenum">
              <a:rPr lang="en-US" smtClean="0"/>
              <a:pPr>
                <a:spcAft>
                  <a:spcPts val="600"/>
                </a:spcAft>
              </a:pPr>
              <a:t>19</a:t>
            </a:fld>
            <a:endParaRPr lang="en-US"/>
          </a:p>
        </p:txBody>
      </p:sp>
    </p:spTree>
    <p:extLst>
      <p:ext uri="{BB962C8B-B14F-4D97-AF65-F5344CB8AC3E}">
        <p14:creationId xmlns:p14="http://schemas.microsoft.com/office/powerpoint/2010/main" val="37360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2D9C0C-17E2-7513-2268-331D3A4AD70A}"/>
              </a:ext>
            </a:extLst>
          </p:cNvPr>
          <p:cNvSpPr>
            <a:spLocks noGrp="1"/>
          </p:cNvSpPr>
          <p:nvPr>
            <p:ph type="sldNum" sz="quarter" idx="10"/>
          </p:nvPr>
        </p:nvSpPr>
        <p:spPr/>
        <p:txBody>
          <a:bodyPr/>
          <a:lstStyle/>
          <a:p>
            <a:fld id="{CD824FE9-DCF5-A546-91B8-A1EA6C94E693}" type="slidenum">
              <a:rPr lang="en-US" smtClean="0"/>
              <a:pPr/>
              <a:t>2</a:t>
            </a:fld>
            <a:endParaRPr lang="en-US"/>
          </a:p>
        </p:txBody>
      </p:sp>
      <p:sp>
        <p:nvSpPr>
          <p:cNvPr id="3" name="Title 2">
            <a:extLst>
              <a:ext uri="{FF2B5EF4-FFF2-40B4-BE49-F238E27FC236}">
                <a16:creationId xmlns:a16="http://schemas.microsoft.com/office/drawing/2014/main" id="{D2FF9CD5-8520-74D9-1332-11E50E1B68E6}"/>
              </a:ext>
            </a:extLst>
          </p:cNvPr>
          <p:cNvSpPr>
            <a:spLocks noGrp="1"/>
          </p:cNvSpPr>
          <p:nvPr>
            <p:ph type="title"/>
          </p:nvPr>
        </p:nvSpPr>
        <p:spPr>
          <a:xfrm>
            <a:off x="616563" y="1046139"/>
            <a:ext cx="10365445" cy="590931"/>
          </a:xfrm>
        </p:spPr>
        <p:txBody>
          <a:bodyPr/>
          <a:lstStyle/>
          <a:p>
            <a:r>
              <a:rPr lang="en-US" dirty="0"/>
              <a:t>Introduction</a:t>
            </a:r>
          </a:p>
        </p:txBody>
      </p:sp>
      <p:sp>
        <p:nvSpPr>
          <p:cNvPr id="4" name="Text Placeholder 3">
            <a:extLst>
              <a:ext uri="{FF2B5EF4-FFF2-40B4-BE49-F238E27FC236}">
                <a16:creationId xmlns:a16="http://schemas.microsoft.com/office/drawing/2014/main" id="{548C9FE4-C1C5-40DB-FD5C-D3554B231718}"/>
              </a:ext>
            </a:extLst>
          </p:cNvPr>
          <p:cNvSpPr>
            <a:spLocks noGrp="1"/>
          </p:cNvSpPr>
          <p:nvPr>
            <p:ph type="body" sz="quarter" idx="11"/>
          </p:nvPr>
        </p:nvSpPr>
        <p:spPr>
          <a:xfrm>
            <a:off x="616563" y="2490417"/>
            <a:ext cx="5649951" cy="3429938"/>
          </a:xfrm>
        </p:spPr>
        <p:txBody>
          <a:bodyPr/>
          <a:lstStyle/>
          <a:p>
            <a:pPr marL="342900" indent="-342900">
              <a:buFont typeface="Arial" panose="020B0604020202020204" pitchFamily="34" charset="0"/>
              <a:buChar char="•"/>
            </a:pPr>
            <a:r>
              <a:rPr lang="en-US" dirty="0"/>
              <a:t>General impacts of fog</a:t>
            </a:r>
          </a:p>
          <a:p>
            <a:pPr marL="685731" lvl="1" indent="-342900">
              <a:buFont typeface="Arial" panose="020B0604020202020204" pitchFamily="34" charset="0"/>
              <a:buChar char="•"/>
            </a:pPr>
            <a:r>
              <a:rPr lang="en-US" dirty="0"/>
              <a:t>The Midwest is prone to seasonal meteorological impacts (Goodman and Small Griswold, 2019).</a:t>
            </a:r>
          </a:p>
          <a:p>
            <a:pPr marL="685731" lvl="1" indent="-342900">
              <a:buFont typeface="Arial" panose="020B0604020202020204" pitchFamily="34" charset="0"/>
              <a:buChar char="•"/>
            </a:pPr>
            <a:r>
              <a:rPr lang="en-US" dirty="0"/>
              <a:t>In North Dakota, topography and climate show a seasonal variability of fog (Willette, 2023).</a:t>
            </a:r>
          </a:p>
          <a:p>
            <a:pPr marL="685731" lvl="1" indent="-3429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8755036E-C09B-FA48-83EE-AF6FD1F575AE}"/>
              </a:ext>
            </a:extLst>
          </p:cNvPr>
          <p:cNvPicPr>
            <a:picLocks noChangeAspect="1"/>
          </p:cNvPicPr>
          <p:nvPr/>
        </p:nvPicPr>
        <p:blipFill>
          <a:blip r:embed="rId3"/>
          <a:stretch>
            <a:fillRect/>
          </a:stretch>
        </p:blipFill>
        <p:spPr>
          <a:xfrm>
            <a:off x="6489009" y="1857204"/>
            <a:ext cx="5528242" cy="3108473"/>
          </a:xfrm>
          <a:prstGeom prst="rect">
            <a:avLst/>
          </a:prstGeom>
        </p:spPr>
      </p:pic>
      <p:sp>
        <p:nvSpPr>
          <p:cNvPr id="6" name="Text Placeholder 3">
            <a:extLst>
              <a:ext uri="{FF2B5EF4-FFF2-40B4-BE49-F238E27FC236}">
                <a16:creationId xmlns:a16="http://schemas.microsoft.com/office/drawing/2014/main" id="{5197BEB6-6CF5-4E45-00AF-9A34B9D40D1E}"/>
              </a:ext>
            </a:extLst>
          </p:cNvPr>
          <p:cNvSpPr txBox="1">
            <a:spLocks/>
          </p:cNvSpPr>
          <p:nvPr/>
        </p:nvSpPr>
        <p:spPr>
          <a:xfrm>
            <a:off x="6489009" y="5077325"/>
            <a:ext cx="4064232" cy="843030"/>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i="1" dirty="0"/>
              <a:t>Aircraft landing in fog conditions </a:t>
            </a:r>
          </a:p>
          <a:p>
            <a:r>
              <a:rPr lang="en-US" sz="1800" i="1" dirty="0"/>
              <a:t>Adapted from The Sydney Herald</a:t>
            </a:r>
          </a:p>
        </p:txBody>
      </p:sp>
    </p:spTree>
    <p:extLst>
      <p:ext uri="{BB962C8B-B14F-4D97-AF65-F5344CB8AC3E}">
        <p14:creationId xmlns:p14="http://schemas.microsoft.com/office/powerpoint/2010/main" val="3351852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85663-6A64-B3B2-0818-C4A7E741C96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D30418-7EDF-2096-DBAD-AFAC2D0F7E63}"/>
              </a:ext>
            </a:extLst>
          </p:cNvPr>
          <p:cNvSpPr>
            <a:spLocks noGrp="1"/>
          </p:cNvSpPr>
          <p:nvPr>
            <p:ph type="sldNum" sz="quarter" idx="10"/>
          </p:nvPr>
        </p:nvSpPr>
        <p:spPr/>
        <p:txBody>
          <a:bodyPr/>
          <a:lstStyle/>
          <a:p>
            <a:fld id="{CD824FE9-DCF5-A546-91B8-A1EA6C94E693}" type="slidenum">
              <a:rPr lang="en-US" smtClean="0"/>
              <a:pPr/>
              <a:t>3</a:t>
            </a:fld>
            <a:endParaRPr lang="en-US"/>
          </a:p>
        </p:txBody>
      </p:sp>
      <p:sp>
        <p:nvSpPr>
          <p:cNvPr id="3" name="Title 2">
            <a:extLst>
              <a:ext uri="{FF2B5EF4-FFF2-40B4-BE49-F238E27FC236}">
                <a16:creationId xmlns:a16="http://schemas.microsoft.com/office/drawing/2014/main" id="{5DB624EF-7D41-4EB7-0A3A-E8CDA8CB6130}"/>
              </a:ext>
            </a:extLst>
          </p:cNvPr>
          <p:cNvSpPr>
            <a:spLocks noGrp="1"/>
          </p:cNvSpPr>
          <p:nvPr>
            <p:ph type="title"/>
          </p:nvPr>
        </p:nvSpPr>
        <p:spPr>
          <a:xfrm>
            <a:off x="616563" y="1046140"/>
            <a:ext cx="10365445" cy="590931"/>
          </a:xfrm>
        </p:spPr>
        <p:txBody>
          <a:bodyPr/>
          <a:lstStyle/>
          <a:p>
            <a:r>
              <a:rPr lang="en-US" dirty="0"/>
              <a:t>Introduction</a:t>
            </a:r>
          </a:p>
        </p:txBody>
      </p:sp>
      <p:sp>
        <p:nvSpPr>
          <p:cNvPr id="4" name="Text Placeholder 3">
            <a:extLst>
              <a:ext uri="{FF2B5EF4-FFF2-40B4-BE49-F238E27FC236}">
                <a16:creationId xmlns:a16="http://schemas.microsoft.com/office/drawing/2014/main" id="{A880A2D3-7E92-CE26-57AB-B415F061F76D}"/>
              </a:ext>
            </a:extLst>
          </p:cNvPr>
          <p:cNvSpPr>
            <a:spLocks noGrp="1"/>
          </p:cNvSpPr>
          <p:nvPr>
            <p:ph type="body" sz="quarter" idx="11"/>
          </p:nvPr>
        </p:nvSpPr>
        <p:spPr>
          <a:xfrm>
            <a:off x="764919" y="1755257"/>
            <a:ext cx="10068731" cy="4428570"/>
          </a:xfrm>
        </p:spPr>
        <p:txBody>
          <a:bodyPr>
            <a:normAutofit/>
          </a:bodyPr>
          <a:lstStyle/>
          <a:p>
            <a:pPr marL="342900" indent="-342900">
              <a:buFont typeface="Arial" panose="020B0604020202020204" pitchFamily="34" charset="0"/>
              <a:buChar char="•"/>
            </a:pPr>
            <a:r>
              <a:rPr lang="en-US" dirty="0"/>
              <a:t>Visibility Challenges:</a:t>
            </a:r>
          </a:p>
          <a:p>
            <a:pPr marL="685731" lvl="1" indent="-342900">
              <a:buFont typeface="Arial" panose="020B0604020202020204" pitchFamily="34" charset="0"/>
              <a:buChar char="•"/>
            </a:pPr>
            <a:r>
              <a:rPr lang="en-US" dirty="0"/>
              <a:t>Fog significantly impacts visibility, complicating airport operations (</a:t>
            </a:r>
            <a:r>
              <a:rPr lang="en-US" dirty="0" err="1"/>
              <a:t>Gultepe</a:t>
            </a:r>
            <a:r>
              <a:rPr lang="en-US" dirty="0"/>
              <a:t> et al., 2007).</a:t>
            </a:r>
          </a:p>
          <a:p>
            <a:pPr marL="685731" lvl="1" indent="-342900">
              <a:buFont typeface="Arial" panose="020B0604020202020204" pitchFamily="34" charset="0"/>
              <a:buChar char="•"/>
            </a:pPr>
            <a:r>
              <a:rPr lang="en-US" dirty="0"/>
              <a:t>Pilots must rely on Instrument Flight Rules (IFR) when visibility drops to 1-3 miles, and Low Instrument Flight Rules (LIFR) for visibility below 1 mile (Herman and Schumacher, 2016).</a:t>
            </a:r>
          </a:p>
          <a:p>
            <a:pPr marL="342900" indent="-342900">
              <a:buFont typeface="Arial" panose="020B0604020202020204" pitchFamily="34" charset="0"/>
              <a:buChar char="•"/>
            </a:pPr>
            <a:r>
              <a:rPr lang="en-US" dirty="0"/>
              <a:t>Operational Challenges:</a:t>
            </a:r>
          </a:p>
          <a:p>
            <a:pPr marL="685731" lvl="1" indent="-342900">
              <a:buFont typeface="Arial" panose="020B0604020202020204" pitchFamily="34" charset="0"/>
              <a:buChar char="•"/>
            </a:pPr>
            <a:r>
              <a:rPr lang="en-US" dirty="0"/>
              <a:t>Reduced visibility disrupts take offs and landings.</a:t>
            </a:r>
          </a:p>
          <a:p>
            <a:pPr marL="685731" lvl="1" indent="-342900">
              <a:buFont typeface="Arial" panose="020B0604020202020204" pitchFamily="34" charset="0"/>
              <a:buChar char="•"/>
            </a:pPr>
            <a:r>
              <a:rPr lang="en-US" dirty="0"/>
              <a:t>Delay defined as detainment of IFR traffic by air traffic control (ATC) for 15 minutes or more (FAA).</a:t>
            </a:r>
          </a:p>
          <a:p>
            <a:pPr marL="685731" lvl="1" indent="-342900">
              <a:buFont typeface="Arial" panose="020B0604020202020204" pitchFamily="34" charset="0"/>
              <a:buChar char="•"/>
            </a:pPr>
            <a:r>
              <a:rPr lang="en-US" dirty="0"/>
              <a:t>This disrupts the overall flow of air traffic, causing widespread delay and cancellations.</a:t>
            </a:r>
          </a:p>
          <a:p>
            <a:pPr marL="342900" indent="-342900">
              <a:buFont typeface="Arial" panose="020B0604020202020204" pitchFamily="34" charset="0"/>
              <a:buChar char="•"/>
            </a:pPr>
            <a:endParaRPr lang="en-US" dirty="0"/>
          </a:p>
          <a:p>
            <a:pPr marL="1199979" lvl="2" indent="-342900"/>
            <a:endParaRPr lang="en-US" dirty="0"/>
          </a:p>
        </p:txBody>
      </p:sp>
    </p:spTree>
    <p:extLst>
      <p:ext uri="{BB962C8B-B14F-4D97-AF65-F5344CB8AC3E}">
        <p14:creationId xmlns:p14="http://schemas.microsoft.com/office/powerpoint/2010/main" val="88508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47D35B-943F-CA68-3ABE-14CA74BF56A3}"/>
              </a:ext>
            </a:extLst>
          </p:cNvPr>
          <p:cNvSpPr>
            <a:spLocks noGrp="1"/>
          </p:cNvSpPr>
          <p:nvPr>
            <p:ph type="sldNum" sz="quarter" idx="10"/>
          </p:nvPr>
        </p:nvSpPr>
        <p:spPr/>
        <p:txBody>
          <a:bodyPr/>
          <a:lstStyle/>
          <a:p>
            <a:fld id="{CD824FE9-DCF5-A546-91B8-A1EA6C94E693}" type="slidenum">
              <a:rPr lang="en-US" smtClean="0"/>
              <a:pPr/>
              <a:t>4</a:t>
            </a:fld>
            <a:endParaRPr lang="en-US"/>
          </a:p>
        </p:txBody>
      </p:sp>
      <p:sp>
        <p:nvSpPr>
          <p:cNvPr id="3" name="Title 2">
            <a:extLst>
              <a:ext uri="{FF2B5EF4-FFF2-40B4-BE49-F238E27FC236}">
                <a16:creationId xmlns:a16="http://schemas.microsoft.com/office/drawing/2014/main" id="{90D88FC7-483F-2A52-F2C9-1492FF933635}"/>
              </a:ext>
            </a:extLst>
          </p:cNvPr>
          <p:cNvSpPr>
            <a:spLocks noGrp="1"/>
          </p:cNvSpPr>
          <p:nvPr>
            <p:ph type="title"/>
          </p:nvPr>
        </p:nvSpPr>
        <p:spPr>
          <a:xfrm>
            <a:off x="616563" y="1071347"/>
            <a:ext cx="10365445" cy="590931"/>
          </a:xfrm>
        </p:spPr>
        <p:txBody>
          <a:bodyPr/>
          <a:lstStyle/>
          <a:p>
            <a:r>
              <a:rPr lang="en-US" dirty="0"/>
              <a:t>Efforts to Reduce Impacts</a:t>
            </a:r>
          </a:p>
        </p:txBody>
      </p:sp>
      <p:sp>
        <p:nvSpPr>
          <p:cNvPr id="4" name="Text Placeholder 3">
            <a:extLst>
              <a:ext uri="{FF2B5EF4-FFF2-40B4-BE49-F238E27FC236}">
                <a16:creationId xmlns:a16="http://schemas.microsoft.com/office/drawing/2014/main" id="{F5ED0982-6B60-0077-9856-A6D521682E19}"/>
              </a:ext>
            </a:extLst>
          </p:cNvPr>
          <p:cNvSpPr>
            <a:spLocks noGrp="1"/>
          </p:cNvSpPr>
          <p:nvPr>
            <p:ph type="body" sz="quarter" idx="11"/>
          </p:nvPr>
        </p:nvSpPr>
        <p:spPr>
          <a:xfrm>
            <a:off x="616563" y="2096219"/>
            <a:ext cx="5962837" cy="4428570"/>
          </a:xfrm>
        </p:spPr>
        <p:txBody>
          <a:bodyPr/>
          <a:lstStyle/>
          <a:p>
            <a:pPr marL="342900" indent="-342900">
              <a:buFont typeface="Arial" panose="020B0604020202020204" pitchFamily="34" charset="0"/>
              <a:buChar char="•"/>
            </a:pPr>
            <a:r>
              <a:rPr lang="en-US" dirty="0"/>
              <a:t>Localized Aviation MOS Program (LAMP)</a:t>
            </a:r>
          </a:p>
          <a:p>
            <a:pPr marL="685731" lvl="1" indent="-342900">
              <a:buFont typeface="Arial" panose="020B0604020202020204" pitchFamily="34" charset="0"/>
              <a:buChar char="•"/>
            </a:pPr>
            <a:r>
              <a:rPr lang="en-US" dirty="0"/>
              <a:t>Use of METAR, TAF, radar, NWP, and climatology.</a:t>
            </a:r>
          </a:p>
          <a:p>
            <a:pPr marL="685731" lvl="1" indent="-342900">
              <a:buFont typeface="Arial" panose="020B0604020202020204" pitchFamily="34" charset="0"/>
              <a:buChar char="•"/>
            </a:pPr>
            <a:r>
              <a:rPr lang="en-US" dirty="0"/>
              <a:t>Proved accurate for predicting ceiling trends, loss of accuracy for fog (Boyd and Guinn 2019).</a:t>
            </a:r>
          </a:p>
          <a:p>
            <a:pPr marL="342900" indent="-342900">
              <a:buFont typeface="Arial" panose="020B0604020202020204" pitchFamily="34" charset="0"/>
              <a:buChar char="•"/>
            </a:pPr>
            <a:r>
              <a:rPr lang="en-US" dirty="0"/>
              <a:t>High frequency ASOS data</a:t>
            </a:r>
          </a:p>
          <a:p>
            <a:pPr marL="685731" lvl="1" indent="-342900">
              <a:buFont typeface="Arial" panose="020B0604020202020204" pitchFamily="34" charset="0"/>
              <a:buChar char="•"/>
            </a:pPr>
            <a:r>
              <a:rPr lang="en-US" dirty="0"/>
              <a:t>More frequent than the standard hourly ASOS observations.</a:t>
            </a:r>
          </a:p>
          <a:p>
            <a:pPr marL="685731" lvl="1" indent="-342900">
              <a:buFont typeface="Arial" panose="020B0604020202020204" pitchFamily="34" charset="0"/>
              <a:buChar char="•"/>
            </a:pPr>
            <a:r>
              <a:rPr lang="en-US" dirty="0"/>
              <a:t>Proved beneficial for fog events since conditions change rapidly (Leyton and Fritsch 2004).</a:t>
            </a:r>
          </a:p>
        </p:txBody>
      </p:sp>
      <p:pic>
        <p:nvPicPr>
          <p:cNvPr id="1028" name="Picture 4" descr="Morse Code of Weather: how to properly measure snow and where official  observing sites are located">
            <a:extLst>
              <a:ext uri="{FF2B5EF4-FFF2-40B4-BE49-F238E27FC236}">
                <a16:creationId xmlns:a16="http://schemas.microsoft.com/office/drawing/2014/main" id="{A48E4FB3-D333-5234-72B8-08162EF17D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07" r="26043"/>
          <a:stretch/>
        </p:blipFill>
        <p:spPr bwMode="auto">
          <a:xfrm>
            <a:off x="6976163" y="1795815"/>
            <a:ext cx="5088457" cy="349788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ADFA9712-BDDE-3169-F282-5FA776377CA4}"/>
              </a:ext>
            </a:extLst>
          </p:cNvPr>
          <p:cNvSpPr txBox="1">
            <a:spLocks/>
          </p:cNvSpPr>
          <p:nvPr/>
        </p:nvSpPr>
        <p:spPr>
          <a:xfrm>
            <a:off x="6976163" y="5427232"/>
            <a:ext cx="4404554" cy="836588"/>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i="1" dirty="0"/>
              <a:t>ASOS at BIS</a:t>
            </a:r>
          </a:p>
          <a:p>
            <a:r>
              <a:rPr lang="en-US" sz="1800" i="1" dirty="0"/>
              <a:t>Adapted from the National Weather Service</a:t>
            </a:r>
          </a:p>
        </p:txBody>
      </p:sp>
    </p:spTree>
    <p:extLst>
      <p:ext uri="{BB962C8B-B14F-4D97-AF65-F5344CB8AC3E}">
        <p14:creationId xmlns:p14="http://schemas.microsoft.com/office/powerpoint/2010/main" val="380279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1E6C6B-8164-943A-AD00-2A92116E5DF4}"/>
              </a:ext>
            </a:extLst>
          </p:cNvPr>
          <p:cNvSpPr>
            <a:spLocks noGrp="1"/>
          </p:cNvSpPr>
          <p:nvPr>
            <p:ph type="sldNum" sz="quarter" idx="10"/>
          </p:nvPr>
        </p:nvSpPr>
        <p:spPr/>
        <p:txBody>
          <a:bodyPr/>
          <a:lstStyle/>
          <a:p>
            <a:fld id="{CD824FE9-DCF5-A546-91B8-A1EA6C94E693}" type="slidenum">
              <a:rPr lang="en-US" smtClean="0"/>
              <a:pPr/>
              <a:t>5</a:t>
            </a:fld>
            <a:endParaRPr lang="en-US"/>
          </a:p>
        </p:txBody>
      </p:sp>
      <p:sp>
        <p:nvSpPr>
          <p:cNvPr id="3" name="Title 2">
            <a:extLst>
              <a:ext uri="{FF2B5EF4-FFF2-40B4-BE49-F238E27FC236}">
                <a16:creationId xmlns:a16="http://schemas.microsoft.com/office/drawing/2014/main" id="{70B9A244-5E2D-9B02-B061-69A63D119D7B}"/>
              </a:ext>
            </a:extLst>
          </p:cNvPr>
          <p:cNvSpPr>
            <a:spLocks noGrp="1"/>
          </p:cNvSpPr>
          <p:nvPr>
            <p:ph type="title"/>
          </p:nvPr>
        </p:nvSpPr>
        <p:spPr>
          <a:xfrm>
            <a:off x="616563" y="1057703"/>
            <a:ext cx="10365445" cy="590931"/>
          </a:xfrm>
        </p:spPr>
        <p:txBody>
          <a:bodyPr/>
          <a:lstStyle/>
          <a:p>
            <a:r>
              <a:rPr lang="en-US" dirty="0"/>
              <a:t>Motivation and Objectives</a:t>
            </a:r>
          </a:p>
        </p:txBody>
      </p:sp>
      <p:sp>
        <p:nvSpPr>
          <p:cNvPr id="4" name="Text Placeholder 3">
            <a:extLst>
              <a:ext uri="{FF2B5EF4-FFF2-40B4-BE49-F238E27FC236}">
                <a16:creationId xmlns:a16="http://schemas.microsoft.com/office/drawing/2014/main" id="{0FA027BC-13BF-FD51-4562-4D98D369E397}"/>
              </a:ext>
            </a:extLst>
          </p:cNvPr>
          <p:cNvSpPr>
            <a:spLocks noGrp="1"/>
          </p:cNvSpPr>
          <p:nvPr>
            <p:ph type="body" sz="quarter" idx="11"/>
          </p:nvPr>
        </p:nvSpPr>
        <p:spPr>
          <a:xfrm>
            <a:off x="616563" y="2096219"/>
            <a:ext cx="9753600" cy="4428570"/>
          </a:xfrm>
        </p:spPr>
        <p:txBody>
          <a:bodyPr/>
          <a:lstStyle/>
          <a:p>
            <a:pPr marL="342900" indent="-342900">
              <a:buFont typeface="Arial" panose="020B0604020202020204" pitchFamily="34" charset="0"/>
              <a:buChar char="•"/>
            </a:pPr>
            <a:r>
              <a:rPr lang="en-US" dirty="0"/>
              <a:t>Research Gap:</a:t>
            </a:r>
          </a:p>
          <a:p>
            <a:pPr marL="685731" lvl="1" indent="-342900">
              <a:buFont typeface="Arial" panose="020B0604020202020204" pitchFamily="34" charset="0"/>
              <a:buChar char="•"/>
            </a:pPr>
            <a:r>
              <a:rPr lang="en-US" dirty="0"/>
              <a:t>Limited research exists of how fog affects airports in North Dakota.</a:t>
            </a:r>
          </a:p>
          <a:p>
            <a:pPr marL="342900" indent="-342900">
              <a:buFont typeface="Arial" panose="020B0604020202020204" pitchFamily="34" charset="0"/>
              <a:buChar char="•"/>
            </a:pPr>
            <a:r>
              <a:rPr lang="en-US" dirty="0"/>
              <a:t>Study Objectives:</a:t>
            </a:r>
          </a:p>
          <a:p>
            <a:pPr marL="685731" lvl="1" indent="-342900">
              <a:buFont typeface="Arial" panose="020B0604020202020204" pitchFamily="34" charset="0"/>
              <a:buChar char="•"/>
            </a:pPr>
            <a:r>
              <a:rPr lang="en-US" dirty="0"/>
              <a:t>What is the probability of flight delays due to fog by season at North Dakota airports?</a:t>
            </a:r>
          </a:p>
          <a:p>
            <a:pPr marL="685731" lvl="1" indent="-342900">
              <a:buFont typeface="Arial" panose="020B0604020202020204" pitchFamily="34" charset="0"/>
              <a:buChar char="•"/>
            </a:pPr>
            <a:r>
              <a:rPr lang="en-US" dirty="0"/>
              <a:t>How has the probability changed over time from 2000 to 2023?</a:t>
            </a:r>
          </a:p>
          <a:p>
            <a:pPr marL="685731" lvl="1" indent="-342900">
              <a:buFont typeface="Arial" panose="020B0604020202020204" pitchFamily="34" charset="0"/>
              <a:buChar char="•"/>
            </a:pPr>
            <a:r>
              <a:rPr lang="en-US" dirty="0"/>
              <a:t>How have flight delays due to weather changed over time from 2000 to 2023?</a:t>
            </a:r>
          </a:p>
        </p:txBody>
      </p:sp>
    </p:spTree>
    <p:extLst>
      <p:ext uri="{BB962C8B-B14F-4D97-AF65-F5344CB8AC3E}">
        <p14:creationId xmlns:p14="http://schemas.microsoft.com/office/powerpoint/2010/main" val="2763899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B2FBC0-9AA8-893C-88EF-FA6AED692B16}"/>
              </a:ext>
            </a:extLst>
          </p:cNvPr>
          <p:cNvSpPr>
            <a:spLocks noGrp="1"/>
          </p:cNvSpPr>
          <p:nvPr>
            <p:ph type="sldNum" sz="quarter" idx="10"/>
          </p:nvPr>
        </p:nvSpPr>
        <p:spPr/>
        <p:txBody>
          <a:bodyPr/>
          <a:lstStyle/>
          <a:p>
            <a:fld id="{CD824FE9-DCF5-A546-91B8-A1EA6C94E693}" type="slidenum">
              <a:rPr lang="en-US" smtClean="0"/>
              <a:pPr/>
              <a:t>6</a:t>
            </a:fld>
            <a:endParaRPr lang="en-US"/>
          </a:p>
        </p:txBody>
      </p:sp>
      <p:sp>
        <p:nvSpPr>
          <p:cNvPr id="3" name="Title 2">
            <a:extLst>
              <a:ext uri="{FF2B5EF4-FFF2-40B4-BE49-F238E27FC236}">
                <a16:creationId xmlns:a16="http://schemas.microsoft.com/office/drawing/2014/main" id="{1A8472B5-ABDC-B5B3-EF5C-7445CCDCB836}"/>
              </a:ext>
            </a:extLst>
          </p:cNvPr>
          <p:cNvSpPr>
            <a:spLocks noGrp="1"/>
          </p:cNvSpPr>
          <p:nvPr>
            <p:ph type="title"/>
          </p:nvPr>
        </p:nvSpPr>
        <p:spPr>
          <a:xfrm>
            <a:off x="607355" y="1076181"/>
            <a:ext cx="10365445" cy="590931"/>
          </a:xfrm>
        </p:spPr>
        <p:txBody>
          <a:bodyPr/>
          <a:lstStyle/>
          <a:p>
            <a:r>
              <a:rPr lang="en-US" dirty="0"/>
              <a:t>Methodology</a:t>
            </a:r>
          </a:p>
        </p:txBody>
      </p:sp>
      <p:sp>
        <p:nvSpPr>
          <p:cNvPr id="4" name="Text Placeholder 3">
            <a:extLst>
              <a:ext uri="{FF2B5EF4-FFF2-40B4-BE49-F238E27FC236}">
                <a16:creationId xmlns:a16="http://schemas.microsoft.com/office/drawing/2014/main" id="{FBBD1013-35BD-F01D-D89F-D7BBAB34D517}"/>
              </a:ext>
            </a:extLst>
          </p:cNvPr>
          <p:cNvSpPr>
            <a:spLocks noGrp="1"/>
          </p:cNvSpPr>
          <p:nvPr>
            <p:ph type="body" sz="quarter" idx="11"/>
          </p:nvPr>
        </p:nvSpPr>
        <p:spPr>
          <a:xfrm>
            <a:off x="607355" y="1958162"/>
            <a:ext cx="6356153" cy="4428570"/>
          </a:xfrm>
        </p:spPr>
        <p:txBody>
          <a:bodyPr/>
          <a:lstStyle/>
          <a:p>
            <a:pPr marL="342900" indent="-342900">
              <a:buFont typeface="Arial" panose="020B0604020202020204" pitchFamily="34" charset="0"/>
              <a:buChar char="•"/>
            </a:pPr>
            <a:r>
              <a:rPr lang="en-US" dirty="0"/>
              <a:t>METARs and flight delay statistics are examined for three North Dakota airports:</a:t>
            </a:r>
          </a:p>
          <a:p>
            <a:pPr marL="685731" lvl="1" indent="-342900">
              <a:buFont typeface="Arial" panose="020B0604020202020204" pitchFamily="34" charset="0"/>
              <a:buChar char="•"/>
            </a:pPr>
            <a:r>
              <a:rPr lang="en-US" dirty="0"/>
              <a:t>Grand Forks International Airport (GFK)</a:t>
            </a:r>
          </a:p>
          <a:p>
            <a:pPr marL="685731" lvl="1" indent="-342900">
              <a:buFont typeface="Arial" panose="020B0604020202020204" pitchFamily="34" charset="0"/>
              <a:buChar char="•"/>
            </a:pPr>
            <a:r>
              <a:rPr lang="en-US" dirty="0"/>
              <a:t>Hector International Airport (FAR)</a:t>
            </a:r>
          </a:p>
          <a:p>
            <a:pPr marL="685731" lvl="1" indent="-342900">
              <a:buFont typeface="Arial" panose="020B0604020202020204" pitchFamily="34" charset="0"/>
              <a:buChar char="•"/>
            </a:pPr>
            <a:r>
              <a:rPr lang="en-US" dirty="0"/>
              <a:t>Bismarck Municipal Airport (BIS)</a:t>
            </a:r>
          </a:p>
          <a:p>
            <a:pPr marL="342900" indent="-342900">
              <a:buFont typeface="Arial" panose="020B0604020202020204" pitchFamily="34" charset="0"/>
              <a:buChar char="•"/>
            </a:pPr>
            <a:r>
              <a:rPr lang="en-US" dirty="0"/>
              <a:t>1 January 2000 to 31 December 2023</a:t>
            </a:r>
          </a:p>
          <a:p>
            <a:pPr marL="342900" indent="-342900">
              <a:buFont typeface="Arial" panose="020B0604020202020204" pitchFamily="34" charset="0"/>
              <a:buChar char="•"/>
            </a:pPr>
            <a:r>
              <a:rPr lang="en-US" dirty="0"/>
              <a:t>METAR data from Iowa Environmental </a:t>
            </a:r>
            <a:r>
              <a:rPr lang="en-US" dirty="0" err="1"/>
              <a:t>Mesonet</a:t>
            </a:r>
            <a:endParaRPr lang="en-US" dirty="0"/>
          </a:p>
          <a:p>
            <a:pPr marL="342900" indent="-342900">
              <a:buFont typeface="Arial" panose="020B0604020202020204" pitchFamily="34" charset="0"/>
              <a:buChar char="•"/>
            </a:pPr>
            <a:r>
              <a:rPr lang="en-US" dirty="0"/>
              <a:t>Delay information from the OPSNET</a:t>
            </a:r>
          </a:p>
        </p:txBody>
      </p:sp>
      <p:pic>
        <p:nvPicPr>
          <p:cNvPr id="5" name="Picture 4">
            <a:extLst>
              <a:ext uri="{FF2B5EF4-FFF2-40B4-BE49-F238E27FC236}">
                <a16:creationId xmlns:a16="http://schemas.microsoft.com/office/drawing/2014/main" id="{B733CF41-8AF8-5C6D-36EE-B38B05031724}"/>
              </a:ext>
            </a:extLst>
          </p:cNvPr>
          <p:cNvPicPr>
            <a:picLocks noChangeAspect="1"/>
          </p:cNvPicPr>
          <p:nvPr/>
        </p:nvPicPr>
        <p:blipFill>
          <a:blip r:embed="rId3"/>
          <a:stretch>
            <a:fillRect/>
          </a:stretch>
        </p:blipFill>
        <p:spPr>
          <a:xfrm>
            <a:off x="6646434" y="1411406"/>
            <a:ext cx="5545566" cy="4035188"/>
          </a:xfrm>
          <a:prstGeom prst="rect">
            <a:avLst/>
          </a:prstGeom>
        </p:spPr>
      </p:pic>
      <p:sp>
        <p:nvSpPr>
          <p:cNvPr id="6" name="5-Point Star 5">
            <a:extLst>
              <a:ext uri="{FF2B5EF4-FFF2-40B4-BE49-F238E27FC236}">
                <a16:creationId xmlns:a16="http://schemas.microsoft.com/office/drawing/2014/main" id="{EFADED4B-F95D-9F56-0258-31CEE4EC717C}"/>
              </a:ext>
            </a:extLst>
          </p:cNvPr>
          <p:cNvSpPr/>
          <p:nvPr/>
        </p:nvSpPr>
        <p:spPr>
          <a:xfrm>
            <a:off x="8907670" y="3580227"/>
            <a:ext cx="348871" cy="344658"/>
          </a:xfrm>
          <a:prstGeom prst="star5">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a:extLst>
              <a:ext uri="{FF2B5EF4-FFF2-40B4-BE49-F238E27FC236}">
                <a16:creationId xmlns:a16="http://schemas.microsoft.com/office/drawing/2014/main" id="{D88B0933-36F5-3E72-1B6D-BAE97F7A5758}"/>
              </a:ext>
            </a:extLst>
          </p:cNvPr>
          <p:cNvSpPr/>
          <p:nvPr/>
        </p:nvSpPr>
        <p:spPr>
          <a:xfrm>
            <a:off x="11263909" y="2396196"/>
            <a:ext cx="348871" cy="344658"/>
          </a:xfrm>
          <a:prstGeom prst="star5">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a:extLst>
              <a:ext uri="{FF2B5EF4-FFF2-40B4-BE49-F238E27FC236}">
                <a16:creationId xmlns:a16="http://schemas.microsoft.com/office/drawing/2014/main" id="{257CB16A-3818-666B-354F-BECBB92F1A4E}"/>
              </a:ext>
            </a:extLst>
          </p:cNvPr>
          <p:cNvSpPr/>
          <p:nvPr/>
        </p:nvSpPr>
        <p:spPr>
          <a:xfrm>
            <a:off x="11522751" y="3365694"/>
            <a:ext cx="348871" cy="344658"/>
          </a:xfrm>
          <a:prstGeom prst="star5">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CECDCF70-9C73-EFC6-41F9-6F2D6C924B5F}"/>
              </a:ext>
            </a:extLst>
          </p:cNvPr>
          <p:cNvSpPr txBox="1">
            <a:spLocks/>
          </p:cNvSpPr>
          <p:nvPr/>
        </p:nvSpPr>
        <p:spPr>
          <a:xfrm>
            <a:off x="6963508" y="5592896"/>
            <a:ext cx="4649272" cy="590931"/>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i="1" dirty="0"/>
              <a:t>Adapted from ND Aeronautics Commission</a:t>
            </a:r>
          </a:p>
        </p:txBody>
      </p:sp>
    </p:spTree>
    <p:extLst>
      <p:ext uri="{BB962C8B-B14F-4D97-AF65-F5344CB8AC3E}">
        <p14:creationId xmlns:p14="http://schemas.microsoft.com/office/powerpoint/2010/main" val="1280262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4B8F0-3A5A-2AD7-F638-1536E59830B0}"/>
              </a:ext>
            </a:extLst>
          </p:cNvPr>
          <p:cNvSpPr>
            <a:spLocks noGrp="1"/>
          </p:cNvSpPr>
          <p:nvPr>
            <p:ph type="sldNum" sz="quarter" idx="10"/>
          </p:nvPr>
        </p:nvSpPr>
        <p:spPr/>
        <p:txBody>
          <a:bodyPr/>
          <a:lstStyle/>
          <a:p>
            <a:fld id="{CD824FE9-DCF5-A546-91B8-A1EA6C94E693}" type="slidenum">
              <a:rPr lang="en-US" smtClean="0"/>
              <a:pPr/>
              <a:t>7</a:t>
            </a:fld>
            <a:endParaRPr lang="en-US"/>
          </a:p>
        </p:txBody>
      </p:sp>
      <p:sp>
        <p:nvSpPr>
          <p:cNvPr id="3" name="Title 2">
            <a:extLst>
              <a:ext uri="{FF2B5EF4-FFF2-40B4-BE49-F238E27FC236}">
                <a16:creationId xmlns:a16="http://schemas.microsoft.com/office/drawing/2014/main" id="{3B515273-2A1A-D0D5-E88D-8AF60A9278C1}"/>
              </a:ext>
            </a:extLst>
          </p:cNvPr>
          <p:cNvSpPr>
            <a:spLocks noGrp="1"/>
          </p:cNvSpPr>
          <p:nvPr>
            <p:ph type="title"/>
          </p:nvPr>
        </p:nvSpPr>
        <p:spPr>
          <a:xfrm>
            <a:off x="607354" y="1058032"/>
            <a:ext cx="11093865" cy="590931"/>
          </a:xfrm>
        </p:spPr>
        <p:txBody>
          <a:bodyPr/>
          <a:lstStyle/>
          <a:p>
            <a:r>
              <a:rPr lang="en-US" dirty="0"/>
              <a:t>Results – Low Visibility Occurrences (2000—2023)</a:t>
            </a:r>
          </a:p>
        </p:txBody>
      </p:sp>
      <p:graphicFrame>
        <p:nvGraphicFramePr>
          <p:cNvPr id="9" name="Chart 8">
            <a:extLst>
              <a:ext uri="{FF2B5EF4-FFF2-40B4-BE49-F238E27FC236}">
                <a16:creationId xmlns:a16="http://schemas.microsoft.com/office/drawing/2014/main" id="{74878004-8CA4-8568-781C-F6BECCF41B9C}"/>
              </a:ext>
            </a:extLst>
          </p:cNvPr>
          <p:cNvGraphicFramePr>
            <a:graphicFrameLocks/>
          </p:cNvGraphicFramePr>
          <p:nvPr>
            <p:extLst>
              <p:ext uri="{D42A27DB-BD31-4B8C-83A1-F6EECF244321}">
                <p14:modId xmlns:p14="http://schemas.microsoft.com/office/powerpoint/2010/main" val="230031107"/>
              </p:ext>
            </p:extLst>
          </p:nvPr>
        </p:nvGraphicFramePr>
        <p:xfrm>
          <a:off x="0" y="1743824"/>
          <a:ext cx="4154120" cy="3566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ECB9F835-C26F-6DC9-04DF-FBC0079682B4}"/>
              </a:ext>
            </a:extLst>
          </p:cNvPr>
          <p:cNvGraphicFramePr>
            <a:graphicFrameLocks/>
          </p:cNvGraphicFramePr>
          <p:nvPr>
            <p:extLst>
              <p:ext uri="{D42A27DB-BD31-4B8C-83A1-F6EECF244321}">
                <p14:modId xmlns:p14="http://schemas.microsoft.com/office/powerpoint/2010/main" val="187679328"/>
              </p:ext>
            </p:extLst>
          </p:nvPr>
        </p:nvGraphicFramePr>
        <p:xfrm>
          <a:off x="4039893" y="1743824"/>
          <a:ext cx="3997988" cy="3566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108661E3-98E7-5C3F-6977-117FB11F1C0C}"/>
              </a:ext>
            </a:extLst>
          </p:cNvPr>
          <p:cNvGraphicFramePr>
            <a:graphicFrameLocks/>
          </p:cNvGraphicFramePr>
          <p:nvPr>
            <p:extLst>
              <p:ext uri="{D42A27DB-BD31-4B8C-83A1-F6EECF244321}">
                <p14:modId xmlns:p14="http://schemas.microsoft.com/office/powerpoint/2010/main" val="4254326250"/>
              </p:ext>
            </p:extLst>
          </p:nvPr>
        </p:nvGraphicFramePr>
        <p:xfrm>
          <a:off x="8037881" y="1743822"/>
          <a:ext cx="4164450" cy="3566494"/>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 Placeholder 3">
            <a:extLst>
              <a:ext uri="{FF2B5EF4-FFF2-40B4-BE49-F238E27FC236}">
                <a16:creationId xmlns:a16="http://schemas.microsoft.com/office/drawing/2014/main" id="{EAA69534-A7BD-3E0F-CC95-A0C9A5F85972}"/>
              </a:ext>
            </a:extLst>
          </p:cNvPr>
          <p:cNvSpPr>
            <a:spLocks noGrp="1"/>
          </p:cNvSpPr>
          <p:nvPr>
            <p:ph type="body" sz="quarter" idx="11"/>
          </p:nvPr>
        </p:nvSpPr>
        <p:spPr>
          <a:xfrm>
            <a:off x="607355" y="5501902"/>
            <a:ext cx="9753600" cy="681925"/>
          </a:xfrm>
        </p:spPr>
        <p:txBody>
          <a:bodyPr/>
          <a:lstStyle/>
          <a:p>
            <a:pPr marL="342900" indent="-342900">
              <a:buFont typeface="Arial" panose="020B0604020202020204" pitchFamily="34" charset="0"/>
              <a:buChar char="•"/>
            </a:pPr>
            <a:r>
              <a:rPr lang="en-US" dirty="0"/>
              <a:t>Low visibility is caused by fog and mist.</a:t>
            </a:r>
          </a:p>
          <a:p>
            <a:pPr marL="342900" indent="-342900">
              <a:buFont typeface="Arial" panose="020B0604020202020204" pitchFamily="34" charset="0"/>
              <a:buChar char="•"/>
            </a:pPr>
            <a:r>
              <a:rPr lang="en-US" dirty="0"/>
              <a:t>Mist reports occurred more frequent than fog reports.</a:t>
            </a:r>
          </a:p>
        </p:txBody>
      </p:sp>
    </p:spTree>
    <p:extLst>
      <p:ext uri="{BB962C8B-B14F-4D97-AF65-F5344CB8AC3E}">
        <p14:creationId xmlns:p14="http://schemas.microsoft.com/office/powerpoint/2010/main" val="2676637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40CAE3-F624-8608-045A-6DC75E5F1B6F}"/>
              </a:ext>
            </a:extLst>
          </p:cNvPr>
          <p:cNvSpPr>
            <a:spLocks noGrp="1"/>
          </p:cNvSpPr>
          <p:nvPr>
            <p:ph type="sldNum" sz="quarter" idx="10"/>
          </p:nvPr>
        </p:nvSpPr>
        <p:spPr/>
        <p:txBody>
          <a:bodyPr/>
          <a:lstStyle/>
          <a:p>
            <a:fld id="{CD824FE9-DCF5-A546-91B8-A1EA6C94E693}" type="slidenum">
              <a:rPr lang="en-US" smtClean="0"/>
              <a:pPr/>
              <a:t>8</a:t>
            </a:fld>
            <a:endParaRPr lang="en-US"/>
          </a:p>
        </p:txBody>
      </p:sp>
      <p:sp>
        <p:nvSpPr>
          <p:cNvPr id="3" name="Title 2">
            <a:extLst>
              <a:ext uri="{FF2B5EF4-FFF2-40B4-BE49-F238E27FC236}">
                <a16:creationId xmlns:a16="http://schemas.microsoft.com/office/drawing/2014/main" id="{461749A8-A32D-0A58-BF1D-198B99A38490}"/>
              </a:ext>
            </a:extLst>
          </p:cNvPr>
          <p:cNvSpPr>
            <a:spLocks noGrp="1"/>
          </p:cNvSpPr>
          <p:nvPr>
            <p:ph type="title"/>
          </p:nvPr>
        </p:nvSpPr>
        <p:spPr>
          <a:xfrm>
            <a:off x="607355" y="1052891"/>
            <a:ext cx="10365445" cy="590931"/>
          </a:xfrm>
        </p:spPr>
        <p:txBody>
          <a:bodyPr/>
          <a:lstStyle/>
          <a:p>
            <a:r>
              <a:rPr lang="en-US" dirty="0"/>
              <a:t>Results – Hourly Fog and Mist (2000—2023)</a:t>
            </a:r>
          </a:p>
        </p:txBody>
      </p:sp>
      <p:pic>
        <p:nvPicPr>
          <p:cNvPr id="6" name="Picture 5">
            <a:extLst>
              <a:ext uri="{FF2B5EF4-FFF2-40B4-BE49-F238E27FC236}">
                <a16:creationId xmlns:a16="http://schemas.microsoft.com/office/drawing/2014/main" id="{0F5F1749-6B31-1012-37AC-71CA79C7B1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643822"/>
            <a:ext cx="12191999" cy="4057620"/>
          </a:xfrm>
          <a:prstGeom prst="rect">
            <a:avLst/>
          </a:prstGeom>
        </p:spPr>
      </p:pic>
      <p:sp>
        <p:nvSpPr>
          <p:cNvPr id="4" name="Text Placeholder 3">
            <a:extLst>
              <a:ext uri="{FF2B5EF4-FFF2-40B4-BE49-F238E27FC236}">
                <a16:creationId xmlns:a16="http://schemas.microsoft.com/office/drawing/2014/main" id="{37F63081-2E46-3CAA-1B43-1CD264761B42}"/>
              </a:ext>
            </a:extLst>
          </p:cNvPr>
          <p:cNvSpPr>
            <a:spLocks noGrp="1"/>
          </p:cNvSpPr>
          <p:nvPr>
            <p:ph type="body" sz="quarter" idx="11"/>
          </p:nvPr>
        </p:nvSpPr>
        <p:spPr>
          <a:xfrm>
            <a:off x="239806" y="5842864"/>
            <a:ext cx="11712388" cy="681925"/>
          </a:xfrm>
        </p:spPr>
        <p:txBody>
          <a:bodyPr/>
          <a:lstStyle/>
          <a:p>
            <a:r>
              <a:rPr lang="en-US" dirty="0"/>
              <a:t>Morning fog more frequent in winter months; earlier in summer and later in winter.</a:t>
            </a:r>
          </a:p>
        </p:txBody>
      </p:sp>
    </p:spTree>
    <p:extLst>
      <p:ext uri="{BB962C8B-B14F-4D97-AF65-F5344CB8AC3E}">
        <p14:creationId xmlns:p14="http://schemas.microsoft.com/office/powerpoint/2010/main" val="335525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69300B-F534-25EE-BDC3-AE7345D801AA}"/>
              </a:ext>
            </a:extLst>
          </p:cNvPr>
          <p:cNvSpPr>
            <a:spLocks noGrp="1"/>
          </p:cNvSpPr>
          <p:nvPr>
            <p:ph type="sldNum" sz="quarter" idx="10"/>
          </p:nvPr>
        </p:nvSpPr>
        <p:spPr/>
        <p:txBody>
          <a:bodyPr/>
          <a:lstStyle/>
          <a:p>
            <a:fld id="{CD824FE9-DCF5-A546-91B8-A1EA6C94E693}" type="slidenum">
              <a:rPr lang="en-US" smtClean="0"/>
              <a:pPr/>
              <a:t>9</a:t>
            </a:fld>
            <a:endParaRPr lang="en-US"/>
          </a:p>
        </p:txBody>
      </p:sp>
      <p:sp>
        <p:nvSpPr>
          <p:cNvPr id="3" name="Title 2">
            <a:extLst>
              <a:ext uri="{FF2B5EF4-FFF2-40B4-BE49-F238E27FC236}">
                <a16:creationId xmlns:a16="http://schemas.microsoft.com/office/drawing/2014/main" id="{4E151537-22AE-4D8A-4018-CA83B5AB8120}"/>
              </a:ext>
            </a:extLst>
          </p:cNvPr>
          <p:cNvSpPr>
            <a:spLocks noGrp="1"/>
          </p:cNvSpPr>
          <p:nvPr>
            <p:ph type="title"/>
          </p:nvPr>
        </p:nvSpPr>
        <p:spPr>
          <a:xfrm>
            <a:off x="609600" y="1053293"/>
            <a:ext cx="10972800" cy="538970"/>
          </a:xfrm>
        </p:spPr>
        <p:txBody>
          <a:bodyPr/>
          <a:lstStyle/>
          <a:p>
            <a:r>
              <a:rPr lang="en-US" dirty="0"/>
              <a:t>Results – Flight Delays at GFK (2000—2023)</a:t>
            </a:r>
          </a:p>
        </p:txBody>
      </p:sp>
      <p:sp>
        <p:nvSpPr>
          <p:cNvPr id="4" name="Text Placeholder 3">
            <a:extLst>
              <a:ext uri="{FF2B5EF4-FFF2-40B4-BE49-F238E27FC236}">
                <a16:creationId xmlns:a16="http://schemas.microsoft.com/office/drawing/2014/main" id="{86E4CF9A-EA30-86B8-2D92-DABC79A04300}"/>
              </a:ext>
            </a:extLst>
          </p:cNvPr>
          <p:cNvSpPr>
            <a:spLocks noGrp="1"/>
          </p:cNvSpPr>
          <p:nvPr>
            <p:ph type="body" sz="quarter" idx="11"/>
          </p:nvPr>
        </p:nvSpPr>
        <p:spPr>
          <a:xfrm>
            <a:off x="609600" y="1592263"/>
            <a:ext cx="5469467" cy="5055279"/>
          </a:xfrm>
        </p:spPr>
        <p:txBody>
          <a:bodyPr>
            <a:normAutofit/>
          </a:bodyPr>
          <a:lstStyle/>
          <a:p>
            <a:pPr marL="342900" indent="-342900">
              <a:buFont typeface="Arial" panose="020B0604020202020204" pitchFamily="34" charset="0"/>
              <a:buChar char="•"/>
            </a:pPr>
            <a:r>
              <a:rPr lang="en-US" dirty="0"/>
              <a:t>4 weather-related delays recorded.</a:t>
            </a:r>
          </a:p>
          <a:p>
            <a:pPr marL="342900" indent="-342900">
              <a:buFont typeface="Arial" panose="020B0604020202020204" pitchFamily="34" charset="0"/>
              <a:buChar char="•"/>
            </a:pPr>
            <a:r>
              <a:rPr lang="en-US" dirty="0"/>
              <a:t>Low number of delays aligns with low traffic volume (~2 departures per day).</a:t>
            </a:r>
          </a:p>
          <a:p>
            <a:pPr marL="342900" indent="-342900">
              <a:buFont typeface="Arial" panose="020B0604020202020204" pitchFamily="34" charset="0"/>
              <a:buChar char="•"/>
            </a:pPr>
            <a:r>
              <a:rPr lang="en-US" dirty="0"/>
              <a:t>Aligns with seasonal fog occurrences.</a:t>
            </a:r>
          </a:p>
          <a:p>
            <a:pPr marL="857147" lvl="1" indent="-342900"/>
            <a:r>
              <a:rPr lang="en-US" dirty="0"/>
              <a:t>2 delays recorded 7 April 2001</a:t>
            </a:r>
          </a:p>
          <a:p>
            <a:pPr marL="857147" lvl="1" indent="-342900"/>
            <a:r>
              <a:rPr lang="en-US" dirty="0"/>
              <a:t>1 delays recorded 22 January 2009</a:t>
            </a:r>
          </a:p>
          <a:p>
            <a:pPr marL="857147" lvl="1" indent="-342900"/>
            <a:r>
              <a:rPr lang="en-US" dirty="0"/>
              <a:t>1 delays recorded 17 February 2010 </a:t>
            </a:r>
          </a:p>
          <a:p>
            <a:pPr marL="342900" indent="-342900">
              <a:buFont typeface="Arial" panose="020B0604020202020204" pitchFamily="34" charset="0"/>
              <a:buChar char="•"/>
            </a:pPr>
            <a:r>
              <a:rPr lang="en-US" dirty="0"/>
              <a:t>Historical decrease in delays, last weather-related delay was in 2010.</a:t>
            </a:r>
          </a:p>
        </p:txBody>
      </p:sp>
      <p:graphicFrame>
        <p:nvGraphicFramePr>
          <p:cNvPr id="6" name="Chart 5">
            <a:extLst>
              <a:ext uri="{FF2B5EF4-FFF2-40B4-BE49-F238E27FC236}">
                <a16:creationId xmlns:a16="http://schemas.microsoft.com/office/drawing/2014/main" id="{6703D9A5-2940-DB99-AAA2-007E8F5051AC}"/>
              </a:ext>
            </a:extLst>
          </p:cNvPr>
          <p:cNvGraphicFramePr/>
          <p:nvPr>
            <p:extLst>
              <p:ext uri="{D42A27DB-BD31-4B8C-83A1-F6EECF244321}">
                <p14:modId xmlns:p14="http://schemas.microsoft.com/office/powerpoint/2010/main" val="2067551072"/>
              </p:ext>
            </p:extLst>
          </p:nvPr>
        </p:nvGraphicFramePr>
        <p:xfrm>
          <a:off x="6281003" y="1720311"/>
          <a:ext cx="5637194" cy="4084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E64B6042-0B4D-42B0-E8B4-E445CD469812}"/>
              </a:ext>
            </a:extLst>
          </p:cNvPr>
          <p:cNvSpPr txBox="1">
            <a:spLocks/>
          </p:cNvSpPr>
          <p:nvPr/>
        </p:nvSpPr>
        <p:spPr>
          <a:xfrm>
            <a:off x="6325835" y="5829244"/>
            <a:ext cx="4725664" cy="590931"/>
          </a:xfrm>
          <a:prstGeom prst="rect">
            <a:avLst/>
          </a:prstGeom>
        </p:spPr>
        <p:txBody>
          <a:bodyPr lIns="0" tIns="0" rIns="0" numCol="1" spcCol="457200"/>
          <a:lstStyle>
            <a:lvl1pPr marL="0" indent="0" algn="l" defTabSz="685663" rtl="0" eaLnBrk="1" latinLnBrk="0" hangingPunct="1">
              <a:lnSpc>
                <a:spcPct val="100000"/>
              </a:lnSpc>
              <a:spcBef>
                <a:spcPts val="750"/>
              </a:spcBef>
              <a:spcAft>
                <a:spcPts val="600"/>
              </a:spcAft>
              <a:buClr>
                <a:srgbClr val="039A44"/>
              </a:buClr>
              <a:buFont typeface="Courier New" panose="02070309020205020404" pitchFamily="49" charset="0"/>
              <a:buNone/>
              <a:defRPr sz="2400" b="0" i="0" kern="1200">
                <a:solidFill>
                  <a:schemeClr val="tx1"/>
                </a:solidFill>
                <a:latin typeface="Arial" panose="020B0604020202020204" pitchFamily="34" charset="0"/>
                <a:ea typeface="+mn-ea"/>
                <a:cs typeface="Arial" panose="020B0604020202020204" pitchFamily="34" charset="0"/>
              </a:defRPr>
            </a:lvl1pPr>
            <a:lvl2pPr marL="342831" indent="0" algn="l" defTabSz="685663" rtl="0" eaLnBrk="1" latinLnBrk="0" hangingPunct="1">
              <a:lnSpc>
                <a:spcPct val="150000"/>
              </a:lnSpc>
              <a:spcBef>
                <a:spcPts val="375"/>
              </a:spcBef>
              <a:buClr>
                <a:srgbClr val="039A44"/>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57079"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199910"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741" indent="-171416" algn="l" defTabSz="685663"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i="1" dirty="0"/>
              <a:t>Weather-related delay frequency by month at GFK </a:t>
            </a:r>
          </a:p>
        </p:txBody>
      </p:sp>
    </p:spTree>
    <p:extLst>
      <p:ext uri="{BB962C8B-B14F-4D97-AF65-F5344CB8AC3E}">
        <p14:creationId xmlns:p14="http://schemas.microsoft.com/office/powerpoint/2010/main" val="3266007744"/>
      </p:ext>
    </p:extLst>
  </p:cSld>
  <p:clrMapOvr>
    <a:masterClrMapping/>
  </p:clrMapOvr>
</p:sld>
</file>

<file path=ppt/theme/theme1.xml><?xml version="1.0" encoding="utf-8"?>
<a:theme xmlns:a="http://schemas.openxmlformats.org/drawingml/2006/main" name="UND Theme">
  <a:themeElements>
    <a:clrScheme name="UND Brand Theme">
      <a:dk1>
        <a:srgbClr val="000000"/>
      </a:dk1>
      <a:lt1>
        <a:srgbClr val="FFFFFF"/>
      </a:lt1>
      <a:dk2>
        <a:srgbClr val="00AC43"/>
      </a:dk2>
      <a:lt2>
        <a:srgbClr val="B6B6B6"/>
      </a:lt2>
      <a:accent1>
        <a:srgbClr val="00AC43"/>
      </a:accent1>
      <a:accent2>
        <a:srgbClr val="008545"/>
      </a:accent2>
      <a:accent3>
        <a:srgbClr val="FEFFFF"/>
      </a:accent3>
      <a:accent4>
        <a:srgbClr val="B6B6B6"/>
      </a:accent4>
      <a:accent5>
        <a:srgbClr val="808586"/>
      </a:accent5>
      <a:accent6>
        <a:srgbClr val="000000"/>
      </a:accent6>
      <a:hlink>
        <a:srgbClr val="000000"/>
      </a:hlink>
      <a:folHlink>
        <a:srgbClr val="00AC4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ather_briefing_prelesnik" id="{54CCA28D-4721-5B4F-81AC-99E8B83A35A4}" vid="{C6E112E1-C370-2943-924C-6FD20AD966E4}"/>
    </a:ext>
  </a:extLst>
</a:theme>
</file>

<file path=ppt/theme/theme2.xml><?xml version="1.0" encoding="utf-8"?>
<a:theme xmlns:a="http://schemas.openxmlformats.org/drawingml/2006/main" name="Tex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ather_briefing_prelesnik" id="{54CCA28D-4721-5B4F-81AC-99E8B83A35A4}" vid="{13EBA43C-E685-7043-94A3-B8A4E40901B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C1765306FB4843A109F091C7ABFAD2" ma:contentTypeVersion="18" ma:contentTypeDescription="Create a new document." ma:contentTypeScope="" ma:versionID="e5d1301b6eae81d0f05983e9026c476e">
  <xsd:schema xmlns:xsd="http://www.w3.org/2001/XMLSchema" xmlns:xs="http://www.w3.org/2001/XMLSchema" xmlns:p="http://schemas.microsoft.com/office/2006/metadata/properties" xmlns:ns3="c3406b93-2d87-4c99-874e-99da53a111aa" xmlns:ns4="42b3beeb-2175-4928-b795-a55017849bf9" targetNamespace="http://schemas.microsoft.com/office/2006/metadata/properties" ma:root="true" ma:fieldsID="3aa63c5e3b6bda623b48877747755606" ns3:_="" ns4:_="">
    <xsd:import namespace="c3406b93-2d87-4c99-874e-99da53a111aa"/>
    <xsd:import namespace="42b3beeb-2175-4928-b795-a55017849bf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LengthInSeconds"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06b93-2d87-4c99-874e-99da53a111a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b3beeb-2175-4928-b795-a55017849bf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2b3beeb-2175-4928-b795-a55017849bf9" xsi:nil="true"/>
  </documentManagement>
</p:properties>
</file>

<file path=customXml/itemProps1.xml><?xml version="1.0" encoding="utf-8"?>
<ds:datastoreItem xmlns:ds="http://schemas.openxmlformats.org/officeDocument/2006/customXml" ds:itemID="{F8B6761E-08FD-4433-9473-C486641058FE}">
  <ds:schemaRefs>
    <ds:schemaRef ds:uri="http://schemas.microsoft.com/sharepoint/v3/contenttype/forms"/>
  </ds:schemaRefs>
</ds:datastoreItem>
</file>

<file path=customXml/itemProps2.xml><?xml version="1.0" encoding="utf-8"?>
<ds:datastoreItem xmlns:ds="http://schemas.openxmlformats.org/officeDocument/2006/customXml" ds:itemID="{56959383-1079-41A5-BE99-4AEF3D15FE97}">
  <ds:schemaRefs>
    <ds:schemaRef ds:uri="42b3beeb-2175-4928-b795-a55017849bf9"/>
    <ds:schemaRef ds:uri="c3406b93-2d87-4c99-874e-99da53a111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83CDE8A-769D-4E86-80AB-DFC8C94F7805}">
  <ds:schemaRefs>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purl.org/dc/elements/1.1/"/>
    <ds:schemaRef ds:uri="http://purl.org/dc/terms/"/>
    <ds:schemaRef ds:uri="http://schemas.microsoft.com/office/infopath/2007/PartnerControls"/>
    <ds:schemaRef ds:uri="42b3beeb-2175-4928-b795-a55017849bf9"/>
    <ds:schemaRef ds:uri="c3406b93-2d87-4c99-874e-99da53a111a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UND Theme</Template>
  <TotalTime>12905</TotalTime>
  <Words>2886</Words>
  <Application>Microsoft Macintosh PowerPoint</Application>
  <PresentationFormat>Widescreen</PresentationFormat>
  <Paragraphs>283</Paragraphs>
  <Slides>19</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Aptos</vt:lpstr>
      <vt:lpstr>Arial</vt:lpstr>
      <vt:lpstr>Calibri</vt:lpstr>
      <vt:lpstr>Courier New</vt:lpstr>
      <vt:lpstr>Georgia</vt:lpstr>
      <vt:lpstr>Times New Roman</vt:lpstr>
      <vt:lpstr>UND Theme</vt:lpstr>
      <vt:lpstr>Text Slides</vt:lpstr>
      <vt:lpstr>Analyzing Seasonal Fog Variability at North Dakota Airports and its Impact on Flight Delays</vt:lpstr>
      <vt:lpstr>Introduction</vt:lpstr>
      <vt:lpstr>Introduction</vt:lpstr>
      <vt:lpstr>Efforts to Reduce Impacts</vt:lpstr>
      <vt:lpstr>Motivation and Objectives</vt:lpstr>
      <vt:lpstr>Methodology</vt:lpstr>
      <vt:lpstr>Results – Low Visibility Occurrences (2000—2023)</vt:lpstr>
      <vt:lpstr>Results – Hourly Fog and Mist (2000—2023)</vt:lpstr>
      <vt:lpstr>Results – Flight Delays at GFK (2000—2023)</vt:lpstr>
      <vt:lpstr>Results – Low Visibility Impact at GFK</vt:lpstr>
      <vt:lpstr>Results – Low Visibility Impact at GFK</vt:lpstr>
      <vt:lpstr>Results – Flight Delays at BIS (2000—2023)</vt:lpstr>
      <vt:lpstr>Results – Low Visibility Impact at BIS </vt:lpstr>
      <vt:lpstr>Results – Flight Delays at FAR (2000—2023)</vt:lpstr>
      <vt:lpstr>Results – Low Visibility Impact at FAR</vt:lpstr>
      <vt:lpstr>Conclusions</vt:lpstr>
      <vt:lpstr>Future Work</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Prelesnik, Avery</dc:creator>
  <cp:lastModifiedBy>Prelesnik, Avery</cp:lastModifiedBy>
  <cp:revision>18</cp:revision>
  <dcterms:created xsi:type="dcterms:W3CDTF">2024-12-15T21:26:07Z</dcterms:created>
  <dcterms:modified xsi:type="dcterms:W3CDTF">2025-04-11T17:26:40Z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0x010100FBC1765306FB4843A109F091C7ABFAD2</vt:lpwstr>
  </property>
</Properties>
</file>